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31.xml" ContentType="application/vnd.openxmlformats-officedocument.drawingml.chart+xml"/>
  <Override PartName="/ppt/drawings/drawing1.xml" ContentType="application/vnd.openxmlformats-officedocument.drawingml.chartshapes+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rts/chart37.xml" ContentType="application/vnd.openxmlformats-officedocument.drawingml.chart+xml"/>
  <Override PartName="/ppt/charts/chart38.xml" ContentType="application/vnd.openxmlformats-officedocument.drawingml.chart+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charts/chart39.xml" ContentType="application/vnd.openxmlformats-officedocument.drawingml.chart+xml"/>
  <Override PartName="/ppt/charts/style12.xml" ContentType="application/vnd.ms-office.chartstyle+xml"/>
  <Override PartName="/ppt/charts/colors12.xml" ContentType="application/vnd.ms-office.chartcolorstyl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7" r:id="rId2"/>
    <p:sldId id="388" r:id="rId3"/>
    <p:sldId id="389" r:id="rId4"/>
    <p:sldId id="390" r:id="rId5"/>
    <p:sldId id="391" r:id="rId6"/>
    <p:sldId id="394" r:id="rId7"/>
    <p:sldId id="392" r:id="rId8"/>
    <p:sldId id="393" r:id="rId9"/>
    <p:sldId id="395" r:id="rId10"/>
    <p:sldId id="396" r:id="rId11"/>
    <p:sldId id="398" r:id="rId12"/>
    <p:sldId id="397" r:id="rId13"/>
    <p:sldId id="399" r:id="rId14"/>
    <p:sldId id="400" r:id="rId15"/>
    <p:sldId id="401" r:id="rId16"/>
    <p:sldId id="402" r:id="rId17"/>
    <p:sldId id="403" r:id="rId18"/>
    <p:sldId id="404" r:id="rId19"/>
    <p:sldId id="405" r:id="rId20"/>
    <p:sldId id="406" r:id="rId21"/>
    <p:sldId id="407" r:id="rId22"/>
    <p:sldId id="408" r:id="rId23"/>
    <p:sldId id="409" r:id="rId24"/>
    <p:sldId id="410" r:id="rId25"/>
    <p:sldId id="411" r:id="rId26"/>
    <p:sldId id="413" r:id="rId27"/>
    <p:sldId id="414" r:id="rId28"/>
    <p:sldId id="415" r:id="rId29"/>
    <p:sldId id="416" r:id="rId30"/>
    <p:sldId id="412" r:id="rId31"/>
    <p:sldId id="417" r:id="rId32"/>
    <p:sldId id="418" r:id="rId33"/>
    <p:sldId id="419" r:id="rId34"/>
    <p:sldId id="421" r:id="rId35"/>
    <p:sldId id="422" r:id="rId36"/>
    <p:sldId id="423" r:id="rId37"/>
    <p:sldId id="424" r:id="rId38"/>
    <p:sldId id="425" r:id="rId39"/>
    <p:sldId id="426" r:id="rId40"/>
    <p:sldId id="427" r:id="rId41"/>
    <p:sldId id="428" r:id="rId42"/>
    <p:sldId id="429" r:id="rId43"/>
    <p:sldId id="430" r:id="rId44"/>
    <p:sldId id="431" r:id="rId45"/>
    <p:sldId id="432" r:id="rId46"/>
    <p:sldId id="433" r:id="rId47"/>
    <p:sldId id="434" r:id="rId48"/>
    <p:sldId id="435" r:id="rId49"/>
    <p:sldId id="436" r:id="rId50"/>
    <p:sldId id="437" r:id="rId51"/>
    <p:sldId id="438" r:id="rId52"/>
    <p:sldId id="439" r:id="rId53"/>
    <p:sldId id="440" r:id="rId54"/>
    <p:sldId id="441" r:id="rId55"/>
    <p:sldId id="442" r:id="rId56"/>
    <p:sldId id="443" r:id="rId57"/>
    <p:sldId id="444" r:id="rId58"/>
    <p:sldId id="445" r:id="rId59"/>
    <p:sldId id="446" r:id="rId60"/>
    <p:sldId id="447" r:id="rId61"/>
    <p:sldId id="448" r:id="rId62"/>
    <p:sldId id="449" r:id="rId63"/>
    <p:sldId id="450" r:id="rId64"/>
    <p:sldId id="453" r:id="rId65"/>
    <p:sldId id="451" r:id="rId66"/>
    <p:sldId id="452" r:id="rId67"/>
    <p:sldId id="385" r:id="rId68"/>
  </p:sldIdLst>
  <p:sldSz cx="12192000" cy="6858000"/>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D6FA"/>
    <a:srgbClr val="954ECA"/>
    <a:srgbClr val="57257D"/>
    <a:srgbClr val="FEE6C6"/>
    <a:srgbClr val="FDEA7B"/>
    <a:srgbClr val="CC99FF"/>
    <a:srgbClr val="FFCC99"/>
    <a:srgbClr val="FF6699"/>
    <a:srgbClr val="00CC99"/>
    <a:srgbClr val="D3B5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14" d="100"/>
          <a:sy n="114" d="100"/>
        </p:scale>
        <p:origin x="186"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Лист1!$B$1</c:f>
              <c:strCache>
                <c:ptCount val="1"/>
                <c:pt idx="0">
                  <c:v>2023</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12504</c:v>
                </c:pt>
                <c:pt idx="1">
                  <c:v>12314</c:v>
                </c:pt>
                <c:pt idx="2">
                  <c:v>12165</c:v>
                </c:pt>
                <c:pt idx="3">
                  <c:v>12014</c:v>
                </c:pt>
                <c:pt idx="4">
                  <c:v>11879</c:v>
                </c:pt>
              </c:numCache>
            </c:numRef>
          </c:val>
          <c:extLst>
            <c:ext xmlns:c16="http://schemas.microsoft.com/office/drawing/2014/chart" uri="{C3380CC4-5D6E-409C-BE32-E72D297353CC}">
              <c16:uniqueId val="{00000000-9239-4310-9483-E66CC8E47E76}"/>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197.8</c:v>
                </c:pt>
                <c:pt idx="1">
                  <c:v>228.6</c:v>
                </c:pt>
                <c:pt idx="2">
                  <c:v>249.3</c:v>
                </c:pt>
                <c:pt idx="3">
                  <c:v>274.10000000000002</c:v>
                </c:pt>
                <c:pt idx="4">
                  <c:v>297.2</c:v>
                </c:pt>
              </c:numCache>
            </c:numRef>
          </c:val>
          <c:extLst>
            <c:ext xmlns:c16="http://schemas.microsoft.com/office/drawing/2014/chart" uri="{C3380CC4-5D6E-409C-BE32-E72D297353CC}">
              <c16:uniqueId val="{00000000-89E7-4558-A99D-2DA092CCBDBA}"/>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chemeClr val="accent6">
                <a:lumMod val="20000"/>
                <a:lumOff val="80000"/>
              </a:schemeClr>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86.2</c:v>
                </c:pt>
                <c:pt idx="1">
                  <c:v>97.4</c:v>
                </c:pt>
                <c:pt idx="2">
                  <c:v>108.3</c:v>
                </c:pt>
                <c:pt idx="3">
                  <c:v>119.3</c:v>
                </c:pt>
                <c:pt idx="4">
                  <c:v>131.5</c:v>
                </c:pt>
              </c:numCache>
            </c:numRef>
          </c:val>
          <c:extLst>
            <c:ext xmlns:c16="http://schemas.microsoft.com/office/drawing/2014/chart" uri="{C3380CC4-5D6E-409C-BE32-E72D297353CC}">
              <c16:uniqueId val="{00000000-45D9-45C0-A734-D7D461AB4599}"/>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rgbClr val="FFFF99"/>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c:formatCode>
                <c:ptCount val="5"/>
                <c:pt idx="0">
                  <c:v>1.0940000000000001</c:v>
                </c:pt>
                <c:pt idx="1">
                  <c:v>1.0509999999999999</c:v>
                </c:pt>
                <c:pt idx="2">
                  <c:v>1.044</c:v>
                </c:pt>
                <c:pt idx="3">
                  <c:v>1.04</c:v>
                </c:pt>
                <c:pt idx="4">
                  <c:v>1.04</c:v>
                </c:pt>
              </c:numCache>
            </c:numRef>
          </c:val>
          <c:extLst>
            <c:ext xmlns:c16="http://schemas.microsoft.com/office/drawing/2014/chart" uri="{C3380CC4-5D6E-409C-BE32-E72D297353CC}">
              <c16:uniqueId val="{00000000-CD9A-4BA4-9390-0C79619195A7}"/>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rgbClr val="FDEBE9"/>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c:formatCode>
                <c:ptCount val="5"/>
                <c:pt idx="0">
                  <c:v>2.1999999999999999E-2</c:v>
                </c:pt>
                <c:pt idx="1">
                  <c:v>2.1000000000000001E-2</c:v>
                </c:pt>
                <c:pt idx="2">
                  <c:v>0.02</c:v>
                </c:pt>
                <c:pt idx="3">
                  <c:v>0.02</c:v>
                </c:pt>
                <c:pt idx="4">
                  <c:v>1.9E-2</c:v>
                </c:pt>
              </c:numCache>
            </c:numRef>
          </c:val>
          <c:extLst>
            <c:ext xmlns:c16="http://schemas.microsoft.com/office/drawing/2014/chart" uri="{C3380CC4-5D6E-409C-BE32-E72D297353CC}">
              <c16:uniqueId val="{00000000-C029-4796-B286-3188D3ED9AD2}"/>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rgbClr val="FF9999"/>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65583.399999999994</c:v>
                </c:pt>
                <c:pt idx="1">
                  <c:v>71610.3</c:v>
                </c:pt>
                <c:pt idx="2">
                  <c:v>76774.8</c:v>
                </c:pt>
                <c:pt idx="3">
                  <c:v>82002.2</c:v>
                </c:pt>
                <c:pt idx="4">
                  <c:v>88480.4</c:v>
                </c:pt>
              </c:numCache>
            </c:numRef>
          </c:val>
          <c:extLst>
            <c:ext xmlns:c16="http://schemas.microsoft.com/office/drawing/2014/chart" uri="{C3380CC4-5D6E-409C-BE32-E72D297353CC}">
              <c16:uniqueId val="{00000000-02DE-4038-928B-4B0C1C18EB74}"/>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chemeClr val="accent6">
                <a:lumMod val="40000"/>
                <a:lumOff val="60000"/>
              </a:schemeClr>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c:formatCode>
                <c:ptCount val="5"/>
                <c:pt idx="0">
                  <c:v>1191.9000000000001</c:v>
                </c:pt>
                <c:pt idx="1">
                  <c:v>1378.1</c:v>
                </c:pt>
                <c:pt idx="2">
                  <c:v>1478.7</c:v>
                </c:pt>
                <c:pt idx="3">
                  <c:v>1582.2</c:v>
                </c:pt>
                <c:pt idx="4">
                  <c:v>1693</c:v>
                </c:pt>
              </c:numCache>
            </c:numRef>
          </c:val>
          <c:extLst>
            <c:ext xmlns:c16="http://schemas.microsoft.com/office/drawing/2014/chart" uri="{C3380CC4-5D6E-409C-BE32-E72D297353CC}">
              <c16:uniqueId val="{00000000-BDBA-45D4-ACEE-61CFDB198F83}"/>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chemeClr val="accent4">
                <a:lumMod val="40000"/>
                <a:lumOff val="60000"/>
              </a:schemeClr>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c:formatCode>
                <c:ptCount val="5"/>
                <c:pt idx="0">
                  <c:v>3484</c:v>
                </c:pt>
                <c:pt idx="1">
                  <c:v>4000</c:v>
                </c:pt>
                <c:pt idx="2">
                  <c:v>4100</c:v>
                </c:pt>
                <c:pt idx="3">
                  <c:v>4200</c:v>
                </c:pt>
                <c:pt idx="4">
                  <c:v>4300</c:v>
                </c:pt>
              </c:numCache>
            </c:numRef>
          </c:val>
          <c:extLst>
            <c:ext xmlns:c16="http://schemas.microsoft.com/office/drawing/2014/chart" uri="{C3380CC4-5D6E-409C-BE32-E72D297353CC}">
              <c16:uniqueId val="{00000000-4B8F-4EFA-90D0-0F24C14A6321}"/>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chemeClr val="tx2">
                <a:lumMod val="40000"/>
                <a:lumOff val="60000"/>
              </a:schemeClr>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c:formatCode>
                <c:ptCount val="5"/>
                <c:pt idx="0">
                  <c:v>17106</c:v>
                </c:pt>
                <c:pt idx="1">
                  <c:v>18389</c:v>
                </c:pt>
                <c:pt idx="2">
                  <c:v>21102</c:v>
                </c:pt>
                <c:pt idx="3">
                  <c:v>23419</c:v>
                </c:pt>
                <c:pt idx="4">
                  <c:v>25107</c:v>
                </c:pt>
              </c:numCache>
            </c:numRef>
          </c:val>
          <c:extLst>
            <c:ext xmlns:c16="http://schemas.microsoft.com/office/drawing/2014/chart" uri="{C3380CC4-5D6E-409C-BE32-E72D297353CC}">
              <c16:uniqueId val="{00000000-1CC5-4CC2-82C0-9E835E6E7745}"/>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2023</c:v>
                </c:pt>
              </c:strCache>
            </c:strRef>
          </c:tx>
          <c:spPr>
            <a:solidFill>
              <a:srgbClr val="A9A3D5"/>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c:formatCode>
                <c:ptCount val="5"/>
                <c:pt idx="0">
                  <c:v>104.3</c:v>
                </c:pt>
                <c:pt idx="1">
                  <c:v>104.4</c:v>
                </c:pt>
                <c:pt idx="2">
                  <c:v>104.5</c:v>
                </c:pt>
                <c:pt idx="3">
                  <c:v>104.7</c:v>
                </c:pt>
                <c:pt idx="4">
                  <c:v>104.9</c:v>
                </c:pt>
              </c:numCache>
            </c:numRef>
          </c:val>
          <c:extLst>
            <c:ext xmlns:c16="http://schemas.microsoft.com/office/drawing/2014/chart" uri="{C3380CC4-5D6E-409C-BE32-E72D297353CC}">
              <c16:uniqueId val="{00000000-0B35-4EBC-89ED-5F22128D0034}"/>
            </c:ext>
          </c:extLst>
        </c:ser>
        <c:dLbls>
          <c:dLblPos val="outEnd"/>
          <c:showLegendKey val="0"/>
          <c:showVal val="1"/>
          <c:showCatName val="0"/>
          <c:showSerName val="0"/>
          <c:showPercent val="0"/>
          <c:showBubbleSize val="0"/>
        </c:dLbls>
        <c:gapWidth val="115"/>
        <c:overlap val="-20"/>
        <c:axId val="779069808"/>
        <c:axId val="779073048"/>
      </c:barChart>
      <c:catAx>
        <c:axId val="77906980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73048"/>
        <c:crosses val="autoZero"/>
        <c:auto val="1"/>
        <c:lblAlgn val="ctr"/>
        <c:lblOffset val="100"/>
        <c:noMultiLvlLbl val="0"/>
      </c:catAx>
      <c:valAx>
        <c:axId val="77907304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7906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200" dirty="0">
                <a:latin typeface="Times New Roman" panose="02020603050405020304" pitchFamily="18" charset="0"/>
                <a:cs typeface="Times New Roman" panose="02020603050405020304" pitchFamily="18" charset="0"/>
              </a:rPr>
              <a:t>Динамика доходов бюджета округа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ru-RU"/>
        </a:p>
      </c:txPr>
    </c:title>
    <c:autoTitleDeleted val="0"/>
    <c:plotArea>
      <c:layout/>
      <c:lineChart>
        <c:grouping val="stacked"/>
        <c:varyColors val="0"/>
        <c:ser>
          <c:idx val="0"/>
          <c:order val="0"/>
          <c:tx>
            <c:strRef>
              <c:f>Лист1!$B$1</c:f>
              <c:strCache>
                <c:ptCount val="1"/>
                <c:pt idx="0">
                  <c:v>Ряд 2</c:v>
                </c:pt>
              </c:strCache>
            </c:strRef>
          </c:tx>
          <c:spPr>
            <a:ln w="34925" cap="rnd">
              <a:solidFill>
                <a:srgbClr val="0000CC"/>
              </a:solidFill>
              <a:round/>
            </a:ln>
            <a:effectLst>
              <a:glow rad="139700">
                <a:schemeClr val="accent1">
                  <a:satMod val="175000"/>
                  <a:alpha val="40000"/>
                </a:schemeClr>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784052</c:v>
                </c:pt>
                <c:pt idx="1">
                  <c:v>964596</c:v>
                </c:pt>
                <c:pt idx="2">
                  <c:v>919815</c:v>
                </c:pt>
                <c:pt idx="3">
                  <c:v>871838</c:v>
                </c:pt>
                <c:pt idx="4">
                  <c:v>913643</c:v>
                </c:pt>
              </c:numCache>
            </c:numRef>
          </c:val>
          <c:smooth val="0"/>
          <c:extLst>
            <c:ext xmlns:c16="http://schemas.microsoft.com/office/drawing/2014/chart" uri="{C3380CC4-5D6E-409C-BE32-E72D297353CC}">
              <c16:uniqueId val="{00000000-569C-479B-AE3F-C8C1328B0851}"/>
            </c:ext>
          </c:extLst>
        </c:ser>
        <c:dLbls>
          <c:dLblPos val="t"/>
          <c:showLegendKey val="0"/>
          <c:showVal val="1"/>
          <c:showCatName val="0"/>
          <c:showSerName val="0"/>
          <c:showPercent val="0"/>
          <c:showBubbleSize val="0"/>
        </c:dLbls>
        <c:smooth val="0"/>
        <c:axId val="765707816"/>
        <c:axId val="765708536"/>
      </c:lineChart>
      <c:catAx>
        <c:axId val="76570781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65708536"/>
        <c:crosses val="autoZero"/>
        <c:auto val="1"/>
        <c:lblAlgn val="ctr"/>
        <c:lblOffset val="100"/>
        <c:noMultiLvlLbl val="0"/>
      </c:catAx>
      <c:valAx>
        <c:axId val="76570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65707816"/>
        <c:crosses val="autoZero"/>
        <c:crossBetween val="between"/>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2023г (в общем объеме доходов)</a:t>
            </a:r>
          </a:p>
        </c:rich>
      </c:tx>
      <c:layout>
        <c:manualLayout>
          <c:xMode val="edge"/>
          <c:yMode val="edge"/>
          <c:x val="0.20820793935848891"/>
          <c:y val="2.5443395479644013E-2"/>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chemeClr val="accent6">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599A-4C70-B81A-F82F96A3E728}"/>
              </c:ext>
            </c:extLst>
          </c:dPt>
          <c:dPt>
            <c:idx val="1"/>
            <c:bubble3D val="0"/>
            <c:spPr>
              <a:solidFill>
                <a:srgbClr val="FF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3-599A-4C70-B81A-F82F96A3E728}"/>
              </c:ext>
            </c:extLst>
          </c:dPt>
          <c:dPt>
            <c:idx val="2"/>
            <c:bubble3D val="0"/>
            <c:spPr>
              <a:solidFill>
                <a:schemeClr val="accent1">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599A-4C70-B81A-F82F96A3E728}"/>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0.36670000000000003</c:v>
                </c:pt>
                <c:pt idx="1">
                  <c:v>2.9399999999999999E-2</c:v>
                </c:pt>
                <c:pt idx="2">
                  <c:v>0.60389999999999999</c:v>
                </c:pt>
              </c:numCache>
            </c:numRef>
          </c:val>
          <c:extLst>
            <c:ext xmlns:c16="http://schemas.microsoft.com/office/drawing/2014/chart" uri="{C3380CC4-5D6E-409C-BE32-E72D297353CC}">
              <c16:uniqueId val="{00000006-599A-4C70-B81A-F82F96A3E728}"/>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1.7224266646007985E-2"/>
          <c:y val="0.71374522253039541"/>
          <c:w val="0.52543109049835901"/>
          <c:h val="0.1842565550560074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2024г (в общем объеме доходов)</a:t>
            </a:r>
          </a:p>
        </c:rich>
      </c:tx>
      <c:layout>
        <c:manualLayout>
          <c:xMode val="edge"/>
          <c:yMode val="edge"/>
          <c:x val="0.19106735117448181"/>
          <c:y val="1.406234206893375E-2"/>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rgbClr val="FFFF99"/>
              </a:solidFill>
              <a:ln w="25400">
                <a:solidFill>
                  <a:schemeClr val="lt1"/>
                </a:solidFill>
              </a:ln>
              <a:effectLst/>
              <a:sp3d contourW="25400">
                <a:contourClr>
                  <a:schemeClr val="lt1"/>
                </a:contourClr>
              </a:sp3d>
            </c:spPr>
            <c:extLst>
              <c:ext xmlns:c16="http://schemas.microsoft.com/office/drawing/2014/chart" uri="{C3380CC4-5D6E-409C-BE32-E72D297353CC}">
                <c16:uniqueId val="{00000001-3181-4B0A-9370-AAE659B05054}"/>
              </c:ext>
            </c:extLst>
          </c:dPt>
          <c:dPt>
            <c:idx val="1"/>
            <c:bubble3D val="0"/>
            <c:spPr>
              <a:solidFill>
                <a:srgbClr val="FDEBE9"/>
              </a:solidFill>
              <a:ln w="25400">
                <a:solidFill>
                  <a:schemeClr val="lt1"/>
                </a:solidFill>
              </a:ln>
              <a:effectLst/>
              <a:sp3d contourW="25400">
                <a:contourClr>
                  <a:schemeClr val="lt1"/>
                </a:contourClr>
              </a:sp3d>
            </c:spPr>
            <c:extLst>
              <c:ext xmlns:c16="http://schemas.microsoft.com/office/drawing/2014/chart" uri="{C3380CC4-5D6E-409C-BE32-E72D297353CC}">
                <c16:uniqueId val="{00000003-3181-4B0A-9370-AAE659B05054}"/>
              </c:ext>
            </c:extLst>
          </c:dPt>
          <c:dPt>
            <c:idx val="2"/>
            <c:bubble3D val="0"/>
            <c:spPr>
              <a:solidFill>
                <a:schemeClr val="accent2">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3181-4B0A-9370-AAE659B05054}"/>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0.30859999999999999</c:v>
                </c:pt>
                <c:pt idx="1">
                  <c:v>2.5499999999999998E-2</c:v>
                </c:pt>
                <c:pt idx="2">
                  <c:v>0.66590000000000005</c:v>
                </c:pt>
              </c:numCache>
            </c:numRef>
          </c:val>
          <c:extLst>
            <c:ext xmlns:c16="http://schemas.microsoft.com/office/drawing/2014/chart" uri="{C3380CC4-5D6E-409C-BE32-E72D297353CC}">
              <c16:uniqueId val="{00000006-3181-4B0A-9370-AAE659B05054}"/>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4364854830015237E-2"/>
          <c:y val="0.67996533106958401"/>
          <c:w val="0.52543109049835901"/>
          <c:h val="0.1842565550560074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2025г (в общем объеме доходов)</a:t>
            </a:r>
          </a:p>
        </c:rich>
      </c:tx>
      <c:layout>
        <c:manualLayout>
          <c:xMode val="edge"/>
          <c:yMode val="edge"/>
          <c:x val="0.19106735117448181"/>
          <c:y val="1.406234206893375E-2"/>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rgbClr val="00FF99"/>
              </a:solidFill>
              <a:ln w="25400">
                <a:solidFill>
                  <a:schemeClr val="lt1"/>
                </a:solidFill>
              </a:ln>
              <a:effectLst/>
              <a:sp3d contourW="25400">
                <a:contourClr>
                  <a:schemeClr val="lt1"/>
                </a:contourClr>
              </a:sp3d>
            </c:spPr>
            <c:extLst>
              <c:ext xmlns:c16="http://schemas.microsoft.com/office/drawing/2014/chart" uri="{C3380CC4-5D6E-409C-BE32-E72D297353CC}">
                <c16:uniqueId val="{00000001-DAFF-4916-9CA1-CCBB64F697DD}"/>
              </c:ext>
            </c:extLst>
          </c:dPt>
          <c:dPt>
            <c:idx val="1"/>
            <c:bubble3D val="0"/>
            <c:spPr>
              <a:solidFill>
                <a:srgbClr val="CC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3-DAFF-4916-9CA1-CCBB64F697DD}"/>
              </c:ext>
            </c:extLst>
          </c:dPt>
          <c:dPt>
            <c:idx val="2"/>
            <c:bubble3D val="0"/>
            <c:spPr>
              <a:solidFill>
                <a:srgbClr val="7CF6FC"/>
              </a:solidFill>
              <a:ln w="25400">
                <a:solidFill>
                  <a:schemeClr val="lt1"/>
                </a:solidFill>
              </a:ln>
              <a:effectLst/>
              <a:sp3d contourW="25400">
                <a:contourClr>
                  <a:schemeClr val="lt1"/>
                </a:contourClr>
              </a:sp3d>
            </c:spPr>
            <c:extLst>
              <c:ext xmlns:c16="http://schemas.microsoft.com/office/drawing/2014/chart" uri="{C3380CC4-5D6E-409C-BE32-E72D297353CC}">
                <c16:uniqueId val="{00000005-DAFF-4916-9CA1-CCBB64F697D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0.3654</c:v>
                </c:pt>
                <c:pt idx="1">
                  <c:v>1.7399999999999999E-2</c:v>
                </c:pt>
                <c:pt idx="2">
                  <c:v>0.61709999999999998</c:v>
                </c:pt>
              </c:numCache>
            </c:numRef>
          </c:val>
          <c:extLst>
            <c:ext xmlns:c16="http://schemas.microsoft.com/office/drawing/2014/chart" uri="{C3380CC4-5D6E-409C-BE32-E72D297353CC}">
              <c16:uniqueId val="{00000006-DAFF-4916-9CA1-CCBB64F697DD}"/>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4364854830015237E-2"/>
          <c:y val="0.67996533106958401"/>
          <c:w val="0.52543109049835901"/>
          <c:h val="0.1842565550560074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2026г (в общем объеме доходов)</a:t>
            </a:r>
          </a:p>
        </c:rich>
      </c:tx>
      <c:layout>
        <c:manualLayout>
          <c:xMode val="edge"/>
          <c:yMode val="edge"/>
          <c:x val="0.19106735117448181"/>
          <c:y val="1.406234206893375E-2"/>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rgbClr val="99CC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9855-4142-8662-A5987EBB5C6B}"/>
              </c:ext>
            </c:extLst>
          </c:dPt>
          <c:dPt>
            <c:idx val="1"/>
            <c:bubble3D val="0"/>
            <c:spPr>
              <a:solidFill>
                <a:srgbClr val="66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3-9855-4142-8662-A5987EBB5C6B}"/>
              </c:ext>
            </c:extLst>
          </c:dPt>
          <c:dPt>
            <c:idx val="2"/>
            <c:bubble3D val="0"/>
            <c:spPr>
              <a:solidFill>
                <a:srgbClr val="FDEA7B"/>
              </a:solidFill>
              <a:ln w="25400">
                <a:solidFill>
                  <a:schemeClr val="lt1"/>
                </a:solidFill>
              </a:ln>
              <a:effectLst/>
              <a:sp3d contourW="25400">
                <a:contourClr>
                  <a:schemeClr val="lt1"/>
                </a:contourClr>
              </a:sp3d>
            </c:spPr>
            <c:extLst>
              <c:ext xmlns:c16="http://schemas.microsoft.com/office/drawing/2014/chart" uri="{C3380CC4-5D6E-409C-BE32-E72D297353CC}">
                <c16:uniqueId val="{00000005-9855-4142-8662-A5987EBB5C6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0.4073</c:v>
                </c:pt>
                <c:pt idx="1">
                  <c:v>1.8200000000000001E-2</c:v>
                </c:pt>
                <c:pt idx="2">
                  <c:v>0.57450000000000001</c:v>
                </c:pt>
              </c:numCache>
            </c:numRef>
          </c:val>
          <c:extLst>
            <c:ext xmlns:c16="http://schemas.microsoft.com/office/drawing/2014/chart" uri="{C3380CC4-5D6E-409C-BE32-E72D297353CC}">
              <c16:uniqueId val="{00000006-9855-4142-8662-A5987EBB5C6B}"/>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4364854830015237E-2"/>
          <c:y val="0.67996533106958401"/>
          <c:w val="0.52543109049835901"/>
          <c:h val="0.1842565550560074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2027г (в общем объеме доходов)</a:t>
            </a:r>
          </a:p>
        </c:rich>
      </c:tx>
      <c:layout>
        <c:manualLayout>
          <c:xMode val="edge"/>
          <c:yMode val="edge"/>
          <c:x val="0.19106735117448181"/>
          <c:y val="1.406234206893375E-2"/>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rgbClr val="00CC99"/>
              </a:solidFill>
              <a:ln w="25400">
                <a:solidFill>
                  <a:schemeClr val="lt1"/>
                </a:solidFill>
              </a:ln>
              <a:effectLst/>
              <a:sp3d contourW="25400">
                <a:contourClr>
                  <a:schemeClr val="lt1"/>
                </a:contourClr>
              </a:sp3d>
            </c:spPr>
            <c:extLst>
              <c:ext xmlns:c16="http://schemas.microsoft.com/office/drawing/2014/chart" uri="{C3380CC4-5D6E-409C-BE32-E72D297353CC}">
                <c16:uniqueId val="{00000001-BE5B-4F04-B991-D24F98374DBD}"/>
              </c:ext>
            </c:extLst>
          </c:dPt>
          <c:dPt>
            <c:idx val="1"/>
            <c:bubble3D val="0"/>
            <c:spPr>
              <a:solidFill>
                <a:srgbClr val="FF6699"/>
              </a:solidFill>
              <a:ln w="25400">
                <a:solidFill>
                  <a:schemeClr val="lt1"/>
                </a:solidFill>
              </a:ln>
              <a:effectLst/>
              <a:sp3d contourW="25400">
                <a:contourClr>
                  <a:schemeClr val="lt1"/>
                </a:contourClr>
              </a:sp3d>
            </c:spPr>
            <c:extLst>
              <c:ext xmlns:c16="http://schemas.microsoft.com/office/drawing/2014/chart" uri="{C3380CC4-5D6E-409C-BE32-E72D297353CC}">
                <c16:uniqueId val="{00000003-BE5B-4F04-B991-D24F98374DBD}"/>
              </c:ext>
            </c:extLst>
          </c:dPt>
          <c:dPt>
            <c:idx val="2"/>
            <c:bubble3D val="0"/>
            <c:spPr>
              <a:solidFill>
                <a:srgbClr val="D3B50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E5B-4F04-B991-D24F98374DB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0.42230000000000001</c:v>
                </c:pt>
                <c:pt idx="1">
                  <c:v>1.7299999999999999E-2</c:v>
                </c:pt>
                <c:pt idx="2">
                  <c:v>0.56030000000000002</c:v>
                </c:pt>
              </c:numCache>
            </c:numRef>
          </c:val>
          <c:extLst>
            <c:ext xmlns:c16="http://schemas.microsoft.com/office/drawing/2014/chart" uri="{C3380CC4-5D6E-409C-BE32-E72D297353CC}">
              <c16:uniqueId val="{00000006-BE5B-4F04-B991-D24F98374DBD}"/>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4364854830015237E-2"/>
          <c:y val="0.67996533106958401"/>
          <c:w val="0.52543109049835901"/>
          <c:h val="0.1842565550560074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ндфл</c:v>
                </c:pt>
              </c:strCache>
            </c:strRef>
          </c:tx>
          <c:spPr>
            <a:solidFill>
              <a:srgbClr val="FED6FA"/>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243708</c:v>
                </c:pt>
                <c:pt idx="1">
                  <c:v>254620</c:v>
                </c:pt>
                <c:pt idx="2">
                  <c:v>286667</c:v>
                </c:pt>
                <c:pt idx="3">
                  <c:v>303644</c:v>
                </c:pt>
                <c:pt idx="4">
                  <c:v>320520</c:v>
                </c:pt>
              </c:numCache>
            </c:numRef>
          </c:val>
          <c:extLst>
            <c:ext xmlns:c16="http://schemas.microsoft.com/office/drawing/2014/chart" uri="{C3380CC4-5D6E-409C-BE32-E72D297353CC}">
              <c16:uniqueId val="{00000000-6C10-4136-A1C6-F237ED5EA33D}"/>
            </c:ext>
          </c:extLst>
        </c:ser>
        <c:ser>
          <c:idx val="1"/>
          <c:order val="1"/>
          <c:tx>
            <c:strRef>
              <c:f>Лист1!$C$1</c:f>
              <c:strCache>
                <c:ptCount val="1"/>
                <c:pt idx="0">
                  <c:v>акцизы</c:v>
                </c:pt>
              </c:strCache>
            </c:strRef>
          </c:tx>
          <c:spPr>
            <a:solidFill>
              <a:schemeClr val="tx2">
                <a:lumMod val="40000"/>
                <a:lumOff val="6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Лист1!$C$2:$C$6</c:f>
              <c:numCache>
                <c:formatCode>0.00</c:formatCode>
                <c:ptCount val="5"/>
                <c:pt idx="0">
                  <c:v>31218</c:v>
                </c:pt>
                <c:pt idx="1">
                  <c:v>33064</c:v>
                </c:pt>
                <c:pt idx="2">
                  <c:v>38113</c:v>
                </c:pt>
                <c:pt idx="3">
                  <c:v>39895</c:v>
                </c:pt>
                <c:pt idx="4">
                  <c:v>53641</c:v>
                </c:pt>
              </c:numCache>
            </c:numRef>
          </c:val>
          <c:extLst>
            <c:ext xmlns:c16="http://schemas.microsoft.com/office/drawing/2014/chart" uri="{C3380CC4-5D6E-409C-BE32-E72D297353CC}">
              <c16:uniqueId val="{00000001-6C10-4136-A1C6-F237ED5EA33D}"/>
            </c:ext>
          </c:extLst>
        </c:ser>
        <c:ser>
          <c:idx val="2"/>
          <c:order val="2"/>
          <c:tx>
            <c:strRef>
              <c:f>Лист1!$D$1</c:f>
              <c:strCache>
                <c:ptCount val="1"/>
                <c:pt idx="0">
                  <c:v>налоги на имущество</c:v>
                </c:pt>
              </c:strCache>
            </c:strRef>
          </c:tx>
          <c:spPr>
            <a:solidFill>
              <a:schemeClr val="accent4">
                <a:lumMod val="40000"/>
                <a:lumOff val="6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Лист1!$D$2:$D$6</c:f>
              <c:numCache>
                <c:formatCode>0.00</c:formatCode>
                <c:ptCount val="5"/>
                <c:pt idx="0">
                  <c:v>9381</c:v>
                </c:pt>
                <c:pt idx="1">
                  <c:v>5500</c:v>
                </c:pt>
                <c:pt idx="2">
                  <c:v>6650</c:v>
                </c:pt>
                <c:pt idx="3">
                  <c:v>6650</c:v>
                </c:pt>
                <c:pt idx="4">
                  <c:v>6650</c:v>
                </c:pt>
              </c:numCache>
            </c:numRef>
          </c:val>
          <c:extLst>
            <c:ext xmlns:c16="http://schemas.microsoft.com/office/drawing/2014/chart" uri="{C3380CC4-5D6E-409C-BE32-E72D297353CC}">
              <c16:uniqueId val="{00000002-6C10-4136-A1C6-F237ED5EA33D}"/>
            </c:ext>
          </c:extLst>
        </c:ser>
        <c:ser>
          <c:idx val="3"/>
          <c:order val="3"/>
          <c:tx>
            <c:strRef>
              <c:f>Лист1!$E$1</c:f>
              <c:strCache>
                <c:ptCount val="1"/>
                <c:pt idx="0">
                  <c:v>прочие поступления</c:v>
                </c:pt>
              </c:strCache>
            </c:strRef>
          </c:tx>
          <c:spPr>
            <a:solidFill>
              <a:schemeClr val="accent2">
                <a:lumMod val="60000"/>
                <a:lumOff val="40000"/>
              </a:schemeClr>
            </a:solidFill>
            <a:ln>
              <a:noFill/>
            </a:ln>
            <a:effectLst>
              <a:outerShdw blurRad="57150" dist="19050" dir="5400000" algn="ctr" rotWithShape="0">
                <a:srgbClr val="000000">
                  <a:alpha val="63000"/>
                </a:srgbClr>
              </a:outerShdw>
            </a:effectLst>
            <a:sp3d/>
          </c:spPr>
          <c:invertIfNegative val="0"/>
          <c:dLbls>
            <c:dLbl>
              <c:idx val="0"/>
              <c:layout>
                <c:manualLayout>
                  <c:x val="-4.302536768903323E-3"/>
                  <c:y val="-4.47150259588585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C10-4136-A1C6-F237ED5EA33D}"/>
                </c:ext>
              </c:extLst>
            </c:dLbl>
            <c:dLbl>
              <c:idx val="1"/>
              <c:layout>
                <c:manualLayout>
                  <c:x val="-1.434178922967774E-3"/>
                  <c:y val="-3.51332346819601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C10-4136-A1C6-F237ED5EA33D}"/>
                </c:ext>
              </c:extLst>
            </c:dLbl>
            <c:dLbl>
              <c:idx val="2"/>
              <c:layout>
                <c:manualLayout>
                  <c:x val="-5.7367156918710976E-3"/>
                  <c:y val="-3.19393042563274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C10-4136-A1C6-F237ED5EA33D}"/>
                </c:ext>
              </c:extLst>
            </c:dLbl>
            <c:dLbl>
              <c:idx val="3"/>
              <c:layout>
                <c:manualLayout>
                  <c:x val="1.434178922967774E-3"/>
                  <c:y val="-3.83271651075927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C10-4136-A1C6-F237ED5EA33D}"/>
                </c:ext>
              </c:extLst>
            </c:dLbl>
            <c:dLbl>
              <c:idx val="4"/>
              <c:layout>
                <c:manualLayout>
                  <c:x val="-1.051719060628045E-16"/>
                  <c:y val="-2.8745373830694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C10-4136-A1C6-F237ED5EA33D}"/>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Лист1!$E$2:$E$6</c:f>
              <c:numCache>
                <c:formatCode>0.00</c:formatCode>
                <c:ptCount val="5"/>
                <c:pt idx="0">
                  <c:v>3187</c:v>
                </c:pt>
                <c:pt idx="1">
                  <c:v>4459</c:v>
                </c:pt>
                <c:pt idx="2">
                  <c:v>4715</c:v>
                </c:pt>
                <c:pt idx="3">
                  <c:v>4930</c:v>
                </c:pt>
                <c:pt idx="4">
                  <c:v>5030</c:v>
                </c:pt>
              </c:numCache>
            </c:numRef>
          </c:val>
          <c:extLst>
            <c:ext xmlns:c16="http://schemas.microsoft.com/office/drawing/2014/chart" uri="{C3380CC4-5D6E-409C-BE32-E72D297353CC}">
              <c16:uniqueId val="{00000008-6C10-4136-A1C6-F237ED5EA33D}"/>
            </c:ext>
          </c:extLst>
        </c:ser>
        <c:dLbls>
          <c:showLegendKey val="0"/>
          <c:showVal val="1"/>
          <c:showCatName val="0"/>
          <c:showSerName val="0"/>
          <c:showPercent val="0"/>
          <c:showBubbleSize val="0"/>
        </c:dLbls>
        <c:gapWidth val="150"/>
        <c:shape val="box"/>
        <c:axId val="171464960"/>
        <c:axId val="171474944"/>
        <c:axId val="0"/>
      </c:bar3DChart>
      <c:catAx>
        <c:axId val="17146496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1474944"/>
        <c:crosses val="autoZero"/>
        <c:auto val="1"/>
        <c:lblAlgn val="ctr"/>
        <c:lblOffset val="100"/>
        <c:noMultiLvlLbl val="0"/>
      </c:catAx>
      <c:valAx>
        <c:axId val="1714749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146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 (отчет)</a:t>
            </a:r>
          </a:p>
        </c:rich>
      </c:tx>
      <c:overlay val="0"/>
      <c:spPr>
        <a:noFill/>
        <a:ln>
          <a:noFill/>
        </a:ln>
        <a:effectLst/>
      </c:sp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solidFill>
                <a:srgbClr val="FED6FA"/>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C48F-46F1-A351-5441B25120F9}"/>
              </c:ext>
            </c:extLst>
          </c:dPt>
          <c:dPt>
            <c:idx val="1"/>
            <c:bubble3D val="0"/>
            <c:spPr>
              <a:solidFill>
                <a:schemeClr val="tx2">
                  <a:lumMod val="40000"/>
                  <a:lumOff val="6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C48F-46F1-A351-5441B25120F9}"/>
              </c:ext>
            </c:extLst>
          </c:dPt>
          <c:dPt>
            <c:idx val="2"/>
            <c:bubble3D val="0"/>
            <c:spPr>
              <a:solidFill>
                <a:schemeClr val="accent2">
                  <a:lumMod val="60000"/>
                  <a:lumOff val="4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C48F-46F1-A351-5441B25120F9}"/>
              </c:ext>
            </c:extLst>
          </c:dPt>
          <c:dPt>
            <c:idx val="3"/>
            <c:bubble3D val="0"/>
            <c:spPr>
              <a:solidFill>
                <a:srgbClr val="FDEA7B"/>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C48F-46F1-A351-5441B25120F9}"/>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0.84770000000000001</c:v>
                </c:pt>
                <c:pt idx="1">
                  <c:v>0.108</c:v>
                </c:pt>
                <c:pt idx="2">
                  <c:v>3.2599999999999997E-2</c:v>
                </c:pt>
                <c:pt idx="3">
                  <c:v>1.11E-2</c:v>
                </c:pt>
              </c:numCache>
            </c:numRef>
          </c:val>
          <c:extLst>
            <c:ext xmlns:c16="http://schemas.microsoft.com/office/drawing/2014/chart" uri="{C3380CC4-5D6E-409C-BE32-E72D297353CC}">
              <c16:uniqueId val="{00000008-C48F-46F1-A351-5441B25120F9}"/>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 (оценка)</a:t>
            </a:r>
          </a:p>
        </c:rich>
      </c:tx>
      <c:overlay val="0"/>
      <c:spPr>
        <a:noFill/>
        <a:ln>
          <a:noFill/>
        </a:ln>
        <a:effectLst/>
      </c:sp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solidFill>
                <a:srgbClr val="FED6FA"/>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2603-4936-94C7-B435F4B0B68E}"/>
              </c:ext>
            </c:extLst>
          </c:dPt>
          <c:dPt>
            <c:idx val="1"/>
            <c:bubble3D val="0"/>
            <c:spPr>
              <a:solidFill>
                <a:schemeClr val="tx2">
                  <a:lumMod val="40000"/>
                  <a:lumOff val="6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2603-4936-94C7-B435F4B0B68E}"/>
              </c:ext>
            </c:extLst>
          </c:dPt>
          <c:dPt>
            <c:idx val="2"/>
            <c:bubble3D val="0"/>
            <c:spPr>
              <a:solidFill>
                <a:schemeClr val="accent2">
                  <a:lumMod val="60000"/>
                  <a:lumOff val="4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2603-4936-94C7-B435F4B0B68E}"/>
              </c:ext>
            </c:extLst>
          </c:dPt>
          <c:dPt>
            <c:idx val="3"/>
            <c:bubble3D val="0"/>
            <c:spPr>
              <a:solidFill>
                <a:srgbClr val="FDEA7B"/>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2603-4936-94C7-B435F4B0B68E}"/>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0.85550000000000004</c:v>
                </c:pt>
                <c:pt idx="1">
                  <c:v>0.11</c:v>
                </c:pt>
                <c:pt idx="2">
                  <c:v>1.8499999999999999E-2</c:v>
                </c:pt>
                <c:pt idx="3">
                  <c:v>1.4999999999999999E-2</c:v>
                </c:pt>
              </c:numCache>
            </c:numRef>
          </c:val>
          <c:extLst>
            <c:ext xmlns:c16="http://schemas.microsoft.com/office/drawing/2014/chart" uri="{C3380CC4-5D6E-409C-BE32-E72D297353CC}">
              <c16:uniqueId val="{00000008-2603-4936-94C7-B435F4B0B68E}"/>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 (прогноз)</a:t>
            </a:r>
          </a:p>
        </c:rich>
      </c:tx>
      <c:overlay val="0"/>
      <c:spPr>
        <a:noFill/>
        <a:ln>
          <a:noFill/>
        </a:ln>
        <a:effectLst/>
      </c:sp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solidFill>
                <a:srgbClr val="FED6FA"/>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45D9-4D68-AEFE-AA7622A5F088}"/>
              </c:ext>
            </c:extLst>
          </c:dPt>
          <c:dPt>
            <c:idx val="1"/>
            <c:bubble3D val="0"/>
            <c:spPr>
              <a:solidFill>
                <a:schemeClr val="tx2">
                  <a:lumMod val="40000"/>
                  <a:lumOff val="6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45D9-4D68-AEFE-AA7622A5F088}"/>
              </c:ext>
            </c:extLst>
          </c:dPt>
          <c:dPt>
            <c:idx val="2"/>
            <c:bubble3D val="0"/>
            <c:spPr>
              <a:solidFill>
                <a:schemeClr val="accent2">
                  <a:lumMod val="60000"/>
                  <a:lumOff val="4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45D9-4D68-AEFE-AA7622A5F088}"/>
              </c:ext>
            </c:extLst>
          </c:dPt>
          <c:dPt>
            <c:idx val="3"/>
            <c:bubble3D val="0"/>
            <c:spPr>
              <a:solidFill>
                <a:srgbClr val="FDEA7B"/>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45D9-4D68-AEFE-AA7622A5F088}"/>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0.8528</c:v>
                </c:pt>
                <c:pt idx="1">
                  <c:v>0.113</c:v>
                </c:pt>
                <c:pt idx="2">
                  <c:v>1.9800000000000002E-2</c:v>
                </c:pt>
                <c:pt idx="3">
                  <c:v>1.4E-2</c:v>
                </c:pt>
              </c:numCache>
            </c:numRef>
          </c:val>
          <c:extLst>
            <c:ext xmlns:c16="http://schemas.microsoft.com/office/drawing/2014/chart" uri="{C3380CC4-5D6E-409C-BE32-E72D297353CC}">
              <c16:uniqueId val="{00000008-45D9-4D68-AEFE-AA7622A5F088}"/>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2026г (прогноз)</a:t>
            </a:r>
          </a:p>
        </c:rich>
      </c:tx>
      <c:overlay val="0"/>
      <c:spPr>
        <a:noFill/>
        <a:ln>
          <a:noFill/>
        </a:ln>
        <a:effectLst/>
      </c:sp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solidFill>
                <a:srgbClr val="FED6FA"/>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2C5E-46C6-A3B6-AF1748BCCF85}"/>
              </c:ext>
            </c:extLst>
          </c:dPt>
          <c:dPt>
            <c:idx val="1"/>
            <c:bubble3D val="0"/>
            <c:spPr>
              <a:solidFill>
                <a:schemeClr val="tx2">
                  <a:lumMod val="40000"/>
                  <a:lumOff val="6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2C5E-46C6-A3B6-AF1748BCCF85}"/>
              </c:ext>
            </c:extLst>
          </c:dPt>
          <c:dPt>
            <c:idx val="2"/>
            <c:bubble3D val="0"/>
            <c:spPr>
              <a:solidFill>
                <a:schemeClr val="accent2">
                  <a:lumMod val="60000"/>
                  <a:lumOff val="4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2C5E-46C6-A3B6-AF1748BCCF85}"/>
              </c:ext>
            </c:extLst>
          </c:dPt>
          <c:dPt>
            <c:idx val="3"/>
            <c:bubble3D val="0"/>
            <c:spPr>
              <a:solidFill>
                <a:srgbClr val="FDEA7B"/>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2C5E-46C6-A3B6-AF1748BCCF85}"/>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0.85499999999999998</c:v>
                </c:pt>
                <c:pt idx="1">
                  <c:v>0.112</c:v>
                </c:pt>
                <c:pt idx="2">
                  <c:v>1.9E-2</c:v>
                </c:pt>
                <c:pt idx="3">
                  <c:v>1.4E-2</c:v>
                </c:pt>
              </c:numCache>
            </c:numRef>
          </c:val>
          <c:extLst>
            <c:ext xmlns:c16="http://schemas.microsoft.com/office/drawing/2014/chart" uri="{C3380CC4-5D6E-409C-BE32-E72D297353CC}">
              <c16:uniqueId val="{00000008-2C5E-46C6-A3B6-AF1748BCCF85}"/>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2027г (прогноз)</a:t>
            </a:r>
          </a:p>
        </c:rich>
      </c:tx>
      <c:overlay val="0"/>
      <c:spPr>
        <a:noFill/>
        <a:ln>
          <a:noFill/>
        </a:ln>
        <a:effectLst/>
      </c:sp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solidFill>
                <a:srgbClr val="FED6FA"/>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7B04-4CD5-9B01-B480E9F1D76F}"/>
              </c:ext>
            </c:extLst>
          </c:dPt>
          <c:dPt>
            <c:idx val="1"/>
            <c:bubble3D val="0"/>
            <c:spPr>
              <a:solidFill>
                <a:schemeClr val="tx2">
                  <a:lumMod val="40000"/>
                  <a:lumOff val="6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7B04-4CD5-9B01-B480E9F1D76F}"/>
              </c:ext>
            </c:extLst>
          </c:dPt>
          <c:dPt>
            <c:idx val="2"/>
            <c:bubble3D val="0"/>
            <c:spPr>
              <a:solidFill>
                <a:schemeClr val="accent2">
                  <a:lumMod val="60000"/>
                  <a:lumOff val="40000"/>
                </a:schemeClr>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7B04-4CD5-9B01-B480E9F1D76F}"/>
              </c:ext>
            </c:extLst>
          </c:dPt>
          <c:dPt>
            <c:idx val="3"/>
            <c:bubble3D val="0"/>
            <c:spPr>
              <a:solidFill>
                <a:srgbClr val="FDEA7B"/>
              </a:soli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7B04-4CD5-9B01-B480E9F1D76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0.83099999999999996</c:v>
                </c:pt>
                <c:pt idx="1">
                  <c:v>0.13900000000000001</c:v>
                </c:pt>
                <c:pt idx="2">
                  <c:v>1.7000000000000001E-2</c:v>
                </c:pt>
                <c:pt idx="3">
                  <c:v>1.2999999999999999E-2</c:v>
                </c:pt>
              </c:numCache>
            </c:numRef>
          </c:val>
          <c:extLst>
            <c:ext xmlns:c16="http://schemas.microsoft.com/office/drawing/2014/chart" uri="{C3380CC4-5D6E-409C-BE32-E72D297353CC}">
              <c16:uniqueId val="{00000008-7B04-4CD5-9B01-B480E9F1D76F}"/>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Динамика поступлений (тыс.руб.)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доходы от использования имущества</c:v>
                </c:pt>
              </c:strCache>
            </c:strRef>
          </c:tx>
          <c:spPr>
            <a:solidFill>
              <a:srgbClr val="FED6FA"/>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11898</c:v>
                </c:pt>
                <c:pt idx="1">
                  <c:v>13383</c:v>
                </c:pt>
                <c:pt idx="2">
                  <c:v>12414</c:v>
                </c:pt>
                <c:pt idx="3">
                  <c:v>12414</c:v>
                </c:pt>
                <c:pt idx="4">
                  <c:v>12414</c:v>
                </c:pt>
              </c:numCache>
            </c:numRef>
          </c:val>
          <c:extLst>
            <c:ext xmlns:c16="http://schemas.microsoft.com/office/drawing/2014/chart" uri="{C3380CC4-5D6E-409C-BE32-E72D297353CC}">
              <c16:uniqueId val="{00000000-2538-48C5-BDD8-0B5149B6DC88}"/>
            </c:ext>
          </c:extLst>
        </c:ser>
        <c:ser>
          <c:idx val="1"/>
          <c:order val="1"/>
          <c:tx>
            <c:strRef>
              <c:f>Лист1!$C$1</c:f>
              <c:strCache>
                <c:ptCount val="1"/>
                <c:pt idx="0">
                  <c:v>доходы от продажи имущества</c:v>
                </c:pt>
              </c:strCache>
            </c:strRef>
          </c:tx>
          <c:spPr>
            <a:solidFill>
              <a:srgbClr val="FFFF99"/>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Лист1!$C$2:$C$6</c:f>
              <c:numCache>
                <c:formatCode>0.00</c:formatCode>
                <c:ptCount val="5"/>
                <c:pt idx="0">
                  <c:v>7264</c:v>
                </c:pt>
                <c:pt idx="1">
                  <c:v>9173</c:v>
                </c:pt>
                <c:pt idx="2">
                  <c:v>1400</c:v>
                </c:pt>
                <c:pt idx="3">
                  <c:v>1208</c:v>
                </c:pt>
                <c:pt idx="4">
                  <c:v>1208</c:v>
                </c:pt>
              </c:numCache>
            </c:numRef>
          </c:val>
          <c:extLst>
            <c:ext xmlns:c16="http://schemas.microsoft.com/office/drawing/2014/chart" uri="{C3380CC4-5D6E-409C-BE32-E72D297353CC}">
              <c16:uniqueId val="{00000001-2538-48C5-BDD8-0B5149B6DC88}"/>
            </c:ext>
          </c:extLst>
        </c:ser>
        <c:ser>
          <c:idx val="2"/>
          <c:order val="2"/>
          <c:tx>
            <c:strRef>
              <c:f>Лист1!$D$1</c:f>
              <c:strCache>
                <c:ptCount val="1"/>
                <c:pt idx="0">
                  <c:v>прочие поступления</c:v>
                </c:pt>
              </c:strCache>
            </c:strRef>
          </c:tx>
          <c:spPr>
            <a:solidFill>
              <a:schemeClr val="accent6">
                <a:lumMod val="20000"/>
                <a:lumOff val="80000"/>
              </a:schemeClr>
            </a:solidFill>
            <a:ln>
              <a:noFill/>
            </a:ln>
            <a:effectLst>
              <a:outerShdw blurRad="57150" dist="19050" dir="5400000" algn="ctr" rotWithShape="0">
                <a:srgbClr val="000000">
                  <a:alpha val="63000"/>
                </a:srgbClr>
              </a:outerShdw>
            </a:effectLst>
            <a:sp3d/>
          </c:spPr>
          <c:invertIfNegative val="0"/>
          <c:dLbls>
            <c:dLbl>
              <c:idx val="0"/>
              <c:layout>
                <c:manualLayout>
                  <c:x val="-4.302536768903323E-3"/>
                  <c:y val="-4.47150259588585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38-48C5-BDD8-0B5149B6DC88}"/>
                </c:ext>
              </c:extLst>
            </c:dLbl>
            <c:dLbl>
              <c:idx val="1"/>
              <c:layout>
                <c:manualLayout>
                  <c:x val="-1.434178922967774E-3"/>
                  <c:y val="-3.51332346819601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38-48C5-BDD8-0B5149B6DC88}"/>
                </c:ext>
              </c:extLst>
            </c:dLbl>
            <c:dLbl>
              <c:idx val="2"/>
              <c:layout>
                <c:manualLayout>
                  <c:x val="-5.7367156918710976E-3"/>
                  <c:y val="-3.19393042563274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38-48C5-BDD8-0B5149B6DC8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Лист1!$D$2:$D$6</c:f>
              <c:numCache>
                <c:formatCode>0.00</c:formatCode>
                <c:ptCount val="5"/>
                <c:pt idx="0">
                  <c:v>3885</c:v>
                </c:pt>
                <c:pt idx="1">
                  <c:v>2073</c:v>
                </c:pt>
                <c:pt idx="2">
                  <c:v>2223</c:v>
                </c:pt>
                <c:pt idx="3">
                  <c:v>2224</c:v>
                </c:pt>
                <c:pt idx="4">
                  <c:v>2225</c:v>
                </c:pt>
              </c:numCache>
            </c:numRef>
          </c:val>
          <c:extLst>
            <c:ext xmlns:c16="http://schemas.microsoft.com/office/drawing/2014/chart" uri="{C3380CC4-5D6E-409C-BE32-E72D297353CC}">
              <c16:uniqueId val="{00000005-2538-48C5-BDD8-0B5149B6DC88}"/>
            </c:ext>
          </c:extLst>
        </c:ser>
        <c:dLbls>
          <c:showLegendKey val="0"/>
          <c:showVal val="1"/>
          <c:showCatName val="0"/>
          <c:showSerName val="0"/>
          <c:showPercent val="0"/>
          <c:showBubbleSize val="0"/>
        </c:dLbls>
        <c:gapWidth val="150"/>
        <c:shape val="cylinder"/>
        <c:axId val="172071552"/>
        <c:axId val="172089728"/>
        <c:axId val="0"/>
      </c:bar3DChart>
      <c:catAx>
        <c:axId val="1720715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089728"/>
        <c:crosses val="autoZero"/>
        <c:auto val="1"/>
        <c:lblAlgn val="ctr"/>
        <c:lblOffset val="100"/>
        <c:noMultiLvlLbl val="0"/>
      </c:catAx>
      <c:valAx>
        <c:axId val="17208972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071552"/>
        <c:crosses val="autoZero"/>
        <c:crossBetween val="between"/>
      </c:valAx>
      <c:spPr>
        <a:noFill/>
        <a:ln>
          <a:noFill/>
        </a:ln>
        <a:effectLst/>
      </c:spPr>
    </c:plotArea>
    <c:legend>
      <c:legendPos val="b"/>
      <c:layout>
        <c:manualLayout>
          <c:xMode val="edge"/>
          <c:yMode val="edge"/>
          <c:x val="5.7099355865561079E-2"/>
          <c:y val="0.88540942463105676"/>
          <c:w val="0.46293424683258172"/>
          <c:h val="9.6699005327320744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F079-4585-A986-F32BE4845B7E}"/>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F079-4585-A986-F32BE4845B7E}"/>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F079-4585-A986-F32BE4845B7E}"/>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0.00%</c:formatCode>
                <c:ptCount val="3"/>
                <c:pt idx="0">
                  <c:v>0.51629999999999998</c:v>
                </c:pt>
                <c:pt idx="1">
                  <c:v>0.31519999999999998</c:v>
                </c:pt>
                <c:pt idx="2">
                  <c:v>0.16850000000000001</c:v>
                </c:pt>
              </c:numCache>
            </c:numRef>
          </c:val>
          <c:extLst>
            <c:ext xmlns:c16="http://schemas.microsoft.com/office/drawing/2014/chart" uri="{C3380CC4-5D6E-409C-BE32-E72D297353CC}">
              <c16:uniqueId val="{00000006-F079-4585-A986-F32BE4845B7E}"/>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1542981340320583E-2"/>
          <c:y val="0.72343076709227749"/>
          <c:w val="0.51984725746017202"/>
          <c:h val="0.218341698135472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 </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EAB4-4974-B9F1-BAD9EAB3FEBE}"/>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EAB4-4974-B9F1-BAD9EAB3FEBE}"/>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EAB4-4974-B9F1-BAD9EAB3FEBE}"/>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0.00%</c:formatCode>
                <c:ptCount val="3"/>
                <c:pt idx="0">
                  <c:v>0.54339999999999999</c:v>
                </c:pt>
                <c:pt idx="1">
                  <c:v>0.37240000000000001</c:v>
                </c:pt>
                <c:pt idx="2">
                  <c:v>8.4199999999999997E-2</c:v>
                </c:pt>
              </c:numCache>
            </c:numRef>
          </c:val>
          <c:extLst>
            <c:ext xmlns:c16="http://schemas.microsoft.com/office/drawing/2014/chart" uri="{C3380CC4-5D6E-409C-BE32-E72D297353CC}">
              <c16:uniqueId val="{00000006-EAB4-4974-B9F1-BAD9EAB3FEBE}"/>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668707635573449E-2"/>
          <c:y val="0.64462150590107803"/>
          <c:w val="0.51984725746017202"/>
          <c:h val="0.218341698135472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 </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3EE0-427A-8FD4-29B559374F51}"/>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3EE0-427A-8FD4-29B559374F51}"/>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3EE0-427A-8FD4-29B559374F51}"/>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0.00%</c:formatCode>
                <c:ptCount val="3"/>
                <c:pt idx="0">
                  <c:v>0.77410000000000001</c:v>
                </c:pt>
                <c:pt idx="1">
                  <c:v>8.7300000000000003E-2</c:v>
                </c:pt>
                <c:pt idx="2">
                  <c:v>0.1386</c:v>
                </c:pt>
              </c:numCache>
            </c:numRef>
          </c:val>
          <c:extLst>
            <c:ext xmlns:c16="http://schemas.microsoft.com/office/drawing/2014/chart" uri="{C3380CC4-5D6E-409C-BE32-E72D297353CC}">
              <c16:uniqueId val="{00000006-3EE0-427A-8FD4-29B559374F51}"/>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668707635573449E-2"/>
          <c:y val="0.64462150590107803"/>
          <c:w val="0.51984725746017202"/>
          <c:h val="0.218341698135472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2026г </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3199-47B8-9011-15C265094D83}"/>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3199-47B8-9011-15C265094D83}"/>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3199-47B8-9011-15C265094D83}"/>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0.00%</c:formatCode>
                <c:ptCount val="3"/>
                <c:pt idx="0">
                  <c:v>0.78349999999999997</c:v>
                </c:pt>
                <c:pt idx="1">
                  <c:v>7.6300000000000007E-2</c:v>
                </c:pt>
                <c:pt idx="2">
                  <c:v>0.14019999999999999</c:v>
                </c:pt>
              </c:numCache>
            </c:numRef>
          </c:val>
          <c:extLst>
            <c:ext xmlns:c16="http://schemas.microsoft.com/office/drawing/2014/chart" uri="{C3380CC4-5D6E-409C-BE32-E72D297353CC}">
              <c16:uniqueId val="{00000006-3199-47B8-9011-15C265094D83}"/>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668707635573449E-2"/>
          <c:y val="0.64462150590107803"/>
          <c:w val="0.51984725746017202"/>
          <c:h val="0.218341698135472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2027г </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1AB6-4024-84DA-783FF011E4EA}"/>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1AB6-4024-84DA-783FF011E4EA}"/>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1AB6-4024-84DA-783FF011E4EA}"/>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0.00%</c:formatCode>
                <c:ptCount val="3"/>
                <c:pt idx="0">
                  <c:v>0.78339999999999999</c:v>
                </c:pt>
                <c:pt idx="1">
                  <c:v>7.6300000000000007E-2</c:v>
                </c:pt>
                <c:pt idx="2">
                  <c:v>0.14030000000000001</c:v>
                </c:pt>
              </c:numCache>
            </c:numRef>
          </c:val>
          <c:extLst>
            <c:ext xmlns:c16="http://schemas.microsoft.com/office/drawing/2014/chart" uri="{C3380CC4-5D6E-409C-BE32-E72D297353CC}">
              <c16:uniqueId val="{00000006-1AB6-4024-84DA-783FF011E4EA}"/>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9.0752080606743404E-2"/>
          <c:y val="0.6785199517414251"/>
          <c:w val="0.51984725746017202"/>
          <c:h val="0.218341698135472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sz="1100" dirty="0">
                <a:latin typeface="Times New Roman" panose="02020603050405020304" pitchFamily="18" charset="0"/>
                <a:cs typeface="Times New Roman" panose="02020603050405020304" pitchFamily="18" charset="0"/>
              </a:rPr>
              <a:t>Динамика поступлений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c:rich>
      </c:tx>
      <c:overlay val="0"/>
      <c:spPr>
        <a:noFill/>
        <a:ln>
          <a:noFill/>
        </a:ln>
        <a:effectLst/>
      </c:sp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дотации</c:v>
                </c:pt>
              </c:strCache>
            </c:strRef>
          </c:tx>
          <c:spPr>
            <a:solidFill>
              <a:schemeClr val="accent1">
                <a:lumMod val="20000"/>
                <a:lumOff val="80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126610</c:v>
                </c:pt>
                <c:pt idx="1">
                  <c:v>164516</c:v>
                </c:pt>
                <c:pt idx="2">
                  <c:v>153992</c:v>
                </c:pt>
                <c:pt idx="3">
                  <c:v>84040</c:v>
                </c:pt>
                <c:pt idx="4">
                  <c:v>84040</c:v>
                </c:pt>
              </c:numCache>
            </c:numRef>
          </c:val>
          <c:extLst>
            <c:ext xmlns:c16="http://schemas.microsoft.com/office/drawing/2014/chart" uri="{C3380CC4-5D6E-409C-BE32-E72D297353CC}">
              <c16:uniqueId val="{00000000-EB96-4A3C-8DC4-7E2562203F45}"/>
            </c:ext>
          </c:extLst>
        </c:ser>
        <c:ser>
          <c:idx val="1"/>
          <c:order val="1"/>
          <c:tx>
            <c:strRef>
              <c:f>Лист1!$C$1</c:f>
              <c:strCache>
                <c:ptCount val="1"/>
                <c:pt idx="0">
                  <c:v>субсидии</c:v>
                </c:pt>
              </c:strCache>
            </c:strRef>
          </c:tx>
          <c:spPr>
            <a:solidFill>
              <a:srgbClr val="FDEA7B"/>
            </a:solidFill>
            <a:ln w="9525" cap="flat" cmpd="sng" algn="ctr">
              <a:solidFill>
                <a:schemeClr val="accent2">
                  <a:lumMod val="75000"/>
                </a:schemeClr>
              </a:solidFill>
              <a:round/>
            </a:ln>
            <a:effectLst/>
            <a:sp3d contourW="9525">
              <a:contourClr>
                <a:schemeClr val="accent2">
                  <a:lumMod val="75000"/>
                </a:schemeClr>
              </a:contourClr>
            </a:sp3d>
          </c:spPr>
          <c:invertIfNegative val="0"/>
          <c:cat>
            <c:strRef>
              <c:f>Лист1!$A$2:$A$6</c:f>
              <c:strCache>
                <c:ptCount val="5"/>
                <c:pt idx="0">
                  <c:v>2023г</c:v>
                </c:pt>
                <c:pt idx="1">
                  <c:v>2024г</c:v>
                </c:pt>
                <c:pt idx="2">
                  <c:v>2025г</c:v>
                </c:pt>
                <c:pt idx="3">
                  <c:v>2026г</c:v>
                </c:pt>
                <c:pt idx="4">
                  <c:v>2027г</c:v>
                </c:pt>
              </c:strCache>
            </c:strRef>
          </c:cat>
          <c:val>
            <c:numRef>
              <c:f>Лист1!$C$2:$C$6</c:f>
              <c:numCache>
                <c:formatCode>0.00</c:formatCode>
                <c:ptCount val="5"/>
                <c:pt idx="0">
                  <c:v>67676</c:v>
                </c:pt>
                <c:pt idx="1">
                  <c:v>154263</c:v>
                </c:pt>
                <c:pt idx="2">
                  <c:v>49452</c:v>
                </c:pt>
                <c:pt idx="3">
                  <c:v>21855</c:v>
                </c:pt>
                <c:pt idx="4">
                  <c:v>10535</c:v>
                </c:pt>
              </c:numCache>
            </c:numRef>
          </c:val>
          <c:extLst>
            <c:ext xmlns:c16="http://schemas.microsoft.com/office/drawing/2014/chart" uri="{C3380CC4-5D6E-409C-BE32-E72D297353CC}">
              <c16:uniqueId val="{00000001-EB96-4A3C-8DC4-7E2562203F45}"/>
            </c:ext>
          </c:extLst>
        </c:ser>
        <c:ser>
          <c:idx val="2"/>
          <c:order val="2"/>
          <c:tx>
            <c:strRef>
              <c:f>Лист1!$D$1</c:f>
              <c:strCache>
                <c:ptCount val="1"/>
                <c:pt idx="0">
                  <c:v>субвенции</c:v>
                </c:pt>
              </c:strCache>
            </c:strRef>
          </c:tx>
          <c:spPr>
            <a:solidFill>
              <a:srgbClr val="FED6FA"/>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Лист1!$A$2:$A$6</c:f>
              <c:strCache>
                <c:ptCount val="5"/>
                <c:pt idx="0">
                  <c:v>2023г</c:v>
                </c:pt>
                <c:pt idx="1">
                  <c:v>2024г</c:v>
                </c:pt>
                <c:pt idx="2">
                  <c:v>2025г</c:v>
                </c:pt>
                <c:pt idx="3">
                  <c:v>2026г</c:v>
                </c:pt>
                <c:pt idx="4">
                  <c:v>2027г</c:v>
                </c:pt>
              </c:strCache>
            </c:strRef>
          </c:cat>
          <c:val>
            <c:numRef>
              <c:f>Лист1!$D$2:$D$6</c:f>
              <c:numCache>
                <c:formatCode>0.00</c:formatCode>
                <c:ptCount val="5"/>
                <c:pt idx="0">
                  <c:v>266968</c:v>
                </c:pt>
                <c:pt idx="1">
                  <c:v>295798</c:v>
                </c:pt>
                <c:pt idx="2">
                  <c:v>338760</c:v>
                </c:pt>
                <c:pt idx="3">
                  <c:v>369786</c:v>
                </c:pt>
                <c:pt idx="4">
                  <c:v>392164</c:v>
                </c:pt>
              </c:numCache>
            </c:numRef>
          </c:val>
          <c:extLst>
            <c:ext xmlns:c16="http://schemas.microsoft.com/office/drawing/2014/chart" uri="{C3380CC4-5D6E-409C-BE32-E72D297353CC}">
              <c16:uniqueId val="{00000002-EB96-4A3C-8DC4-7E2562203F45}"/>
            </c:ext>
          </c:extLst>
        </c:ser>
        <c:ser>
          <c:idx val="3"/>
          <c:order val="3"/>
          <c:tx>
            <c:strRef>
              <c:f>Лист1!$E$1</c:f>
              <c:strCache>
                <c:ptCount val="1"/>
                <c:pt idx="0">
                  <c:v>иные межбюджетные трансферты</c:v>
                </c:pt>
              </c:strCache>
            </c:strRef>
          </c:tx>
          <c:spPr>
            <a:solidFill>
              <a:schemeClr val="accent6">
                <a:lumMod val="60000"/>
                <a:lumOff val="40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Лист1!$A$2:$A$6</c:f>
              <c:strCache>
                <c:ptCount val="5"/>
                <c:pt idx="0">
                  <c:v>2023г</c:v>
                </c:pt>
                <c:pt idx="1">
                  <c:v>2024г</c:v>
                </c:pt>
                <c:pt idx="2">
                  <c:v>2025г</c:v>
                </c:pt>
                <c:pt idx="3">
                  <c:v>2026г</c:v>
                </c:pt>
                <c:pt idx="4">
                  <c:v>2027г</c:v>
                </c:pt>
              </c:strCache>
            </c:strRef>
          </c:cat>
          <c:val>
            <c:numRef>
              <c:f>Лист1!$E$2:$E$6</c:f>
              <c:numCache>
                <c:formatCode>0.00</c:formatCode>
                <c:ptCount val="5"/>
                <c:pt idx="0">
                  <c:v>12684</c:v>
                </c:pt>
                <c:pt idx="1">
                  <c:v>27747</c:v>
                </c:pt>
                <c:pt idx="2">
                  <c:v>25429</c:v>
                </c:pt>
                <c:pt idx="3">
                  <c:v>25192</c:v>
                </c:pt>
                <c:pt idx="4">
                  <c:v>25216</c:v>
                </c:pt>
              </c:numCache>
            </c:numRef>
          </c:val>
          <c:extLst>
            <c:ext xmlns:c16="http://schemas.microsoft.com/office/drawing/2014/chart" uri="{C3380CC4-5D6E-409C-BE32-E72D297353CC}">
              <c16:uniqueId val="{00000003-EB96-4A3C-8DC4-7E2562203F45}"/>
            </c:ext>
          </c:extLst>
        </c:ser>
        <c:dLbls>
          <c:showLegendKey val="0"/>
          <c:showVal val="0"/>
          <c:showCatName val="0"/>
          <c:showSerName val="0"/>
          <c:showPercent val="0"/>
          <c:showBubbleSize val="0"/>
        </c:dLbls>
        <c:gapWidth val="65"/>
        <c:shape val="box"/>
        <c:axId val="172504192"/>
        <c:axId val="172505728"/>
        <c:axId val="0"/>
      </c:bar3DChart>
      <c:catAx>
        <c:axId val="1725041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505728"/>
        <c:crosses val="autoZero"/>
        <c:auto val="1"/>
        <c:lblAlgn val="ctr"/>
        <c:lblOffset val="100"/>
        <c:noMultiLvlLbl val="0"/>
      </c:catAx>
      <c:valAx>
        <c:axId val="172505728"/>
        <c:scaling>
          <c:orientation val="minMax"/>
        </c:scaling>
        <c:delete val="0"/>
        <c:axPos val="l"/>
        <c:majorGridlines>
          <c:spPr>
            <a:ln w="9525" cap="flat" cmpd="sng" algn="ctr">
              <a:solidFill>
                <a:schemeClr val="dk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50419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rgbClr val="0000CC"/>
                </a:solidFill>
                <a:latin typeface="+mn-lt"/>
                <a:ea typeface="+mn-ea"/>
                <a:cs typeface="+mn-cs"/>
              </a:defRPr>
            </a:pPr>
            <a:r>
              <a:rPr lang="ru-RU" sz="1200" b="1" dirty="0">
                <a:solidFill>
                  <a:srgbClr val="0000CC"/>
                </a:solidFill>
                <a:latin typeface="Times New Roman" panose="02020603050405020304" pitchFamily="18" charset="0"/>
                <a:cs typeface="Times New Roman" panose="02020603050405020304" pitchFamily="18" charset="0"/>
              </a:rPr>
              <a:t>Динамика расходов бюджета округа (</a:t>
            </a:r>
            <a:r>
              <a:rPr lang="ru-RU" sz="1200" b="1" dirty="0" err="1">
                <a:solidFill>
                  <a:srgbClr val="0000CC"/>
                </a:solidFill>
                <a:latin typeface="Times New Roman" panose="02020603050405020304" pitchFamily="18" charset="0"/>
                <a:cs typeface="Times New Roman" panose="02020603050405020304" pitchFamily="18" charset="0"/>
              </a:rPr>
              <a:t>тыс.руб</a:t>
            </a:r>
            <a:r>
              <a:rPr lang="ru-RU" sz="1200" b="1" dirty="0">
                <a:solidFill>
                  <a:srgbClr val="0000CC"/>
                </a:solidFill>
                <a:latin typeface="Times New Roman" panose="02020603050405020304" pitchFamily="18" charset="0"/>
                <a:cs typeface="Times New Roman" panose="02020603050405020304" pitchFamily="18" charset="0"/>
              </a:rPr>
              <a:t>.)</a:t>
            </a:r>
          </a:p>
        </c:rich>
      </c:tx>
      <c:overlay val="0"/>
      <c:spPr>
        <a:noFill/>
        <a:ln>
          <a:noFill/>
        </a:ln>
        <a:effectLst/>
      </c:spPr>
    </c:title>
    <c:autoTitleDeleted val="0"/>
    <c:plotArea>
      <c:layout>
        <c:manualLayout>
          <c:layoutTarget val="inner"/>
          <c:xMode val="edge"/>
          <c:yMode val="edge"/>
          <c:x val="8.9855437992126558E-2"/>
          <c:y val="0.25031248460184158"/>
          <c:w val="0.89295706200787461"/>
          <c:h val="0.69357814384976957"/>
        </c:manualLayout>
      </c:layout>
      <c:lineChart>
        <c:grouping val="standard"/>
        <c:varyColors val="0"/>
        <c:ser>
          <c:idx val="0"/>
          <c:order val="0"/>
          <c:tx>
            <c:strRef>
              <c:f>Лист1!$B$1</c:f>
              <c:strCache>
                <c:ptCount val="1"/>
                <c:pt idx="0">
                  <c:v>Ряд 1</c:v>
                </c:pt>
              </c:strCache>
            </c:strRef>
          </c:tx>
          <c:spPr>
            <a:ln w="28575" cap="rnd">
              <a:solidFill>
                <a:schemeClr val="accent2"/>
              </a:solidFill>
              <a:round/>
            </a:ln>
            <a:effectLst>
              <a:glow rad="127000">
                <a:schemeClr val="accent4">
                  <a:lumMod val="75000"/>
                </a:schemeClr>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 </c:v>
                </c:pt>
              </c:strCache>
            </c:strRef>
          </c:cat>
          <c:val>
            <c:numRef>
              <c:f>Лист1!$B$2:$B$6</c:f>
              <c:numCache>
                <c:formatCode>0.00</c:formatCode>
                <c:ptCount val="5"/>
                <c:pt idx="0">
                  <c:v>770606</c:v>
                </c:pt>
                <c:pt idx="1">
                  <c:v>1027593</c:v>
                </c:pt>
                <c:pt idx="2">
                  <c:v>919815</c:v>
                </c:pt>
                <c:pt idx="3">
                  <c:v>871838</c:v>
                </c:pt>
                <c:pt idx="4">
                  <c:v>913643</c:v>
                </c:pt>
              </c:numCache>
            </c:numRef>
          </c:val>
          <c:smooth val="0"/>
          <c:extLst>
            <c:ext xmlns:c16="http://schemas.microsoft.com/office/drawing/2014/chart" uri="{C3380CC4-5D6E-409C-BE32-E72D297353CC}">
              <c16:uniqueId val="{00000000-28DF-40A2-9FA7-33ADC6347C73}"/>
            </c:ext>
          </c:extLst>
        </c:ser>
        <c:dLbls>
          <c:showLegendKey val="0"/>
          <c:showVal val="1"/>
          <c:showCatName val="0"/>
          <c:showSerName val="0"/>
          <c:showPercent val="0"/>
          <c:showBubbleSize val="0"/>
        </c:dLbls>
        <c:smooth val="0"/>
        <c:axId val="174793472"/>
        <c:axId val="174795008"/>
      </c:lineChart>
      <c:catAx>
        <c:axId val="17479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4795008"/>
        <c:crosses val="autoZero"/>
        <c:auto val="1"/>
        <c:lblAlgn val="ctr"/>
        <c:lblOffset val="100"/>
        <c:noMultiLvlLbl val="0"/>
      </c:catAx>
      <c:valAx>
        <c:axId val="174795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4793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a:glow rad="127000">
        <a:schemeClr val="accent1">
          <a:lumMod val="20000"/>
          <a:lumOff val="80000"/>
        </a:schemeClr>
      </a:glow>
    </a:effectLst>
  </c:spPr>
  <c:txPr>
    <a:bodyPr/>
    <a:lstStyle/>
    <a:p>
      <a:pPr>
        <a:defRPr/>
      </a:pPr>
      <a:endParaRPr lang="ru-RU"/>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latin typeface="Times New Roman" panose="02020603050405020304" pitchFamily="18" charset="0"/>
                <a:cs typeface="Times New Roman" panose="02020603050405020304" pitchFamily="18" charset="0"/>
              </a:rPr>
              <a:t>Динамика расходов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9824680118110248E-2"/>
          <c:y val="9.8519617463114079E-2"/>
          <c:w val="0.88512032480314951"/>
          <c:h val="0.63040736329526048"/>
        </c:manualLayout>
      </c:layout>
      <c:bar3DChart>
        <c:barDir val="col"/>
        <c:grouping val="clustered"/>
        <c:varyColors val="0"/>
        <c:ser>
          <c:idx val="0"/>
          <c:order val="0"/>
          <c:tx>
            <c:strRef>
              <c:f>Лист1!$B$1</c:f>
              <c:strCache>
                <c:ptCount val="1"/>
                <c:pt idx="0">
                  <c:v>2023г</c:v>
                </c:pt>
              </c:strCache>
            </c:strRef>
          </c:tx>
          <c:spPr>
            <a:solidFill>
              <a:schemeClr val="accent6">
                <a:lumMod val="20000"/>
                <a:lumOff val="80000"/>
              </a:schemeClr>
            </a:solidFill>
            <a:ln>
              <a:noFill/>
            </a:ln>
            <a:effectLst>
              <a:outerShdw blurRad="57150" dist="19050" dir="5400000" algn="ctr" rotWithShape="0">
                <a:srgbClr val="000000">
                  <a:alpha val="63000"/>
                </a:srgbClr>
              </a:outerShdw>
            </a:effectLst>
            <a:sp3d/>
          </c:spPr>
          <c:invertIfNegative val="0"/>
          <c:dLbls>
            <c:dLbl>
              <c:idx val="0"/>
              <c:layout>
                <c:manualLayout>
                  <c:x val="-1.4062500000000021E-2"/>
                  <c:y val="4.68749971164494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1D-437D-9CF3-083B17BF2DF8}"/>
                </c:ext>
              </c:extLst>
            </c:dLbl>
            <c:dLbl>
              <c:idx val="1"/>
              <c:layout>
                <c:manualLayout>
                  <c:x val="-2.5000000000000081E-2"/>
                  <c:y val="5.859374639556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F1D-437D-9CF3-083B17BF2DF8}"/>
                </c:ext>
              </c:extLst>
            </c:dLbl>
            <c:dLbl>
              <c:idx val="2"/>
              <c:layout>
                <c:manualLayout>
                  <c:x val="-1.4062500000000021E-2"/>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F1D-437D-9CF3-083B17BF2DF8}"/>
                </c:ext>
              </c:extLst>
            </c:dLbl>
            <c:dLbl>
              <c:idx val="3"/>
              <c:layout>
                <c:manualLayout>
                  <c:x val="-9.3750000000000638E-3"/>
                  <c:y val="1.64062489907572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F1D-437D-9CF3-083B17BF2DF8}"/>
                </c:ext>
              </c:extLst>
            </c:dLbl>
            <c:dLbl>
              <c:idx val="4"/>
              <c:layout>
                <c:manualLayout>
                  <c:x val="-9.3750000000000638E-3"/>
                  <c:y val="3.04687481256921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F1D-437D-9CF3-083B17BF2DF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Лист1!$B$2:$B$5</c:f>
              <c:numCache>
                <c:formatCode>General</c:formatCode>
                <c:ptCount val="4"/>
                <c:pt idx="0">
                  <c:v>106714</c:v>
                </c:pt>
                <c:pt idx="1">
                  <c:v>532880</c:v>
                </c:pt>
                <c:pt idx="2">
                  <c:v>122107</c:v>
                </c:pt>
                <c:pt idx="3">
                  <c:v>8904</c:v>
                </c:pt>
              </c:numCache>
            </c:numRef>
          </c:val>
          <c:shape val="cylinder"/>
          <c:extLst>
            <c:ext xmlns:c16="http://schemas.microsoft.com/office/drawing/2014/chart" uri="{C3380CC4-5D6E-409C-BE32-E72D297353CC}">
              <c16:uniqueId val="{00000005-2F1D-437D-9CF3-083B17BF2DF8}"/>
            </c:ext>
          </c:extLst>
        </c:ser>
        <c:ser>
          <c:idx val="1"/>
          <c:order val="1"/>
          <c:tx>
            <c:strRef>
              <c:f>Лист1!$C$1</c:f>
              <c:strCache>
                <c:ptCount val="1"/>
                <c:pt idx="0">
                  <c:v>2024г</c:v>
                </c:pt>
              </c:strCache>
            </c:strRef>
          </c:tx>
          <c:spPr>
            <a:solidFill>
              <a:schemeClr val="accent2">
                <a:lumMod val="40000"/>
                <a:lumOff val="60000"/>
              </a:schemeClr>
            </a:solidFill>
            <a:ln>
              <a:noFill/>
            </a:ln>
            <a:effectLst>
              <a:outerShdw blurRad="57150" dist="19050" dir="5400000" algn="ctr" rotWithShape="0">
                <a:srgbClr val="000000">
                  <a:alpha val="63000"/>
                </a:srgbClr>
              </a:outerShdw>
            </a:effectLst>
            <a:sp3d/>
          </c:spPr>
          <c:invertIfNegative val="0"/>
          <c:dLbls>
            <c:dLbl>
              <c:idx val="0"/>
              <c:layout>
                <c:manualLayout>
                  <c:x val="-2.6562500000000031E-2"/>
                  <c:y val="-1.874999884657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F1D-437D-9CF3-083B17BF2DF8}"/>
                </c:ext>
              </c:extLst>
            </c:dLbl>
            <c:dLbl>
              <c:idx val="1"/>
              <c:layout>
                <c:manualLayout>
                  <c:x val="-2.8124999999999987E-2"/>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F1D-437D-9CF3-083B17BF2DF8}"/>
                </c:ext>
              </c:extLst>
            </c:dLbl>
            <c:dLbl>
              <c:idx val="2"/>
              <c:layout>
                <c:manualLayout>
                  <c:x val="-2.2656250000000072E-2"/>
                  <c:y val="2.8124998269869694E-2"/>
                </c:manualLayout>
              </c:layout>
              <c:showLegendKey val="0"/>
              <c:showVal val="1"/>
              <c:showCatName val="0"/>
              <c:showSerName val="0"/>
              <c:showPercent val="0"/>
              <c:showBubbleSize val="0"/>
              <c:extLst>
                <c:ext xmlns:c15="http://schemas.microsoft.com/office/drawing/2012/chart" uri="{CE6537A1-D6FC-4f65-9D91-7224C49458BB}">
                  <c15:layout>
                    <c:manualLayout>
                      <c:w val="6.7968749999999994E-2"/>
                      <c:h val="3.3984372909425881E-2"/>
                    </c:manualLayout>
                  </c15:layout>
                </c:ext>
                <c:ext xmlns:c16="http://schemas.microsoft.com/office/drawing/2014/chart" uri="{C3380CC4-5D6E-409C-BE32-E72D297353CC}">
                  <c16:uniqueId val="{00000008-2F1D-437D-9CF3-083B17BF2DF8}"/>
                </c:ext>
              </c:extLst>
            </c:dLbl>
            <c:dLbl>
              <c:idx val="3"/>
              <c:layout>
                <c:manualLayout>
                  <c:x val="0"/>
                  <c:y val="-3.74999976931598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F1D-437D-9CF3-083B17BF2DF8}"/>
                </c:ext>
              </c:extLst>
            </c:dLbl>
            <c:dLbl>
              <c:idx val="4"/>
              <c:layout>
                <c:manualLayout>
                  <c:x val="-2.5000000000000001E-2"/>
                  <c:y val="2.10937487024022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F1D-437D-9CF3-083B17BF2DF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Лист1!$C$2:$C$5</c:f>
              <c:numCache>
                <c:formatCode>General</c:formatCode>
                <c:ptCount val="4"/>
                <c:pt idx="0">
                  <c:v>126747</c:v>
                </c:pt>
                <c:pt idx="1">
                  <c:v>655361</c:v>
                </c:pt>
                <c:pt idx="2">
                  <c:v>230014</c:v>
                </c:pt>
                <c:pt idx="3">
                  <c:v>15471</c:v>
                </c:pt>
              </c:numCache>
            </c:numRef>
          </c:val>
          <c:shape val="cylinder"/>
          <c:extLst>
            <c:ext xmlns:c16="http://schemas.microsoft.com/office/drawing/2014/chart" uri="{C3380CC4-5D6E-409C-BE32-E72D297353CC}">
              <c16:uniqueId val="{0000000B-2F1D-437D-9CF3-083B17BF2DF8}"/>
            </c:ext>
          </c:extLst>
        </c:ser>
        <c:ser>
          <c:idx val="2"/>
          <c:order val="2"/>
          <c:tx>
            <c:strRef>
              <c:f>Лист1!$D$1</c:f>
              <c:strCache>
                <c:ptCount val="1"/>
                <c:pt idx="0">
                  <c:v>2025г</c:v>
                </c:pt>
              </c:strCache>
            </c:strRef>
          </c:tx>
          <c:spPr>
            <a:solidFill>
              <a:srgbClr val="00B050"/>
            </a:solidFill>
            <a:ln>
              <a:noFill/>
            </a:ln>
            <a:effectLst>
              <a:outerShdw blurRad="57150" dist="19050" dir="5400000" algn="ctr" rotWithShape="0">
                <a:srgbClr val="000000">
                  <a:alpha val="63000"/>
                </a:srgbClr>
              </a:outerShdw>
            </a:effectLst>
            <a:sp3d/>
          </c:spPr>
          <c:invertIfNegative val="0"/>
          <c:dLbls>
            <c:dLbl>
              <c:idx val="0"/>
              <c:layout>
                <c:manualLayout>
                  <c:x val="0"/>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F1D-437D-9CF3-083B17BF2DF8}"/>
                </c:ext>
              </c:extLst>
            </c:dLbl>
            <c:dLbl>
              <c:idx val="1"/>
              <c:layout>
                <c:manualLayout>
                  <c:x val="-3.125E-2"/>
                  <c:y val="-4.68749971164495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F1D-437D-9CF3-083B17BF2DF8}"/>
                </c:ext>
              </c:extLst>
            </c:dLbl>
            <c:dLbl>
              <c:idx val="2"/>
              <c:layout>
                <c:manualLayout>
                  <c:x val="2.1875000000000113E-2"/>
                  <c:y val="-2.1093748702402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F1D-437D-9CF3-083B17BF2DF8}"/>
                </c:ext>
              </c:extLst>
            </c:dLbl>
            <c:dLbl>
              <c:idx val="3"/>
              <c:layout>
                <c:manualLayout>
                  <c:x val="3.2812500000000001E-2"/>
                  <c:y val="-3.7499997693159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F1D-437D-9CF3-083B17BF2DF8}"/>
                </c:ext>
              </c:extLst>
            </c:dLbl>
            <c:dLbl>
              <c:idx val="4"/>
              <c:layout>
                <c:manualLayout>
                  <c:x val="1.1458200967218196E-16"/>
                  <c:y val="-4.4531247260627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F1D-437D-9CF3-083B17BF2DF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Лист1!$D$2:$D$5</c:f>
              <c:numCache>
                <c:formatCode>General</c:formatCode>
                <c:ptCount val="4"/>
                <c:pt idx="0">
                  <c:v>118927</c:v>
                </c:pt>
                <c:pt idx="1">
                  <c:v>699788</c:v>
                </c:pt>
                <c:pt idx="2">
                  <c:v>94354</c:v>
                </c:pt>
                <c:pt idx="3">
                  <c:v>6746</c:v>
                </c:pt>
              </c:numCache>
            </c:numRef>
          </c:val>
          <c:shape val="cylinder"/>
          <c:extLst>
            <c:ext xmlns:c16="http://schemas.microsoft.com/office/drawing/2014/chart" uri="{C3380CC4-5D6E-409C-BE32-E72D297353CC}">
              <c16:uniqueId val="{00000011-2F1D-437D-9CF3-083B17BF2DF8}"/>
            </c:ext>
          </c:extLst>
        </c:ser>
        <c:ser>
          <c:idx val="3"/>
          <c:order val="3"/>
          <c:tx>
            <c:strRef>
              <c:f>Лист1!$E$1</c:f>
              <c:strCache>
                <c:ptCount val="1"/>
                <c:pt idx="0">
                  <c:v>2026г</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3.5937499999999997E-2"/>
                  <c:y val="-2.1093748702402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F1D-437D-9CF3-083B17BF2DF8}"/>
                </c:ext>
              </c:extLst>
            </c:dLbl>
            <c:dLbl>
              <c:idx val="1"/>
              <c:layout>
                <c:manualLayout>
                  <c:x val="-4.6874999999999998E-3"/>
                  <c:y val="-3.28124979815148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F1D-437D-9CF3-083B17BF2DF8}"/>
                </c:ext>
              </c:extLst>
            </c:dLbl>
            <c:dLbl>
              <c:idx val="2"/>
              <c:layout>
                <c:manualLayout>
                  <c:x val="1.093749999999988E-2"/>
                  <c:y val="0.11249999307947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F1D-437D-9CF3-083B17BF2DF8}"/>
                </c:ext>
              </c:extLst>
            </c:dLbl>
            <c:dLbl>
              <c:idx val="3"/>
              <c:layout>
                <c:manualLayout>
                  <c:x val="8.7143439065236281E-3"/>
                  <c:y val="6.06501047534206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F1D-437D-9CF3-083B17BF2DF8}"/>
                </c:ext>
              </c:extLst>
            </c:dLbl>
            <c:dLbl>
              <c:idx val="4"/>
              <c:layout>
                <c:manualLayout>
                  <c:x val="4.3749999999999886E-2"/>
                  <c:y val="-1.1718749279112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F1D-437D-9CF3-083B17BF2DF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Лист1!$E$2:$E$5</c:f>
              <c:numCache>
                <c:formatCode>General</c:formatCode>
                <c:ptCount val="4"/>
                <c:pt idx="0">
                  <c:v>116576</c:v>
                </c:pt>
                <c:pt idx="1">
                  <c:v>651322</c:v>
                </c:pt>
                <c:pt idx="2">
                  <c:v>77726</c:v>
                </c:pt>
                <c:pt idx="3">
                  <c:v>14840</c:v>
                </c:pt>
              </c:numCache>
            </c:numRef>
          </c:val>
          <c:shape val="cylinder"/>
          <c:extLst>
            <c:ext xmlns:c16="http://schemas.microsoft.com/office/drawing/2014/chart" uri="{C3380CC4-5D6E-409C-BE32-E72D297353CC}">
              <c16:uniqueId val="{00000017-2F1D-437D-9CF3-083B17BF2DF8}"/>
            </c:ext>
          </c:extLst>
        </c:ser>
        <c:ser>
          <c:idx val="4"/>
          <c:order val="4"/>
          <c:tx>
            <c:strRef>
              <c:f>Лист1!$F$1</c:f>
              <c:strCache>
                <c:ptCount val="1"/>
                <c:pt idx="0">
                  <c:v>2027г</c:v>
                </c:pt>
              </c:strCache>
            </c:strRef>
          </c:tx>
          <c:spPr>
            <a:solidFill>
              <a:srgbClr val="00B0F0"/>
            </a:solidFill>
            <a:ln>
              <a:noFill/>
            </a:ln>
            <a:effectLst>
              <a:outerShdw blurRad="57150" dist="19050" dir="5400000" algn="ctr" rotWithShape="0">
                <a:srgbClr val="000000">
                  <a:alpha val="63000"/>
                </a:srgbClr>
              </a:outerShdw>
            </a:effectLst>
            <a:sp3d/>
          </c:spPr>
          <c:invertIfNegative val="0"/>
          <c:dLbls>
            <c:dLbl>
              <c:idx val="0"/>
              <c:layout>
                <c:manualLayout>
                  <c:x val="1.8749999999999972E-2"/>
                  <c:y val="0.142968741205171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F1D-437D-9CF3-083B17BF2DF8}"/>
                </c:ext>
              </c:extLst>
            </c:dLbl>
            <c:dLbl>
              <c:idx val="1"/>
              <c:layout>
                <c:manualLayout>
                  <c:x val="4.0624999999999988E-2"/>
                  <c:y val="-1.17187492791124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F1D-437D-9CF3-083B17BF2DF8}"/>
                </c:ext>
              </c:extLst>
            </c:dLbl>
            <c:dLbl>
              <c:idx val="2"/>
              <c:layout>
                <c:manualLayout>
                  <c:x val="2.343750000000001E-2"/>
                  <c:y val="-1.1718749279112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F1D-437D-9CF3-083B17BF2DF8}"/>
                </c:ext>
              </c:extLst>
            </c:dLbl>
            <c:dLbl>
              <c:idx val="3"/>
              <c:layout>
                <c:manualLayout>
                  <c:x val="1.8749999999999999E-2"/>
                  <c:y val="-2.10937487024022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2F1D-437D-9CF3-083B17BF2DF8}"/>
                </c:ext>
              </c:extLst>
            </c:dLbl>
            <c:dLbl>
              <c:idx val="4"/>
              <c:layout>
                <c:manualLayout>
                  <c:x val="3.7500000000000006E-2"/>
                  <c:y val="4.92187469722718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2F1D-437D-9CF3-083B17BF2DF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Лист1!$F$2:$F$5</c:f>
              <c:numCache>
                <c:formatCode>General</c:formatCode>
                <c:ptCount val="4"/>
                <c:pt idx="0">
                  <c:v>119219</c:v>
                </c:pt>
                <c:pt idx="1">
                  <c:v>674531</c:v>
                </c:pt>
                <c:pt idx="2">
                  <c:v>90591</c:v>
                </c:pt>
                <c:pt idx="3">
                  <c:v>5443</c:v>
                </c:pt>
              </c:numCache>
            </c:numRef>
          </c:val>
          <c:shape val="cylinder"/>
          <c:extLst>
            <c:ext xmlns:c16="http://schemas.microsoft.com/office/drawing/2014/chart" uri="{C3380CC4-5D6E-409C-BE32-E72D297353CC}">
              <c16:uniqueId val="{0000001D-2F1D-437D-9CF3-083B17BF2DF8}"/>
            </c:ext>
          </c:extLst>
        </c:ser>
        <c:dLbls>
          <c:showLegendKey val="0"/>
          <c:showVal val="0"/>
          <c:showCatName val="0"/>
          <c:showSerName val="0"/>
          <c:showPercent val="0"/>
          <c:showBubbleSize val="0"/>
        </c:dLbls>
        <c:gapWidth val="150"/>
        <c:shape val="box"/>
        <c:axId val="176225280"/>
        <c:axId val="176124672"/>
        <c:axId val="0"/>
      </c:bar3DChart>
      <c:catAx>
        <c:axId val="1762252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124672"/>
        <c:crosses val="autoZero"/>
        <c:auto val="1"/>
        <c:lblAlgn val="ctr"/>
        <c:lblOffset val="100"/>
        <c:noMultiLvlLbl val="0"/>
      </c:catAx>
      <c:valAx>
        <c:axId val="17612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225280"/>
        <c:crosses val="autoZero"/>
        <c:crossBetween val="between"/>
      </c:valAx>
      <c:spPr>
        <a:noFill/>
        <a:ln>
          <a:noFill/>
        </a:ln>
        <a:effectLst/>
      </c:spPr>
    </c:plotArea>
    <c:legend>
      <c:legendPos val="b"/>
      <c:layout>
        <c:manualLayout>
          <c:xMode val="edge"/>
          <c:yMode val="edge"/>
          <c:x val="0.38194756741815888"/>
          <c:y val="0.82756207405613358"/>
          <c:w val="0.22721223094311124"/>
          <c:h val="3.6205343256298012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userShapes r:id="rId2"/>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2023г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3065-4A54-B04A-2D763BB60734}"/>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3065-4A54-B04A-2D763BB60734}"/>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3065-4A54-B04A-2D763BB60734}"/>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3065-4A54-B04A-2D763BB60734}"/>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3065-4A54-B04A-2D763BB60734}"/>
              </c:ext>
            </c:extLst>
          </c:dPt>
          <c:dLbls>
            <c:dLbl>
              <c:idx val="4"/>
              <c:delete val="1"/>
              <c:extLst>
                <c:ext xmlns:c15="http://schemas.microsoft.com/office/drawing/2012/chart" uri="{CE6537A1-D6FC-4f65-9D91-7224C49458BB}"/>
                <c:ext xmlns:c16="http://schemas.microsoft.com/office/drawing/2014/chart" uri="{C3380CC4-5D6E-409C-BE32-E72D297353CC}">
                  <c16:uniqueId val="{00000009-3065-4A54-B04A-2D763BB6073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0.13850000000000001</c:v>
                </c:pt>
                <c:pt idx="1">
                  <c:v>0.6915</c:v>
                </c:pt>
                <c:pt idx="2">
                  <c:v>0.1585</c:v>
                </c:pt>
                <c:pt idx="3">
                  <c:v>1.1599999999999999E-2</c:v>
                </c:pt>
              </c:numCache>
            </c:numRef>
          </c:val>
          <c:extLst>
            <c:ext xmlns:c16="http://schemas.microsoft.com/office/drawing/2014/chart" uri="{C3380CC4-5D6E-409C-BE32-E72D297353CC}">
              <c16:uniqueId val="{0000000A-3065-4A54-B04A-2D763BB60734}"/>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a:glow rad="127000">
        <a:schemeClr val="accent1">
          <a:lumMod val="60000"/>
          <a:lumOff val="40000"/>
        </a:schemeClr>
      </a:glow>
      <a:softEdge rad="12700"/>
    </a:effectLst>
  </c:spPr>
  <c:txPr>
    <a:bodyPr/>
    <a:lstStyle/>
    <a:p>
      <a:pPr>
        <a:defRPr/>
      </a:pPr>
      <a:endParaRPr lang="ru-RU"/>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2024г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FDE8-40AF-BF60-0D421DFF47E2}"/>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FDE8-40AF-BF60-0D421DFF47E2}"/>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FDE8-40AF-BF60-0D421DFF47E2}"/>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FDE8-40AF-BF60-0D421DFF47E2}"/>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FDE8-40AF-BF60-0D421DFF47E2}"/>
              </c:ext>
            </c:extLst>
          </c:dPt>
          <c:dLbls>
            <c:dLbl>
              <c:idx val="4"/>
              <c:delete val="1"/>
              <c:extLst>
                <c:ext xmlns:c15="http://schemas.microsoft.com/office/drawing/2012/chart" uri="{CE6537A1-D6FC-4f65-9D91-7224C49458BB}"/>
                <c:ext xmlns:c16="http://schemas.microsoft.com/office/drawing/2014/chart" uri="{C3380CC4-5D6E-409C-BE32-E72D297353CC}">
                  <c16:uniqueId val="{00000009-FDE8-40AF-BF60-0D421DFF47E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0.12330000000000001</c:v>
                </c:pt>
                <c:pt idx="1">
                  <c:v>0.63780000000000003</c:v>
                </c:pt>
                <c:pt idx="2">
                  <c:v>0.2238</c:v>
                </c:pt>
                <c:pt idx="3">
                  <c:v>1.5100000000000001E-2</c:v>
                </c:pt>
              </c:numCache>
            </c:numRef>
          </c:val>
          <c:extLst>
            <c:ext xmlns:c16="http://schemas.microsoft.com/office/drawing/2014/chart" uri="{C3380CC4-5D6E-409C-BE32-E72D297353CC}">
              <c16:uniqueId val="{0000000A-FDE8-40AF-BF60-0D421DFF47E2}"/>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a:glow rad="127000">
        <a:schemeClr val="accent1">
          <a:lumMod val="60000"/>
          <a:lumOff val="40000"/>
        </a:schemeClr>
      </a:glow>
      <a:softEdge rad="12700"/>
    </a:effectLst>
  </c:spPr>
  <c:txPr>
    <a:bodyPr/>
    <a:lstStyle/>
    <a:p>
      <a:pPr>
        <a:defRPr/>
      </a:pPr>
      <a:endParaRPr lang="ru-RU"/>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B017-45C6-BC3A-426B9297828F}"/>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B017-45C6-BC3A-426B9297828F}"/>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B017-45C6-BC3A-426B9297828F}"/>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B017-45C6-BC3A-426B9297828F}"/>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B017-45C6-BC3A-426B9297828F}"/>
              </c:ext>
            </c:extLst>
          </c:dPt>
          <c:dLbls>
            <c:dLbl>
              <c:idx val="4"/>
              <c:delete val="1"/>
              <c:extLst>
                <c:ext xmlns:c15="http://schemas.microsoft.com/office/drawing/2012/chart" uri="{CE6537A1-D6FC-4f65-9D91-7224C49458BB}"/>
                <c:ext xmlns:c16="http://schemas.microsoft.com/office/drawing/2014/chart" uri="{C3380CC4-5D6E-409C-BE32-E72D297353CC}">
                  <c16:uniqueId val="{00000009-B017-45C6-BC3A-426B9297828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0.1293</c:v>
                </c:pt>
                <c:pt idx="1">
                  <c:v>0.76080000000000003</c:v>
                </c:pt>
                <c:pt idx="2">
                  <c:v>0.1026</c:v>
                </c:pt>
                <c:pt idx="3">
                  <c:v>7.3000000000000001E-3</c:v>
                </c:pt>
              </c:numCache>
            </c:numRef>
          </c:val>
          <c:extLst>
            <c:ext xmlns:c16="http://schemas.microsoft.com/office/drawing/2014/chart" uri="{C3380CC4-5D6E-409C-BE32-E72D297353CC}">
              <c16:uniqueId val="{0000000A-B017-45C6-BC3A-426B9297828F}"/>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a:glow rad="127000">
        <a:schemeClr val="accent1">
          <a:lumMod val="60000"/>
          <a:lumOff val="40000"/>
        </a:schemeClr>
      </a:glow>
      <a:softEdge rad="12700"/>
    </a:effectLst>
  </c:spPr>
  <c:txPr>
    <a:bodyPr/>
    <a:lstStyle/>
    <a:p>
      <a:pPr>
        <a:defRPr/>
      </a:pPr>
      <a:endParaRPr lang="ru-RU"/>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2026г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D1FE-4B99-9E56-B59A1BFB236C}"/>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D1FE-4B99-9E56-B59A1BFB236C}"/>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D1FE-4B99-9E56-B59A1BFB236C}"/>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D1FE-4B99-9E56-B59A1BFB236C}"/>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D1FE-4B99-9E56-B59A1BFB236C}"/>
              </c:ext>
            </c:extLst>
          </c:dPt>
          <c:dLbls>
            <c:dLbl>
              <c:idx val="4"/>
              <c:delete val="1"/>
              <c:extLst>
                <c:ext xmlns:c15="http://schemas.microsoft.com/office/drawing/2012/chart" uri="{CE6537A1-D6FC-4f65-9D91-7224C49458BB}"/>
                <c:ext xmlns:c16="http://schemas.microsoft.com/office/drawing/2014/chart" uri="{C3380CC4-5D6E-409C-BE32-E72D297353CC}">
                  <c16:uniqueId val="{00000009-D1FE-4B99-9E56-B59A1BFB236C}"/>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0.13550000000000001</c:v>
                </c:pt>
                <c:pt idx="1">
                  <c:v>0.75700000000000001</c:v>
                </c:pt>
                <c:pt idx="2">
                  <c:v>9.0399999999999994E-2</c:v>
                </c:pt>
                <c:pt idx="3">
                  <c:v>1.7100000000000001E-2</c:v>
                </c:pt>
              </c:numCache>
            </c:numRef>
          </c:val>
          <c:extLst>
            <c:ext xmlns:c16="http://schemas.microsoft.com/office/drawing/2014/chart" uri="{C3380CC4-5D6E-409C-BE32-E72D297353CC}">
              <c16:uniqueId val="{0000000A-D1FE-4B99-9E56-B59A1BFB236C}"/>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a:glow rad="127000">
        <a:schemeClr val="accent1">
          <a:lumMod val="60000"/>
          <a:lumOff val="40000"/>
        </a:schemeClr>
      </a:glow>
      <a:softEdge rad="12700"/>
    </a:effectLst>
  </c:spPr>
  <c:txPr>
    <a:bodyPr/>
    <a:lstStyle/>
    <a:p>
      <a:pPr>
        <a:defRPr/>
      </a:pPr>
      <a:endParaRPr lang="ru-RU"/>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2027г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C90D-4041-963C-C34E8A00F21E}"/>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C90D-4041-963C-C34E8A00F21E}"/>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C90D-4041-963C-C34E8A00F21E}"/>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C90D-4041-963C-C34E8A00F21E}"/>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C90D-4041-963C-C34E8A00F21E}"/>
              </c:ext>
            </c:extLst>
          </c:dPt>
          <c:dLbls>
            <c:dLbl>
              <c:idx val="4"/>
              <c:delete val="1"/>
              <c:extLst>
                <c:ext xmlns:c15="http://schemas.microsoft.com/office/drawing/2012/chart" uri="{CE6537A1-D6FC-4f65-9D91-7224C49458BB}"/>
                <c:ext xmlns:c16="http://schemas.microsoft.com/office/drawing/2014/chart" uri="{C3380CC4-5D6E-409C-BE32-E72D297353CC}">
                  <c16:uniqueId val="{00000009-C90D-4041-963C-C34E8A00F21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0.1341</c:v>
                </c:pt>
                <c:pt idx="1">
                  <c:v>0.75849999999999995</c:v>
                </c:pt>
                <c:pt idx="2">
                  <c:v>0.1019</c:v>
                </c:pt>
                <c:pt idx="3">
                  <c:v>5.4999999999999997E-3</c:v>
                </c:pt>
              </c:numCache>
            </c:numRef>
          </c:val>
          <c:extLst>
            <c:ext xmlns:c16="http://schemas.microsoft.com/office/drawing/2014/chart" uri="{C3380CC4-5D6E-409C-BE32-E72D297353CC}">
              <c16:uniqueId val="{0000000A-C90D-4041-963C-C34E8A00F21E}"/>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a:glow rad="127000">
        <a:schemeClr val="accent1">
          <a:lumMod val="60000"/>
          <a:lumOff val="40000"/>
        </a:schemeClr>
      </a:glow>
      <a:softEdge rad="12700"/>
    </a:effectLst>
  </c:spPr>
  <c:txPr>
    <a:bodyPr/>
    <a:lstStyle/>
    <a:p>
      <a:pPr>
        <a:defRPr/>
      </a:pPr>
      <a:endParaRPr lang="ru-RU"/>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200">
                <a:solidFill>
                  <a:schemeClr val="tx1">
                    <a:lumMod val="95000"/>
                    <a:lumOff val="5000"/>
                  </a:schemeClr>
                </a:solidFill>
                <a:latin typeface="Times New Roman" panose="02020603050405020304" pitchFamily="18" charset="0"/>
                <a:cs typeface="Times New Roman" panose="02020603050405020304" pitchFamily="18" charset="0"/>
              </a:rPr>
              <a:t>Динамика расходов (тыс.руб)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программные</c:v>
                </c:pt>
              </c:strCache>
            </c:strRef>
          </c:tx>
          <c:spPr>
            <a:solidFill>
              <a:schemeClr val="accent4">
                <a:lumMod val="20000"/>
                <a:lumOff val="8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738780</c:v>
                </c:pt>
                <c:pt idx="1">
                  <c:v>984687</c:v>
                </c:pt>
                <c:pt idx="2">
                  <c:v>879110</c:v>
                </c:pt>
                <c:pt idx="3">
                  <c:v>821684</c:v>
                </c:pt>
                <c:pt idx="4">
                  <c:v>849797</c:v>
                </c:pt>
              </c:numCache>
            </c:numRef>
          </c:val>
          <c:extLst>
            <c:ext xmlns:c16="http://schemas.microsoft.com/office/drawing/2014/chart" uri="{C3380CC4-5D6E-409C-BE32-E72D297353CC}">
              <c16:uniqueId val="{00000000-2DEA-436F-B742-0D9E76D697AE}"/>
            </c:ext>
          </c:extLst>
        </c:ser>
        <c:ser>
          <c:idx val="1"/>
          <c:order val="1"/>
          <c:tx>
            <c:strRef>
              <c:f>Лист1!$C$1</c:f>
              <c:strCache>
                <c:ptCount val="1"/>
                <c:pt idx="0">
                  <c:v>непрограммные</c:v>
                </c:pt>
              </c:strCache>
            </c:strRef>
          </c:tx>
          <c:spPr>
            <a:solidFill>
              <a:srgbClr val="FF6699"/>
            </a:solidFill>
            <a:ln>
              <a:noFill/>
            </a:ln>
            <a:effectLst>
              <a:outerShdw blurRad="57150" dist="19050" dir="5400000" algn="ctr" rotWithShape="0">
                <a:srgbClr val="000000">
                  <a:alpha val="63000"/>
                </a:srgbClr>
              </a:outerShdw>
            </a:effectLst>
            <a:sp3d/>
          </c:spPr>
          <c:invertIfNegative val="0"/>
          <c:dLbls>
            <c:dLbl>
              <c:idx val="0"/>
              <c:layout>
                <c:manualLayout>
                  <c:x val="3.1250000000000093E-3"/>
                  <c:y val="-5.1562496828094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DEA-436F-B742-0D9E76D697AE}"/>
                </c:ext>
              </c:extLst>
            </c:dLbl>
            <c:dLbl>
              <c:idx val="1"/>
              <c:layout>
                <c:manualLayout>
                  <c:x val="1.5625000000000051E-3"/>
                  <c:y val="-5.62499965397393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DEA-436F-B742-0D9E76D697AE}"/>
                </c:ext>
              </c:extLst>
            </c:dLbl>
            <c:dLbl>
              <c:idx val="2"/>
              <c:layout>
                <c:manualLayout>
                  <c:x val="0"/>
                  <c:y val="-6.5624995963029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DEA-436F-B742-0D9E76D697AE}"/>
                </c:ext>
              </c:extLst>
            </c:dLbl>
            <c:dLbl>
              <c:idx val="3"/>
              <c:layout>
                <c:manualLayout>
                  <c:x val="3.1250000000000093E-3"/>
                  <c:y val="-5.1562496828094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DEA-436F-B742-0D9E76D697AE}"/>
                </c:ext>
              </c:extLst>
            </c:dLbl>
            <c:dLbl>
              <c:idx val="4"/>
              <c:layout>
                <c:manualLayout>
                  <c:x val="0"/>
                  <c:y val="-5.85937463955618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DEA-436F-B742-0D9E76D697A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Лист1!$C$2:$C$6</c:f>
              <c:numCache>
                <c:formatCode>0.00</c:formatCode>
                <c:ptCount val="5"/>
                <c:pt idx="0">
                  <c:v>31825</c:v>
                </c:pt>
                <c:pt idx="1">
                  <c:v>42906</c:v>
                </c:pt>
                <c:pt idx="2">
                  <c:v>40705</c:v>
                </c:pt>
                <c:pt idx="3">
                  <c:v>38779</c:v>
                </c:pt>
                <c:pt idx="4">
                  <c:v>39559</c:v>
                </c:pt>
              </c:numCache>
            </c:numRef>
          </c:val>
          <c:extLst>
            <c:ext xmlns:c16="http://schemas.microsoft.com/office/drawing/2014/chart" uri="{C3380CC4-5D6E-409C-BE32-E72D297353CC}">
              <c16:uniqueId val="{00000006-2DEA-436F-B742-0D9E76D697AE}"/>
            </c:ext>
          </c:extLst>
        </c:ser>
        <c:dLbls>
          <c:showLegendKey val="0"/>
          <c:showVal val="1"/>
          <c:showCatName val="0"/>
          <c:showSerName val="0"/>
          <c:showPercent val="0"/>
          <c:showBubbleSize val="0"/>
        </c:dLbls>
        <c:gapWidth val="150"/>
        <c:shape val="cylinder"/>
        <c:axId val="177511040"/>
        <c:axId val="177521024"/>
        <c:axId val="0"/>
      </c:bar3DChart>
      <c:catAx>
        <c:axId val="1775110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521024"/>
        <c:crosses val="autoZero"/>
        <c:auto val="1"/>
        <c:lblAlgn val="ctr"/>
        <c:lblOffset val="100"/>
        <c:noMultiLvlLbl val="0"/>
      </c:catAx>
      <c:valAx>
        <c:axId val="1775210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51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социальная сфера</c:v>
                </c:pt>
              </c:strCache>
            </c:strRef>
          </c:tx>
          <c:spPr>
            <a:solidFill>
              <a:srgbClr val="FFCC99"/>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501080</c:v>
                </c:pt>
                <c:pt idx="1">
                  <c:v>614690</c:v>
                </c:pt>
                <c:pt idx="2">
                  <c:v>653648</c:v>
                </c:pt>
                <c:pt idx="3">
                  <c:v>606322</c:v>
                </c:pt>
                <c:pt idx="4">
                  <c:v>629041</c:v>
                </c:pt>
              </c:numCache>
            </c:numRef>
          </c:val>
          <c:extLst>
            <c:ext xmlns:c16="http://schemas.microsoft.com/office/drawing/2014/chart" uri="{C3380CC4-5D6E-409C-BE32-E72D297353CC}">
              <c16:uniqueId val="{00000000-A07F-418C-8F73-A5DB3204F123}"/>
            </c:ext>
          </c:extLst>
        </c:ser>
        <c:ser>
          <c:idx val="1"/>
          <c:order val="1"/>
          <c:tx>
            <c:strRef>
              <c:f>Лист1!$C$1</c:f>
              <c:strCache>
                <c:ptCount val="1"/>
                <c:pt idx="0">
                  <c:v>общего характера</c:v>
                </c:pt>
              </c:strCache>
            </c:strRef>
          </c:tx>
          <c:spPr>
            <a:solidFill>
              <a:srgbClr val="FDEA7B"/>
            </a:solidFill>
            <a:ln>
              <a:noFill/>
            </a:ln>
            <a:effectLst/>
            <a:sp3d/>
          </c:spPr>
          <c:invertIfNegative val="0"/>
          <c:dLbls>
            <c:dLbl>
              <c:idx val="0"/>
              <c:layout>
                <c:manualLayout>
                  <c:x val="1.3624132327091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07F-418C-8F73-A5DB3204F123}"/>
                </c:ext>
              </c:extLst>
            </c:dLbl>
            <c:dLbl>
              <c:idx val="1"/>
              <c:layout>
                <c:manualLayout>
                  <c:x val="1.9816919748496725E-2"/>
                  <c:y val="-2.93427230046948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7F-418C-8F73-A5DB3204F123}"/>
                </c:ext>
              </c:extLst>
            </c:dLbl>
            <c:dLbl>
              <c:idx val="2"/>
              <c:layout>
                <c:manualLayout>
                  <c:x val="2.477114968562114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07F-418C-8F73-A5DB3204F123}"/>
                </c:ext>
              </c:extLst>
            </c:dLbl>
            <c:dLbl>
              <c:idx val="3"/>
              <c:layout>
                <c:manualLayout>
                  <c:x val="1.6101247295653549E-2"/>
                  <c:y val="-5.86854460093907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07F-418C-8F73-A5DB3204F123}"/>
                </c:ext>
              </c:extLst>
            </c:dLbl>
            <c:dLbl>
              <c:idx val="4"/>
              <c:layout>
                <c:manualLayout>
                  <c:x val="1.4862689811372601E-2"/>
                  <c:y val="-1.17370892018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07F-418C-8F73-A5DB3204F123}"/>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Лист1!$C$2:$C$6</c:f>
              <c:numCache>
                <c:formatCode>General</c:formatCode>
                <c:ptCount val="5"/>
                <c:pt idx="0">
                  <c:v>120428</c:v>
                </c:pt>
                <c:pt idx="1">
                  <c:v>156835</c:v>
                </c:pt>
                <c:pt idx="2">
                  <c:v>147559</c:v>
                </c:pt>
                <c:pt idx="3">
                  <c:v>143408</c:v>
                </c:pt>
                <c:pt idx="4">
                  <c:v>146713</c:v>
                </c:pt>
              </c:numCache>
            </c:numRef>
          </c:val>
          <c:extLst>
            <c:ext xmlns:c16="http://schemas.microsoft.com/office/drawing/2014/chart" uri="{C3380CC4-5D6E-409C-BE32-E72D297353CC}">
              <c16:uniqueId val="{00000006-A07F-418C-8F73-A5DB3204F123}"/>
            </c:ext>
          </c:extLst>
        </c:ser>
        <c:ser>
          <c:idx val="2"/>
          <c:order val="2"/>
          <c:tx>
            <c:strRef>
              <c:f>Лист1!$D$1</c:f>
              <c:strCache>
                <c:ptCount val="1"/>
                <c:pt idx="0">
                  <c:v>безопасность жизнедеятельности</c:v>
                </c:pt>
              </c:strCache>
            </c:strRef>
          </c:tx>
          <c:spPr>
            <a:solidFill>
              <a:schemeClr val="accent6">
                <a:lumMod val="60000"/>
                <a:lumOff val="40000"/>
              </a:schemeClr>
            </a:solidFill>
            <a:ln>
              <a:noFill/>
            </a:ln>
            <a:effectLst/>
            <a:sp3d/>
          </c:spPr>
          <c:invertIfNegative val="0"/>
          <c:dLbls>
            <c:dLbl>
              <c:idx val="0"/>
              <c:layout>
                <c:manualLayout>
                  <c:x val="2.2706624902950887E-17"/>
                  <c:y val="-4.1079812206572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07F-418C-8F73-A5DB3204F123}"/>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Лист1!$D$2:$D$6</c:f>
              <c:numCache>
                <c:formatCode>General</c:formatCode>
                <c:ptCount val="5"/>
                <c:pt idx="0">
                  <c:v>24787</c:v>
                </c:pt>
                <c:pt idx="1">
                  <c:v>5307</c:v>
                </c:pt>
                <c:pt idx="2">
                  <c:v>2991</c:v>
                </c:pt>
                <c:pt idx="3">
                  <c:v>10725</c:v>
                </c:pt>
                <c:pt idx="4">
                  <c:v>850</c:v>
                </c:pt>
              </c:numCache>
            </c:numRef>
          </c:val>
          <c:extLst>
            <c:ext xmlns:c16="http://schemas.microsoft.com/office/drawing/2014/chart" uri="{C3380CC4-5D6E-409C-BE32-E72D297353CC}">
              <c16:uniqueId val="{00000008-A07F-418C-8F73-A5DB3204F123}"/>
            </c:ext>
          </c:extLst>
        </c:ser>
        <c:ser>
          <c:idx val="3"/>
          <c:order val="3"/>
          <c:tx>
            <c:strRef>
              <c:f>Лист1!$E$1</c:f>
              <c:strCache>
                <c:ptCount val="1"/>
                <c:pt idx="0">
                  <c:v>экономика</c:v>
                </c:pt>
              </c:strCache>
            </c:strRef>
          </c:tx>
          <c:spPr>
            <a:solidFill>
              <a:srgbClr val="CC99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Лист1!$E$2:$E$6</c:f>
              <c:numCache>
                <c:formatCode>General</c:formatCode>
                <c:ptCount val="5"/>
                <c:pt idx="0">
                  <c:v>116351</c:v>
                </c:pt>
                <c:pt idx="1">
                  <c:v>207855</c:v>
                </c:pt>
                <c:pt idx="2">
                  <c:v>74912</c:v>
                </c:pt>
                <c:pt idx="3">
                  <c:v>61228</c:v>
                </c:pt>
                <c:pt idx="4">
                  <c:v>73194</c:v>
                </c:pt>
              </c:numCache>
            </c:numRef>
          </c:val>
          <c:extLst>
            <c:ext xmlns:c16="http://schemas.microsoft.com/office/drawing/2014/chart" uri="{C3380CC4-5D6E-409C-BE32-E72D297353CC}">
              <c16:uniqueId val="{00000009-A07F-418C-8F73-A5DB3204F123}"/>
            </c:ext>
          </c:extLst>
        </c:ser>
        <c:dLbls>
          <c:showLegendKey val="0"/>
          <c:showVal val="1"/>
          <c:showCatName val="0"/>
          <c:showSerName val="0"/>
          <c:showPercent val="0"/>
          <c:showBubbleSize val="0"/>
        </c:dLbls>
        <c:gapWidth val="150"/>
        <c:shape val="box"/>
        <c:axId val="177690112"/>
        <c:axId val="177691648"/>
        <c:axId val="0"/>
      </c:bar3DChart>
      <c:catAx>
        <c:axId val="1776901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691648"/>
        <c:crosses val="autoZero"/>
        <c:auto val="1"/>
        <c:lblAlgn val="ctr"/>
        <c:lblOffset val="100"/>
        <c:noMultiLvlLbl val="0"/>
      </c:catAx>
      <c:valAx>
        <c:axId val="1776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69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Лист1!$B$1</c:f>
              <c:strCache>
                <c:ptCount val="1"/>
                <c:pt idx="0">
                  <c:v>2027г</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Лист1!$B$2</c:f>
              <c:numCache>
                <c:formatCode>General</c:formatCode>
                <c:ptCount val="1"/>
                <c:pt idx="0">
                  <c:v>39559</c:v>
                </c:pt>
              </c:numCache>
            </c:numRef>
          </c:val>
          <c:extLst>
            <c:ext xmlns:c16="http://schemas.microsoft.com/office/drawing/2014/chart" uri="{C3380CC4-5D6E-409C-BE32-E72D297353CC}">
              <c16:uniqueId val="{00000000-57C2-4770-85FE-B76ECBA85F18}"/>
            </c:ext>
          </c:extLst>
        </c:ser>
        <c:ser>
          <c:idx val="1"/>
          <c:order val="1"/>
          <c:tx>
            <c:strRef>
              <c:f>Лист1!$C$1</c:f>
              <c:strCache>
                <c:ptCount val="1"/>
                <c:pt idx="0">
                  <c:v>2026г</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Лист1!$C$2</c:f>
              <c:numCache>
                <c:formatCode>General</c:formatCode>
                <c:ptCount val="1"/>
                <c:pt idx="0">
                  <c:v>38779</c:v>
                </c:pt>
              </c:numCache>
            </c:numRef>
          </c:val>
          <c:extLst>
            <c:ext xmlns:c16="http://schemas.microsoft.com/office/drawing/2014/chart" uri="{C3380CC4-5D6E-409C-BE32-E72D297353CC}">
              <c16:uniqueId val="{00000001-57C2-4770-85FE-B76ECBA85F18}"/>
            </c:ext>
          </c:extLst>
        </c:ser>
        <c:ser>
          <c:idx val="2"/>
          <c:order val="2"/>
          <c:tx>
            <c:strRef>
              <c:f>Лист1!$D$1</c:f>
              <c:strCache>
                <c:ptCount val="1"/>
                <c:pt idx="0">
                  <c:v>2025г</c:v>
                </c:pt>
              </c:strCache>
            </c:strRef>
          </c:tx>
          <c:spPr>
            <a:gradFill flip="none" rotWithShape="1">
              <a:gsLst>
                <a:gs pos="0">
                  <a:schemeClr val="accent3"/>
                </a:gs>
                <a:gs pos="75000">
                  <a:schemeClr val="accent3">
                    <a:lumMod val="60000"/>
                    <a:lumOff val="40000"/>
                  </a:schemeClr>
                </a:gs>
                <a:gs pos="51000">
                  <a:schemeClr val="accent3">
                    <a:alpha val="75000"/>
                  </a:schemeClr>
                </a:gs>
                <a:gs pos="100000">
                  <a:schemeClr val="accent3">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Лист1!$D$2</c:f>
              <c:numCache>
                <c:formatCode>General</c:formatCode>
                <c:ptCount val="1"/>
                <c:pt idx="0">
                  <c:v>40705</c:v>
                </c:pt>
              </c:numCache>
            </c:numRef>
          </c:val>
          <c:extLst>
            <c:ext xmlns:c16="http://schemas.microsoft.com/office/drawing/2014/chart" uri="{C3380CC4-5D6E-409C-BE32-E72D297353CC}">
              <c16:uniqueId val="{00000002-57C2-4770-85FE-B76ECBA85F18}"/>
            </c:ext>
          </c:extLst>
        </c:ser>
        <c:ser>
          <c:idx val="3"/>
          <c:order val="3"/>
          <c:tx>
            <c:strRef>
              <c:f>Лист1!$E$1</c:f>
              <c:strCache>
                <c:ptCount val="1"/>
                <c:pt idx="0">
                  <c:v>2024г</c:v>
                </c:pt>
              </c:strCache>
            </c:strRef>
          </c:tx>
          <c:spPr>
            <a:gradFill flip="none" rotWithShape="1">
              <a:gsLst>
                <a:gs pos="0">
                  <a:schemeClr val="accent4"/>
                </a:gs>
                <a:gs pos="75000">
                  <a:schemeClr val="accent4">
                    <a:lumMod val="60000"/>
                    <a:lumOff val="40000"/>
                  </a:schemeClr>
                </a:gs>
                <a:gs pos="51000">
                  <a:schemeClr val="accent4">
                    <a:alpha val="75000"/>
                  </a:schemeClr>
                </a:gs>
                <a:gs pos="100000">
                  <a:schemeClr val="accent4">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Лист1!$E$2</c:f>
              <c:numCache>
                <c:formatCode>General</c:formatCode>
                <c:ptCount val="1"/>
                <c:pt idx="0">
                  <c:v>42906</c:v>
                </c:pt>
              </c:numCache>
            </c:numRef>
          </c:val>
          <c:extLst>
            <c:ext xmlns:c16="http://schemas.microsoft.com/office/drawing/2014/chart" uri="{C3380CC4-5D6E-409C-BE32-E72D297353CC}">
              <c16:uniqueId val="{00000003-57C2-4770-85FE-B76ECBA85F18}"/>
            </c:ext>
          </c:extLst>
        </c:ser>
        <c:ser>
          <c:idx val="4"/>
          <c:order val="4"/>
          <c:tx>
            <c:strRef>
              <c:f>Лист1!$F$1</c:f>
              <c:strCache>
                <c:ptCount val="1"/>
                <c:pt idx="0">
                  <c:v>2023г</c:v>
                </c:pt>
              </c:strCache>
            </c:strRef>
          </c:tx>
          <c:spPr>
            <a:gradFill flip="none" rotWithShape="1">
              <a:gsLst>
                <a:gs pos="0">
                  <a:schemeClr val="accent5"/>
                </a:gs>
                <a:gs pos="75000">
                  <a:schemeClr val="accent5">
                    <a:lumMod val="60000"/>
                    <a:lumOff val="40000"/>
                  </a:schemeClr>
                </a:gs>
                <a:gs pos="51000">
                  <a:schemeClr val="accent5">
                    <a:alpha val="75000"/>
                  </a:schemeClr>
                </a:gs>
                <a:gs pos="100000">
                  <a:schemeClr val="accent5">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Лист1!$F$2</c:f>
              <c:numCache>
                <c:formatCode>General</c:formatCode>
                <c:ptCount val="1"/>
                <c:pt idx="0">
                  <c:v>31825</c:v>
                </c:pt>
              </c:numCache>
            </c:numRef>
          </c:val>
          <c:extLst>
            <c:ext xmlns:c16="http://schemas.microsoft.com/office/drawing/2014/chart" uri="{C3380CC4-5D6E-409C-BE32-E72D297353CC}">
              <c16:uniqueId val="{00000004-57C2-4770-85FE-B76ECBA85F18}"/>
            </c:ext>
          </c:extLst>
        </c:ser>
        <c:dLbls>
          <c:dLblPos val="outEnd"/>
          <c:showLegendKey val="0"/>
          <c:showVal val="1"/>
          <c:showCatName val="0"/>
          <c:showSerName val="0"/>
          <c:showPercent val="0"/>
          <c:showBubbleSize val="0"/>
        </c:dLbls>
        <c:gapWidth val="326"/>
        <c:overlap val="-58"/>
        <c:axId val="472217288"/>
        <c:axId val="472219448"/>
      </c:barChart>
      <c:catAx>
        <c:axId val="472217288"/>
        <c:scaling>
          <c:orientation val="minMax"/>
        </c:scaling>
        <c:delete val="1"/>
        <c:axPos val="l"/>
        <c:numFmt formatCode="General" sourceLinked="1"/>
        <c:majorTickMark val="none"/>
        <c:minorTickMark val="none"/>
        <c:tickLblPos val="nextTo"/>
        <c:crossAx val="472219448"/>
        <c:crosses val="autoZero"/>
        <c:auto val="1"/>
        <c:lblAlgn val="ctr"/>
        <c:lblOffset val="100"/>
        <c:noMultiLvlLbl val="0"/>
      </c:catAx>
      <c:valAx>
        <c:axId val="472219448"/>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47221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7">
  <a:schemeClr val="accent4"/>
</cs:colorStyle>
</file>

<file path=ppt/charts/colors6.xml><?xml version="1.0" encoding="utf-8"?>
<cs:colorStyle xmlns:cs="http://schemas.microsoft.com/office/drawing/2012/chartStyle" xmlns:a="http://schemas.openxmlformats.org/drawingml/2006/main" meth="withinLinear" id="17">
  <a:schemeClr val="accent4"/>
</cs:colorStyle>
</file>

<file path=ppt/charts/colors7.xml><?xml version="1.0" encoding="utf-8"?>
<cs:colorStyle xmlns:cs="http://schemas.microsoft.com/office/drawing/2012/chartStyle" xmlns:a="http://schemas.openxmlformats.org/drawingml/2006/main" meth="withinLinear" id="17">
  <a:schemeClr val="accent4"/>
</cs:colorStyle>
</file>

<file path=ppt/charts/colors8.xml><?xml version="1.0" encoding="utf-8"?>
<cs:colorStyle xmlns:cs="http://schemas.microsoft.com/office/drawing/2012/chartStyle" xmlns:a="http://schemas.openxmlformats.org/drawingml/2006/main" meth="withinLinear" id="17">
  <a:schemeClr val="accent4"/>
</cs:colorStyle>
</file>

<file path=ppt/charts/colors9.xml><?xml version="1.0" encoding="utf-8"?>
<cs:colorStyle xmlns:cs="http://schemas.microsoft.com/office/drawing/2012/chartStyle" xmlns:a="http://schemas.openxmlformats.org/drawingml/2006/main" meth="withinLinear" id="17">
  <a:schemeClr val="accent4"/>
</cs:colorStyle>
</file>

<file path=ppt/charts/colors10.xml><?xml version="1.0" encoding="utf-8"?>
<cs:colorStyle xmlns:cs="http://schemas.microsoft.com/office/drawing/2012/chartStyle" xmlns:a="http://schemas.openxmlformats.org/drawingml/2006/main" meth="withinLinear" id="17">
  <a:schemeClr val="accent4"/>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ata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diagrams/_rels/data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diagrams/_rels/data1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 Id="rId4" Type="http://schemas.openxmlformats.org/officeDocument/2006/relationships/image" Target="../media/image91.png"/></Relationships>
</file>

<file path=ppt/diagrams/_rels/data11.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png"/><Relationship Id="rId1" Type="http://schemas.openxmlformats.org/officeDocument/2006/relationships/image" Target="../media/image92.png"/><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diagrams/_rels/data12.xml.rels><?xml version="1.0" encoding="UTF-8" standalone="yes"?>
<Relationships xmlns="http://schemas.openxmlformats.org/package/2006/relationships"><Relationship Id="rId1" Type="http://schemas.openxmlformats.org/officeDocument/2006/relationships/image" Target="../media/image100.png"/></Relationships>
</file>

<file path=ppt/diagrams/_rels/data13.xml.rels><?xml version="1.0" encoding="UTF-8" standalone="yes"?>
<Relationships xmlns="http://schemas.openxmlformats.org/package/2006/relationships"><Relationship Id="rId1" Type="http://schemas.openxmlformats.org/officeDocument/2006/relationships/image" Target="../media/image101.png"/></Relationships>
</file>

<file path=ppt/diagrams/_rels/data14.xml.rels><?xml version="1.0" encoding="UTF-8" standalone="yes"?>
<Relationships xmlns="http://schemas.openxmlformats.org/package/2006/relationships"><Relationship Id="rId1" Type="http://schemas.openxmlformats.org/officeDocument/2006/relationships/image" Target="../media/image102.png"/></Relationships>
</file>

<file path=ppt/diagrams/_rels/data15.xml.rels><?xml version="1.0" encoding="UTF-8" standalone="yes"?>
<Relationships xmlns="http://schemas.openxmlformats.org/package/2006/relationships"><Relationship Id="rId1" Type="http://schemas.openxmlformats.org/officeDocument/2006/relationships/image" Target="../media/image103.png"/></Relationships>
</file>

<file path=ppt/diagrams/_rels/data16.xml.rels><?xml version="1.0" encoding="UTF-8" standalone="yes"?>
<Relationships xmlns="http://schemas.openxmlformats.org/package/2006/relationships"><Relationship Id="rId1" Type="http://schemas.openxmlformats.org/officeDocument/2006/relationships/image" Target="../media/image104.png"/></Relationships>
</file>

<file path=ppt/diagrams/_rels/data1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image" Target="../media/image109.png"/></Relationships>
</file>

<file path=ppt/diagrams/_rels/data1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image" Target="../media/image139.png"/></Relationships>
</file>

<file path=ppt/diagrams/_rels/data2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image" Target="../media/image156.png"/><Relationship Id="rId5" Type="http://schemas.openxmlformats.org/officeDocument/2006/relationships/image" Target="../media/image160.png"/><Relationship Id="rId4" Type="http://schemas.openxmlformats.org/officeDocument/2006/relationships/image" Target="../media/image159.png"/></Relationships>
</file>

<file path=ppt/diagrams/_rels/data2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image" Target="../media/image161.png"/><Relationship Id="rId4" Type="http://schemas.openxmlformats.org/officeDocument/2006/relationships/image" Target="../media/image16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png"/></Relationships>
</file>

<file path=ppt/diagrams/_rels/drawing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diagrams/_rels/drawing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 Id="rId4" Type="http://schemas.openxmlformats.org/officeDocument/2006/relationships/image" Target="../media/image91.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png"/><Relationship Id="rId1" Type="http://schemas.openxmlformats.org/officeDocument/2006/relationships/image" Target="../media/image92.png"/><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100.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101.png"/></Relationships>
</file>

<file path=ppt/diagrams/_rels/drawing14.xml.rels><?xml version="1.0" encoding="UTF-8" standalone="yes"?>
<Relationships xmlns="http://schemas.openxmlformats.org/package/2006/relationships"><Relationship Id="rId1" Type="http://schemas.openxmlformats.org/officeDocument/2006/relationships/image" Target="../media/image102.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103.png"/></Relationships>
</file>

<file path=ppt/diagrams/_rels/drawing16.xml.rels><?xml version="1.0" encoding="UTF-8" standalone="yes"?>
<Relationships xmlns="http://schemas.openxmlformats.org/package/2006/relationships"><Relationship Id="rId1" Type="http://schemas.openxmlformats.org/officeDocument/2006/relationships/image" Target="../media/image104.png"/></Relationships>
</file>

<file path=ppt/diagrams/_rels/drawing1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image" Target="../media/image109.png"/></Relationships>
</file>

<file path=ppt/diagrams/_rels/drawing1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image" Target="../media/image139.png"/></Relationships>
</file>

<file path=ppt/diagrams/_rels/drawing2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image" Target="../media/image156.png"/><Relationship Id="rId5" Type="http://schemas.openxmlformats.org/officeDocument/2006/relationships/image" Target="../media/image160.png"/><Relationship Id="rId4" Type="http://schemas.openxmlformats.org/officeDocument/2006/relationships/image" Target="../media/image159.png"/></Relationships>
</file>

<file path=ppt/diagrams/_rels/drawing2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image" Target="../media/image161.png"/><Relationship Id="rId4" Type="http://schemas.openxmlformats.org/officeDocument/2006/relationships/image" Target="../media/image16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7AA939-E187-477C-9116-ABC0D9654D7F}"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ru-RU"/>
        </a:p>
      </dgm:t>
    </dgm:pt>
    <dgm:pt modelId="{BB69833D-D13D-4081-A87E-8DDA2F5040CF}">
      <dgm:prSet phldrT="[Текст]" custT="1"/>
      <dgm:spPr>
        <a:solidFill>
          <a:schemeClr val="accent4">
            <a:lumMod val="20000"/>
            <a:lumOff val="80000"/>
          </a:schemeClr>
        </a:solidFill>
      </dgm:spPr>
      <dgm:t>
        <a:bodyPr/>
        <a:lstStyle/>
        <a:p>
          <a:r>
            <a:rPr lang="ru-RU" sz="1100" b="1" dirty="0">
              <a:solidFill>
                <a:srgbClr val="002060"/>
              </a:solidFill>
              <a:latin typeface="Times New Roman" panose="02020603050405020304" pitchFamily="18" charset="0"/>
              <a:cs typeface="Times New Roman" panose="02020603050405020304" pitchFamily="18" charset="0"/>
            </a:rPr>
            <a:t>Участники бюджетного процесса</a:t>
          </a:r>
        </a:p>
      </dgm:t>
    </dgm:pt>
    <dgm:pt modelId="{9FAEA662-E37C-4A7A-A1E3-1F7CD56FA123}" type="parTrans" cxnId="{E15CA0CF-24DB-4D64-B512-FBF136BD9D26}">
      <dgm:prSet/>
      <dgm:spPr/>
      <dgm:t>
        <a:bodyPr/>
        <a:lstStyle/>
        <a:p>
          <a:endParaRPr lang="ru-RU"/>
        </a:p>
      </dgm:t>
    </dgm:pt>
    <dgm:pt modelId="{C7C324F1-CF1F-477A-98A8-8712EC952CC5}" type="sibTrans" cxnId="{E15CA0CF-24DB-4D64-B512-FBF136BD9D26}">
      <dgm:prSet/>
      <dgm:spPr/>
      <dgm:t>
        <a:bodyPr/>
        <a:lstStyle/>
        <a:p>
          <a:endParaRPr lang="ru-RU"/>
        </a:p>
      </dgm:t>
    </dgm:pt>
    <dgm:pt modelId="{4495A8D8-EAD2-43C6-BFA9-9B0780035D7F}">
      <dgm:prSet phldrT="[Текст]"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МО</a:t>
          </a:r>
        </a:p>
      </dgm:t>
    </dgm:pt>
    <dgm:pt modelId="{031D70F3-A43A-4BFD-9AD8-C28863843877}" type="parTrans" cxnId="{06E7AE64-297A-436C-8E5A-4594DF5A3369}">
      <dgm:prSet/>
      <dgm:spPr/>
      <dgm:t>
        <a:bodyPr/>
        <a:lstStyle/>
        <a:p>
          <a:endParaRPr lang="ru-RU"/>
        </a:p>
      </dgm:t>
    </dgm:pt>
    <dgm:pt modelId="{35953009-CA1A-4EBF-9E4C-A8E58FFCCCFC}" type="sibTrans" cxnId="{06E7AE64-297A-436C-8E5A-4594DF5A3369}">
      <dgm:prSet/>
      <dgm:spPr/>
      <dgm:t>
        <a:bodyPr/>
        <a:lstStyle/>
        <a:p>
          <a:endParaRPr lang="ru-RU"/>
        </a:p>
      </dgm:t>
    </dgm:pt>
    <dgm:pt modelId="{E6999592-6CCF-4315-A266-366C28533DF3}">
      <dgm:prSet phldrT="[Текст]"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Финансово – экономическое управление администрации Анучинского МО</a:t>
          </a:r>
        </a:p>
      </dgm:t>
    </dgm:pt>
    <dgm:pt modelId="{64787999-A78C-46E9-A7BD-D01681E2D0E6}" type="parTrans" cxnId="{36594311-DC77-460F-9C41-E7F2EA2C5218}">
      <dgm:prSet/>
      <dgm:spPr/>
      <dgm:t>
        <a:bodyPr/>
        <a:lstStyle/>
        <a:p>
          <a:endParaRPr lang="ru-RU"/>
        </a:p>
      </dgm:t>
    </dgm:pt>
    <dgm:pt modelId="{5C8E4662-AFC9-4F05-AA00-FC51A7714DF1}" type="sibTrans" cxnId="{36594311-DC77-460F-9C41-E7F2EA2C5218}">
      <dgm:prSet/>
      <dgm:spPr/>
      <dgm:t>
        <a:bodyPr/>
        <a:lstStyle/>
        <a:p>
          <a:endParaRPr lang="ru-RU"/>
        </a:p>
      </dgm:t>
    </dgm:pt>
    <dgm:pt modelId="{15626E59-3C14-4913-B985-21BF614E62A4}">
      <dgm:prSet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МО</a:t>
          </a:r>
        </a:p>
      </dgm:t>
    </dgm:pt>
    <dgm:pt modelId="{9071BC27-2DFA-41DF-A680-ECF74FDB8BE7}" type="parTrans" cxnId="{B8DE1355-CF56-4FB6-91C9-B3BEC044D9E3}">
      <dgm:prSet/>
      <dgm:spPr/>
      <dgm:t>
        <a:bodyPr/>
        <a:lstStyle/>
        <a:p>
          <a:endParaRPr lang="ru-RU"/>
        </a:p>
      </dgm:t>
    </dgm:pt>
    <dgm:pt modelId="{9247930F-BD23-49C3-A4A5-ECE21D84795B}" type="sibTrans" cxnId="{B8DE1355-CF56-4FB6-91C9-B3BEC044D9E3}">
      <dgm:prSet/>
      <dgm:spPr/>
      <dgm:t>
        <a:bodyPr/>
        <a:lstStyle/>
        <a:p>
          <a:endParaRPr lang="ru-RU"/>
        </a:p>
      </dgm:t>
    </dgm:pt>
    <dgm:pt modelId="{2D46D101-3B82-4F7F-8D25-8E5D1BCC5300}">
      <dgm:prSet custT="1"/>
      <dgm:spPr>
        <a:solidFill>
          <a:schemeClr val="accent4">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МО</a:t>
          </a:r>
        </a:p>
      </dgm:t>
    </dgm:pt>
    <dgm:pt modelId="{EF58B9D7-547A-494F-AC9E-98E004182F95}" type="parTrans" cxnId="{4E3C692C-666A-4998-9E4D-FD46CA111F28}">
      <dgm:prSet/>
      <dgm:spPr/>
      <dgm:t>
        <a:bodyPr/>
        <a:lstStyle/>
        <a:p>
          <a:endParaRPr lang="ru-RU"/>
        </a:p>
      </dgm:t>
    </dgm:pt>
    <dgm:pt modelId="{04C875AC-3DD0-4DE0-9E9F-EBF0077C87A4}" type="sibTrans" cxnId="{4E3C692C-666A-4998-9E4D-FD46CA111F28}">
      <dgm:prSet/>
      <dgm:spPr/>
      <dgm:t>
        <a:bodyPr/>
        <a:lstStyle/>
        <a:p>
          <a:endParaRPr lang="ru-RU"/>
        </a:p>
      </dgm:t>
    </dgm:pt>
    <dgm:pt modelId="{DDD094BB-AE70-4B79-B6BE-B38EAA74E765}" type="pres">
      <dgm:prSet presAssocID="{207AA939-E187-477C-9116-ABC0D9654D7F}" presName="layout" presStyleCnt="0">
        <dgm:presLayoutVars>
          <dgm:chMax/>
          <dgm:chPref/>
          <dgm:dir/>
          <dgm:animOne val="branch"/>
          <dgm:animLvl val="lvl"/>
          <dgm:resizeHandles/>
        </dgm:presLayoutVars>
      </dgm:prSet>
      <dgm:spPr/>
    </dgm:pt>
    <dgm:pt modelId="{846AAC75-7C18-48AA-8C1A-938313FA3FF2}" type="pres">
      <dgm:prSet presAssocID="{BB69833D-D13D-4081-A87E-8DDA2F5040CF}" presName="root" presStyleCnt="0">
        <dgm:presLayoutVars>
          <dgm:chMax/>
          <dgm:chPref val="4"/>
        </dgm:presLayoutVars>
      </dgm:prSet>
      <dgm:spPr/>
    </dgm:pt>
    <dgm:pt modelId="{900F1C3D-677B-464C-A834-F6017DC31902}" type="pres">
      <dgm:prSet presAssocID="{BB69833D-D13D-4081-A87E-8DDA2F5040CF}" presName="rootComposite" presStyleCnt="0">
        <dgm:presLayoutVars/>
      </dgm:prSet>
      <dgm:spPr/>
    </dgm:pt>
    <dgm:pt modelId="{B399BF70-BC83-4C31-BDF0-CD4752E4FF79}" type="pres">
      <dgm:prSet presAssocID="{BB69833D-D13D-4081-A87E-8DDA2F5040CF}" presName="rootText" presStyleLbl="node0" presStyleIdx="0" presStyleCnt="1">
        <dgm:presLayoutVars>
          <dgm:chMax/>
          <dgm:chPref val="4"/>
        </dgm:presLayoutVars>
      </dgm:prSet>
      <dgm:spPr/>
    </dgm:pt>
    <dgm:pt modelId="{5FA26B69-228F-4B53-A9C2-D639482F9E5A}" type="pres">
      <dgm:prSet presAssocID="{BB69833D-D13D-4081-A87E-8DDA2F5040CF}" presName="childShape" presStyleCnt="0">
        <dgm:presLayoutVars>
          <dgm:chMax val="0"/>
          <dgm:chPref val="0"/>
        </dgm:presLayoutVars>
      </dgm:prSet>
      <dgm:spPr/>
    </dgm:pt>
    <dgm:pt modelId="{C77223BE-AFD5-40C7-9DB0-DC1B3CA6B9BA}" type="pres">
      <dgm:prSet presAssocID="{4495A8D8-EAD2-43C6-BFA9-9B0780035D7F}" presName="childComposite" presStyleCnt="0">
        <dgm:presLayoutVars>
          <dgm:chMax val="0"/>
          <dgm:chPref val="0"/>
        </dgm:presLayoutVars>
      </dgm:prSet>
      <dgm:spPr/>
    </dgm:pt>
    <dgm:pt modelId="{64472B14-7459-469A-B5D0-FD85B44BFC2F}" type="pres">
      <dgm:prSet presAssocID="{4495A8D8-EAD2-43C6-BFA9-9B0780035D7F}" presName="Image" presStyleLbl="node1" presStyleIdx="0" presStyleCnt="4"/>
      <dgm:spPr>
        <a:blipFill rotWithShape="1">
          <a:blip xmlns:r="http://schemas.openxmlformats.org/officeDocument/2006/relationships" r:embed="rId1"/>
          <a:srcRect/>
          <a:stretch>
            <a:fillRect/>
          </a:stretch>
        </a:blipFill>
      </dgm:spPr>
    </dgm:pt>
    <dgm:pt modelId="{53B85C69-804A-48D7-94FB-DDF3B2513565}" type="pres">
      <dgm:prSet presAssocID="{4495A8D8-EAD2-43C6-BFA9-9B0780035D7F}" presName="childText" presStyleLbl="lnNode1" presStyleIdx="0" presStyleCnt="4">
        <dgm:presLayoutVars>
          <dgm:chMax val="0"/>
          <dgm:chPref val="0"/>
          <dgm:bulletEnabled val="1"/>
        </dgm:presLayoutVars>
      </dgm:prSet>
      <dgm:spPr/>
    </dgm:pt>
    <dgm:pt modelId="{88F71632-CAA7-4B7D-A820-526822949B61}" type="pres">
      <dgm:prSet presAssocID="{E6999592-6CCF-4315-A266-366C28533DF3}" presName="childComposite" presStyleCnt="0">
        <dgm:presLayoutVars>
          <dgm:chMax val="0"/>
          <dgm:chPref val="0"/>
        </dgm:presLayoutVars>
      </dgm:prSet>
      <dgm:spPr/>
    </dgm:pt>
    <dgm:pt modelId="{835BC97C-6C76-46E8-A311-FC029410416B}" type="pres">
      <dgm:prSet presAssocID="{E6999592-6CCF-4315-A266-366C28533DF3}" presName="Image" presStyleLbl="node1" presStyleIdx="1" presStyleCnt="4"/>
      <dgm:spPr>
        <a:blipFill rotWithShape="1">
          <a:blip xmlns:r="http://schemas.openxmlformats.org/officeDocument/2006/relationships" r:embed="rId2"/>
          <a:srcRect/>
          <a:stretch>
            <a:fillRect t="-13000" b="-13000"/>
          </a:stretch>
        </a:blipFill>
      </dgm:spPr>
    </dgm:pt>
    <dgm:pt modelId="{48B06858-FFB8-4369-B6A1-B19D72733DA5}" type="pres">
      <dgm:prSet presAssocID="{E6999592-6CCF-4315-A266-366C28533DF3}" presName="childText" presStyleLbl="lnNode1" presStyleIdx="1" presStyleCnt="4">
        <dgm:presLayoutVars>
          <dgm:chMax val="0"/>
          <dgm:chPref val="0"/>
          <dgm:bulletEnabled val="1"/>
        </dgm:presLayoutVars>
      </dgm:prSet>
      <dgm:spPr/>
    </dgm:pt>
    <dgm:pt modelId="{8DA07704-AF87-456B-9B32-2B82A4F7B51C}" type="pres">
      <dgm:prSet presAssocID="{15626E59-3C14-4913-B985-21BF614E62A4}" presName="childComposite" presStyleCnt="0">
        <dgm:presLayoutVars>
          <dgm:chMax val="0"/>
          <dgm:chPref val="0"/>
        </dgm:presLayoutVars>
      </dgm:prSet>
      <dgm:spPr/>
    </dgm:pt>
    <dgm:pt modelId="{D416204C-9E08-4A78-908A-144DB974F39D}" type="pres">
      <dgm:prSet presAssocID="{15626E59-3C14-4913-B985-21BF614E62A4}" presName="Image" presStyleLbl="node1" presStyleIdx="2" presStyleCnt="4"/>
      <dgm:spPr>
        <a:blipFill rotWithShape="1">
          <a:blip xmlns:r="http://schemas.openxmlformats.org/officeDocument/2006/relationships" r:embed="rId3"/>
          <a:srcRect/>
          <a:stretch>
            <a:fillRect/>
          </a:stretch>
        </a:blipFill>
      </dgm:spPr>
    </dgm:pt>
    <dgm:pt modelId="{CCC32C02-33FB-402D-9573-9DA8B74A00F4}" type="pres">
      <dgm:prSet presAssocID="{15626E59-3C14-4913-B985-21BF614E62A4}" presName="childText" presStyleLbl="lnNode1" presStyleIdx="2" presStyleCnt="4">
        <dgm:presLayoutVars>
          <dgm:chMax val="0"/>
          <dgm:chPref val="0"/>
          <dgm:bulletEnabled val="1"/>
        </dgm:presLayoutVars>
      </dgm:prSet>
      <dgm:spPr/>
    </dgm:pt>
    <dgm:pt modelId="{2ED802CA-929D-41AB-BAE7-BDB90F73891E}" type="pres">
      <dgm:prSet presAssocID="{2D46D101-3B82-4F7F-8D25-8E5D1BCC5300}" presName="childComposite" presStyleCnt="0">
        <dgm:presLayoutVars>
          <dgm:chMax val="0"/>
          <dgm:chPref val="0"/>
        </dgm:presLayoutVars>
      </dgm:prSet>
      <dgm:spPr/>
    </dgm:pt>
    <dgm:pt modelId="{F7D188B6-9473-4B26-90CC-073335D84676}" type="pres">
      <dgm:prSet presAssocID="{2D46D101-3B82-4F7F-8D25-8E5D1BCC5300}" presName="Image" presStyleLbl="node1" presStyleIdx="3" presStyleCnt="4"/>
      <dgm:spPr>
        <a:blipFill rotWithShape="1">
          <a:blip xmlns:r="http://schemas.openxmlformats.org/officeDocument/2006/relationships" r:embed="rId4"/>
          <a:srcRect/>
          <a:stretch>
            <a:fillRect/>
          </a:stretch>
        </a:blipFill>
      </dgm:spPr>
    </dgm:pt>
    <dgm:pt modelId="{12E21F2A-86F2-417D-B425-A2D1E2C6D2BE}" type="pres">
      <dgm:prSet presAssocID="{2D46D101-3B82-4F7F-8D25-8E5D1BCC5300}" presName="childText" presStyleLbl="lnNode1" presStyleIdx="3" presStyleCnt="4">
        <dgm:presLayoutVars>
          <dgm:chMax val="0"/>
          <dgm:chPref val="0"/>
          <dgm:bulletEnabled val="1"/>
        </dgm:presLayoutVars>
      </dgm:prSet>
      <dgm:spPr/>
    </dgm:pt>
  </dgm:ptLst>
  <dgm:cxnLst>
    <dgm:cxn modelId="{36594311-DC77-460F-9C41-E7F2EA2C5218}" srcId="{BB69833D-D13D-4081-A87E-8DDA2F5040CF}" destId="{E6999592-6CCF-4315-A266-366C28533DF3}" srcOrd="1" destOrd="0" parTransId="{64787999-A78C-46E9-A7BD-D01681E2D0E6}" sibTransId="{5C8E4662-AFC9-4F05-AA00-FC51A7714DF1}"/>
    <dgm:cxn modelId="{E12D4D19-C47F-4F6C-AC8B-3FDE6D103DE3}" type="presOf" srcId="{E6999592-6CCF-4315-A266-366C28533DF3}" destId="{48B06858-FFB8-4369-B6A1-B19D72733DA5}" srcOrd="0" destOrd="0" presId="urn:microsoft.com/office/officeart/2008/layout/PictureAccentList"/>
    <dgm:cxn modelId="{70C8E81F-B4F0-40E6-8C51-F00758A33DFA}" type="presOf" srcId="{207AA939-E187-477C-9116-ABC0D9654D7F}" destId="{DDD094BB-AE70-4B79-B6BE-B38EAA74E765}" srcOrd="0" destOrd="0" presId="urn:microsoft.com/office/officeart/2008/layout/PictureAccentList"/>
    <dgm:cxn modelId="{4E3C692C-666A-4998-9E4D-FD46CA111F28}" srcId="{BB69833D-D13D-4081-A87E-8DDA2F5040CF}" destId="{2D46D101-3B82-4F7F-8D25-8E5D1BCC5300}" srcOrd="3" destOrd="0" parTransId="{EF58B9D7-547A-494F-AC9E-98E004182F95}" sibTransId="{04C875AC-3DD0-4DE0-9E9F-EBF0077C87A4}"/>
    <dgm:cxn modelId="{06E7AE64-297A-436C-8E5A-4594DF5A3369}" srcId="{BB69833D-D13D-4081-A87E-8DDA2F5040CF}" destId="{4495A8D8-EAD2-43C6-BFA9-9B0780035D7F}" srcOrd="0" destOrd="0" parTransId="{031D70F3-A43A-4BFD-9AD8-C28863843877}" sibTransId="{35953009-CA1A-4EBF-9E4C-A8E58FFCCCFC}"/>
    <dgm:cxn modelId="{B8DE1355-CF56-4FB6-91C9-B3BEC044D9E3}" srcId="{BB69833D-D13D-4081-A87E-8DDA2F5040CF}" destId="{15626E59-3C14-4913-B985-21BF614E62A4}" srcOrd="2" destOrd="0" parTransId="{9071BC27-2DFA-41DF-A680-ECF74FDB8BE7}" sibTransId="{9247930F-BD23-49C3-A4A5-ECE21D84795B}"/>
    <dgm:cxn modelId="{54F2DABB-EDA8-40D5-8280-AE974F200546}" type="presOf" srcId="{2D46D101-3B82-4F7F-8D25-8E5D1BCC5300}" destId="{12E21F2A-86F2-417D-B425-A2D1E2C6D2BE}" srcOrd="0" destOrd="0" presId="urn:microsoft.com/office/officeart/2008/layout/PictureAccentList"/>
    <dgm:cxn modelId="{D72119C3-87E7-40F2-83C6-C4CE0DE75AC0}" type="presOf" srcId="{15626E59-3C14-4913-B985-21BF614E62A4}" destId="{CCC32C02-33FB-402D-9573-9DA8B74A00F4}" srcOrd="0" destOrd="0" presId="urn:microsoft.com/office/officeart/2008/layout/PictureAccentList"/>
    <dgm:cxn modelId="{E15CA0CF-24DB-4D64-B512-FBF136BD9D26}" srcId="{207AA939-E187-477C-9116-ABC0D9654D7F}" destId="{BB69833D-D13D-4081-A87E-8DDA2F5040CF}" srcOrd="0" destOrd="0" parTransId="{9FAEA662-E37C-4A7A-A1E3-1F7CD56FA123}" sibTransId="{C7C324F1-CF1F-477A-98A8-8712EC952CC5}"/>
    <dgm:cxn modelId="{2EBA83F2-A4EB-4EC9-8062-D13088FFE8AA}" type="presOf" srcId="{BB69833D-D13D-4081-A87E-8DDA2F5040CF}" destId="{B399BF70-BC83-4C31-BDF0-CD4752E4FF79}" srcOrd="0" destOrd="0" presId="urn:microsoft.com/office/officeart/2008/layout/PictureAccentList"/>
    <dgm:cxn modelId="{A47CC3FA-7463-4853-81D0-48A6877F9B0A}" type="presOf" srcId="{4495A8D8-EAD2-43C6-BFA9-9B0780035D7F}" destId="{53B85C69-804A-48D7-94FB-DDF3B2513565}" srcOrd="0" destOrd="0" presId="urn:microsoft.com/office/officeart/2008/layout/PictureAccentList"/>
    <dgm:cxn modelId="{20D2712C-6233-403F-ADA0-99BDF91A4F51}" type="presParOf" srcId="{DDD094BB-AE70-4B79-B6BE-B38EAA74E765}" destId="{846AAC75-7C18-48AA-8C1A-938313FA3FF2}" srcOrd="0" destOrd="0" presId="urn:microsoft.com/office/officeart/2008/layout/PictureAccentList"/>
    <dgm:cxn modelId="{C0B50968-D243-4153-B8C7-8DDF2D2F71F3}" type="presParOf" srcId="{846AAC75-7C18-48AA-8C1A-938313FA3FF2}" destId="{900F1C3D-677B-464C-A834-F6017DC31902}" srcOrd="0" destOrd="0" presId="urn:microsoft.com/office/officeart/2008/layout/PictureAccentList"/>
    <dgm:cxn modelId="{63706249-1D06-4F90-B3AF-6F9FB472104A}" type="presParOf" srcId="{900F1C3D-677B-464C-A834-F6017DC31902}" destId="{B399BF70-BC83-4C31-BDF0-CD4752E4FF79}" srcOrd="0" destOrd="0" presId="urn:microsoft.com/office/officeart/2008/layout/PictureAccentList"/>
    <dgm:cxn modelId="{80D316B2-1FB6-402A-B282-927E91D3B0A2}" type="presParOf" srcId="{846AAC75-7C18-48AA-8C1A-938313FA3FF2}" destId="{5FA26B69-228F-4B53-A9C2-D639482F9E5A}" srcOrd="1" destOrd="0" presId="urn:microsoft.com/office/officeart/2008/layout/PictureAccentList"/>
    <dgm:cxn modelId="{AF28F955-9B4A-4E43-B3E7-6B6ECE6A237F}" type="presParOf" srcId="{5FA26B69-228F-4B53-A9C2-D639482F9E5A}" destId="{C77223BE-AFD5-40C7-9DB0-DC1B3CA6B9BA}" srcOrd="0" destOrd="0" presId="urn:microsoft.com/office/officeart/2008/layout/PictureAccentList"/>
    <dgm:cxn modelId="{41814734-0A1F-4BC4-8D8F-78F2EA8953E3}" type="presParOf" srcId="{C77223BE-AFD5-40C7-9DB0-DC1B3CA6B9BA}" destId="{64472B14-7459-469A-B5D0-FD85B44BFC2F}" srcOrd="0" destOrd="0" presId="urn:microsoft.com/office/officeart/2008/layout/PictureAccentList"/>
    <dgm:cxn modelId="{2C648F42-16BF-402A-942A-90036E39D384}" type="presParOf" srcId="{C77223BE-AFD5-40C7-9DB0-DC1B3CA6B9BA}" destId="{53B85C69-804A-48D7-94FB-DDF3B2513565}" srcOrd="1" destOrd="0" presId="urn:microsoft.com/office/officeart/2008/layout/PictureAccentList"/>
    <dgm:cxn modelId="{88EC498C-427F-4C18-9AAF-A584A5771C72}" type="presParOf" srcId="{5FA26B69-228F-4B53-A9C2-D639482F9E5A}" destId="{88F71632-CAA7-4B7D-A820-526822949B61}" srcOrd="1" destOrd="0" presId="urn:microsoft.com/office/officeart/2008/layout/PictureAccentList"/>
    <dgm:cxn modelId="{124FD643-BE62-4BB7-93DD-4B1054D8B9AE}" type="presParOf" srcId="{88F71632-CAA7-4B7D-A820-526822949B61}" destId="{835BC97C-6C76-46E8-A311-FC029410416B}" srcOrd="0" destOrd="0" presId="urn:microsoft.com/office/officeart/2008/layout/PictureAccentList"/>
    <dgm:cxn modelId="{F239A428-36D4-4F64-A3F3-5D8FFAB6FECF}" type="presParOf" srcId="{88F71632-CAA7-4B7D-A820-526822949B61}" destId="{48B06858-FFB8-4369-B6A1-B19D72733DA5}" srcOrd="1" destOrd="0" presId="urn:microsoft.com/office/officeart/2008/layout/PictureAccentList"/>
    <dgm:cxn modelId="{4EF10F20-7CC3-48C6-871A-BDB869D60284}" type="presParOf" srcId="{5FA26B69-228F-4B53-A9C2-D639482F9E5A}" destId="{8DA07704-AF87-456B-9B32-2B82A4F7B51C}" srcOrd="2" destOrd="0" presId="urn:microsoft.com/office/officeart/2008/layout/PictureAccentList"/>
    <dgm:cxn modelId="{67D36F4C-3D02-4E9A-9649-A3E29C0CB654}" type="presParOf" srcId="{8DA07704-AF87-456B-9B32-2B82A4F7B51C}" destId="{D416204C-9E08-4A78-908A-144DB974F39D}" srcOrd="0" destOrd="0" presId="urn:microsoft.com/office/officeart/2008/layout/PictureAccentList"/>
    <dgm:cxn modelId="{4DE49771-3E84-444F-9BA3-B7278EDCA6CE}" type="presParOf" srcId="{8DA07704-AF87-456B-9B32-2B82A4F7B51C}" destId="{CCC32C02-33FB-402D-9573-9DA8B74A00F4}" srcOrd="1" destOrd="0" presId="urn:microsoft.com/office/officeart/2008/layout/PictureAccentList"/>
    <dgm:cxn modelId="{E90F73F6-D261-4FA3-8E14-09B160B8E52E}" type="presParOf" srcId="{5FA26B69-228F-4B53-A9C2-D639482F9E5A}" destId="{2ED802CA-929D-41AB-BAE7-BDB90F73891E}" srcOrd="3" destOrd="0" presId="urn:microsoft.com/office/officeart/2008/layout/PictureAccentList"/>
    <dgm:cxn modelId="{566F150E-9AB1-4A19-AF9F-2F1151E82543}" type="presParOf" srcId="{2ED802CA-929D-41AB-BAE7-BDB90F73891E}" destId="{F7D188B6-9473-4B26-90CC-073335D84676}" srcOrd="0" destOrd="0" presId="urn:microsoft.com/office/officeart/2008/layout/PictureAccentList"/>
    <dgm:cxn modelId="{B1BFF0CC-4DFB-407C-A8D7-9C6F6213E7D2}" type="presParOf" srcId="{2ED802CA-929D-41AB-BAE7-BDB90F73891E}" destId="{12E21F2A-86F2-417D-B425-A2D1E2C6D2BE}" srcOrd="1" destOrd="0" presId="urn:microsoft.com/office/officeart/2008/layout/Pictu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30C57A-A737-4726-865C-6FC3143BDF74}" type="doc">
      <dgm:prSet loTypeId="urn:microsoft.com/office/officeart/2005/8/layout/hList6" loCatId="list" qsTypeId="urn:microsoft.com/office/officeart/2005/8/quickstyle/3d3" qsCatId="3D" csTypeId="urn:microsoft.com/office/officeart/2005/8/colors/accent4_5" csCatId="accent4" phldr="1"/>
      <dgm:spPr/>
      <dgm:t>
        <a:bodyPr/>
        <a:lstStyle/>
        <a:p>
          <a:endParaRPr lang="ru-RU"/>
        </a:p>
      </dgm:t>
    </dgm:pt>
    <dgm:pt modelId="{FC519325-7A76-4A2D-BB28-BF962F8B188C}">
      <dgm:prSet phldrT="[Текст]"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не позднее 1ноября 2024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 бюджете Анучинского муниципального округа на 2025год и плановый период 2026 и 2027 годов размещается в информационно-телекоммуникационной сети Интернет для проведения общественных обсуждений</a:t>
          </a:r>
        </a:p>
      </dgm:t>
    </dgm:pt>
    <dgm:pt modelId="{A6E7E506-ADFE-4B14-8622-13295A5F34E1}" type="parTrans" cxnId="{71CEE29B-660E-4DE0-B99A-569E917200B3}">
      <dgm:prSet/>
      <dgm:spPr/>
      <dgm:t>
        <a:bodyPr/>
        <a:lstStyle/>
        <a:p>
          <a:endParaRPr lang="ru-RU"/>
        </a:p>
      </dgm:t>
    </dgm:pt>
    <dgm:pt modelId="{C74E9AFC-A382-41CC-BA48-4FAD49F8D871}" type="sibTrans" cxnId="{71CEE29B-660E-4DE0-B99A-569E917200B3}">
      <dgm:prSet/>
      <dgm:spPr/>
      <dgm:t>
        <a:bodyPr/>
        <a:lstStyle/>
        <a:p>
          <a:endParaRPr lang="ru-RU"/>
        </a:p>
      </dgm:t>
    </dgm:pt>
    <dgm:pt modelId="{98BABDD5-50CD-4953-956E-83C114806D3F}">
      <dgm:prSet phldrT="[Текст]"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20 ноября 2024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бюджета Анучинского муниципального округа на 2025год и плановый период 2026 и 2027годов проводятся в актовом зале здания администрации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6)</a:t>
          </a:r>
        </a:p>
      </dgm:t>
    </dgm:pt>
    <dgm:pt modelId="{B2483C18-2140-4E7A-ACAE-FDA5666359B7}" type="parTrans" cxnId="{FDB63EAE-8894-41FE-99D8-E62CA6421C4A}">
      <dgm:prSet/>
      <dgm:spPr/>
      <dgm:t>
        <a:bodyPr/>
        <a:lstStyle/>
        <a:p>
          <a:endParaRPr lang="ru-RU"/>
        </a:p>
      </dgm:t>
    </dgm:pt>
    <dgm:pt modelId="{BEC91A9D-3878-4F91-93A8-7F982A77BD77}" type="sibTrans" cxnId="{FDB63EAE-8894-41FE-99D8-E62CA6421C4A}">
      <dgm:prSet/>
      <dgm:spPr/>
      <dgm:t>
        <a:bodyPr/>
        <a:lstStyle/>
        <a:p>
          <a:endParaRPr lang="ru-RU"/>
        </a:p>
      </dgm:t>
    </dgm:pt>
    <dgm:pt modelId="{E66CE5FE-0A91-4FDD-9E89-341973C214F2}">
      <dgm:prSet phldrT="[Текст]"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не позднее 1 ноября 2024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2025 год и плановый период 2026 и 2027 годов направляется на согласование в Минфин Приморского края</a:t>
          </a:r>
        </a:p>
      </dgm:t>
    </dgm:pt>
    <dgm:pt modelId="{FFFEA936-003C-4990-8067-1C041D79FA23}" type="parTrans" cxnId="{2AA7F2C9-2298-47A1-A9E5-4860467CE773}">
      <dgm:prSet/>
      <dgm:spPr/>
      <dgm:t>
        <a:bodyPr/>
        <a:lstStyle/>
        <a:p>
          <a:endParaRPr lang="ru-RU"/>
        </a:p>
      </dgm:t>
    </dgm:pt>
    <dgm:pt modelId="{0DF76CF4-8D13-4833-9198-21CFF26860D8}" type="sibTrans" cxnId="{2AA7F2C9-2298-47A1-A9E5-4860467CE773}">
      <dgm:prSet/>
      <dgm:spPr/>
      <dgm:t>
        <a:bodyPr/>
        <a:lstStyle/>
        <a:p>
          <a:endParaRPr lang="ru-RU"/>
        </a:p>
      </dgm:t>
    </dgm:pt>
    <dgm:pt modelId="{ED758180-D738-4BCA-BFF2-66532F302FCE}">
      <dgm:prSet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не позднее 15 ноября 2024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a:t>
          </a:r>
        </a:p>
      </dgm:t>
    </dgm:pt>
    <dgm:pt modelId="{F4C3F4BE-90D5-4039-999D-759BDFF1DEAB}" type="parTrans" cxnId="{8EB29DDD-D479-4E78-957F-000177478FFC}">
      <dgm:prSet/>
      <dgm:spPr/>
      <dgm:t>
        <a:bodyPr/>
        <a:lstStyle/>
        <a:p>
          <a:endParaRPr lang="ru-RU"/>
        </a:p>
      </dgm:t>
    </dgm:pt>
    <dgm:pt modelId="{C29BFE7C-E75E-4CCE-883B-FBAB9CE0AE51}" type="sibTrans" cxnId="{8EB29DDD-D479-4E78-957F-000177478FFC}">
      <dgm:prSet/>
      <dgm:spPr/>
      <dgm:t>
        <a:bodyPr/>
        <a:lstStyle/>
        <a:p>
          <a:endParaRPr lang="ru-RU"/>
        </a:p>
      </dgm:t>
    </dgm:pt>
    <dgm:pt modelId="{33014F5C-C095-4C76-BADE-26BCBFBC8B6F}" type="pres">
      <dgm:prSet presAssocID="{A130C57A-A737-4726-865C-6FC3143BDF74}" presName="Name0" presStyleCnt="0">
        <dgm:presLayoutVars>
          <dgm:dir/>
          <dgm:resizeHandles val="exact"/>
        </dgm:presLayoutVars>
      </dgm:prSet>
      <dgm:spPr/>
    </dgm:pt>
    <dgm:pt modelId="{876D6826-0A78-49C8-B767-6B9D0F643522}" type="pres">
      <dgm:prSet presAssocID="{FC519325-7A76-4A2D-BB28-BF962F8B188C}" presName="node" presStyleLbl="node1" presStyleIdx="0" presStyleCnt="4">
        <dgm:presLayoutVars>
          <dgm:bulletEnabled val="1"/>
        </dgm:presLayoutVars>
      </dgm:prSet>
      <dgm:spPr/>
    </dgm:pt>
    <dgm:pt modelId="{27DDD818-D51D-4AD6-A505-A5F7D06F0244}" type="pres">
      <dgm:prSet presAssocID="{C74E9AFC-A382-41CC-BA48-4FAD49F8D871}" presName="sibTrans" presStyleCnt="0"/>
      <dgm:spPr/>
    </dgm:pt>
    <dgm:pt modelId="{B277CC73-F3A0-4893-A39F-0C74D9483CA1}" type="pres">
      <dgm:prSet presAssocID="{98BABDD5-50CD-4953-956E-83C114806D3F}" presName="node" presStyleLbl="node1" presStyleIdx="1" presStyleCnt="4">
        <dgm:presLayoutVars>
          <dgm:bulletEnabled val="1"/>
        </dgm:presLayoutVars>
      </dgm:prSet>
      <dgm:spPr/>
    </dgm:pt>
    <dgm:pt modelId="{DF45B9D9-3B54-4FEA-B1D8-8FE307405EB8}" type="pres">
      <dgm:prSet presAssocID="{BEC91A9D-3878-4F91-93A8-7F982A77BD77}" presName="sibTrans" presStyleCnt="0"/>
      <dgm:spPr/>
    </dgm:pt>
    <dgm:pt modelId="{D41F9D49-AE85-4AA2-96E4-AF2051CF5C0C}" type="pres">
      <dgm:prSet presAssocID="{E66CE5FE-0A91-4FDD-9E89-341973C214F2}" presName="node" presStyleLbl="node1" presStyleIdx="2" presStyleCnt="4">
        <dgm:presLayoutVars>
          <dgm:bulletEnabled val="1"/>
        </dgm:presLayoutVars>
      </dgm:prSet>
      <dgm:spPr/>
    </dgm:pt>
    <dgm:pt modelId="{2E6EA312-7AFE-4A6A-9C54-D8F5BDD6480F}" type="pres">
      <dgm:prSet presAssocID="{0DF76CF4-8D13-4833-9198-21CFF26860D8}" presName="sibTrans" presStyleCnt="0"/>
      <dgm:spPr/>
    </dgm:pt>
    <dgm:pt modelId="{56E80793-5829-478E-9B9C-911244333FB9}" type="pres">
      <dgm:prSet presAssocID="{ED758180-D738-4BCA-BFF2-66532F302FCE}" presName="node" presStyleLbl="node1" presStyleIdx="3" presStyleCnt="4">
        <dgm:presLayoutVars>
          <dgm:bulletEnabled val="1"/>
        </dgm:presLayoutVars>
      </dgm:prSet>
      <dgm:spPr/>
    </dgm:pt>
  </dgm:ptLst>
  <dgm:cxnLst>
    <dgm:cxn modelId="{70E4363F-87C0-48F9-AA7D-EBB934F79B07}" type="presOf" srcId="{FC519325-7A76-4A2D-BB28-BF962F8B188C}" destId="{876D6826-0A78-49C8-B767-6B9D0F643522}" srcOrd="0" destOrd="0" presId="urn:microsoft.com/office/officeart/2005/8/layout/hList6"/>
    <dgm:cxn modelId="{476A656E-A4FA-4C93-9746-01E247004934}" type="presOf" srcId="{ED758180-D738-4BCA-BFF2-66532F302FCE}" destId="{56E80793-5829-478E-9B9C-911244333FB9}" srcOrd="0" destOrd="0" presId="urn:microsoft.com/office/officeart/2005/8/layout/hList6"/>
    <dgm:cxn modelId="{765D8E8B-C501-40CF-BB6A-6A6E483BFB85}" type="presOf" srcId="{98BABDD5-50CD-4953-956E-83C114806D3F}" destId="{B277CC73-F3A0-4893-A39F-0C74D9483CA1}" srcOrd="0" destOrd="0" presId="urn:microsoft.com/office/officeart/2005/8/layout/hList6"/>
    <dgm:cxn modelId="{71CEE29B-660E-4DE0-B99A-569E917200B3}" srcId="{A130C57A-A737-4726-865C-6FC3143BDF74}" destId="{FC519325-7A76-4A2D-BB28-BF962F8B188C}" srcOrd="0" destOrd="0" parTransId="{A6E7E506-ADFE-4B14-8622-13295A5F34E1}" sibTransId="{C74E9AFC-A382-41CC-BA48-4FAD49F8D871}"/>
    <dgm:cxn modelId="{3093E7A9-F90C-4904-926A-07FE4EC4F74B}" type="presOf" srcId="{A130C57A-A737-4726-865C-6FC3143BDF74}" destId="{33014F5C-C095-4C76-BADE-26BCBFBC8B6F}" srcOrd="0" destOrd="0" presId="urn:microsoft.com/office/officeart/2005/8/layout/hList6"/>
    <dgm:cxn modelId="{FDB63EAE-8894-41FE-99D8-E62CA6421C4A}" srcId="{A130C57A-A737-4726-865C-6FC3143BDF74}" destId="{98BABDD5-50CD-4953-956E-83C114806D3F}" srcOrd="1" destOrd="0" parTransId="{B2483C18-2140-4E7A-ACAE-FDA5666359B7}" sibTransId="{BEC91A9D-3878-4F91-93A8-7F982A77BD77}"/>
    <dgm:cxn modelId="{2AA7F2C9-2298-47A1-A9E5-4860467CE773}" srcId="{A130C57A-A737-4726-865C-6FC3143BDF74}" destId="{E66CE5FE-0A91-4FDD-9E89-341973C214F2}" srcOrd="2" destOrd="0" parTransId="{FFFEA936-003C-4990-8067-1C041D79FA23}" sibTransId="{0DF76CF4-8D13-4833-9198-21CFF26860D8}"/>
    <dgm:cxn modelId="{BEE624DD-E3FB-4C5E-A560-691827244BCA}" type="presOf" srcId="{E66CE5FE-0A91-4FDD-9E89-341973C214F2}" destId="{D41F9D49-AE85-4AA2-96E4-AF2051CF5C0C}" srcOrd="0" destOrd="0" presId="urn:microsoft.com/office/officeart/2005/8/layout/hList6"/>
    <dgm:cxn modelId="{8EB29DDD-D479-4E78-957F-000177478FFC}" srcId="{A130C57A-A737-4726-865C-6FC3143BDF74}" destId="{ED758180-D738-4BCA-BFF2-66532F302FCE}" srcOrd="3" destOrd="0" parTransId="{F4C3F4BE-90D5-4039-999D-759BDFF1DEAB}" sibTransId="{C29BFE7C-E75E-4CCE-883B-FBAB9CE0AE51}"/>
    <dgm:cxn modelId="{A8700E48-10CE-4DFA-8BB9-CC15915B209B}" type="presParOf" srcId="{33014F5C-C095-4C76-BADE-26BCBFBC8B6F}" destId="{876D6826-0A78-49C8-B767-6B9D0F643522}" srcOrd="0" destOrd="0" presId="urn:microsoft.com/office/officeart/2005/8/layout/hList6"/>
    <dgm:cxn modelId="{D3A676B9-B4E8-48E6-B5BB-C084DABE9681}" type="presParOf" srcId="{33014F5C-C095-4C76-BADE-26BCBFBC8B6F}" destId="{27DDD818-D51D-4AD6-A505-A5F7D06F0244}" srcOrd="1" destOrd="0" presId="urn:microsoft.com/office/officeart/2005/8/layout/hList6"/>
    <dgm:cxn modelId="{ECB8B822-34E3-4FCE-9F78-94C0E29CCDDC}" type="presParOf" srcId="{33014F5C-C095-4C76-BADE-26BCBFBC8B6F}" destId="{B277CC73-F3A0-4893-A39F-0C74D9483CA1}" srcOrd="2" destOrd="0" presId="urn:microsoft.com/office/officeart/2005/8/layout/hList6"/>
    <dgm:cxn modelId="{71DD87DA-C6F5-43EE-9055-5661530E0B6D}" type="presParOf" srcId="{33014F5C-C095-4C76-BADE-26BCBFBC8B6F}" destId="{DF45B9D9-3B54-4FEA-B1D8-8FE307405EB8}" srcOrd="3" destOrd="0" presId="urn:microsoft.com/office/officeart/2005/8/layout/hList6"/>
    <dgm:cxn modelId="{7772CA85-E48F-4402-A43C-B56DD639FD33}" type="presParOf" srcId="{33014F5C-C095-4C76-BADE-26BCBFBC8B6F}" destId="{D41F9D49-AE85-4AA2-96E4-AF2051CF5C0C}" srcOrd="4" destOrd="0" presId="urn:microsoft.com/office/officeart/2005/8/layout/hList6"/>
    <dgm:cxn modelId="{E8993CAB-3E42-470F-88FB-71C6F95DB87D}" type="presParOf" srcId="{33014F5C-C095-4C76-BADE-26BCBFBC8B6F}" destId="{2E6EA312-7AFE-4A6A-9C54-D8F5BDD6480F}" srcOrd="5" destOrd="0" presId="urn:microsoft.com/office/officeart/2005/8/layout/hList6"/>
    <dgm:cxn modelId="{8F3D2BAA-4324-4CF6-8BA5-08ABFC6FBB99}" type="presParOf" srcId="{33014F5C-C095-4C76-BADE-26BCBFBC8B6F}" destId="{56E80793-5829-478E-9B9C-911244333FB9}"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3F0ECF-FF9B-4ABD-A0F2-CE6567E32134}"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77D412DC-9FED-4DCB-B74D-2076C957BC5E}">
      <dgm:prSet phldrT="[Текст]"/>
      <dgm:spPr>
        <a:solidFill>
          <a:schemeClr val="accent2">
            <a:lumMod val="20000"/>
            <a:lumOff val="80000"/>
          </a:schemeClr>
        </a:solidFill>
      </dgm:spPr>
      <dgm:t>
        <a:bodyPr/>
        <a:lstStyle/>
        <a:p>
          <a:r>
            <a:rPr lang="ru-RU" dirty="0"/>
            <a:t>д</a:t>
          </a:r>
        </a:p>
      </dgm:t>
    </dgm:pt>
    <dgm:pt modelId="{60BFADC0-C407-46B5-8F9C-FC5ADCD79E3B}" type="parTrans" cxnId="{810733BD-19C5-432E-8486-692A2B44C1F3}">
      <dgm:prSet/>
      <dgm:spPr/>
      <dgm:t>
        <a:bodyPr/>
        <a:lstStyle/>
        <a:p>
          <a:endParaRPr lang="ru-RU"/>
        </a:p>
      </dgm:t>
    </dgm:pt>
    <dgm:pt modelId="{B9F07096-A03A-43A0-9E07-605D02D57D70}" type="sibTrans" cxnId="{810733BD-19C5-432E-8486-692A2B44C1F3}">
      <dgm:prSet/>
      <dgm:spPr/>
      <dgm:t>
        <a:bodyPr/>
        <a:lstStyle/>
        <a:p>
          <a:endParaRPr lang="ru-RU"/>
        </a:p>
      </dgm:t>
    </dgm:pt>
    <dgm:pt modelId="{829C445C-DA3D-4690-8DD1-B9111E17B469}">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доходы</a:t>
          </a:r>
        </a:p>
        <a:p>
          <a:r>
            <a:rPr lang="ru-RU" sz="1100" dirty="0">
              <a:latin typeface="Times New Roman" panose="02020603050405020304" pitchFamily="18" charset="0"/>
              <a:cs typeface="Times New Roman" panose="02020603050405020304" pitchFamily="18" charset="0"/>
            </a:rPr>
            <a:t>784052235,04</a:t>
          </a:r>
        </a:p>
      </dgm:t>
    </dgm:pt>
    <dgm:pt modelId="{F34D2CED-D75A-430A-AC9A-A2DB23DCFFC3}" type="parTrans" cxnId="{6A9B865B-2BA5-46C4-91D7-785C56D6BDBF}">
      <dgm:prSet/>
      <dgm:spPr/>
      <dgm:t>
        <a:bodyPr/>
        <a:lstStyle/>
        <a:p>
          <a:endParaRPr lang="ru-RU"/>
        </a:p>
      </dgm:t>
    </dgm:pt>
    <dgm:pt modelId="{1C7B94A4-4241-4EF4-B6C9-1732125EFAB0}" type="sibTrans" cxnId="{6A9B865B-2BA5-46C4-91D7-785C56D6BDBF}">
      <dgm:prSet/>
      <dgm:spPr/>
      <dgm:t>
        <a:bodyPr/>
        <a:lstStyle/>
        <a:p>
          <a:endParaRPr lang="ru-RU"/>
        </a:p>
      </dgm:t>
    </dgm:pt>
    <dgm:pt modelId="{1A645079-0E05-484B-B0F3-3476EEE7F9A6}">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Расходы</a:t>
          </a:r>
        </a:p>
        <a:p>
          <a:r>
            <a:rPr lang="ru-RU" sz="1100" dirty="0">
              <a:latin typeface="Times New Roman" panose="02020603050405020304" pitchFamily="18" charset="0"/>
              <a:cs typeface="Times New Roman" panose="02020603050405020304" pitchFamily="18" charset="0"/>
            </a:rPr>
            <a:t>770605615,39</a:t>
          </a:r>
        </a:p>
      </dgm:t>
    </dgm:pt>
    <dgm:pt modelId="{B63793F4-B45E-431F-9F68-469D9EE9365C}" type="parTrans" cxnId="{09DA2062-2BED-465C-887B-67C9B0627DFD}">
      <dgm:prSet/>
      <dgm:spPr/>
      <dgm:t>
        <a:bodyPr/>
        <a:lstStyle/>
        <a:p>
          <a:endParaRPr lang="ru-RU"/>
        </a:p>
      </dgm:t>
    </dgm:pt>
    <dgm:pt modelId="{099F05E5-3716-4D83-938A-0F5070122868}" type="sibTrans" cxnId="{09DA2062-2BED-465C-887B-67C9B0627DFD}">
      <dgm:prSet/>
      <dgm:spPr/>
      <dgm:t>
        <a:bodyPr/>
        <a:lstStyle/>
        <a:p>
          <a:endParaRPr lang="ru-RU"/>
        </a:p>
      </dgm:t>
    </dgm:pt>
    <dgm:pt modelId="{B416256F-6196-456F-A4C0-084F3C827487}">
      <dgm:prSet phldrT="[Текст]" custT="1"/>
      <dgm:spPr>
        <a:solidFill>
          <a:schemeClr val="accent2">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(12054чел.)</a:t>
          </a:r>
        </a:p>
      </dgm:t>
    </dgm:pt>
    <dgm:pt modelId="{D2F93A9A-2A4A-414E-AADD-5FA8884F915E}" type="parTrans" cxnId="{7E639DD3-985E-4744-AA53-BBDB6FC6D906}">
      <dgm:prSet/>
      <dgm:spPr/>
      <dgm:t>
        <a:bodyPr/>
        <a:lstStyle/>
        <a:p>
          <a:endParaRPr lang="ru-RU"/>
        </a:p>
      </dgm:t>
    </dgm:pt>
    <dgm:pt modelId="{B724107E-FA3F-49FD-804D-F88D9F1CE430}" type="sibTrans" cxnId="{7E639DD3-985E-4744-AA53-BBDB6FC6D906}">
      <dgm:prSet/>
      <dgm:spPr/>
      <dgm:t>
        <a:bodyPr/>
        <a:lstStyle/>
        <a:p>
          <a:endParaRPr lang="ru-RU"/>
        </a:p>
      </dgm:t>
    </dgm:pt>
    <dgm:pt modelId="{3BE539D2-2521-4D70-BA30-458F733E7225}">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65044,98</a:t>
          </a:r>
        </a:p>
      </dgm:t>
    </dgm:pt>
    <dgm:pt modelId="{2C50E403-AD52-447F-BADA-0BAF1AD6F49A}" type="parTrans" cxnId="{EDEE051A-CEDC-4E24-9E89-E5B5DD565B78}">
      <dgm:prSet/>
      <dgm:spPr/>
      <dgm:t>
        <a:bodyPr/>
        <a:lstStyle/>
        <a:p>
          <a:endParaRPr lang="ru-RU"/>
        </a:p>
      </dgm:t>
    </dgm:pt>
    <dgm:pt modelId="{9AA7301B-9151-464A-84DA-78E82C772EE4}" type="sibTrans" cxnId="{EDEE051A-CEDC-4E24-9E89-E5B5DD565B78}">
      <dgm:prSet/>
      <dgm:spPr/>
      <dgm:t>
        <a:bodyPr/>
        <a:lstStyle/>
        <a:p>
          <a:endParaRPr lang="ru-RU"/>
        </a:p>
      </dgm:t>
    </dgm:pt>
    <dgm:pt modelId="{35DD812E-4F2A-4CCB-A568-CED2F3320BDE}">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63929,45</a:t>
          </a:r>
        </a:p>
      </dgm:t>
    </dgm:pt>
    <dgm:pt modelId="{6AEB5361-231F-4A2D-8793-6E3B05694800}" type="sibTrans" cxnId="{3075B838-C9FE-4544-ADE9-DD6152BF63F0}">
      <dgm:prSet/>
      <dgm:spPr/>
      <dgm:t>
        <a:bodyPr/>
        <a:lstStyle/>
        <a:p>
          <a:endParaRPr lang="ru-RU"/>
        </a:p>
      </dgm:t>
    </dgm:pt>
    <dgm:pt modelId="{977D6FAC-821F-49A3-906D-A8BE7A7C9FC3}" type="parTrans" cxnId="{3075B838-C9FE-4544-ADE9-DD6152BF63F0}">
      <dgm:prSet/>
      <dgm:spPr/>
      <dgm:t>
        <a:bodyPr/>
        <a:lstStyle/>
        <a:p>
          <a:endParaRPr lang="ru-RU"/>
        </a:p>
      </dgm:t>
    </dgm:pt>
    <dgm:pt modelId="{5AF7B7BC-60EF-4D9A-A352-F610FD84E152}" type="pres">
      <dgm:prSet presAssocID="{103F0ECF-FF9B-4ABD-A0F2-CE6567E32134}" presName="Name0" presStyleCnt="0">
        <dgm:presLayoutVars>
          <dgm:dir/>
          <dgm:animLvl val="lvl"/>
          <dgm:resizeHandles val="exact"/>
        </dgm:presLayoutVars>
      </dgm:prSet>
      <dgm:spPr/>
    </dgm:pt>
    <dgm:pt modelId="{ADA57743-FC82-4124-A02E-F0D2A2529C20}" type="pres">
      <dgm:prSet presAssocID="{B416256F-6196-456F-A4C0-084F3C827487}" presName="boxAndChildren" presStyleCnt="0"/>
      <dgm:spPr/>
    </dgm:pt>
    <dgm:pt modelId="{010C5CCB-3718-4EBE-9EA4-8FE1C0506E72}" type="pres">
      <dgm:prSet presAssocID="{B416256F-6196-456F-A4C0-084F3C827487}" presName="parentTextBox" presStyleLbl="node1" presStyleIdx="0" presStyleCnt="2"/>
      <dgm:spPr/>
    </dgm:pt>
    <dgm:pt modelId="{C697CF17-5990-4D0A-826A-52406452D414}" type="pres">
      <dgm:prSet presAssocID="{B416256F-6196-456F-A4C0-084F3C827487}" presName="entireBox" presStyleLbl="node1" presStyleIdx="0" presStyleCnt="2"/>
      <dgm:spPr/>
    </dgm:pt>
    <dgm:pt modelId="{E90070A9-0DC8-44F9-97CD-6465C41EF3E8}" type="pres">
      <dgm:prSet presAssocID="{B416256F-6196-456F-A4C0-084F3C827487}" presName="descendantBox" presStyleCnt="0"/>
      <dgm:spPr/>
    </dgm:pt>
    <dgm:pt modelId="{7C2B8D4E-AF55-470E-A3F6-838307A6080A}" type="pres">
      <dgm:prSet presAssocID="{3BE539D2-2521-4D70-BA30-458F733E7225}" presName="childTextBox" presStyleLbl="fgAccFollowNode1" presStyleIdx="0" presStyleCnt="4">
        <dgm:presLayoutVars>
          <dgm:bulletEnabled val="1"/>
        </dgm:presLayoutVars>
      </dgm:prSet>
      <dgm:spPr/>
    </dgm:pt>
    <dgm:pt modelId="{F7E0B0DD-4264-4F9C-8A1A-8977E4FF4C96}" type="pres">
      <dgm:prSet presAssocID="{35DD812E-4F2A-4CCB-A568-CED2F3320BDE}" presName="childTextBox" presStyleLbl="fgAccFollowNode1" presStyleIdx="1" presStyleCnt="4">
        <dgm:presLayoutVars>
          <dgm:bulletEnabled val="1"/>
        </dgm:presLayoutVars>
      </dgm:prSet>
      <dgm:spPr/>
    </dgm:pt>
    <dgm:pt modelId="{6ADF99FA-ED82-42AC-B5D5-B2561626D20D}" type="pres">
      <dgm:prSet presAssocID="{B9F07096-A03A-43A0-9E07-605D02D57D70}" presName="sp" presStyleCnt="0"/>
      <dgm:spPr/>
    </dgm:pt>
    <dgm:pt modelId="{A6746DF1-A297-45ED-8DA1-E332BEDD6FC6}" type="pres">
      <dgm:prSet presAssocID="{77D412DC-9FED-4DCB-B74D-2076C957BC5E}" presName="arrowAndChildren" presStyleCnt="0"/>
      <dgm:spPr/>
    </dgm:pt>
    <dgm:pt modelId="{37D9AE36-ADF0-4AD2-A1EC-EE71AA372C07}" type="pres">
      <dgm:prSet presAssocID="{77D412DC-9FED-4DCB-B74D-2076C957BC5E}" presName="parentTextArrow" presStyleLbl="node1" presStyleIdx="0" presStyleCnt="2"/>
      <dgm:spPr/>
    </dgm:pt>
    <dgm:pt modelId="{8802838E-7DF3-496B-947A-29A320FC26F5}" type="pres">
      <dgm:prSet presAssocID="{77D412DC-9FED-4DCB-B74D-2076C957BC5E}" presName="arrow" presStyleLbl="node1" presStyleIdx="1" presStyleCnt="2"/>
      <dgm:spPr/>
    </dgm:pt>
    <dgm:pt modelId="{62A4A677-FAEC-4BF1-A7A3-0B2D15924946}" type="pres">
      <dgm:prSet presAssocID="{77D412DC-9FED-4DCB-B74D-2076C957BC5E}" presName="descendantArrow" presStyleCnt="0"/>
      <dgm:spPr/>
    </dgm:pt>
    <dgm:pt modelId="{3EC19AEB-E82A-4917-B0BF-AE28FFC4FF30}" type="pres">
      <dgm:prSet presAssocID="{829C445C-DA3D-4690-8DD1-B9111E17B469}" presName="childTextArrow" presStyleLbl="fgAccFollowNode1" presStyleIdx="2" presStyleCnt="4">
        <dgm:presLayoutVars>
          <dgm:bulletEnabled val="1"/>
        </dgm:presLayoutVars>
      </dgm:prSet>
      <dgm:spPr/>
    </dgm:pt>
    <dgm:pt modelId="{BD2CA649-52D1-4A94-BDBA-02C4A58E0B86}" type="pres">
      <dgm:prSet presAssocID="{1A645079-0E05-484B-B0F3-3476EEE7F9A6}" presName="childTextArrow" presStyleLbl="fgAccFollowNode1" presStyleIdx="3" presStyleCnt="4">
        <dgm:presLayoutVars>
          <dgm:bulletEnabled val="1"/>
        </dgm:presLayoutVars>
      </dgm:prSet>
      <dgm:spPr/>
    </dgm:pt>
  </dgm:ptLst>
  <dgm:cxnLst>
    <dgm:cxn modelId="{8AE87E07-1E52-4C46-AC6B-F5EBE67B44A1}" type="presOf" srcId="{1A645079-0E05-484B-B0F3-3476EEE7F9A6}" destId="{BD2CA649-52D1-4A94-BDBA-02C4A58E0B86}" srcOrd="0" destOrd="0" presId="urn:microsoft.com/office/officeart/2005/8/layout/process4"/>
    <dgm:cxn modelId="{E545F20E-3D33-4D2B-86EE-C93CD13B4A86}" type="presOf" srcId="{B416256F-6196-456F-A4C0-084F3C827487}" destId="{010C5CCB-3718-4EBE-9EA4-8FE1C0506E72}" srcOrd="0" destOrd="0" presId="urn:microsoft.com/office/officeart/2005/8/layout/process4"/>
    <dgm:cxn modelId="{EDEE051A-CEDC-4E24-9E89-E5B5DD565B78}" srcId="{B416256F-6196-456F-A4C0-084F3C827487}" destId="{3BE539D2-2521-4D70-BA30-458F733E7225}" srcOrd="0" destOrd="0" parTransId="{2C50E403-AD52-447F-BADA-0BAF1AD6F49A}" sibTransId="{9AA7301B-9151-464A-84DA-78E82C772EE4}"/>
    <dgm:cxn modelId="{3B53ED27-A166-4E7F-B190-259FC8A621BD}" type="presOf" srcId="{B416256F-6196-456F-A4C0-084F3C827487}" destId="{C697CF17-5990-4D0A-826A-52406452D414}" srcOrd="1" destOrd="0" presId="urn:microsoft.com/office/officeart/2005/8/layout/process4"/>
    <dgm:cxn modelId="{3075B838-C9FE-4544-ADE9-DD6152BF63F0}" srcId="{B416256F-6196-456F-A4C0-084F3C827487}" destId="{35DD812E-4F2A-4CCB-A568-CED2F3320BDE}" srcOrd="1" destOrd="0" parTransId="{977D6FAC-821F-49A3-906D-A8BE7A7C9FC3}" sibTransId="{6AEB5361-231F-4A2D-8793-6E3B05694800}"/>
    <dgm:cxn modelId="{50F00B3A-478A-4193-860C-60967AEAEC6F}" type="presOf" srcId="{77D412DC-9FED-4DCB-B74D-2076C957BC5E}" destId="{8802838E-7DF3-496B-947A-29A320FC26F5}" srcOrd="1" destOrd="0" presId="urn:microsoft.com/office/officeart/2005/8/layout/process4"/>
    <dgm:cxn modelId="{6A9B865B-2BA5-46C4-91D7-785C56D6BDBF}" srcId="{77D412DC-9FED-4DCB-B74D-2076C957BC5E}" destId="{829C445C-DA3D-4690-8DD1-B9111E17B469}" srcOrd="0" destOrd="0" parTransId="{F34D2CED-D75A-430A-AC9A-A2DB23DCFFC3}" sibTransId="{1C7B94A4-4241-4EF4-B6C9-1732125EFAB0}"/>
    <dgm:cxn modelId="{09DA2062-2BED-465C-887B-67C9B0627DFD}" srcId="{77D412DC-9FED-4DCB-B74D-2076C957BC5E}" destId="{1A645079-0E05-484B-B0F3-3476EEE7F9A6}" srcOrd="1" destOrd="0" parTransId="{B63793F4-B45E-431F-9F68-469D9EE9365C}" sibTransId="{099F05E5-3716-4D83-938A-0F5070122868}"/>
    <dgm:cxn modelId="{50E55B66-C527-4CF4-8CD3-7A797921887C}" type="presOf" srcId="{103F0ECF-FF9B-4ABD-A0F2-CE6567E32134}" destId="{5AF7B7BC-60EF-4D9A-A352-F610FD84E152}" srcOrd="0" destOrd="0" presId="urn:microsoft.com/office/officeart/2005/8/layout/process4"/>
    <dgm:cxn modelId="{F0680E79-CC90-4308-9257-E739F9009690}" type="presOf" srcId="{35DD812E-4F2A-4CCB-A568-CED2F3320BDE}" destId="{F7E0B0DD-4264-4F9C-8A1A-8977E4FF4C96}" srcOrd="0" destOrd="0" presId="urn:microsoft.com/office/officeart/2005/8/layout/process4"/>
    <dgm:cxn modelId="{810733BD-19C5-432E-8486-692A2B44C1F3}" srcId="{103F0ECF-FF9B-4ABD-A0F2-CE6567E32134}" destId="{77D412DC-9FED-4DCB-B74D-2076C957BC5E}" srcOrd="0" destOrd="0" parTransId="{60BFADC0-C407-46B5-8F9C-FC5ADCD79E3B}" sibTransId="{B9F07096-A03A-43A0-9E07-605D02D57D70}"/>
    <dgm:cxn modelId="{7E639DD3-985E-4744-AA53-BBDB6FC6D906}" srcId="{103F0ECF-FF9B-4ABD-A0F2-CE6567E32134}" destId="{B416256F-6196-456F-A4C0-084F3C827487}" srcOrd="1" destOrd="0" parTransId="{D2F93A9A-2A4A-414E-AADD-5FA8884F915E}" sibTransId="{B724107E-FA3F-49FD-804D-F88D9F1CE430}"/>
    <dgm:cxn modelId="{5C547FD9-2A44-49C7-A577-A0A609135420}" type="presOf" srcId="{829C445C-DA3D-4690-8DD1-B9111E17B469}" destId="{3EC19AEB-E82A-4917-B0BF-AE28FFC4FF30}" srcOrd="0" destOrd="0" presId="urn:microsoft.com/office/officeart/2005/8/layout/process4"/>
    <dgm:cxn modelId="{D1D105ED-28C3-4896-B2F7-ABB134841D50}" type="presOf" srcId="{3BE539D2-2521-4D70-BA30-458F733E7225}" destId="{7C2B8D4E-AF55-470E-A3F6-838307A6080A}" srcOrd="0" destOrd="0" presId="urn:microsoft.com/office/officeart/2005/8/layout/process4"/>
    <dgm:cxn modelId="{23C2FCEF-1322-45C0-B6A5-827FCB4F3957}" type="presOf" srcId="{77D412DC-9FED-4DCB-B74D-2076C957BC5E}" destId="{37D9AE36-ADF0-4AD2-A1EC-EE71AA372C07}" srcOrd="0" destOrd="0" presId="urn:microsoft.com/office/officeart/2005/8/layout/process4"/>
    <dgm:cxn modelId="{88DD87FB-E000-4278-A05F-0DCD6B3918FD}" type="presParOf" srcId="{5AF7B7BC-60EF-4D9A-A352-F610FD84E152}" destId="{ADA57743-FC82-4124-A02E-F0D2A2529C20}" srcOrd="0" destOrd="0" presId="urn:microsoft.com/office/officeart/2005/8/layout/process4"/>
    <dgm:cxn modelId="{30E65AF0-B731-4F85-8933-43C6956F3A33}" type="presParOf" srcId="{ADA57743-FC82-4124-A02E-F0D2A2529C20}" destId="{010C5CCB-3718-4EBE-9EA4-8FE1C0506E72}" srcOrd="0" destOrd="0" presId="urn:microsoft.com/office/officeart/2005/8/layout/process4"/>
    <dgm:cxn modelId="{2EC9C485-F344-4EA2-85E7-BD4BC014911C}" type="presParOf" srcId="{ADA57743-FC82-4124-A02E-F0D2A2529C20}" destId="{C697CF17-5990-4D0A-826A-52406452D414}" srcOrd="1" destOrd="0" presId="urn:microsoft.com/office/officeart/2005/8/layout/process4"/>
    <dgm:cxn modelId="{61360D68-ECC8-4F15-B05C-0004F522F248}" type="presParOf" srcId="{ADA57743-FC82-4124-A02E-F0D2A2529C20}" destId="{E90070A9-0DC8-44F9-97CD-6465C41EF3E8}" srcOrd="2" destOrd="0" presId="urn:microsoft.com/office/officeart/2005/8/layout/process4"/>
    <dgm:cxn modelId="{1CF17F67-E513-4285-A135-A893449A553B}" type="presParOf" srcId="{E90070A9-0DC8-44F9-97CD-6465C41EF3E8}" destId="{7C2B8D4E-AF55-470E-A3F6-838307A6080A}" srcOrd="0" destOrd="0" presId="urn:microsoft.com/office/officeart/2005/8/layout/process4"/>
    <dgm:cxn modelId="{6B53A745-465C-4808-BE1A-5507B551FFC2}" type="presParOf" srcId="{E90070A9-0DC8-44F9-97CD-6465C41EF3E8}" destId="{F7E0B0DD-4264-4F9C-8A1A-8977E4FF4C96}" srcOrd="1" destOrd="0" presId="urn:microsoft.com/office/officeart/2005/8/layout/process4"/>
    <dgm:cxn modelId="{09994577-F42E-454C-95DD-34E4CF7EC3DE}" type="presParOf" srcId="{5AF7B7BC-60EF-4D9A-A352-F610FD84E152}" destId="{6ADF99FA-ED82-42AC-B5D5-B2561626D20D}" srcOrd="1" destOrd="0" presId="urn:microsoft.com/office/officeart/2005/8/layout/process4"/>
    <dgm:cxn modelId="{71829538-391D-494E-B387-13E8C5EC5D08}" type="presParOf" srcId="{5AF7B7BC-60EF-4D9A-A352-F610FD84E152}" destId="{A6746DF1-A297-45ED-8DA1-E332BEDD6FC6}" srcOrd="2" destOrd="0" presId="urn:microsoft.com/office/officeart/2005/8/layout/process4"/>
    <dgm:cxn modelId="{98FA1660-F8F2-4AAA-B1BB-44EAF21438CA}" type="presParOf" srcId="{A6746DF1-A297-45ED-8DA1-E332BEDD6FC6}" destId="{37D9AE36-ADF0-4AD2-A1EC-EE71AA372C07}" srcOrd="0" destOrd="0" presId="urn:microsoft.com/office/officeart/2005/8/layout/process4"/>
    <dgm:cxn modelId="{A691604A-19F6-43F0-B9F7-6B4C38F80B62}" type="presParOf" srcId="{A6746DF1-A297-45ED-8DA1-E332BEDD6FC6}" destId="{8802838E-7DF3-496B-947A-29A320FC26F5}" srcOrd="1" destOrd="0" presId="urn:microsoft.com/office/officeart/2005/8/layout/process4"/>
    <dgm:cxn modelId="{95CF8A78-78B4-4D0C-B110-5C87C846F370}" type="presParOf" srcId="{A6746DF1-A297-45ED-8DA1-E332BEDD6FC6}" destId="{62A4A677-FAEC-4BF1-A7A3-0B2D15924946}" srcOrd="2" destOrd="0" presId="urn:microsoft.com/office/officeart/2005/8/layout/process4"/>
    <dgm:cxn modelId="{30099A87-E719-4741-82B1-A2519D03B02A}" type="presParOf" srcId="{62A4A677-FAEC-4BF1-A7A3-0B2D15924946}" destId="{3EC19AEB-E82A-4917-B0BF-AE28FFC4FF30}" srcOrd="0" destOrd="0" presId="urn:microsoft.com/office/officeart/2005/8/layout/process4"/>
    <dgm:cxn modelId="{CCD235EE-EB91-4D69-B4DD-867AB6A2338B}" type="presParOf" srcId="{62A4A677-FAEC-4BF1-A7A3-0B2D15924946}" destId="{BD2CA649-52D1-4A94-BDBA-02C4A58E0B86}"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3F0ECF-FF9B-4ABD-A0F2-CE6567E32134}"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77D412DC-9FED-4DCB-B74D-2076C957BC5E}">
      <dgm:prSet phldrT="[Текст]"/>
      <dgm:spPr>
        <a:solidFill>
          <a:schemeClr val="accent2">
            <a:lumMod val="20000"/>
            <a:lumOff val="80000"/>
          </a:schemeClr>
        </a:solidFill>
      </dgm:spPr>
      <dgm:t>
        <a:bodyPr/>
        <a:lstStyle/>
        <a:p>
          <a:r>
            <a:rPr lang="ru-RU" dirty="0"/>
            <a:t>д</a:t>
          </a:r>
        </a:p>
      </dgm:t>
    </dgm:pt>
    <dgm:pt modelId="{60BFADC0-C407-46B5-8F9C-FC5ADCD79E3B}" type="parTrans" cxnId="{810733BD-19C5-432E-8486-692A2B44C1F3}">
      <dgm:prSet/>
      <dgm:spPr/>
      <dgm:t>
        <a:bodyPr/>
        <a:lstStyle/>
        <a:p>
          <a:endParaRPr lang="ru-RU"/>
        </a:p>
      </dgm:t>
    </dgm:pt>
    <dgm:pt modelId="{B9F07096-A03A-43A0-9E07-605D02D57D70}" type="sibTrans" cxnId="{810733BD-19C5-432E-8486-692A2B44C1F3}">
      <dgm:prSet/>
      <dgm:spPr/>
      <dgm:t>
        <a:bodyPr/>
        <a:lstStyle/>
        <a:p>
          <a:endParaRPr lang="ru-RU"/>
        </a:p>
      </dgm:t>
    </dgm:pt>
    <dgm:pt modelId="{829C445C-DA3D-4690-8DD1-B9111E17B469}">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доходы</a:t>
          </a:r>
        </a:p>
        <a:p>
          <a:r>
            <a:rPr lang="ru-RU" sz="1100" dirty="0">
              <a:latin typeface="Times New Roman" panose="02020603050405020304" pitchFamily="18" charset="0"/>
              <a:cs typeface="Times New Roman" panose="02020603050405020304" pitchFamily="18" charset="0"/>
            </a:rPr>
            <a:t>964596364,67</a:t>
          </a:r>
        </a:p>
      </dgm:t>
    </dgm:pt>
    <dgm:pt modelId="{F34D2CED-D75A-430A-AC9A-A2DB23DCFFC3}" type="parTrans" cxnId="{6A9B865B-2BA5-46C4-91D7-785C56D6BDBF}">
      <dgm:prSet/>
      <dgm:spPr/>
      <dgm:t>
        <a:bodyPr/>
        <a:lstStyle/>
        <a:p>
          <a:endParaRPr lang="ru-RU"/>
        </a:p>
      </dgm:t>
    </dgm:pt>
    <dgm:pt modelId="{1C7B94A4-4241-4EF4-B6C9-1732125EFAB0}" type="sibTrans" cxnId="{6A9B865B-2BA5-46C4-91D7-785C56D6BDBF}">
      <dgm:prSet/>
      <dgm:spPr/>
      <dgm:t>
        <a:bodyPr/>
        <a:lstStyle/>
        <a:p>
          <a:endParaRPr lang="ru-RU"/>
        </a:p>
      </dgm:t>
    </dgm:pt>
    <dgm:pt modelId="{1A645079-0E05-484B-B0F3-3476EEE7F9A6}">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Расходы</a:t>
          </a:r>
        </a:p>
        <a:p>
          <a:r>
            <a:rPr lang="ru-RU" sz="1100" dirty="0">
              <a:latin typeface="Times New Roman" panose="02020603050405020304" pitchFamily="18" charset="0"/>
              <a:cs typeface="Times New Roman" panose="02020603050405020304" pitchFamily="18" charset="0"/>
            </a:rPr>
            <a:t>1027593519,95</a:t>
          </a:r>
        </a:p>
      </dgm:t>
    </dgm:pt>
    <dgm:pt modelId="{B63793F4-B45E-431F-9F68-469D9EE9365C}" type="parTrans" cxnId="{09DA2062-2BED-465C-887B-67C9B0627DFD}">
      <dgm:prSet/>
      <dgm:spPr/>
      <dgm:t>
        <a:bodyPr/>
        <a:lstStyle/>
        <a:p>
          <a:endParaRPr lang="ru-RU"/>
        </a:p>
      </dgm:t>
    </dgm:pt>
    <dgm:pt modelId="{099F05E5-3716-4D83-938A-0F5070122868}" type="sibTrans" cxnId="{09DA2062-2BED-465C-887B-67C9B0627DFD}">
      <dgm:prSet/>
      <dgm:spPr/>
      <dgm:t>
        <a:bodyPr/>
        <a:lstStyle/>
        <a:p>
          <a:endParaRPr lang="ru-RU"/>
        </a:p>
      </dgm:t>
    </dgm:pt>
    <dgm:pt modelId="{B416256F-6196-456F-A4C0-084F3C827487}">
      <dgm:prSet phldrT="[Текст]" custT="1"/>
      <dgm:spPr>
        <a:solidFill>
          <a:schemeClr val="accent2">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(12314чел.)</a:t>
          </a:r>
        </a:p>
      </dgm:t>
    </dgm:pt>
    <dgm:pt modelId="{D2F93A9A-2A4A-414E-AADD-5FA8884F915E}" type="parTrans" cxnId="{7E639DD3-985E-4744-AA53-BBDB6FC6D906}">
      <dgm:prSet/>
      <dgm:spPr/>
      <dgm:t>
        <a:bodyPr/>
        <a:lstStyle/>
        <a:p>
          <a:endParaRPr lang="ru-RU"/>
        </a:p>
      </dgm:t>
    </dgm:pt>
    <dgm:pt modelId="{B724107E-FA3F-49FD-804D-F88D9F1CE430}" type="sibTrans" cxnId="{7E639DD3-985E-4744-AA53-BBDB6FC6D906}">
      <dgm:prSet/>
      <dgm:spPr/>
      <dgm:t>
        <a:bodyPr/>
        <a:lstStyle/>
        <a:p>
          <a:endParaRPr lang="ru-RU"/>
        </a:p>
      </dgm:t>
    </dgm:pt>
    <dgm:pt modelId="{3BE539D2-2521-4D70-BA30-458F733E7225}">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78333,31</a:t>
          </a:r>
        </a:p>
      </dgm:t>
    </dgm:pt>
    <dgm:pt modelId="{2C50E403-AD52-447F-BADA-0BAF1AD6F49A}" type="parTrans" cxnId="{EDEE051A-CEDC-4E24-9E89-E5B5DD565B78}">
      <dgm:prSet/>
      <dgm:spPr/>
      <dgm:t>
        <a:bodyPr/>
        <a:lstStyle/>
        <a:p>
          <a:endParaRPr lang="ru-RU"/>
        </a:p>
      </dgm:t>
    </dgm:pt>
    <dgm:pt modelId="{9AA7301B-9151-464A-84DA-78E82C772EE4}" type="sibTrans" cxnId="{EDEE051A-CEDC-4E24-9E89-E5B5DD565B78}">
      <dgm:prSet/>
      <dgm:spPr/>
      <dgm:t>
        <a:bodyPr/>
        <a:lstStyle/>
        <a:p>
          <a:endParaRPr lang="ru-RU"/>
        </a:p>
      </dgm:t>
    </dgm:pt>
    <dgm:pt modelId="{35DD812E-4F2A-4CCB-A568-CED2F3320BDE}">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83449,21</a:t>
          </a:r>
        </a:p>
      </dgm:t>
    </dgm:pt>
    <dgm:pt modelId="{6AEB5361-231F-4A2D-8793-6E3B05694800}" type="sibTrans" cxnId="{3075B838-C9FE-4544-ADE9-DD6152BF63F0}">
      <dgm:prSet/>
      <dgm:spPr/>
      <dgm:t>
        <a:bodyPr/>
        <a:lstStyle/>
        <a:p>
          <a:endParaRPr lang="ru-RU"/>
        </a:p>
      </dgm:t>
    </dgm:pt>
    <dgm:pt modelId="{977D6FAC-821F-49A3-906D-A8BE7A7C9FC3}" type="parTrans" cxnId="{3075B838-C9FE-4544-ADE9-DD6152BF63F0}">
      <dgm:prSet/>
      <dgm:spPr/>
      <dgm:t>
        <a:bodyPr/>
        <a:lstStyle/>
        <a:p>
          <a:endParaRPr lang="ru-RU"/>
        </a:p>
      </dgm:t>
    </dgm:pt>
    <dgm:pt modelId="{5AF7B7BC-60EF-4D9A-A352-F610FD84E152}" type="pres">
      <dgm:prSet presAssocID="{103F0ECF-FF9B-4ABD-A0F2-CE6567E32134}" presName="Name0" presStyleCnt="0">
        <dgm:presLayoutVars>
          <dgm:dir/>
          <dgm:animLvl val="lvl"/>
          <dgm:resizeHandles val="exact"/>
        </dgm:presLayoutVars>
      </dgm:prSet>
      <dgm:spPr/>
    </dgm:pt>
    <dgm:pt modelId="{ADA57743-FC82-4124-A02E-F0D2A2529C20}" type="pres">
      <dgm:prSet presAssocID="{B416256F-6196-456F-A4C0-084F3C827487}" presName="boxAndChildren" presStyleCnt="0"/>
      <dgm:spPr/>
    </dgm:pt>
    <dgm:pt modelId="{010C5CCB-3718-4EBE-9EA4-8FE1C0506E72}" type="pres">
      <dgm:prSet presAssocID="{B416256F-6196-456F-A4C0-084F3C827487}" presName="parentTextBox" presStyleLbl="node1" presStyleIdx="0" presStyleCnt="2"/>
      <dgm:spPr/>
    </dgm:pt>
    <dgm:pt modelId="{C697CF17-5990-4D0A-826A-52406452D414}" type="pres">
      <dgm:prSet presAssocID="{B416256F-6196-456F-A4C0-084F3C827487}" presName="entireBox" presStyleLbl="node1" presStyleIdx="0" presStyleCnt="2"/>
      <dgm:spPr/>
    </dgm:pt>
    <dgm:pt modelId="{E90070A9-0DC8-44F9-97CD-6465C41EF3E8}" type="pres">
      <dgm:prSet presAssocID="{B416256F-6196-456F-A4C0-084F3C827487}" presName="descendantBox" presStyleCnt="0"/>
      <dgm:spPr/>
    </dgm:pt>
    <dgm:pt modelId="{7C2B8D4E-AF55-470E-A3F6-838307A6080A}" type="pres">
      <dgm:prSet presAssocID="{3BE539D2-2521-4D70-BA30-458F733E7225}" presName="childTextBox" presStyleLbl="fgAccFollowNode1" presStyleIdx="0" presStyleCnt="4">
        <dgm:presLayoutVars>
          <dgm:bulletEnabled val="1"/>
        </dgm:presLayoutVars>
      </dgm:prSet>
      <dgm:spPr/>
    </dgm:pt>
    <dgm:pt modelId="{F7E0B0DD-4264-4F9C-8A1A-8977E4FF4C96}" type="pres">
      <dgm:prSet presAssocID="{35DD812E-4F2A-4CCB-A568-CED2F3320BDE}" presName="childTextBox" presStyleLbl="fgAccFollowNode1" presStyleIdx="1" presStyleCnt="4">
        <dgm:presLayoutVars>
          <dgm:bulletEnabled val="1"/>
        </dgm:presLayoutVars>
      </dgm:prSet>
      <dgm:spPr/>
    </dgm:pt>
    <dgm:pt modelId="{6ADF99FA-ED82-42AC-B5D5-B2561626D20D}" type="pres">
      <dgm:prSet presAssocID="{B9F07096-A03A-43A0-9E07-605D02D57D70}" presName="sp" presStyleCnt="0"/>
      <dgm:spPr/>
    </dgm:pt>
    <dgm:pt modelId="{A6746DF1-A297-45ED-8DA1-E332BEDD6FC6}" type="pres">
      <dgm:prSet presAssocID="{77D412DC-9FED-4DCB-B74D-2076C957BC5E}" presName="arrowAndChildren" presStyleCnt="0"/>
      <dgm:spPr/>
    </dgm:pt>
    <dgm:pt modelId="{37D9AE36-ADF0-4AD2-A1EC-EE71AA372C07}" type="pres">
      <dgm:prSet presAssocID="{77D412DC-9FED-4DCB-B74D-2076C957BC5E}" presName="parentTextArrow" presStyleLbl="node1" presStyleIdx="0" presStyleCnt="2"/>
      <dgm:spPr/>
    </dgm:pt>
    <dgm:pt modelId="{8802838E-7DF3-496B-947A-29A320FC26F5}" type="pres">
      <dgm:prSet presAssocID="{77D412DC-9FED-4DCB-B74D-2076C957BC5E}" presName="arrow" presStyleLbl="node1" presStyleIdx="1" presStyleCnt="2"/>
      <dgm:spPr/>
    </dgm:pt>
    <dgm:pt modelId="{62A4A677-FAEC-4BF1-A7A3-0B2D15924946}" type="pres">
      <dgm:prSet presAssocID="{77D412DC-9FED-4DCB-B74D-2076C957BC5E}" presName="descendantArrow" presStyleCnt="0"/>
      <dgm:spPr/>
    </dgm:pt>
    <dgm:pt modelId="{3EC19AEB-E82A-4917-B0BF-AE28FFC4FF30}" type="pres">
      <dgm:prSet presAssocID="{829C445C-DA3D-4690-8DD1-B9111E17B469}" presName="childTextArrow" presStyleLbl="fgAccFollowNode1" presStyleIdx="2" presStyleCnt="4">
        <dgm:presLayoutVars>
          <dgm:bulletEnabled val="1"/>
        </dgm:presLayoutVars>
      </dgm:prSet>
      <dgm:spPr/>
    </dgm:pt>
    <dgm:pt modelId="{BD2CA649-52D1-4A94-BDBA-02C4A58E0B86}" type="pres">
      <dgm:prSet presAssocID="{1A645079-0E05-484B-B0F3-3476EEE7F9A6}" presName="childTextArrow" presStyleLbl="fgAccFollowNode1" presStyleIdx="3" presStyleCnt="4">
        <dgm:presLayoutVars>
          <dgm:bulletEnabled val="1"/>
        </dgm:presLayoutVars>
      </dgm:prSet>
      <dgm:spPr/>
    </dgm:pt>
  </dgm:ptLst>
  <dgm:cxnLst>
    <dgm:cxn modelId="{8AE87E07-1E52-4C46-AC6B-F5EBE67B44A1}" type="presOf" srcId="{1A645079-0E05-484B-B0F3-3476EEE7F9A6}" destId="{BD2CA649-52D1-4A94-BDBA-02C4A58E0B86}" srcOrd="0" destOrd="0" presId="urn:microsoft.com/office/officeart/2005/8/layout/process4"/>
    <dgm:cxn modelId="{E545F20E-3D33-4D2B-86EE-C93CD13B4A86}" type="presOf" srcId="{B416256F-6196-456F-A4C0-084F3C827487}" destId="{010C5CCB-3718-4EBE-9EA4-8FE1C0506E72}" srcOrd="0" destOrd="0" presId="urn:microsoft.com/office/officeart/2005/8/layout/process4"/>
    <dgm:cxn modelId="{EDEE051A-CEDC-4E24-9E89-E5B5DD565B78}" srcId="{B416256F-6196-456F-A4C0-084F3C827487}" destId="{3BE539D2-2521-4D70-BA30-458F733E7225}" srcOrd="0" destOrd="0" parTransId="{2C50E403-AD52-447F-BADA-0BAF1AD6F49A}" sibTransId="{9AA7301B-9151-464A-84DA-78E82C772EE4}"/>
    <dgm:cxn modelId="{3B53ED27-A166-4E7F-B190-259FC8A621BD}" type="presOf" srcId="{B416256F-6196-456F-A4C0-084F3C827487}" destId="{C697CF17-5990-4D0A-826A-52406452D414}" srcOrd="1" destOrd="0" presId="urn:microsoft.com/office/officeart/2005/8/layout/process4"/>
    <dgm:cxn modelId="{3075B838-C9FE-4544-ADE9-DD6152BF63F0}" srcId="{B416256F-6196-456F-A4C0-084F3C827487}" destId="{35DD812E-4F2A-4CCB-A568-CED2F3320BDE}" srcOrd="1" destOrd="0" parTransId="{977D6FAC-821F-49A3-906D-A8BE7A7C9FC3}" sibTransId="{6AEB5361-231F-4A2D-8793-6E3B05694800}"/>
    <dgm:cxn modelId="{50F00B3A-478A-4193-860C-60967AEAEC6F}" type="presOf" srcId="{77D412DC-9FED-4DCB-B74D-2076C957BC5E}" destId="{8802838E-7DF3-496B-947A-29A320FC26F5}" srcOrd="1" destOrd="0" presId="urn:microsoft.com/office/officeart/2005/8/layout/process4"/>
    <dgm:cxn modelId="{6A9B865B-2BA5-46C4-91D7-785C56D6BDBF}" srcId="{77D412DC-9FED-4DCB-B74D-2076C957BC5E}" destId="{829C445C-DA3D-4690-8DD1-B9111E17B469}" srcOrd="0" destOrd="0" parTransId="{F34D2CED-D75A-430A-AC9A-A2DB23DCFFC3}" sibTransId="{1C7B94A4-4241-4EF4-B6C9-1732125EFAB0}"/>
    <dgm:cxn modelId="{09DA2062-2BED-465C-887B-67C9B0627DFD}" srcId="{77D412DC-9FED-4DCB-B74D-2076C957BC5E}" destId="{1A645079-0E05-484B-B0F3-3476EEE7F9A6}" srcOrd="1" destOrd="0" parTransId="{B63793F4-B45E-431F-9F68-469D9EE9365C}" sibTransId="{099F05E5-3716-4D83-938A-0F5070122868}"/>
    <dgm:cxn modelId="{50E55B66-C527-4CF4-8CD3-7A797921887C}" type="presOf" srcId="{103F0ECF-FF9B-4ABD-A0F2-CE6567E32134}" destId="{5AF7B7BC-60EF-4D9A-A352-F610FD84E152}" srcOrd="0" destOrd="0" presId="urn:microsoft.com/office/officeart/2005/8/layout/process4"/>
    <dgm:cxn modelId="{F0680E79-CC90-4308-9257-E739F9009690}" type="presOf" srcId="{35DD812E-4F2A-4CCB-A568-CED2F3320BDE}" destId="{F7E0B0DD-4264-4F9C-8A1A-8977E4FF4C96}" srcOrd="0" destOrd="0" presId="urn:microsoft.com/office/officeart/2005/8/layout/process4"/>
    <dgm:cxn modelId="{810733BD-19C5-432E-8486-692A2B44C1F3}" srcId="{103F0ECF-FF9B-4ABD-A0F2-CE6567E32134}" destId="{77D412DC-9FED-4DCB-B74D-2076C957BC5E}" srcOrd="0" destOrd="0" parTransId="{60BFADC0-C407-46B5-8F9C-FC5ADCD79E3B}" sibTransId="{B9F07096-A03A-43A0-9E07-605D02D57D70}"/>
    <dgm:cxn modelId="{7E639DD3-985E-4744-AA53-BBDB6FC6D906}" srcId="{103F0ECF-FF9B-4ABD-A0F2-CE6567E32134}" destId="{B416256F-6196-456F-A4C0-084F3C827487}" srcOrd="1" destOrd="0" parTransId="{D2F93A9A-2A4A-414E-AADD-5FA8884F915E}" sibTransId="{B724107E-FA3F-49FD-804D-F88D9F1CE430}"/>
    <dgm:cxn modelId="{5C547FD9-2A44-49C7-A577-A0A609135420}" type="presOf" srcId="{829C445C-DA3D-4690-8DD1-B9111E17B469}" destId="{3EC19AEB-E82A-4917-B0BF-AE28FFC4FF30}" srcOrd="0" destOrd="0" presId="urn:microsoft.com/office/officeart/2005/8/layout/process4"/>
    <dgm:cxn modelId="{D1D105ED-28C3-4896-B2F7-ABB134841D50}" type="presOf" srcId="{3BE539D2-2521-4D70-BA30-458F733E7225}" destId="{7C2B8D4E-AF55-470E-A3F6-838307A6080A}" srcOrd="0" destOrd="0" presId="urn:microsoft.com/office/officeart/2005/8/layout/process4"/>
    <dgm:cxn modelId="{23C2FCEF-1322-45C0-B6A5-827FCB4F3957}" type="presOf" srcId="{77D412DC-9FED-4DCB-B74D-2076C957BC5E}" destId="{37D9AE36-ADF0-4AD2-A1EC-EE71AA372C07}" srcOrd="0" destOrd="0" presId="urn:microsoft.com/office/officeart/2005/8/layout/process4"/>
    <dgm:cxn modelId="{88DD87FB-E000-4278-A05F-0DCD6B3918FD}" type="presParOf" srcId="{5AF7B7BC-60EF-4D9A-A352-F610FD84E152}" destId="{ADA57743-FC82-4124-A02E-F0D2A2529C20}" srcOrd="0" destOrd="0" presId="urn:microsoft.com/office/officeart/2005/8/layout/process4"/>
    <dgm:cxn modelId="{30E65AF0-B731-4F85-8933-43C6956F3A33}" type="presParOf" srcId="{ADA57743-FC82-4124-A02E-F0D2A2529C20}" destId="{010C5CCB-3718-4EBE-9EA4-8FE1C0506E72}" srcOrd="0" destOrd="0" presId="urn:microsoft.com/office/officeart/2005/8/layout/process4"/>
    <dgm:cxn modelId="{2EC9C485-F344-4EA2-85E7-BD4BC014911C}" type="presParOf" srcId="{ADA57743-FC82-4124-A02E-F0D2A2529C20}" destId="{C697CF17-5990-4D0A-826A-52406452D414}" srcOrd="1" destOrd="0" presId="urn:microsoft.com/office/officeart/2005/8/layout/process4"/>
    <dgm:cxn modelId="{61360D68-ECC8-4F15-B05C-0004F522F248}" type="presParOf" srcId="{ADA57743-FC82-4124-A02E-F0D2A2529C20}" destId="{E90070A9-0DC8-44F9-97CD-6465C41EF3E8}" srcOrd="2" destOrd="0" presId="urn:microsoft.com/office/officeart/2005/8/layout/process4"/>
    <dgm:cxn modelId="{1CF17F67-E513-4285-A135-A893449A553B}" type="presParOf" srcId="{E90070A9-0DC8-44F9-97CD-6465C41EF3E8}" destId="{7C2B8D4E-AF55-470E-A3F6-838307A6080A}" srcOrd="0" destOrd="0" presId="urn:microsoft.com/office/officeart/2005/8/layout/process4"/>
    <dgm:cxn modelId="{6B53A745-465C-4808-BE1A-5507B551FFC2}" type="presParOf" srcId="{E90070A9-0DC8-44F9-97CD-6465C41EF3E8}" destId="{F7E0B0DD-4264-4F9C-8A1A-8977E4FF4C96}" srcOrd="1" destOrd="0" presId="urn:microsoft.com/office/officeart/2005/8/layout/process4"/>
    <dgm:cxn modelId="{09994577-F42E-454C-95DD-34E4CF7EC3DE}" type="presParOf" srcId="{5AF7B7BC-60EF-4D9A-A352-F610FD84E152}" destId="{6ADF99FA-ED82-42AC-B5D5-B2561626D20D}" srcOrd="1" destOrd="0" presId="urn:microsoft.com/office/officeart/2005/8/layout/process4"/>
    <dgm:cxn modelId="{71829538-391D-494E-B387-13E8C5EC5D08}" type="presParOf" srcId="{5AF7B7BC-60EF-4D9A-A352-F610FD84E152}" destId="{A6746DF1-A297-45ED-8DA1-E332BEDD6FC6}" srcOrd="2" destOrd="0" presId="urn:microsoft.com/office/officeart/2005/8/layout/process4"/>
    <dgm:cxn modelId="{98FA1660-F8F2-4AAA-B1BB-44EAF21438CA}" type="presParOf" srcId="{A6746DF1-A297-45ED-8DA1-E332BEDD6FC6}" destId="{37D9AE36-ADF0-4AD2-A1EC-EE71AA372C07}" srcOrd="0" destOrd="0" presId="urn:microsoft.com/office/officeart/2005/8/layout/process4"/>
    <dgm:cxn modelId="{A691604A-19F6-43F0-B9F7-6B4C38F80B62}" type="presParOf" srcId="{A6746DF1-A297-45ED-8DA1-E332BEDD6FC6}" destId="{8802838E-7DF3-496B-947A-29A320FC26F5}" srcOrd="1" destOrd="0" presId="urn:microsoft.com/office/officeart/2005/8/layout/process4"/>
    <dgm:cxn modelId="{95CF8A78-78B4-4D0C-B110-5C87C846F370}" type="presParOf" srcId="{A6746DF1-A297-45ED-8DA1-E332BEDD6FC6}" destId="{62A4A677-FAEC-4BF1-A7A3-0B2D15924946}" srcOrd="2" destOrd="0" presId="urn:microsoft.com/office/officeart/2005/8/layout/process4"/>
    <dgm:cxn modelId="{30099A87-E719-4741-82B1-A2519D03B02A}" type="presParOf" srcId="{62A4A677-FAEC-4BF1-A7A3-0B2D15924946}" destId="{3EC19AEB-E82A-4917-B0BF-AE28FFC4FF30}" srcOrd="0" destOrd="0" presId="urn:microsoft.com/office/officeart/2005/8/layout/process4"/>
    <dgm:cxn modelId="{CCD235EE-EB91-4D69-B4DD-867AB6A2338B}" type="presParOf" srcId="{62A4A677-FAEC-4BF1-A7A3-0B2D15924946}" destId="{BD2CA649-52D1-4A94-BDBA-02C4A58E0B86}" srcOrd="1" destOrd="0" presId="urn:microsoft.com/office/officeart/2005/8/layout/process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3F0ECF-FF9B-4ABD-A0F2-CE6567E32134}"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77D412DC-9FED-4DCB-B74D-2076C957BC5E}">
      <dgm:prSet phldrT="[Текст]"/>
      <dgm:spPr>
        <a:solidFill>
          <a:schemeClr val="accent2">
            <a:lumMod val="20000"/>
            <a:lumOff val="80000"/>
          </a:schemeClr>
        </a:solidFill>
      </dgm:spPr>
      <dgm:t>
        <a:bodyPr/>
        <a:lstStyle/>
        <a:p>
          <a:r>
            <a:rPr lang="ru-RU" dirty="0"/>
            <a:t>д</a:t>
          </a:r>
        </a:p>
      </dgm:t>
    </dgm:pt>
    <dgm:pt modelId="{60BFADC0-C407-46B5-8F9C-FC5ADCD79E3B}" type="parTrans" cxnId="{810733BD-19C5-432E-8486-692A2B44C1F3}">
      <dgm:prSet/>
      <dgm:spPr/>
      <dgm:t>
        <a:bodyPr/>
        <a:lstStyle/>
        <a:p>
          <a:endParaRPr lang="ru-RU"/>
        </a:p>
      </dgm:t>
    </dgm:pt>
    <dgm:pt modelId="{B9F07096-A03A-43A0-9E07-605D02D57D70}" type="sibTrans" cxnId="{810733BD-19C5-432E-8486-692A2B44C1F3}">
      <dgm:prSet/>
      <dgm:spPr/>
      <dgm:t>
        <a:bodyPr/>
        <a:lstStyle/>
        <a:p>
          <a:endParaRPr lang="ru-RU"/>
        </a:p>
      </dgm:t>
    </dgm:pt>
    <dgm:pt modelId="{829C445C-DA3D-4690-8DD1-B9111E17B469}">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доходы</a:t>
          </a:r>
        </a:p>
        <a:p>
          <a:r>
            <a:rPr lang="ru-RU" sz="1100" dirty="0">
              <a:latin typeface="Times New Roman" panose="02020603050405020304" pitchFamily="18" charset="0"/>
              <a:cs typeface="Times New Roman" panose="02020603050405020304" pitchFamily="18" charset="0"/>
            </a:rPr>
            <a:t>919815325,21</a:t>
          </a:r>
        </a:p>
      </dgm:t>
    </dgm:pt>
    <dgm:pt modelId="{F34D2CED-D75A-430A-AC9A-A2DB23DCFFC3}" type="parTrans" cxnId="{6A9B865B-2BA5-46C4-91D7-785C56D6BDBF}">
      <dgm:prSet/>
      <dgm:spPr/>
      <dgm:t>
        <a:bodyPr/>
        <a:lstStyle/>
        <a:p>
          <a:endParaRPr lang="ru-RU"/>
        </a:p>
      </dgm:t>
    </dgm:pt>
    <dgm:pt modelId="{1C7B94A4-4241-4EF4-B6C9-1732125EFAB0}" type="sibTrans" cxnId="{6A9B865B-2BA5-46C4-91D7-785C56D6BDBF}">
      <dgm:prSet/>
      <dgm:spPr/>
      <dgm:t>
        <a:bodyPr/>
        <a:lstStyle/>
        <a:p>
          <a:endParaRPr lang="ru-RU"/>
        </a:p>
      </dgm:t>
    </dgm:pt>
    <dgm:pt modelId="{1A645079-0E05-484B-B0F3-3476EEE7F9A6}">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расходы</a:t>
          </a:r>
        </a:p>
        <a:p>
          <a:r>
            <a:rPr lang="ru-RU" sz="1100" dirty="0">
              <a:latin typeface="Times New Roman" panose="02020603050405020304" pitchFamily="18" charset="0"/>
              <a:cs typeface="Times New Roman" panose="02020603050405020304" pitchFamily="18" charset="0"/>
            </a:rPr>
            <a:t>919815325,21</a:t>
          </a:r>
        </a:p>
      </dgm:t>
    </dgm:pt>
    <dgm:pt modelId="{B63793F4-B45E-431F-9F68-469D9EE9365C}" type="parTrans" cxnId="{09DA2062-2BED-465C-887B-67C9B0627DFD}">
      <dgm:prSet/>
      <dgm:spPr/>
      <dgm:t>
        <a:bodyPr/>
        <a:lstStyle/>
        <a:p>
          <a:endParaRPr lang="ru-RU"/>
        </a:p>
      </dgm:t>
    </dgm:pt>
    <dgm:pt modelId="{099F05E5-3716-4D83-938A-0F5070122868}" type="sibTrans" cxnId="{09DA2062-2BED-465C-887B-67C9B0627DFD}">
      <dgm:prSet/>
      <dgm:spPr/>
      <dgm:t>
        <a:bodyPr/>
        <a:lstStyle/>
        <a:p>
          <a:endParaRPr lang="ru-RU"/>
        </a:p>
      </dgm:t>
    </dgm:pt>
    <dgm:pt modelId="{B416256F-6196-456F-A4C0-084F3C827487}">
      <dgm:prSet phldrT="[Текст]" custT="1"/>
      <dgm:spPr>
        <a:solidFill>
          <a:schemeClr val="accent2">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(12165чел.)</a:t>
          </a:r>
        </a:p>
      </dgm:t>
    </dgm:pt>
    <dgm:pt modelId="{D2F93A9A-2A4A-414E-AADD-5FA8884F915E}" type="parTrans" cxnId="{7E639DD3-985E-4744-AA53-BBDB6FC6D906}">
      <dgm:prSet/>
      <dgm:spPr/>
      <dgm:t>
        <a:bodyPr/>
        <a:lstStyle/>
        <a:p>
          <a:endParaRPr lang="ru-RU"/>
        </a:p>
      </dgm:t>
    </dgm:pt>
    <dgm:pt modelId="{B724107E-FA3F-49FD-804D-F88D9F1CE430}" type="sibTrans" cxnId="{7E639DD3-985E-4744-AA53-BBDB6FC6D906}">
      <dgm:prSet/>
      <dgm:spPr/>
      <dgm:t>
        <a:bodyPr/>
        <a:lstStyle/>
        <a:p>
          <a:endParaRPr lang="ru-RU"/>
        </a:p>
      </dgm:t>
    </dgm:pt>
    <dgm:pt modelId="{3BE539D2-2521-4D70-BA30-458F733E7225}">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75611,62</a:t>
          </a:r>
        </a:p>
      </dgm:t>
    </dgm:pt>
    <dgm:pt modelId="{2C50E403-AD52-447F-BADA-0BAF1AD6F49A}" type="parTrans" cxnId="{EDEE051A-CEDC-4E24-9E89-E5B5DD565B78}">
      <dgm:prSet/>
      <dgm:spPr/>
      <dgm:t>
        <a:bodyPr/>
        <a:lstStyle/>
        <a:p>
          <a:endParaRPr lang="ru-RU"/>
        </a:p>
      </dgm:t>
    </dgm:pt>
    <dgm:pt modelId="{9AA7301B-9151-464A-84DA-78E82C772EE4}" type="sibTrans" cxnId="{EDEE051A-CEDC-4E24-9E89-E5B5DD565B78}">
      <dgm:prSet/>
      <dgm:spPr/>
      <dgm:t>
        <a:bodyPr/>
        <a:lstStyle/>
        <a:p>
          <a:endParaRPr lang="ru-RU"/>
        </a:p>
      </dgm:t>
    </dgm:pt>
    <dgm:pt modelId="{35DD812E-4F2A-4CCB-A568-CED2F3320BDE}">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75611,62</a:t>
          </a:r>
        </a:p>
      </dgm:t>
    </dgm:pt>
    <dgm:pt modelId="{6AEB5361-231F-4A2D-8793-6E3B05694800}" type="sibTrans" cxnId="{3075B838-C9FE-4544-ADE9-DD6152BF63F0}">
      <dgm:prSet/>
      <dgm:spPr/>
      <dgm:t>
        <a:bodyPr/>
        <a:lstStyle/>
        <a:p>
          <a:endParaRPr lang="ru-RU"/>
        </a:p>
      </dgm:t>
    </dgm:pt>
    <dgm:pt modelId="{977D6FAC-821F-49A3-906D-A8BE7A7C9FC3}" type="parTrans" cxnId="{3075B838-C9FE-4544-ADE9-DD6152BF63F0}">
      <dgm:prSet/>
      <dgm:spPr/>
      <dgm:t>
        <a:bodyPr/>
        <a:lstStyle/>
        <a:p>
          <a:endParaRPr lang="ru-RU"/>
        </a:p>
      </dgm:t>
    </dgm:pt>
    <dgm:pt modelId="{5AF7B7BC-60EF-4D9A-A352-F610FD84E152}" type="pres">
      <dgm:prSet presAssocID="{103F0ECF-FF9B-4ABD-A0F2-CE6567E32134}" presName="Name0" presStyleCnt="0">
        <dgm:presLayoutVars>
          <dgm:dir/>
          <dgm:animLvl val="lvl"/>
          <dgm:resizeHandles val="exact"/>
        </dgm:presLayoutVars>
      </dgm:prSet>
      <dgm:spPr/>
    </dgm:pt>
    <dgm:pt modelId="{ADA57743-FC82-4124-A02E-F0D2A2529C20}" type="pres">
      <dgm:prSet presAssocID="{B416256F-6196-456F-A4C0-084F3C827487}" presName="boxAndChildren" presStyleCnt="0"/>
      <dgm:spPr/>
    </dgm:pt>
    <dgm:pt modelId="{010C5CCB-3718-4EBE-9EA4-8FE1C0506E72}" type="pres">
      <dgm:prSet presAssocID="{B416256F-6196-456F-A4C0-084F3C827487}" presName="parentTextBox" presStyleLbl="node1" presStyleIdx="0" presStyleCnt="2"/>
      <dgm:spPr/>
    </dgm:pt>
    <dgm:pt modelId="{C697CF17-5990-4D0A-826A-52406452D414}" type="pres">
      <dgm:prSet presAssocID="{B416256F-6196-456F-A4C0-084F3C827487}" presName="entireBox" presStyleLbl="node1" presStyleIdx="0" presStyleCnt="2"/>
      <dgm:spPr/>
    </dgm:pt>
    <dgm:pt modelId="{E90070A9-0DC8-44F9-97CD-6465C41EF3E8}" type="pres">
      <dgm:prSet presAssocID="{B416256F-6196-456F-A4C0-084F3C827487}" presName="descendantBox" presStyleCnt="0"/>
      <dgm:spPr/>
    </dgm:pt>
    <dgm:pt modelId="{7C2B8D4E-AF55-470E-A3F6-838307A6080A}" type="pres">
      <dgm:prSet presAssocID="{3BE539D2-2521-4D70-BA30-458F733E7225}" presName="childTextBox" presStyleLbl="fgAccFollowNode1" presStyleIdx="0" presStyleCnt="4">
        <dgm:presLayoutVars>
          <dgm:bulletEnabled val="1"/>
        </dgm:presLayoutVars>
      </dgm:prSet>
      <dgm:spPr/>
    </dgm:pt>
    <dgm:pt modelId="{F7E0B0DD-4264-4F9C-8A1A-8977E4FF4C96}" type="pres">
      <dgm:prSet presAssocID="{35DD812E-4F2A-4CCB-A568-CED2F3320BDE}" presName="childTextBox" presStyleLbl="fgAccFollowNode1" presStyleIdx="1" presStyleCnt="4">
        <dgm:presLayoutVars>
          <dgm:bulletEnabled val="1"/>
        </dgm:presLayoutVars>
      </dgm:prSet>
      <dgm:spPr/>
    </dgm:pt>
    <dgm:pt modelId="{6ADF99FA-ED82-42AC-B5D5-B2561626D20D}" type="pres">
      <dgm:prSet presAssocID="{B9F07096-A03A-43A0-9E07-605D02D57D70}" presName="sp" presStyleCnt="0"/>
      <dgm:spPr/>
    </dgm:pt>
    <dgm:pt modelId="{A6746DF1-A297-45ED-8DA1-E332BEDD6FC6}" type="pres">
      <dgm:prSet presAssocID="{77D412DC-9FED-4DCB-B74D-2076C957BC5E}" presName="arrowAndChildren" presStyleCnt="0"/>
      <dgm:spPr/>
    </dgm:pt>
    <dgm:pt modelId="{37D9AE36-ADF0-4AD2-A1EC-EE71AA372C07}" type="pres">
      <dgm:prSet presAssocID="{77D412DC-9FED-4DCB-B74D-2076C957BC5E}" presName="parentTextArrow" presStyleLbl="node1" presStyleIdx="0" presStyleCnt="2"/>
      <dgm:spPr/>
    </dgm:pt>
    <dgm:pt modelId="{8802838E-7DF3-496B-947A-29A320FC26F5}" type="pres">
      <dgm:prSet presAssocID="{77D412DC-9FED-4DCB-B74D-2076C957BC5E}" presName="arrow" presStyleLbl="node1" presStyleIdx="1" presStyleCnt="2"/>
      <dgm:spPr/>
    </dgm:pt>
    <dgm:pt modelId="{62A4A677-FAEC-4BF1-A7A3-0B2D15924946}" type="pres">
      <dgm:prSet presAssocID="{77D412DC-9FED-4DCB-B74D-2076C957BC5E}" presName="descendantArrow" presStyleCnt="0"/>
      <dgm:spPr/>
    </dgm:pt>
    <dgm:pt modelId="{3EC19AEB-E82A-4917-B0BF-AE28FFC4FF30}" type="pres">
      <dgm:prSet presAssocID="{829C445C-DA3D-4690-8DD1-B9111E17B469}" presName="childTextArrow" presStyleLbl="fgAccFollowNode1" presStyleIdx="2" presStyleCnt="4">
        <dgm:presLayoutVars>
          <dgm:bulletEnabled val="1"/>
        </dgm:presLayoutVars>
      </dgm:prSet>
      <dgm:spPr/>
    </dgm:pt>
    <dgm:pt modelId="{BD2CA649-52D1-4A94-BDBA-02C4A58E0B86}" type="pres">
      <dgm:prSet presAssocID="{1A645079-0E05-484B-B0F3-3476EEE7F9A6}" presName="childTextArrow" presStyleLbl="fgAccFollowNode1" presStyleIdx="3" presStyleCnt="4">
        <dgm:presLayoutVars>
          <dgm:bulletEnabled val="1"/>
        </dgm:presLayoutVars>
      </dgm:prSet>
      <dgm:spPr/>
    </dgm:pt>
  </dgm:ptLst>
  <dgm:cxnLst>
    <dgm:cxn modelId="{8AE87E07-1E52-4C46-AC6B-F5EBE67B44A1}" type="presOf" srcId="{1A645079-0E05-484B-B0F3-3476EEE7F9A6}" destId="{BD2CA649-52D1-4A94-BDBA-02C4A58E0B86}" srcOrd="0" destOrd="0" presId="urn:microsoft.com/office/officeart/2005/8/layout/process4"/>
    <dgm:cxn modelId="{E545F20E-3D33-4D2B-86EE-C93CD13B4A86}" type="presOf" srcId="{B416256F-6196-456F-A4C0-084F3C827487}" destId="{010C5CCB-3718-4EBE-9EA4-8FE1C0506E72}" srcOrd="0" destOrd="0" presId="urn:microsoft.com/office/officeart/2005/8/layout/process4"/>
    <dgm:cxn modelId="{EDEE051A-CEDC-4E24-9E89-E5B5DD565B78}" srcId="{B416256F-6196-456F-A4C0-084F3C827487}" destId="{3BE539D2-2521-4D70-BA30-458F733E7225}" srcOrd="0" destOrd="0" parTransId="{2C50E403-AD52-447F-BADA-0BAF1AD6F49A}" sibTransId="{9AA7301B-9151-464A-84DA-78E82C772EE4}"/>
    <dgm:cxn modelId="{3B53ED27-A166-4E7F-B190-259FC8A621BD}" type="presOf" srcId="{B416256F-6196-456F-A4C0-084F3C827487}" destId="{C697CF17-5990-4D0A-826A-52406452D414}" srcOrd="1" destOrd="0" presId="urn:microsoft.com/office/officeart/2005/8/layout/process4"/>
    <dgm:cxn modelId="{3075B838-C9FE-4544-ADE9-DD6152BF63F0}" srcId="{B416256F-6196-456F-A4C0-084F3C827487}" destId="{35DD812E-4F2A-4CCB-A568-CED2F3320BDE}" srcOrd="1" destOrd="0" parTransId="{977D6FAC-821F-49A3-906D-A8BE7A7C9FC3}" sibTransId="{6AEB5361-231F-4A2D-8793-6E3B05694800}"/>
    <dgm:cxn modelId="{50F00B3A-478A-4193-860C-60967AEAEC6F}" type="presOf" srcId="{77D412DC-9FED-4DCB-B74D-2076C957BC5E}" destId="{8802838E-7DF3-496B-947A-29A320FC26F5}" srcOrd="1" destOrd="0" presId="urn:microsoft.com/office/officeart/2005/8/layout/process4"/>
    <dgm:cxn modelId="{6A9B865B-2BA5-46C4-91D7-785C56D6BDBF}" srcId="{77D412DC-9FED-4DCB-B74D-2076C957BC5E}" destId="{829C445C-DA3D-4690-8DD1-B9111E17B469}" srcOrd="0" destOrd="0" parTransId="{F34D2CED-D75A-430A-AC9A-A2DB23DCFFC3}" sibTransId="{1C7B94A4-4241-4EF4-B6C9-1732125EFAB0}"/>
    <dgm:cxn modelId="{09DA2062-2BED-465C-887B-67C9B0627DFD}" srcId="{77D412DC-9FED-4DCB-B74D-2076C957BC5E}" destId="{1A645079-0E05-484B-B0F3-3476EEE7F9A6}" srcOrd="1" destOrd="0" parTransId="{B63793F4-B45E-431F-9F68-469D9EE9365C}" sibTransId="{099F05E5-3716-4D83-938A-0F5070122868}"/>
    <dgm:cxn modelId="{50E55B66-C527-4CF4-8CD3-7A797921887C}" type="presOf" srcId="{103F0ECF-FF9B-4ABD-A0F2-CE6567E32134}" destId="{5AF7B7BC-60EF-4D9A-A352-F610FD84E152}" srcOrd="0" destOrd="0" presId="urn:microsoft.com/office/officeart/2005/8/layout/process4"/>
    <dgm:cxn modelId="{F0680E79-CC90-4308-9257-E739F9009690}" type="presOf" srcId="{35DD812E-4F2A-4CCB-A568-CED2F3320BDE}" destId="{F7E0B0DD-4264-4F9C-8A1A-8977E4FF4C96}" srcOrd="0" destOrd="0" presId="urn:microsoft.com/office/officeart/2005/8/layout/process4"/>
    <dgm:cxn modelId="{810733BD-19C5-432E-8486-692A2B44C1F3}" srcId="{103F0ECF-FF9B-4ABD-A0F2-CE6567E32134}" destId="{77D412DC-9FED-4DCB-B74D-2076C957BC5E}" srcOrd="0" destOrd="0" parTransId="{60BFADC0-C407-46B5-8F9C-FC5ADCD79E3B}" sibTransId="{B9F07096-A03A-43A0-9E07-605D02D57D70}"/>
    <dgm:cxn modelId="{7E639DD3-985E-4744-AA53-BBDB6FC6D906}" srcId="{103F0ECF-FF9B-4ABD-A0F2-CE6567E32134}" destId="{B416256F-6196-456F-A4C0-084F3C827487}" srcOrd="1" destOrd="0" parTransId="{D2F93A9A-2A4A-414E-AADD-5FA8884F915E}" sibTransId="{B724107E-FA3F-49FD-804D-F88D9F1CE430}"/>
    <dgm:cxn modelId="{5C547FD9-2A44-49C7-A577-A0A609135420}" type="presOf" srcId="{829C445C-DA3D-4690-8DD1-B9111E17B469}" destId="{3EC19AEB-E82A-4917-B0BF-AE28FFC4FF30}" srcOrd="0" destOrd="0" presId="urn:microsoft.com/office/officeart/2005/8/layout/process4"/>
    <dgm:cxn modelId="{D1D105ED-28C3-4896-B2F7-ABB134841D50}" type="presOf" srcId="{3BE539D2-2521-4D70-BA30-458F733E7225}" destId="{7C2B8D4E-AF55-470E-A3F6-838307A6080A}" srcOrd="0" destOrd="0" presId="urn:microsoft.com/office/officeart/2005/8/layout/process4"/>
    <dgm:cxn modelId="{23C2FCEF-1322-45C0-B6A5-827FCB4F3957}" type="presOf" srcId="{77D412DC-9FED-4DCB-B74D-2076C957BC5E}" destId="{37D9AE36-ADF0-4AD2-A1EC-EE71AA372C07}" srcOrd="0" destOrd="0" presId="urn:microsoft.com/office/officeart/2005/8/layout/process4"/>
    <dgm:cxn modelId="{88DD87FB-E000-4278-A05F-0DCD6B3918FD}" type="presParOf" srcId="{5AF7B7BC-60EF-4D9A-A352-F610FD84E152}" destId="{ADA57743-FC82-4124-A02E-F0D2A2529C20}" srcOrd="0" destOrd="0" presId="urn:microsoft.com/office/officeart/2005/8/layout/process4"/>
    <dgm:cxn modelId="{30E65AF0-B731-4F85-8933-43C6956F3A33}" type="presParOf" srcId="{ADA57743-FC82-4124-A02E-F0D2A2529C20}" destId="{010C5CCB-3718-4EBE-9EA4-8FE1C0506E72}" srcOrd="0" destOrd="0" presId="urn:microsoft.com/office/officeart/2005/8/layout/process4"/>
    <dgm:cxn modelId="{2EC9C485-F344-4EA2-85E7-BD4BC014911C}" type="presParOf" srcId="{ADA57743-FC82-4124-A02E-F0D2A2529C20}" destId="{C697CF17-5990-4D0A-826A-52406452D414}" srcOrd="1" destOrd="0" presId="urn:microsoft.com/office/officeart/2005/8/layout/process4"/>
    <dgm:cxn modelId="{61360D68-ECC8-4F15-B05C-0004F522F248}" type="presParOf" srcId="{ADA57743-FC82-4124-A02E-F0D2A2529C20}" destId="{E90070A9-0DC8-44F9-97CD-6465C41EF3E8}" srcOrd="2" destOrd="0" presId="urn:microsoft.com/office/officeart/2005/8/layout/process4"/>
    <dgm:cxn modelId="{1CF17F67-E513-4285-A135-A893449A553B}" type="presParOf" srcId="{E90070A9-0DC8-44F9-97CD-6465C41EF3E8}" destId="{7C2B8D4E-AF55-470E-A3F6-838307A6080A}" srcOrd="0" destOrd="0" presId="urn:microsoft.com/office/officeart/2005/8/layout/process4"/>
    <dgm:cxn modelId="{6B53A745-465C-4808-BE1A-5507B551FFC2}" type="presParOf" srcId="{E90070A9-0DC8-44F9-97CD-6465C41EF3E8}" destId="{F7E0B0DD-4264-4F9C-8A1A-8977E4FF4C96}" srcOrd="1" destOrd="0" presId="urn:microsoft.com/office/officeart/2005/8/layout/process4"/>
    <dgm:cxn modelId="{09994577-F42E-454C-95DD-34E4CF7EC3DE}" type="presParOf" srcId="{5AF7B7BC-60EF-4D9A-A352-F610FD84E152}" destId="{6ADF99FA-ED82-42AC-B5D5-B2561626D20D}" srcOrd="1" destOrd="0" presId="urn:microsoft.com/office/officeart/2005/8/layout/process4"/>
    <dgm:cxn modelId="{71829538-391D-494E-B387-13E8C5EC5D08}" type="presParOf" srcId="{5AF7B7BC-60EF-4D9A-A352-F610FD84E152}" destId="{A6746DF1-A297-45ED-8DA1-E332BEDD6FC6}" srcOrd="2" destOrd="0" presId="urn:microsoft.com/office/officeart/2005/8/layout/process4"/>
    <dgm:cxn modelId="{98FA1660-F8F2-4AAA-B1BB-44EAF21438CA}" type="presParOf" srcId="{A6746DF1-A297-45ED-8DA1-E332BEDD6FC6}" destId="{37D9AE36-ADF0-4AD2-A1EC-EE71AA372C07}" srcOrd="0" destOrd="0" presId="urn:microsoft.com/office/officeart/2005/8/layout/process4"/>
    <dgm:cxn modelId="{A691604A-19F6-43F0-B9F7-6B4C38F80B62}" type="presParOf" srcId="{A6746DF1-A297-45ED-8DA1-E332BEDD6FC6}" destId="{8802838E-7DF3-496B-947A-29A320FC26F5}" srcOrd="1" destOrd="0" presId="urn:microsoft.com/office/officeart/2005/8/layout/process4"/>
    <dgm:cxn modelId="{95CF8A78-78B4-4D0C-B110-5C87C846F370}" type="presParOf" srcId="{A6746DF1-A297-45ED-8DA1-E332BEDD6FC6}" destId="{62A4A677-FAEC-4BF1-A7A3-0B2D15924946}" srcOrd="2" destOrd="0" presId="urn:microsoft.com/office/officeart/2005/8/layout/process4"/>
    <dgm:cxn modelId="{30099A87-E719-4741-82B1-A2519D03B02A}" type="presParOf" srcId="{62A4A677-FAEC-4BF1-A7A3-0B2D15924946}" destId="{3EC19AEB-E82A-4917-B0BF-AE28FFC4FF30}" srcOrd="0" destOrd="0" presId="urn:microsoft.com/office/officeart/2005/8/layout/process4"/>
    <dgm:cxn modelId="{CCD235EE-EB91-4D69-B4DD-867AB6A2338B}" type="presParOf" srcId="{62A4A677-FAEC-4BF1-A7A3-0B2D15924946}" destId="{BD2CA649-52D1-4A94-BDBA-02C4A58E0B86}" srcOrd="1" destOrd="0" presId="urn:microsoft.com/office/officeart/2005/8/layout/process4"/>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03F0ECF-FF9B-4ABD-A0F2-CE6567E32134}"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77D412DC-9FED-4DCB-B74D-2076C957BC5E}">
      <dgm:prSet phldrT="[Текст]"/>
      <dgm:spPr>
        <a:solidFill>
          <a:schemeClr val="accent2">
            <a:lumMod val="20000"/>
            <a:lumOff val="80000"/>
          </a:schemeClr>
        </a:solidFill>
      </dgm:spPr>
      <dgm:t>
        <a:bodyPr/>
        <a:lstStyle/>
        <a:p>
          <a:r>
            <a:rPr lang="ru-RU" dirty="0"/>
            <a:t>д</a:t>
          </a:r>
        </a:p>
      </dgm:t>
    </dgm:pt>
    <dgm:pt modelId="{60BFADC0-C407-46B5-8F9C-FC5ADCD79E3B}" type="parTrans" cxnId="{810733BD-19C5-432E-8486-692A2B44C1F3}">
      <dgm:prSet/>
      <dgm:spPr/>
      <dgm:t>
        <a:bodyPr/>
        <a:lstStyle/>
        <a:p>
          <a:endParaRPr lang="ru-RU"/>
        </a:p>
      </dgm:t>
    </dgm:pt>
    <dgm:pt modelId="{B9F07096-A03A-43A0-9E07-605D02D57D70}" type="sibTrans" cxnId="{810733BD-19C5-432E-8486-692A2B44C1F3}">
      <dgm:prSet/>
      <dgm:spPr/>
      <dgm:t>
        <a:bodyPr/>
        <a:lstStyle/>
        <a:p>
          <a:endParaRPr lang="ru-RU"/>
        </a:p>
      </dgm:t>
    </dgm:pt>
    <dgm:pt modelId="{829C445C-DA3D-4690-8DD1-B9111E17B469}">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доходы</a:t>
          </a:r>
        </a:p>
        <a:p>
          <a:r>
            <a:rPr lang="ru-RU" sz="1100" dirty="0">
              <a:latin typeface="Times New Roman" panose="02020603050405020304" pitchFamily="18" charset="0"/>
              <a:cs typeface="Times New Roman" panose="02020603050405020304" pitchFamily="18" charset="0"/>
            </a:rPr>
            <a:t>871837961,42</a:t>
          </a:r>
        </a:p>
      </dgm:t>
    </dgm:pt>
    <dgm:pt modelId="{F34D2CED-D75A-430A-AC9A-A2DB23DCFFC3}" type="parTrans" cxnId="{6A9B865B-2BA5-46C4-91D7-785C56D6BDBF}">
      <dgm:prSet/>
      <dgm:spPr/>
      <dgm:t>
        <a:bodyPr/>
        <a:lstStyle/>
        <a:p>
          <a:endParaRPr lang="ru-RU"/>
        </a:p>
      </dgm:t>
    </dgm:pt>
    <dgm:pt modelId="{1C7B94A4-4241-4EF4-B6C9-1732125EFAB0}" type="sibTrans" cxnId="{6A9B865B-2BA5-46C4-91D7-785C56D6BDBF}">
      <dgm:prSet/>
      <dgm:spPr/>
      <dgm:t>
        <a:bodyPr/>
        <a:lstStyle/>
        <a:p>
          <a:endParaRPr lang="ru-RU"/>
        </a:p>
      </dgm:t>
    </dgm:pt>
    <dgm:pt modelId="{1A645079-0E05-484B-B0F3-3476EEE7F9A6}">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расходы</a:t>
          </a:r>
        </a:p>
        <a:p>
          <a:r>
            <a:rPr lang="ru-RU" sz="1100" dirty="0">
              <a:latin typeface="Times New Roman" panose="02020603050405020304" pitchFamily="18" charset="0"/>
              <a:cs typeface="Times New Roman" panose="02020603050405020304" pitchFamily="18" charset="0"/>
            </a:rPr>
            <a:t>871837961,42</a:t>
          </a:r>
        </a:p>
      </dgm:t>
    </dgm:pt>
    <dgm:pt modelId="{B63793F4-B45E-431F-9F68-469D9EE9365C}" type="parTrans" cxnId="{09DA2062-2BED-465C-887B-67C9B0627DFD}">
      <dgm:prSet/>
      <dgm:spPr/>
      <dgm:t>
        <a:bodyPr/>
        <a:lstStyle/>
        <a:p>
          <a:endParaRPr lang="ru-RU"/>
        </a:p>
      </dgm:t>
    </dgm:pt>
    <dgm:pt modelId="{099F05E5-3716-4D83-938A-0F5070122868}" type="sibTrans" cxnId="{09DA2062-2BED-465C-887B-67C9B0627DFD}">
      <dgm:prSet/>
      <dgm:spPr/>
      <dgm:t>
        <a:bodyPr/>
        <a:lstStyle/>
        <a:p>
          <a:endParaRPr lang="ru-RU"/>
        </a:p>
      </dgm:t>
    </dgm:pt>
    <dgm:pt modelId="{B416256F-6196-456F-A4C0-084F3C827487}">
      <dgm:prSet phldrT="[Текст]" custT="1"/>
      <dgm:spPr>
        <a:solidFill>
          <a:schemeClr val="accent2">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(12014чел.)</a:t>
          </a:r>
        </a:p>
      </dgm:t>
    </dgm:pt>
    <dgm:pt modelId="{D2F93A9A-2A4A-414E-AADD-5FA8884F915E}" type="parTrans" cxnId="{7E639DD3-985E-4744-AA53-BBDB6FC6D906}">
      <dgm:prSet/>
      <dgm:spPr/>
      <dgm:t>
        <a:bodyPr/>
        <a:lstStyle/>
        <a:p>
          <a:endParaRPr lang="ru-RU"/>
        </a:p>
      </dgm:t>
    </dgm:pt>
    <dgm:pt modelId="{B724107E-FA3F-49FD-804D-F88D9F1CE430}" type="sibTrans" cxnId="{7E639DD3-985E-4744-AA53-BBDB6FC6D906}">
      <dgm:prSet/>
      <dgm:spPr/>
      <dgm:t>
        <a:bodyPr/>
        <a:lstStyle/>
        <a:p>
          <a:endParaRPr lang="ru-RU"/>
        </a:p>
      </dgm:t>
    </dgm:pt>
    <dgm:pt modelId="{3BE539D2-2521-4D70-BA30-458F733E7225}">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72568,50</a:t>
          </a:r>
        </a:p>
      </dgm:t>
    </dgm:pt>
    <dgm:pt modelId="{2C50E403-AD52-447F-BADA-0BAF1AD6F49A}" type="parTrans" cxnId="{EDEE051A-CEDC-4E24-9E89-E5B5DD565B78}">
      <dgm:prSet/>
      <dgm:spPr/>
      <dgm:t>
        <a:bodyPr/>
        <a:lstStyle/>
        <a:p>
          <a:endParaRPr lang="ru-RU"/>
        </a:p>
      </dgm:t>
    </dgm:pt>
    <dgm:pt modelId="{9AA7301B-9151-464A-84DA-78E82C772EE4}" type="sibTrans" cxnId="{EDEE051A-CEDC-4E24-9E89-E5B5DD565B78}">
      <dgm:prSet/>
      <dgm:spPr/>
      <dgm:t>
        <a:bodyPr/>
        <a:lstStyle/>
        <a:p>
          <a:endParaRPr lang="ru-RU"/>
        </a:p>
      </dgm:t>
    </dgm:pt>
    <dgm:pt modelId="{35DD812E-4F2A-4CCB-A568-CED2F3320BDE}">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72568,50</a:t>
          </a:r>
        </a:p>
      </dgm:t>
    </dgm:pt>
    <dgm:pt modelId="{6AEB5361-231F-4A2D-8793-6E3B05694800}" type="sibTrans" cxnId="{3075B838-C9FE-4544-ADE9-DD6152BF63F0}">
      <dgm:prSet/>
      <dgm:spPr/>
      <dgm:t>
        <a:bodyPr/>
        <a:lstStyle/>
        <a:p>
          <a:endParaRPr lang="ru-RU"/>
        </a:p>
      </dgm:t>
    </dgm:pt>
    <dgm:pt modelId="{977D6FAC-821F-49A3-906D-A8BE7A7C9FC3}" type="parTrans" cxnId="{3075B838-C9FE-4544-ADE9-DD6152BF63F0}">
      <dgm:prSet/>
      <dgm:spPr/>
      <dgm:t>
        <a:bodyPr/>
        <a:lstStyle/>
        <a:p>
          <a:endParaRPr lang="ru-RU"/>
        </a:p>
      </dgm:t>
    </dgm:pt>
    <dgm:pt modelId="{5AF7B7BC-60EF-4D9A-A352-F610FD84E152}" type="pres">
      <dgm:prSet presAssocID="{103F0ECF-FF9B-4ABD-A0F2-CE6567E32134}" presName="Name0" presStyleCnt="0">
        <dgm:presLayoutVars>
          <dgm:dir/>
          <dgm:animLvl val="lvl"/>
          <dgm:resizeHandles val="exact"/>
        </dgm:presLayoutVars>
      </dgm:prSet>
      <dgm:spPr/>
    </dgm:pt>
    <dgm:pt modelId="{ADA57743-FC82-4124-A02E-F0D2A2529C20}" type="pres">
      <dgm:prSet presAssocID="{B416256F-6196-456F-A4C0-084F3C827487}" presName="boxAndChildren" presStyleCnt="0"/>
      <dgm:spPr/>
    </dgm:pt>
    <dgm:pt modelId="{010C5CCB-3718-4EBE-9EA4-8FE1C0506E72}" type="pres">
      <dgm:prSet presAssocID="{B416256F-6196-456F-A4C0-084F3C827487}" presName="parentTextBox" presStyleLbl="node1" presStyleIdx="0" presStyleCnt="2"/>
      <dgm:spPr/>
    </dgm:pt>
    <dgm:pt modelId="{C697CF17-5990-4D0A-826A-52406452D414}" type="pres">
      <dgm:prSet presAssocID="{B416256F-6196-456F-A4C0-084F3C827487}" presName="entireBox" presStyleLbl="node1" presStyleIdx="0" presStyleCnt="2"/>
      <dgm:spPr/>
    </dgm:pt>
    <dgm:pt modelId="{E90070A9-0DC8-44F9-97CD-6465C41EF3E8}" type="pres">
      <dgm:prSet presAssocID="{B416256F-6196-456F-A4C0-084F3C827487}" presName="descendantBox" presStyleCnt="0"/>
      <dgm:spPr/>
    </dgm:pt>
    <dgm:pt modelId="{7C2B8D4E-AF55-470E-A3F6-838307A6080A}" type="pres">
      <dgm:prSet presAssocID="{3BE539D2-2521-4D70-BA30-458F733E7225}" presName="childTextBox" presStyleLbl="fgAccFollowNode1" presStyleIdx="0" presStyleCnt="4">
        <dgm:presLayoutVars>
          <dgm:bulletEnabled val="1"/>
        </dgm:presLayoutVars>
      </dgm:prSet>
      <dgm:spPr/>
    </dgm:pt>
    <dgm:pt modelId="{F7E0B0DD-4264-4F9C-8A1A-8977E4FF4C96}" type="pres">
      <dgm:prSet presAssocID="{35DD812E-4F2A-4CCB-A568-CED2F3320BDE}" presName="childTextBox" presStyleLbl="fgAccFollowNode1" presStyleIdx="1" presStyleCnt="4">
        <dgm:presLayoutVars>
          <dgm:bulletEnabled val="1"/>
        </dgm:presLayoutVars>
      </dgm:prSet>
      <dgm:spPr/>
    </dgm:pt>
    <dgm:pt modelId="{6ADF99FA-ED82-42AC-B5D5-B2561626D20D}" type="pres">
      <dgm:prSet presAssocID="{B9F07096-A03A-43A0-9E07-605D02D57D70}" presName="sp" presStyleCnt="0"/>
      <dgm:spPr/>
    </dgm:pt>
    <dgm:pt modelId="{A6746DF1-A297-45ED-8DA1-E332BEDD6FC6}" type="pres">
      <dgm:prSet presAssocID="{77D412DC-9FED-4DCB-B74D-2076C957BC5E}" presName="arrowAndChildren" presStyleCnt="0"/>
      <dgm:spPr/>
    </dgm:pt>
    <dgm:pt modelId="{37D9AE36-ADF0-4AD2-A1EC-EE71AA372C07}" type="pres">
      <dgm:prSet presAssocID="{77D412DC-9FED-4DCB-B74D-2076C957BC5E}" presName="parentTextArrow" presStyleLbl="node1" presStyleIdx="0" presStyleCnt="2"/>
      <dgm:spPr/>
    </dgm:pt>
    <dgm:pt modelId="{8802838E-7DF3-496B-947A-29A320FC26F5}" type="pres">
      <dgm:prSet presAssocID="{77D412DC-9FED-4DCB-B74D-2076C957BC5E}" presName="arrow" presStyleLbl="node1" presStyleIdx="1" presStyleCnt="2"/>
      <dgm:spPr/>
    </dgm:pt>
    <dgm:pt modelId="{62A4A677-FAEC-4BF1-A7A3-0B2D15924946}" type="pres">
      <dgm:prSet presAssocID="{77D412DC-9FED-4DCB-B74D-2076C957BC5E}" presName="descendantArrow" presStyleCnt="0"/>
      <dgm:spPr/>
    </dgm:pt>
    <dgm:pt modelId="{3EC19AEB-E82A-4917-B0BF-AE28FFC4FF30}" type="pres">
      <dgm:prSet presAssocID="{829C445C-DA3D-4690-8DD1-B9111E17B469}" presName="childTextArrow" presStyleLbl="fgAccFollowNode1" presStyleIdx="2" presStyleCnt="4">
        <dgm:presLayoutVars>
          <dgm:bulletEnabled val="1"/>
        </dgm:presLayoutVars>
      </dgm:prSet>
      <dgm:spPr/>
    </dgm:pt>
    <dgm:pt modelId="{BD2CA649-52D1-4A94-BDBA-02C4A58E0B86}" type="pres">
      <dgm:prSet presAssocID="{1A645079-0E05-484B-B0F3-3476EEE7F9A6}" presName="childTextArrow" presStyleLbl="fgAccFollowNode1" presStyleIdx="3" presStyleCnt="4">
        <dgm:presLayoutVars>
          <dgm:bulletEnabled val="1"/>
        </dgm:presLayoutVars>
      </dgm:prSet>
      <dgm:spPr/>
    </dgm:pt>
  </dgm:ptLst>
  <dgm:cxnLst>
    <dgm:cxn modelId="{8AE87E07-1E52-4C46-AC6B-F5EBE67B44A1}" type="presOf" srcId="{1A645079-0E05-484B-B0F3-3476EEE7F9A6}" destId="{BD2CA649-52D1-4A94-BDBA-02C4A58E0B86}" srcOrd="0" destOrd="0" presId="urn:microsoft.com/office/officeart/2005/8/layout/process4"/>
    <dgm:cxn modelId="{E545F20E-3D33-4D2B-86EE-C93CD13B4A86}" type="presOf" srcId="{B416256F-6196-456F-A4C0-084F3C827487}" destId="{010C5CCB-3718-4EBE-9EA4-8FE1C0506E72}" srcOrd="0" destOrd="0" presId="urn:microsoft.com/office/officeart/2005/8/layout/process4"/>
    <dgm:cxn modelId="{EDEE051A-CEDC-4E24-9E89-E5B5DD565B78}" srcId="{B416256F-6196-456F-A4C0-084F3C827487}" destId="{3BE539D2-2521-4D70-BA30-458F733E7225}" srcOrd="0" destOrd="0" parTransId="{2C50E403-AD52-447F-BADA-0BAF1AD6F49A}" sibTransId="{9AA7301B-9151-464A-84DA-78E82C772EE4}"/>
    <dgm:cxn modelId="{3B53ED27-A166-4E7F-B190-259FC8A621BD}" type="presOf" srcId="{B416256F-6196-456F-A4C0-084F3C827487}" destId="{C697CF17-5990-4D0A-826A-52406452D414}" srcOrd="1" destOrd="0" presId="urn:microsoft.com/office/officeart/2005/8/layout/process4"/>
    <dgm:cxn modelId="{3075B838-C9FE-4544-ADE9-DD6152BF63F0}" srcId="{B416256F-6196-456F-A4C0-084F3C827487}" destId="{35DD812E-4F2A-4CCB-A568-CED2F3320BDE}" srcOrd="1" destOrd="0" parTransId="{977D6FAC-821F-49A3-906D-A8BE7A7C9FC3}" sibTransId="{6AEB5361-231F-4A2D-8793-6E3B05694800}"/>
    <dgm:cxn modelId="{50F00B3A-478A-4193-860C-60967AEAEC6F}" type="presOf" srcId="{77D412DC-9FED-4DCB-B74D-2076C957BC5E}" destId="{8802838E-7DF3-496B-947A-29A320FC26F5}" srcOrd="1" destOrd="0" presId="urn:microsoft.com/office/officeart/2005/8/layout/process4"/>
    <dgm:cxn modelId="{6A9B865B-2BA5-46C4-91D7-785C56D6BDBF}" srcId="{77D412DC-9FED-4DCB-B74D-2076C957BC5E}" destId="{829C445C-DA3D-4690-8DD1-B9111E17B469}" srcOrd="0" destOrd="0" parTransId="{F34D2CED-D75A-430A-AC9A-A2DB23DCFFC3}" sibTransId="{1C7B94A4-4241-4EF4-B6C9-1732125EFAB0}"/>
    <dgm:cxn modelId="{09DA2062-2BED-465C-887B-67C9B0627DFD}" srcId="{77D412DC-9FED-4DCB-B74D-2076C957BC5E}" destId="{1A645079-0E05-484B-B0F3-3476EEE7F9A6}" srcOrd="1" destOrd="0" parTransId="{B63793F4-B45E-431F-9F68-469D9EE9365C}" sibTransId="{099F05E5-3716-4D83-938A-0F5070122868}"/>
    <dgm:cxn modelId="{50E55B66-C527-4CF4-8CD3-7A797921887C}" type="presOf" srcId="{103F0ECF-FF9B-4ABD-A0F2-CE6567E32134}" destId="{5AF7B7BC-60EF-4D9A-A352-F610FD84E152}" srcOrd="0" destOrd="0" presId="urn:microsoft.com/office/officeart/2005/8/layout/process4"/>
    <dgm:cxn modelId="{F0680E79-CC90-4308-9257-E739F9009690}" type="presOf" srcId="{35DD812E-4F2A-4CCB-A568-CED2F3320BDE}" destId="{F7E0B0DD-4264-4F9C-8A1A-8977E4FF4C96}" srcOrd="0" destOrd="0" presId="urn:microsoft.com/office/officeart/2005/8/layout/process4"/>
    <dgm:cxn modelId="{810733BD-19C5-432E-8486-692A2B44C1F3}" srcId="{103F0ECF-FF9B-4ABD-A0F2-CE6567E32134}" destId="{77D412DC-9FED-4DCB-B74D-2076C957BC5E}" srcOrd="0" destOrd="0" parTransId="{60BFADC0-C407-46B5-8F9C-FC5ADCD79E3B}" sibTransId="{B9F07096-A03A-43A0-9E07-605D02D57D70}"/>
    <dgm:cxn modelId="{7E639DD3-985E-4744-AA53-BBDB6FC6D906}" srcId="{103F0ECF-FF9B-4ABD-A0F2-CE6567E32134}" destId="{B416256F-6196-456F-A4C0-084F3C827487}" srcOrd="1" destOrd="0" parTransId="{D2F93A9A-2A4A-414E-AADD-5FA8884F915E}" sibTransId="{B724107E-FA3F-49FD-804D-F88D9F1CE430}"/>
    <dgm:cxn modelId="{5C547FD9-2A44-49C7-A577-A0A609135420}" type="presOf" srcId="{829C445C-DA3D-4690-8DD1-B9111E17B469}" destId="{3EC19AEB-E82A-4917-B0BF-AE28FFC4FF30}" srcOrd="0" destOrd="0" presId="urn:microsoft.com/office/officeart/2005/8/layout/process4"/>
    <dgm:cxn modelId="{D1D105ED-28C3-4896-B2F7-ABB134841D50}" type="presOf" srcId="{3BE539D2-2521-4D70-BA30-458F733E7225}" destId="{7C2B8D4E-AF55-470E-A3F6-838307A6080A}" srcOrd="0" destOrd="0" presId="urn:microsoft.com/office/officeart/2005/8/layout/process4"/>
    <dgm:cxn modelId="{23C2FCEF-1322-45C0-B6A5-827FCB4F3957}" type="presOf" srcId="{77D412DC-9FED-4DCB-B74D-2076C957BC5E}" destId="{37D9AE36-ADF0-4AD2-A1EC-EE71AA372C07}" srcOrd="0" destOrd="0" presId="urn:microsoft.com/office/officeart/2005/8/layout/process4"/>
    <dgm:cxn modelId="{88DD87FB-E000-4278-A05F-0DCD6B3918FD}" type="presParOf" srcId="{5AF7B7BC-60EF-4D9A-A352-F610FD84E152}" destId="{ADA57743-FC82-4124-A02E-F0D2A2529C20}" srcOrd="0" destOrd="0" presId="urn:microsoft.com/office/officeart/2005/8/layout/process4"/>
    <dgm:cxn modelId="{30E65AF0-B731-4F85-8933-43C6956F3A33}" type="presParOf" srcId="{ADA57743-FC82-4124-A02E-F0D2A2529C20}" destId="{010C5CCB-3718-4EBE-9EA4-8FE1C0506E72}" srcOrd="0" destOrd="0" presId="urn:microsoft.com/office/officeart/2005/8/layout/process4"/>
    <dgm:cxn modelId="{2EC9C485-F344-4EA2-85E7-BD4BC014911C}" type="presParOf" srcId="{ADA57743-FC82-4124-A02E-F0D2A2529C20}" destId="{C697CF17-5990-4D0A-826A-52406452D414}" srcOrd="1" destOrd="0" presId="urn:microsoft.com/office/officeart/2005/8/layout/process4"/>
    <dgm:cxn modelId="{61360D68-ECC8-4F15-B05C-0004F522F248}" type="presParOf" srcId="{ADA57743-FC82-4124-A02E-F0D2A2529C20}" destId="{E90070A9-0DC8-44F9-97CD-6465C41EF3E8}" srcOrd="2" destOrd="0" presId="urn:microsoft.com/office/officeart/2005/8/layout/process4"/>
    <dgm:cxn modelId="{1CF17F67-E513-4285-A135-A893449A553B}" type="presParOf" srcId="{E90070A9-0DC8-44F9-97CD-6465C41EF3E8}" destId="{7C2B8D4E-AF55-470E-A3F6-838307A6080A}" srcOrd="0" destOrd="0" presId="urn:microsoft.com/office/officeart/2005/8/layout/process4"/>
    <dgm:cxn modelId="{6B53A745-465C-4808-BE1A-5507B551FFC2}" type="presParOf" srcId="{E90070A9-0DC8-44F9-97CD-6465C41EF3E8}" destId="{F7E0B0DD-4264-4F9C-8A1A-8977E4FF4C96}" srcOrd="1" destOrd="0" presId="urn:microsoft.com/office/officeart/2005/8/layout/process4"/>
    <dgm:cxn modelId="{09994577-F42E-454C-95DD-34E4CF7EC3DE}" type="presParOf" srcId="{5AF7B7BC-60EF-4D9A-A352-F610FD84E152}" destId="{6ADF99FA-ED82-42AC-B5D5-B2561626D20D}" srcOrd="1" destOrd="0" presId="urn:microsoft.com/office/officeart/2005/8/layout/process4"/>
    <dgm:cxn modelId="{71829538-391D-494E-B387-13E8C5EC5D08}" type="presParOf" srcId="{5AF7B7BC-60EF-4D9A-A352-F610FD84E152}" destId="{A6746DF1-A297-45ED-8DA1-E332BEDD6FC6}" srcOrd="2" destOrd="0" presId="urn:microsoft.com/office/officeart/2005/8/layout/process4"/>
    <dgm:cxn modelId="{98FA1660-F8F2-4AAA-B1BB-44EAF21438CA}" type="presParOf" srcId="{A6746DF1-A297-45ED-8DA1-E332BEDD6FC6}" destId="{37D9AE36-ADF0-4AD2-A1EC-EE71AA372C07}" srcOrd="0" destOrd="0" presId="urn:microsoft.com/office/officeart/2005/8/layout/process4"/>
    <dgm:cxn modelId="{A691604A-19F6-43F0-B9F7-6B4C38F80B62}" type="presParOf" srcId="{A6746DF1-A297-45ED-8DA1-E332BEDD6FC6}" destId="{8802838E-7DF3-496B-947A-29A320FC26F5}" srcOrd="1" destOrd="0" presId="urn:microsoft.com/office/officeart/2005/8/layout/process4"/>
    <dgm:cxn modelId="{95CF8A78-78B4-4D0C-B110-5C87C846F370}" type="presParOf" srcId="{A6746DF1-A297-45ED-8DA1-E332BEDD6FC6}" destId="{62A4A677-FAEC-4BF1-A7A3-0B2D15924946}" srcOrd="2" destOrd="0" presId="urn:microsoft.com/office/officeart/2005/8/layout/process4"/>
    <dgm:cxn modelId="{30099A87-E719-4741-82B1-A2519D03B02A}" type="presParOf" srcId="{62A4A677-FAEC-4BF1-A7A3-0B2D15924946}" destId="{3EC19AEB-E82A-4917-B0BF-AE28FFC4FF30}" srcOrd="0" destOrd="0" presId="urn:microsoft.com/office/officeart/2005/8/layout/process4"/>
    <dgm:cxn modelId="{CCD235EE-EB91-4D69-B4DD-867AB6A2338B}" type="presParOf" srcId="{62A4A677-FAEC-4BF1-A7A3-0B2D15924946}" destId="{BD2CA649-52D1-4A94-BDBA-02C4A58E0B86}" srcOrd="1" destOrd="0" presId="urn:microsoft.com/office/officeart/2005/8/layout/process4"/>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03F0ECF-FF9B-4ABD-A0F2-CE6567E32134}"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77D412DC-9FED-4DCB-B74D-2076C957BC5E}">
      <dgm:prSet phldrT="[Текст]"/>
      <dgm:spPr>
        <a:solidFill>
          <a:schemeClr val="accent2">
            <a:lumMod val="20000"/>
            <a:lumOff val="80000"/>
          </a:schemeClr>
        </a:solidFill>
      </dgm:spPr>
      <dgm:t>
        <a:bodyPr/>
        <a:lstStyle/>
        <a:p>
          <a:r>
            <a:rPr lang="ru-RU" dirty="0"/>
            <a:t>д</a:t>
          </a:r>
        </a:p>
      </dgm:t>
    </dgm:pt>
    <dgm:pt modelId="{60BFADC0-C407-46B5-8F9C-FC5ADCD79E3B}" type="parTrans" cxnId="{810733BD-19C5-432E-8486-692A2B44C1F3}">
      <dgm:prSet/>
      <dgm:spPr/>
      <dgm:t>
        <a:bodyPr/>
        <a:lstStyle/>
        <a:p>
          <a:endParaRPr lang="ru-RU"/>
        </a:p>
      </dgm:t>
    </dgm:pt>
    <dgm:pt modelId="{B9F07096-A03A-43A0-9E07-605D02D57D70}" type="sibTrans" cxnId="{810733BD-19C5-432E-8486-692A2B44C1F3}">
      <dgm:prSet/>
      <dgm:spPr/>
      <dgm:t>
        <a:bodyPr/>
        <a:lstStyle/>
        <a:p>
          <a:endParaRPr lang="ru-RU"/>
        </a:p>
      </dgm:t>
    </dgm:pt>
    <dgm:pt modelId="{829C445C-DA3D-4690-8DD1-B9111E17B469}">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доходы</a:t>
          </a:r>
        </a:p>
        <a:p>
          <a:r>
            <a:rPr lang="ru-RU" sz="1100" dirty="0">
              <a:latin typeface="Times New Roman" panose="02020603050405020304" pitchFamily="18" charset="0"/>
              <a:cs typeface="Times New Roman" panose="02020603050405020304" pitchFamily="18" charset="0"/>
            </a:rPr>
            <a:t>913642705,22</a:t>
          </a:r>
        </a:p>
      </dgm:t>
    </dgm:pt>
    <dgm:pt modelId="{F34D2CED-D75A-430A-AC9A-A2DB23DCFFC3}" type="parTrans" cxnId="{6A9B865B-2BA5-46C4-91D7-785C56D6BDBF}">
      <dgm:prSet/>
      <dgm:spPr/>
      <dgm:t>
        <a:bodyPr/>
        <a:lstStyle/>
        <a:p>
          <a:endParaRPr lang="ru-RU"/>
        </a:p>
      </dgm:t>
    </dgm:pt>
    <dgm:pt modelId="{1C7B94A4-4241-4EF4-B6C9-1732125EFAB0}" type="sibTrans" cxnId="{6A9B865B-2BA5-46C4-91D7-785C56D6BDBF}">
      <dgm:prSet/>
      <dgm:spPr/>
      <dgm:t>
        <a:bodyPr/>
        <a:lstStyle/>
        <a:p>
          <a:endParaRPr lang="ru-RU"/>
        </a:p>
      </dgm:t>
    </dgm:pt>
    <dgm:pt modelId="{1A645079-0E05-484B-B0F3-3476EEE7F9A6}">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расходы</a:t>
          </a:r>
        </a:p>
        <a:p>
          <a:r>
            <a:rPr lang="ru-RU" sz="1100" dirty="0">
              <a:latin typeface="Times New Roman" panose="02020603050405020304" pitchFamily="18" charset="0"/>
              <a:cs typeface="Times New Roman" panose="02020603050405020304" pitchFamily="18" charset="0"/>
            </a:rPr>
            <a:t>913642705,22</a:t>
          </a:r>
        </a:p>
      </dgm:t>
    </dgm:pt>
    <dgm:pt modelId="{B63793F4-B45E-431F-9F68-469D9EE9365C}" type="parTrans" cxnId="{09DA2062-2BED-465C-887B-67C9B0627DFD}">
      <dgm:prSet/>
      <dgm:spPr/>
      <dgm:t>
        <a:bodyPr/>
        <a:lstStyle/>
        <a:p>
          <a:endParaRPr lang="ru-RU"/>
        </a:p>
      </dgm:t>
    </dgm:pt>
    <dgm:pt modelId="{099F05E5-3716-4D83-938A-0F5070122868}" type="sibTrans" cxnId="{09DA2062-2BED-465C-887B-67C9B0627DFD}">
      <dgm:prSet/>
      <dgm:spPr/>
      <dgm:t>
        <a:bodyPr/>
        <a:lstStyle/>
        <a:p>
          <a:endParaRPr lang="ru-RU"/>
        </a:p>
      </dgm:t>
    </dgm:pt>
    <dgm:pt modelId="{B416256F-6196-456F-A4C0-084F3C827487}">
      <dgm:prSet phldrT="[Текст]" custT="1"/>
      <dgm:spPr>
        <a:solidFill>
          <a:schemeClr val="accent2">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(11879чел.)</a:t>
          </a:r>
        </a:p>
      </dgm:t>
    </dgm:pt>
    <dgm:pt modelId="{D2F93A9A-2A4A-414E-AADD-5FA8884F915E}" type="parTrans" cxnId="{7E639DD3-985E-4744-AA53-BBDB6FC6D906}">
      <dgm:prSet/>
      <dgm:spPr/>
      <dgm:t>
        <a:bodyPr/>
        <a:lstStyle/>
        <a:p>
          <a:endParaRPr lang="ru-RU"/>
        </a:p>
      </dgm:t>
    </dgm:pt>
    <dgm:pt modelId="{B724107E-FA3F-49FD-804D-F88D9F1CE430}" type="sibTrans" cxnId="{7E639DD3-985E-4744-AA53-BBDB6FC6D906}">
      <dgm:prSet/>
      <dgm:spPr/>
      <dgm:t>
        <a:bodyPr/>
        <a:lstStyle/>
        <a:p>
          <a:endParaRPr lang="ru-RU"/>
        </a:p>
      </dgm:t>
    </dgm:pt>
    <dgm:pt modelId="{3BE539D2-2521-4D70-BA30-458F733E7225}">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76912,43</a:t>
          </a:r>
        </a:p>
      </dgm:t>
    </dgm:pt>
    <dgm:pt modelId="{2C50E403-AD52-447F-BADA-0BAF1AD6F49A}" type="parTrans" cxnId="{EDEE051A-CEDC-4E24-9E89-E5B5DD565B78}">
      <dgm:prSet/>
      <dgm:spPr/>
      <dgm:t>
        <a:bodyPr/>
        <a:lstStyle/>
        <a:p>
          <a:endParaRPr lang="ru-RU"/>
        </a:p>
      </dgm:t>
    </dgm:pt>
    <dgm:pt modelId="{9AA7301B-9151-464A-84DA-78E82C772EE4}" type="sibTrans" cxnId="{EDEE051A-CEDC-4E24-9E89-E5B5DD565B78}">
      <dgm:prSet/>
      <dgm:spPr/>
      <dgm:t>
        <a:bodyPr/>
        <a:lstStyle/>
        <a:p>
          <a:endParaRPr lang="ru-RU"/>
        </a:p>
      </dgm:t>
    </dgm:pt>
    <dgm:pt modelId="{35DD812E-4F2A-4CCB-A568-CED2F3320BDE}">
      <dgm:prSet phldrT="[Текст]" custT="1"/>
      <dgm:spPr>
        <a:solidFill>
          <a:schemeClr val="accent2">
            <a:lumMod val="40000"/>
            <a:lumOff val="60000"/>
            <a:alpha val="90000"/>
          </a:schemeClr>
        </a:solidFill>
      </dgm:spPr>
      <dgm:t>
        <a:bodyPr/>
        <a:lstStyle/>
        <a:p>
          <a:r>
            <a:rPr lang="ru-RU" sz="1100" dirty="0">
              <a:latin typeface="Times New Roman" panose="02020603050405020304" pitchFamily="18" charset="0"/>
              <a:cs typeface="Times New Roman" panose="02020603050405020304" pitchFamily="18" charset="0"/>
            </a:rPr>
            <a:t>76912,43</a:t>
          </a:r>
        </a:p>
      </dgm:t>
    </dgm:pt>
    <dgm:pt modelId="{6AEB5361-231F-4A2D-8793-6E3B05694800}" type="sibTrans" cxnId="{3075B838-C9FE-4544-ADE9-DD6152BF63F0}">
      <dgm:prSet/>
      <dgm:spPr/>
      <dgm:t>
        <a:bodyPr/>
        <a:lstStyle/>
        <a:p>
          <a:endParaRPr lang="ru-RU"/>
        </a:p>
      </dgm:t>
    </dgm:pt>
    <dgm:pt modelId="{977D6FAC-821F-49A3-906D-A8BE7A7C9FC3}" type="parTrans" cxnId="{3075B838-C9FE-4544-ADE9-DD6152BF63F0}">
      <dgm:prSet/>
      <dgm:spPr/>
      <dgm:t>
        <a:bodyPr/>
        <a:lstStyle/>
        <a:p>
          <a:endParaRPr lang="ru-RU"/>
        </a:p>
      </dgm:t>
    </dgm:pt>
    <dgm:pt modelId="{5AF7B7BC-60EF-4D9A-A352-F610FD84E152}" type="pres">
      <dgm:prSet presAssocID="{103F0ECF-FF9B-4ABD-A0F2-CE6567E32134}" presName="Name0" presStyleCnt="0">
        <dgm:presLayoutVars>
          <dgm:dir/>
          <dgm:animLvl val="lvl"/>
          <dgm:resizeHandles val="exact"/>
        </dgm:presLayoutVars>
      </dgm:prSet>
      <dgm:spPr/>
    </dgm:pt>
    <dgm:pt modelId="{ADA57743-FC82-4124-A02E-F0D2A2529C20}" type="pres">
      <dgm:prSet presAssocID="{B416256F-6196-456F-A4C0-084F3C827487}" presName="boxAndChildren" presStyleCnt="0"/>
      <dgm:spPr/>
    </dgm:pt>
    <dgm:pt modelId="{010C5CCB-3718-4EBE-9EA4-8FE1C0506E72}" type="pres">
      <dgm:prSet presAssocID="{B416256F-6196-456F-A4C0-084F3C827487}" presName="parentTextBox" presStyleLbl="node1" presStyleIdx="0" presStyleCnt="2"/>
      <dgm:spPr/>
    </dgm:pt>
    <dgm:pt modelId="{C697CF17-5990-4D0A-826A-52406452D414}" type="pres">
      <dgm:prSet presAssocID="{B416256F-6196-456F-A4C0-084F3C827487}" presName="entireBox" presStyleLbl="node1" presStyleIdx="0" presStyleCnt="2"/>
      <dgm:spPr/>
    </dgm:pt>
    <dgm:pt modelId="{E90070A9-0DC8-44F9-97CD-6465C41EF3E8}" type="pres">
      <dgm:prSet presAssocID="{B416256F-6196-456F-A4C0-084F3C827487}" presName="descendantBox" presStyleCnt="0"/>
      <dgm:spPr/>
    </dgm:pt>
    <dgm:pt modelId="{7C2B8D4E-AF55-470E-A3F6-838307A6080A}" type="pres">
      <dgm:prSet presAssocID="{3BE539D2-2521-4D70-BA30-458F733E7225}" presName="childTextBox" presStyleLbl="fgAccFollowNode1" presStyleIdx="0" presStyleCnt="4">
        <dgm:presLayoutVars>
          <dgm:bulletEnabled val="1"/>
        </dgm:presLayoutVars>
      </dgm:prSet>
      <dgm:spPr/>
    </dgm:pt>
    <dgm:pt modelId="{F7E0B0DD-4264-4F9C-8A1A-8977E4FF4C96}" type="pres">
      <dgm:prSet presAssocID="{35DD812E-4F2A-4CCB-A568-CED2F3320BDE}" presName="childTextBox" presStyleLbl="fgAccFollowNode1" presStyleIdx="1" presStyleCnt="4">
        <dgm:presLayoutVars>
          <dgm:bulletEnabled val="1"/>
        </dgm:presLayoutVars>
      </dgm:prSet>
      <dgm:spPr/>
    </dgm:pt>
    <dgm:pt modelId="{6ADF99FA-ED82-42AC-B5D5-B2561626D20D}" type="pres">
      <dgm:prSet presAssocID="{B9F07096-A03A-43A0-9E07-605D02D57D70}" presName="sp" presStyleCnt="0"/>
      <dgm:spPr/>
    </dgm:pt>
    <dgm:pt modelId="{A6746DF1-A297-45ED-8DA1-E332BEDD6FC6}" type="pres">
      <dgm:prSet presAssocID="{77D412DC-9FED-4DCB-B74D-2076C957BC5E}" presName="arrowAndChildren" presStyleCnt="0"/>
      <dgm:spPr/>
    </dgm:pt>
    <dgm:pt modelId="{37D9AE36-ADF0-4AD2-A1EC-EE71AA372C07}" type="pres">
      <dgm:prSet presAssocID="{77D412DC-9FED-4DCB-B74D-2076C957BC5E}" presName="parentTextArrow" presStyleLbl="node1" presStyleIdx="0" presStyleCnt="2"/>
      <dgm:spPr/>
    </dgm:pt>
    <dgm:pt modelId="{8802838E-7DF3-496B-947A-29A320FC26F5}" type="pres">
      <dgm:prSet presAssocID="{77D412DC-9FED-4DCB-B74D-2076C957BC5E}" presName="arrow" presStyleLbl="node1" presStyleIdx="1" presStyleCnt="2"/>
      <dgm:spPr/>
    </dgm:pt>
    <dgm:pt modelId="{62A4A677-FAEC-4BF1-A7A3-0B2D15924946}" type="pres">
      <dgm:prSet presAssocID="{77D412DC-9FED-4DCB-B74D-2076C957BC5E}" presName="descendantArrow" presStyleCnt="0"/>
      <dgm:spPr/>
    </dgm:pt>
    <dgm:pt modelId="{3EC19AEB-E82A-4917-B0BF-AE28FFC4FF30}" type="pres">
      <dgm:prSet presAssocID="{829C445C-DA3D-4690-8DD1-B9111E17B469}" presName="childTextArrow" presStyleLbl="fgAccFollowNode1" presStyleIdx="2" presStyleCnt="4">
        <dgm:presLayoutVars>
          <dgm:bulletEnabled val="1"/>
        </dgm:presLayoutVars>
      </dgm:prSet>
      <dgm:spPr/>
    </dgm:pt>
    <dgm:pt modelId="{BD2CA649-52D1-4A94-BDBA-02C4A58E0B86}" type="pres">
      <dgm:prSet presAssocID="{1A645079-0E05-484B-B0F3-3476EEE7F9A6}" presName="childTextArrow" presStyleLbl="fgAccFollowNode1" presStyleIdx="3" presStyleCnt="4">
        <dgm:presLayoutVars>
          <dgm:bulletEnabled val="1"/>
        </dgm:presLayoutVars>
      </dgm:prSet>
      <dgm:spPr/>
    </dgm:pt>
  </dgm:ptLst>
  <dgm:cxnLst>
    <dgm:cxn modelId="{8AE87E07-1E52-4C46-AC6B-F5EBE67B44A1}" type="presOf" srcId="{1A645079-0E05-484B-B0F3-3476EEE7F9A6}" destId="{BD2CA649-52D1-4A94-BDBA-02C4A58E0B86}" srcOrd="0" destOrd="0" presId="urn:microsoft.com/office/officeart/2005/8/layout/process4"/>
    <dgm:cxn modelId="{E545F20E-3D33-4D2B-86EE-C93CD13B4A86}" type="presOf" srcId="{B416256F-6196-456F-A4C0-084F3C827487}" destId="{010C5CCB-3718-4EBE-9EA4-8FE1C0506E72}" srcOrd="0" destOrd="0" presId="urn:microsoft.com/office/officeart/2005/8/layout/process4"/>
    <dgm:cxn modelId="{EDEE051A-CEDC-4E24-9E89-E5B5DD565B78}" srcId="{B416256F-6196-456F-A4C0-084F3C827487}" destId="{3BE539D2-2521-4D70-BA30-458F733E7225}" srcOrd="0" destOrd="0" parTransId="{2C50E403-AD52-447F-BADA-0BAF1AD6F49A}" sibTransId="{9AA7301B-9151-464A-84DA-78E82C772EE4}"/>
    <dgm:cxn modelId="{3B53ED27-A166-4E7F-B190-259FC8A621BD}" type="presOf" srcId="{B416256F-6196-456F-A4C0-084F3C827487}" destId="{C697CF17-5990-4D0A-826A-52406452D414}" srcOrd="1" destOrd="0" presId="urn:microsoft.com/office/officeart/2005/8/layout/process4"/>
    <dgm:cxn modelId="{3075B838-C9FE-4544-ADE9-DD6152BF63F0}" srcId="{B416256F-6196-456F-A4C0-084F3C827487}" destId="{35DD812E-4F2A-4CCB-A568-CED2F3320BDE}" srcOrd="1" destOrd="0" parTransId="{977D6FAC-821F-49A3-906D-A8BE7A7C9FC3}" sibTransId="{6AEB5361-231F-4A2D-8793-6E3B05694800}"/>
    <dgm:cxn modelId="{50F00B3A-478A-4193-860C-60967AEAEC6F}" type="presOf" srcId="{77D412DC-9FED-4DCB-B74D-2076C957BC5E}" destId="{8802838E-7DF3-496B-947A-29A320FC26F5}" srcOrd="1" destOrd="0" presId="urn:microsoft.com/office/officeart/2005/8/layout/process4"/>
    <dgm:cxn modelId="{6A9B865B-2BA5-46C4-91D7-785C56D6BDBF}" srcId="{77D412DC-9FED-4DCB-B74D-2076C957BC5E}" destId="{829C445C-DA3D-4690-8DD1-B9111E17B469}" srcOrd="0" destOrd="0" parTransId="{F34D2CED-D75A-430A-AC9A-A2DB23DCFFC3}" sibTransId="{1C7B94A4-4241-4EF4-B6C9-1732125EFAB0}"/>
    <dgm:cxn modelId="{09DA2062-2BED-465C-887B-67C9B0627DFD}" srcId="{77D412DC-9FED-4DCB-B74D-2076C957BC5E}" destId="{1A645079-0E05-484B-B0F3-3476EEE7F9A6}" srcOrd="1" destOrd="0" parTransId="{B63793F4-B45E-431F-9F68-469D9EE9365C}" sibTransId="{099F05E5-3716-4D83-938A-0F5070122868}"/>
    <dgm:cxn modelId="{50E55B66-C527-4CF4-8CD3-7A797921887C}" type="presOf" srcId="{103F0ECF-FF9B-4ABD-A0F2-CE6567E32134}" destId="{5AF7B7BC-60EF-4D9A-A352-F610FD84E152}" srcOrd="0" destOrd="0" presId="urn:microsoft.com/office/officeart/2005/8/layout/process4"/>
    <dgm:cxn modelId="{F0680E79-CC90-4308-9257-E739F9009690}" type="presOf" srcId="{35DD812E-4F2A-4CCB-A568-CED2F3320BDE}" destId="{F7E0B0DD-4264-4F9C-8A1A-8977E4FF4C96}" srcOrd="0" destOrd="0" presId="urn:microsoft.com/office/officeart/2005/8/layout/process4"/>
    <dgm:cxn modelId="{810733BD-19C5-432E-8486-692A2B44C1F3}" srcId="{103F0ECF-FF9B-4ABD-A0F2-CE6567E32134}" destId="{77D412DC-9FED-4DCB-B74D-2076C957BC5E}" srcOrd="0" destOrd="0" parTransId="{60BFADC0-C407-46B5-8F9C-FC5ADCD79E3B}" sibTransId="{B9F07096-A03A-43A0-9E07-605D02D57D70}"/>
    <dgm:cxn modelId="{7E639DD3-985E-4744-AA53-BBDB6FC6D906}" srcId="{103F0ECF-FF9B-4ABD-A0F2-CE6567E32134}" destId="{B416256F-6196-456F-A4C0-084F3C827487}" srcOrd="1" destOrd="0" parTransId="{D2F93A9A-2A4A-414E-AADD-5FA8884F915E}" sibTransId="{B724107E-FA3F-49FD-804D-F88D9F1CE430}"/>
    <dgm:cxn modelId="{5C547FD9-2A44-49C7-A577-A0A609135420}" type="presOf" srcId="{829C445C-DA3D-4690-8DD1-B9111E17B469}" destId="{3EC19AEB-E82A-4917-B0BF-AE28FFC4FF30}" srcOrd="0" destOrd="0" presId="urn:microsoft.com/office/officeart/2005/8/layout/process4"/>
    <dgm:cxn modelId="{D1D105ED-28C3-4896-B2F7-ABB134841D50}" type="presOf" srcId="{3BE539D2-2521-4D70-BA30-458F733E7225}" destId="{7C2B8D4E-AF55-470E-A3F6-838307A6080A}" srcOrd="0" destOrd="0" presId="urn:microsoft.com/office/officeart/2005/8/layout/process4"/>
    <dgm:cxn modelId="{23C2FCEF-1322-45C0-B6A5-827FCB4F3957}" type="presOf" srcId="{77D412DC-9FED-4DCB-B74D-2076C957BC5E}" destId="{37D9AE36-ADF0-4AD2-A1EC-EE71AA372C07}" srcOrd="0" destOrd="0" presId="urn:microsoft.com/office/officeart/2005/8/layout/process4"/>
    <dgm:cxn modelId="{88DD87FB-E000-4278-A05F-0DCD6B3918FD}" type="presParOf" srcId="{5AF7B7BC-60EF-4D9A-A352-F610FD84E152}" destId="{ADA57743-FC82-4124-A02E-F0D2A2529C20}" srcOrd="0" destOrd="0" presId="urn:microsoft.com/office/officeart/2005/8/layout/process4"/>
    <dgm:cxn modelId="{30E65AF0-B731-4F85-8933-43C6956F3A33}" type="presParOf" srcId="{ADA57743-FC82-4124-A02E-F0D2A2529C20}" destId="{010C5CCB-3718-4EBE-9EA4-8FE1C0506E72}" srcOrd="0" destOrd="0" presId="urn:microsoft.com/office/officeart/2005/8/layout/process4"/>
    <dgm:cxn modelId="{2EC9C485-F344-4EA2-85E7-BD4BC014911C}" type="presParOf" srcId="{ADA57743-FC82-4124-A02E-F0D2A2529C20}" destId="{C697CF17-5990-4D0A-826A-52406452D414}" srcOrd="1" destOrd="0" presId="urn:microsoft.com/office/officeart/2005/8/layout/process4"/>
    <dgm:cxn modelId="{61360D68-ECC8-4F15-B05C-0004F522F248}" type="presParOf" srcId="{ADA57743-FC82-4124-A02E-F0D2A2529C20}" destId="{E90070A9-0DC8-44F9-97CD-6465C41EF3E8}" srcOrd="2" destOrd="0" presId="urn:microsoft.com/office/officeart/2005/8/layout/process4"/>
    <dgm:cxn modelId="{1CF17F67-E513-4285-A135-A893449A553B}" type="presParOf" srcId="{E90070A9-0DC8-44F9-97CD-6465C41EF3E8}" destId="{7C2B8D4E-AF55-470E-A3F6-838307A6080A}" srcOrd="0" destOrd="0" presId="urn:microsoft.com/office/officeart/2005/8/layout/process4"/>
    <dgm:cxn modelId="{6B53A745-465C-4808-BE1A-5507B551FFC2}" type="presParOf" srcId="{E90070A9-0DC8-44F9-97CD-6465C41EF3E8}" destId="{F7E0B0DD-4264-4F9C-8A1A-8977E4FF4C96}" srcOrd="1" destOrd="0" presId="urn:microsoft.com/office/officeart/2005/8/layout/process4"/>
    <dgm:cxn modelId="{09994577-F42E-454C-95DD-34E4CF7EC3DE}" type="presParOf" srcId="{5AF7B7BC-60EF-4D9A-A352-F610FD84E152}" destId="{6ADF99FA-ED82-42AC-B5D5-B2561626D20D}" srcOrd="1" destOrd="0" presId="urn:microsoft.com/office/officeart/2005/8/layout/process4"/>
    <dgm:cxn modelId="{71829538-391D-494E-B387-13E8C5EC5D08}" type="presParOf" srcId="{5AF7B7BC-60EF-4D9A-A352-F610FD84E152}" destId="{A6746DF1-A297-45ED-8DA1-E332BEDD6FC6}" srcOrd="2" destOrd="0" presId="urn:microsoft.com/office/officeart/2005/8/layout/process4"/>
    <dgm:cxn modelId="{98FA1660-F8F2-4AAA-B1BB-44EAF21438CA}" type="presParOf" srcId="{A6746DF1-A297-45ED-8DA1-E332BEDD6FC6}" destId="{37D9AE36-ADF0-4AD2-A1EC-EE71AA372C07}" srcOrd="0" destOrd="0" presId="urn:microsoft.com/office/officeart/2005/8/layout/process4"/>
    <dgm:cxn modelId="{A691604A-19F6-43F0-B9F7-6B4C38F80B62}" type="presParOf" srcId="{A6746DF1-A297-45ED-8DA1-E332BEDD6FC6}" destId="{8802838E-7DF3-496B-947A-29A320FC26F5}" srcOrd="1" destOrd="0" presId="urn:microsoft.com/office/officeart/2005/8/layout/process4"/>
    <dgm:cxn modelId="{95CF8A78-78B4-4D0C-B110-5C87C846F370}" type="presParOf" srcId="{A6746DF1-A297-45ED-8DA1-E332BEDD6FC6}" destId="{62A4A677-FAEC-4BF1-A7A3-0B2D15924946}" srcOrd="2" destOrd="0" presId="urn:microsoft.com/office/officeart/2005/8/layout/process4"/>
    <dgm:cxn modelId="{30099A87-E719-4741-82B1-A2519D03B02A}" type="presParOf" srcId="{62A4A677-FAEC-4BF1-A7A3-0B2D15924946}" destId="{3EC19AEB-E82A-4917-B0BF-AE28FFC4FF30}" srcOrd="0" destOrd="0" presId="urn:microsoft.com/office/officeart/2005/8/layout/process4"/>
    <dgm:cxn modelId="{CCD235EE-EB91-4D69-B4DD-867AB6A2338B}" type="presParOf" srcId="{62A4A677-FAEC-4BF1-A7A3-0B2D15924946}" destId="{BD2CA649-52D1-4A94-BDBA-02C4A58E0B86}" srcOrd="1" destOrd="0" presId="urn:microsoft.com/office/officeart/2005/8/layout/process4"/>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BEEAB6-2764-4E7E-BF72-A70CA11CCB49}" type="doc">
      <dgm:prSet loTypeId="urn:microsoft.com/office/officeart/2005/8/layout/pList2#1"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2">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chemeClr val="accent1">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4">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custLinFactNeighborX="-1298" custLinFactNeighborY="-20249"/>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dgm:spPr>
        <a:blipFill rotWithShape="1">
          <a:blip xmlns:r="http://schemas.openxmlformats.org/officeDocument/2006/relationships" r:embed="rId1"/>
          <a:srcRect/>
          <a:stretch>
            <a:fillRect t="-46000" b="-46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0">
          <a:blip xmlns:r="http://schemas.openxmlformats.org/officeDocument/2006/relationships" r:embed="rId2"/>
          <a:stretch>
            <a:fillRect/>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custLinFactNeighborY="10061">
        <dgm:presLayoutVars>
          <dgm:bulletEnabled val="1"/>
        </dgm:presLayoutVars>
      </dgm:prSet>
      <dgm:spPr/>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custLinFactNeighborX="-2831"/>
      <dgm:spPr>
        <a:blipFill rotWithShape="1">
          <a:blip xmlns:r="http://schemas.openxmlformats.org/officeDocument/2006/relationships" r:embed="rId3"/>
          <a:srcRect/>
          <a:stretch>
            <a:fillRect t="-35000" b="-35000"/>
          </a:stretch>
        </a:blipFill>
      </dgm:spPr>
    </dgm:pt>
  </dgm:ptLst>
  <dgm:cxnLst>
    <dgm:cxn modelId="{061E6A0E-6C18-46A1-933D-F5243E472D80}" type="presOf" srcId="{8AD8993A-C628-4B4F-9CF9-E10CB87CFEC4}" destId="{3DA74EAD-807A-4BC0-8FA9-19E213ACCFC5}" srcOrd="0" destOrd="0" presId="urn:microsoft.com/office/officeart/2005/8/layout/pList2#1"/>
    <dgm:cxn modelId="{DE55710F-EF6A-4562-80F0-40CE0A493FD0}" type="presOf" srcId="{D5F593A7-DB8A-4F09-9990-9C70E2C23BF1}" destId="{E653A1CD-D60E-419A-AB51-FEB50F65E6D9}" srcOrd="0" destOrd="0" presId="urn:microsoft.com/office/officeart/2005/8/layout/pList2#1"/>
    <dgm:cxn modelId="{ED3FCE13-E66B-466B-825B-39C8AC14729B}" srcId="{AEBEEAB6-2764-4E7E-BF72-A70CA11CCB49}" destId="{8AD8993A-C628-4B4F-9CF9-E10CB87CFEC4}" srcOrd="2" destOrd="0" parTransId="{1D47B509-0101-4B13-9D1B-5EBA43A4F27D}" sibTransId="{9E23D3EA-9339-4BBF-AC69-1EAC307BAFCE}"/>
    <dgm:cxn modelId="{8ABAF114-0B97-4D51-982E-99CD3CE75074}" type="presOf" srcId="{C6907726-7722-48B1-8A67-76694CE3BDC7}" destId="{9F986BC4-2957-495D-9041-2D08BAEF0D46}" srcOrd="0" destOrd="0" presId="urn:microsoft.com/office/officeart/2005/8/layout/pList2#1"/>
    <dgm:cxn modelId="{A5284967-5C52-4E61-8B7F-F42B9CDF546E}" srcId="{AEBEEAB6-2764-4E7E-BF72-A70CA11CCB49}" destId="{D031B8B8-BA4D-4A73-997C-1D4441AF38C8}" srcOrd="1" destOrd="0" parTransId="{3D0D9AA8-D6B8-453B-BF7B-F017A29463BE}" sibTransId="{D5F593A7-DB8A-4F09-9990-9C70E2C23BF1}"/>
    <dgm:cxn modelId="{A226D357-1492-43FD-977A-900ABE748F06}" type="presOf" srcId="{AEBEEAB6-2764-4E7E-BF72-A70CA11CCB49}" destId="{4A0B59DB-0116-4000-BFD8-F1C4116ACB6F}" srcOrd="0" destOrd="0" presId="urn:microsoft.com/office/officeart/2005/8/layout/pList2#1"/>
    <dgm:cxn modelId="{E2FD4978-7A70-4D60-B944-E6A7D217A0C0}" srcId="{AEBEEAB6-2764-4E7E-BF72-A70CA11CCB49}" destId="{BD5A9724-F43D-478A-B444-AA28D254BBB0}" srcOrd="0" destOrd="0" parTransId="{AA146F2B-404B-4CAC-9A54-7102C0510692}" sibTransId="{C6907726-7722-48B1-8A67-76694CE3BDC7}"/>
    <dgm:cxn modelId="{1C3DC259-5B23-4BFE-A025-B85D19600046}" type="presOf" srcId="{BD5A9724-F43D-478A-B444-AA28D254BBB0}" destId="{CAC331C8-BE51-406F-9EF5-AC6F316EA313}" srcOrd="0" destOrd="0" presId="urn:microsoft.com/office/officeart/2005/8/layout/pList2#1"/>
    <dgm:cxn modelId="{A4186CD8-E68D-4304-BB76-FED3607E04B1}" type="presOf" srcId="{D031B8B8-BA4D-4A73-997C-1D4441AF38C8}" destId="{472575A3-F211-4156-8D2E-2A5BD46570C9}" srcOrd="0" destOrd="0" presId="urn:microsoft.com/office/officeart/2005/8/layout/pList2#1"/>
    <dgm:cxn modelId="{4F3508D6-F33F-4F52-9E3E-2D8825A608D3}" type="presParOf" srcId="{4A0B59DB-0116-4000-BFD8-F1C4116ACB6F}" destId="{29E82745-C478-4E58-8ADA-DE1760BA91AC}" srcOrd="0" destOrd="0" presId="urn:microsoft.com/office/officeart/2005/8/layout/pList2#1"/>
    <dgm:cxn modelId="{89A442CC-8A29-4E80-8C49-B9A173135339}" type="presParOf" srcId="{4A0B59DB-0116-4000-BFD8-F1C4116ACB6F}" destId="{E1743CC9-D038-4015-B524-71FA64EABA0E}" srcOrd="1" destOrd="0" presId="urn:microsoft.com/office/officeart/2005/8/layout/pList2#1"/>
    <dgm:cxn modelId="{53480615-65F1-4E6D-80A5-5B6BC241B27D}" type="presParOf" srcId="{E1743CC9-D038-4015-B524-71FA64EABA0E}" destId="{F35F7A57-4DB1-4A5F-B401-52A9BFA88E9E}" srcOrd="0" destOrd="0" presId="urn:microsoft.com/office/officeart/2005/8/layout/pList2#1"/>
    <dgm:cxn modelId="{961B949C-337D-4C62-B1F3-58E1CB002BA9}" type="presParOf" srcId="{F35F7A57-4DB1-4A5F-B401-52A9BFA88E9E}" destId="{CAC331C8-BE51-406F-9EF5-AC6F316EA313}" srcOrd="0" destOrd="0" presId="urn:microsoft.com/office/officeart/2005/8/layout/pList2#1"/>
    <dgm:cxn modelId="{27B04350-3121-41A2-89D7-7CCA4DF89BC0}" type="presParOf" srcId="{F35F7A57-4DB1-4A5F-B401-52A9BFA88E9E}" destId="{50DD8CFA-311F-45CA-9663-422520B90F73}" srcOrd="1" destOrd="0" presId="urn:microsoft.com/office/officeart/2005/8/layout/pList2#1"/>
    <dgm:cxn modelId="{8EDA9D04-F623-4B99-A56E-B67697B28880}" type="presParOf" srcId="{F35F7A57-4DB1-4A5F-B401-52A9BFA88E9E}" destId="{BE50F3B7-6194-4ADD-8DE4-732D0747E10F}" srcOrd="2" destOrd="0" presId="urn:microsoft.com/office/officeart/2005/8/layout/pList2#1"/>
    <dgm:cxn modelId="{5180874B-DCCB-4452-82FF-AFBDF968F26D}" type="presParOf" srcId="{E1743CC9-D038-4015-B524-71FA64EABA0E}" destId="{9F986BC4-2957-495D-9041-2D08BAEF0D46}" srcOrd="1" destOrd="0" presId="urn:microsoft.com/office/officeart/2005/8/layout/pList2#1"/>
    <dgm:cxn modelId="{0432F9B0-A75D-45E5-AFD5-873D7ADFB7C9}" type="presParOf" srcId="{E1743CC9-D038-4015-B524-71FA64EABA0E}" destId="{64CC30A5-2533-4BB9-A25E-1D68B6632D4F}" srcOrd="2" destOrd="0" presId="urn:microsoft.com/office/officeart/2005/8/layout/pList2#1"/>
    <dgm:cxn modelId="{1999D759-0329-46B7-9BE9-AD523A881080}" type="presParOf" srcId="{64CC30A5-2533-4BB9-A25E-1D68B6632D4F}" destId="{472575A3-F211-4156-8D2E-2A5BD46570C9}" srcOrd="0" destOrd="0" presId="urn:microsoft.com/office/officeart/2005/8/layout/pList2#1"/>
    <dgm:cxn modelId="{1708620A-898E-4B80-A866-69979DFAF6AA}" type="presParOf" srcId="{64CC30A5-2533-4BB9-A25E-1D68B6632D4F}" destId="{8F085669-2B1D-4A19-8B9C-E6E578C515B2}" srcOrd="1" destOrd="0" presId="urn:microsoft.com/office/officeart/2005/8/layout/pList2#1"/>
    <dgm:cxn modelId="{80FB91FB-42F1-4635-8293-60954CE0ED6A}" type="presParOf" srcId="{64CC30A5-2533-4BB9-A25E-1D68B6632D4F}" destId="{1CE14BF8-834A-4D6E-A52E-D40C5754E10D}" srcOrd="2" destOrd="0" presId="urn:microsoft.com/office/officeart/2005/8/layout/pList2#1"/>
    <dgm:cxn modelId="{A196927B-B700-4252-9525-F7CC12C36A98}" type="presParOf" srcId="{E1743CC9-D038-4015-B524-71FA64EABA0E}" destId="{E653A1CD-D60E-419A-AB51-FEB50F65E6D9}" srcOrd="3" destOrd="0" presId="urn:microsoft.com/office/officeart/2005/8/layout/pList2#1"/>
    <dgm:cxn modelId="{2DE33161-9BD2-4E6D-A054-C9B6984A8E59}" type="presParOf" srcId="{E1743CC9-D038-4015-B524-71FA64EABA0E}" destId="{0F8F6563-6F4C-472B-9614-072233715D45}" srcOrd="4" destOrd="0" presId="urn:microsoft.com/office/officeart/2005/8/layout/pList2#1"/>
    <dgm:cxn modelId="{6FB0EC65-E39E-4D2D-A420-CD75F5B9091D}" type="presParOf" srcId="{0F8F6563-6F4C-472B-9614-072233715D45}" destId="{3DA74EAD-807A-4BC0-8FA9-19E213ACCFC5}" srcOrd="0" destOrd="0" presId="urn:microsoft.com/office/officeart/2005/8/layout/pList2#1"/>
    <dgm:cxn modelId="{14259827-9FE9-47D0-B55E-ED189FF0E080}" type="presParOf" srcId="{0F8F6563-6F4C-472B-9614-072233715D45}" destId="{74618225-9D6B-47A8-B980-DF890A1DF4E9}" srcOrd="1" destOrd="0" presId="urn:microsoft.com/office/officeart/2005/8/layout/pList2#1"/>
    <dgm:cxn modelId="{4BEF9BD9-623D-4D78-8F80-AC5040216BEB}" type="presParOf" srcId="{0F8F6563-6F4C-472B-9614-072233715D45}" destId="{1796D9A1-3CE5-40E1-A92D-121BD4E4F110}"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EBEEAB6-2764-4E7E-BF72-A70CA11CCB49}" type="doc">
      <dgm:prSet loTypeId="urn:microsoft.com/office/officeart/2005/8/layout/pList2#2"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6">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FF0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rgbClr val="FA7EDC"/>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custLinFactNeighborX="-11803" custLinFactNeighborY="-8605"/>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dgm:spPr>
        <a:blipFill rotWithShape="1">
          <a:blip xmlns:r="http://schemas.openxmlformats.org/officeDocument/2006/relationships" r:embed="rId1"/>
          <a:srcRect/>
          <a:stretch>
            <a:fillRect t="-5000" b="-5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1">
          <a:blip xmlns:r="http://schemas.openxmlformats.org/officeDocument/2006/relationships" r:embed="rId2"/>
          <a:srcRect/>
          <a:stretch>
            <a:fillRect t="-10000" b="-10000"/>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dgm:presLayoutVars>
          <dgm:bulletEnabled val="1"/>
        </dgm:presLayoutVars>
      </dgm:prSet>
      <dgm:spPr/>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dgm:spPr>
        <a:blipFill rotWithShape="0">
          <a:blip xmlns:r="http://schemas.openxmlformats.org/officeDocument/2006/relationships" r:embed="rId3"/>
          <a:stretch>
            <a:fillRect/>
          </a:stretch>
        </a:blipFill>
      </dgm:spPr>
    </dgm:pt>
  </dgm:ptLst>
  <dgm:cxnLst>
    <dgm:cxn modelId="{9D72E40F-4EF3-46E2-A918-61A44BC93C99}" type="presOf" srcId="{C6907726-7722-48B1-8A67-76694CE3BDC7}" destId="{9F986BC4-2957-495D-9041-2D08BAEF0D46}" srcOrd="0" destOrd="0" presId="urn:microsoft.com/office/officeart/2005/8/layout/pList2#2"/>
    <dgm:cxn modelId="{ED3FCE13-E66B-466B-825B-39C8AC14729B}" srcId="{AEBEEAB6-2764-4E7E-BF72-A70CA11CCB49}" destId="{8AD8993A-C628-4B4F-9CF9-E10CB87CFEC4}" srcOrd="2" destOrd="0" parTransId="{1D47B509-0101-4B13-9D1B-5EBA43A4F27D}" sibTransId="{9E23D3EA-9339-4BBF-AC69-1EAC307BAFCE}"/>
    <dgm:cxn modelId="{C1BD8F5F-FDEE-4677-AF11-2E432862299E}" type="presOf" srcId="{AEBEEAB6-2764-4E7E-BF72-A70CA11CCB49}" destId="{4A0B59DB-0116-4000-BFD8-F1C4116ACB6F}" srcOrd="0" destOrd="0" presId="urn:microsoft.com/office/officeart/2005/8/layout/pList2#2"/>
    <dgm:cxn modelId="{A5284967-5C52-4E61-8B7F-F42B9CDF546E}" srcId="{AEBEEAB6-2764-4E7E-BF72-A70CA11CCB49}" destId="{D031B8B8-BA4D-4A73-997C-1D4441AF38C8}" srcOrd="1" destOrd="0" parTransId="{3D0D9AA8-D6B8-453B-BF7B-F017A29463BE}" sibTransId="{D5F593A7-DB8A-4F09-9990-9C70E2C23BF1}"/>
    <dgm:cxn modelId="{E2FD4978-7A70-4D60-B944-E6A7D217A0C0}" srcId="{AEBEEAB6-2764-4E7E-BF72-A70CA11CCB49}" destId="{BD5A9724-F43D-478A-B444-AA28D254BBB0}" srcOrd="0" destOrd="0" parTransId="{AA146F2B-404B-4CAC-9A54-7102C0510692}" sibTransId="{C6907726-7722-48B1-8A67-76694CE3BDC7}"/>
    <dgm:cxn modelId="{4E62B391-022A-4B1E-B6CF-2C6BAE4D6197}" type="presOf" srcId="{D5F593A7-DB8A-4F09-9990-9C70E2C23BF1}" destId="{E653A1CD-D60E-419A-AB51-FEB50F65E6D9}" srcOrd="0" destOrd="0" presId="urn:microsoft.com/office/officeart/2005/8/layout/pList2#2"/>
    <dgm:cxn modelId="{18D17EA7-AA6F-4787-B7EC-6D789872BB5B}" type="presOf" srcId="{BD5A9724-F43D-478A-B444-AA28D254BBB0}" destId="{CAC331C8-BE51-406F-9EF5-AC6F316EA313}" srcOrd="0" destOrd="0" presId="urn:microsoft.com/office/officeart/2005/8/layout/pList2#2"/>
    <dgm:cxn modelId="{3E1D76B0-1AEC-44BC-9B32-B498ED6E6A37}" type="presOf" srcId="{8AD8993A-C628-4B4F-9CF9-E10CB87CFEC4}" destId="{3DA74EAD-807A-4BC0-8FA9-19E213ACCFC5}" srcOrd="0" destOrd="0" presId="urn:microsoft.com/office/officeart/2005/8/layout/pList2#2"/>
    <dgm:cxn modelId="{A13C94BC-5831-49BF-BA21-8C2917B71D33}" type="presOf" srcId="{D031B8B8-BA4D-4A73-997C-1D4441AF38C8}" destId="{472575A3-F211-4156-8D2E-2A5BD46570C9}" srcOrd="0" destOrd="0" presId="urn:microsoft.com/office/officeart/2005/8/layout/pList2#2"/>
    <dgm:cxn modelId="{725F4888-5B98-4E48-9D11-087910B37DA1}" type="presParOf" srcId="{4A0B59DB-0116-4000-BFD8-F1C4116ACB6F}" destId="{29E82745-C478-4E58-8ADA-DE1760BA91AC}" srcOrd="0" destOrd="0" presId="urn:microsoft.com/office/officeart/2005/8/layout/pList2#2"/>
    <dgm:cxn modelId="{49602F32-0980-49DC-9218-DE6B077D1B4B}" type="presParOf" srcId="{4A0B59DB-0116-4000-BFD8-F1C4116ACB6F}" destId="{E1743CC9-D038-4015-B524-71FA64EABA0E}" srcOrd="1" destOrd="0" presId="urn:microsoft.com/office/officeart/2005/8/layout/pList2#2"/>
    <dgm:cxn modelId="{4EE597CF-11B6-415F-9D40-12C2942199EA}" type="presParOf" srcId="{E1743CC9-D038-4015-B524-71FA64EABA0E}" destId="{F35F7A57-4DB1-4A5F-B401-52A9BFA88E9E}" srcOrd="0" destOrd="0" presId="urn:microsoft.com/office/officeart/2005/8/layout/pList2#2"/>
    <dgm:cxn modelId="{A65EC626-FE2A-460D-94F9-58335FE1CAEB}" type="presParOf" srcId="{F35F7A57-4DB1-4A5F-B401-52A9BFA88E9E}" destId="{CAC331C8-BE51-406F-9EF5-AC6F316EA313}" srcOrd="0" destOrd="0" presId="urn:microsoft.com/office/officeart/2005/8/layout/pList2#2"/>
    <dgm:cxn modelId="{3BB07A35-0EF9-42BD-89A0-D4C371F854B5}" type="presParOf" srcId="{F35F7A57-4DB1-4A5F-B401-52A9BFA88E9E}" destId="{50DD8CFA-311F-45CA-9663-422520B90F73}" srcOrd="1" destOrd="0" presId="urn:microsoft.com/office/officeart/2005/8/layout/pList2#2"/>
    <dgm:cxn modelId="{7134834E-18E8-4B8B-A532-1BAD9DCBC2EE}" type="presParOf" srcId="{F35F7A57-4DB1-4A5F-B401-52A9BFA88E9E}" destId="{BE50F3B7-6194-4ADD-8DE4-732D0747E10F}" srcOrd="2" destOrd="0" presId="urn:microsoft.com/office/officeart/2005/8/layout/pList2#2"/>
    <dgm:cxn modelId="{D54888DD-C6BF-4723-AE98-933DC92FCF25}" type="presParOf" srcId="{E1743CC9-D038-4015-B524-71FA64EABA0E}" destId="{9F986BC4-2957-495D-9041-2D08BAEF0D46}" srcOrd="1" destOrd="0" presId="urn:microsoft.com/office/officeart/2005/8/layout/pList2#2"/>
    <dgm:cxn modelId="{44603B04-0B39-44FB-B221-FC44EC66783B}" type="presParOf" srcId="{E1743CC9-D038-4015-B524-71FA64EABA0E}" destId="{64CC30A5-2533-4BB9-A25E-1D68B6632D4F}" srcOrd="2" destOrd="0" presId="urn:microsoft.com/office/officeart/2005/8/layout/pList2#2"/>
    <dgm:cxn modelId="{F36E1DCC-3C46-4C60-9BF2-585324409BE3}" type="presParOf" srcId="{64CC30A5-2533-4BB9-A25E-1D68B6632D4F}" destId="{472575A3-F211-4156-8D2E-2A5BD46570C9}" srcOrd="0" destOrd="0" presId="urn:microsoft.com/office/officeart/2005/8/layout/pList2#2"/>
    <dgm:cxn modelId="{FB122E6D-D8A0-4ED2-9EF3-C9F8F0D3D7BA}" type="presParOf" srcId="{64CC30A5-2533-4BB9-A25E-1D68B6632D4F}" destId="{8F085669-2B1D-4A19-8B9C-E6E578C515B2}" srcOrd="1" destOrd="0" presId="urn:microsoft.com/office/officeart/2005/8/layout/pList2#2"/>
    <dgm:cxn modelId="{483A821F-C77D-40DE-BE3A-CD64A2246FDB}" type="presParOf" srcId="{64CC30A5-2533-4BB9-A25E-1D68B6632D4F}" destId="{1CE14BF8-834A-4D6E-A52E-D40C5754E10D}" srcOrd="2" destOrd="0" presId="urn:microsoft.com/office/officeart/2005/8/layout/pList2#2"/>
    <dgm:cxn modelId="{D7976C2F-513D-436A-AFC5-3AB81F4847B9}" type="presParOf" srcId="{E1743CC9-D038-4015-B524-71FA64EABA0E}" destId="{E653A1CD-D60E-419A-AB51-FEB50F65E6D9}" srcOrd="3" destOrd="0" presId="urn:microsoft.com/office/officeart/2005/8/layout/pList2#2"/>
    <dgm:cxn modelId="{80103DB0-8B25-40DE-9A71-CC507928CF3E}" type="presParOf" srcId="{E1743CC9-D038-4015-B524-71FA64EABA0E}" destId="{0F8F6563-6F4C-472B-9614-072233715D45}" srcOrd="4" destOrd="0" presId="urn:microsoft.com/office/officeart/2005/8/layout/pList2#2"/>
    <dgm:cxn modelId="{B1B282F1-9488-4B60-A2D6-FBA3481D63C4}" type="presParOf" srcId="{0F8F6563-6F4C-472B-9614-072233715D45}" destId="{3DA74EAD-807A-4BC0-8FA9-19E213ACCFC5}" srcOrd="0" destOrd="0" presId="urn:microsoft.com/office/officeart/2005/8/layout/pList2#2"/>
    <dgm:cxn modelId="{A05F2978-5B0A-4E8C-B126-188FECACAD0B}" type="presParOf" srcId="{0F8F6563-6F4C-472B-9614-072233715D45}" destId="{74618225-9D6B-47A8-B980-DF890A1DF4E9}" srcOrd="1" destOrd="0" presId="urn:microsoft.com/office/officeart/2005/8/layout/pList2#2"/>
    <dgm:cxn modelId="{703C9572-1610-47AE-B3F2-9F6DD6188336}" type="presParOf" srcId="{0F8F6563-6F4C-472B-9614-072233715D45}" destId="{1796D9A1-3CE5-40E1-A92D-121BD4E4F110}" srcOrd="2" destOrd="0" presId="urn:microsoft.com/office/officeart/2005/8/layout/pList2#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EBEEAB6-2764-4E7E-BF72-A70CA11CCB49}" type="doc">
      <dgm:prSet loTypeId="urn:microsoft.com/office/officeart/2005/8/layout/pList2#3" loCatId="picture" qsTypeId="urn:microsoft.com/office/officeart/2005/8/quickstyle/3d1" qsCatId="3D" csTypeId="urn:microsoft.com/office/officeart/2005/8/colors/accent1_2" csCatId="accent1" phldr="1"/>
      <dgm:spPr/>
      <dgm:t>
        <a:bodyPr/>
        <a:lstStyle/>
        <a:p>
          <a:endParaRPr lang="ru-RU"/>
        </a:p>
      </dgm:t>
    </dgm:pt>
    <dgm:pt modelId="{BD5A9724-F43D-478A-B444-AA28D254BBB0}">
      <dgm:prSet phldrT="[Текст]" custT="1"/>
      <dgm:spPr>
        <a:solidFill>
          <a:srgbClr val="6CF41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3399"/>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1">
            <a:lumMod val="20000"/>
            <a:lumOff val="8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ED8CC8AD-78A1-413E-AF56-FFD5A0089F1F}">
      <dgm:prSet custT="1"/>
      <dgm:spPr>
        <a:solidFill>
          <a:schemeClr val="bg1">
            <a:lumMod val="95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gm:t>
    </dgm:pt>
    <dgm:pt modelId="{CCE04D95-7274-421D-B6CC-73ADDECE8931}" type="parTrans" cxnId="{EE52E70E-7783-4DF4-BE2E-DDAE14837D81}">
      <dgm:prSet/>
      <dgm:spPr/>
      <dgm:t>
        <a:bodyPr/>
        <a:lstStyle/>
        <a:p>
          <a:endParaRPr lang="ru-RU"/>
        </a:p>
      </dgm:t>
    </dgm:pt>
    <dgm:pt modelId="{9A2C1238-9ABF-4609-9A43-F77FDA1661A9}" type="sibTrans" cxnId="{EE52E70E-7783-4DF4-BE2E-DDAE14837D81}">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4">
        <dgm:presLayoutVars>
          <dgm:bulletEnabled val="1"/>
        </dgm:presLayoutVars>
      </dgm:prSet>
      <dgm:spPr/>
    </dgm:pt>
    <dgm:pt modelId="{50DD8CFA-311F-45CA-9663-422520B90F73}" type="pres">
      <dgm:prSet presAssocID="{BD5A9724-F43D-478A-B444-AA28D254BBB0}" presName="invisiNode" presStyleLbl="node1" presStyleIdx="0" presStyleCnt="4"/>
      <dgm:spPr/>
    </dgm:pt>
    <dgm:pt modelId="{BE50F3B7-6194-4ADD-8DE4-732D0747E10F}" type="pres">
      <dgm:prSet presAssocID="{BD5A9724-F43D-478A-B444-AA28D254BBB0}" presName="imagNode" presStyleLbl="fgImgPlace1" presStyleIdx="0" presStyleCnt="4"/>
      <dgm:spPr>
        <a:blipFill rotWithShape="0">
          <a:blip xmlns:r="http://schemas.openxmlformats.org/officeDocument/2006/relationships" r:embed="rId1"/>
          <a:stretch>
            <a:fillRect/>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4">
        <dgm:presLayoutVars>
          <dgm:bulletEnabled val="1"/>
        </dgm:presLayoutVars>
      </dgm:prSet>
      <dgm:spPr/>
    </dgm:pt>
    <dgm:pt modelId="{8F085669-2B1D-4A19-8B9C-E6E578C515B2}" type="pres">
      <dgm:prSet presAssocID="{D031B8B8-BA4D-4A73-997C-1D4441AF38C8}" presName="invisiNode" presStyleLbl="node1" presStyleIdx="1" presStyleCnt="4"/>
      <dgm:spPr/>
    </dgm:pt>
    <dgm:pt modelId="{1CE14BF8-834A-4D6E-A52E-D40C5754E10D}" type="pres">
      <dgm:prSet presAssocID="{D031B8B8-BA4D-4A73-997C-1D4441AF38C8}" presName="imagNode" presStyleLbl="fgImgPlace1" presStyleIdx="1" presStyleCnt="4"/>
      <dgm:spPr>
        <a:blipFill rotWithShape="0">
          <a:blip xmlns:r="http://schemas.openxmlformats.org/officeDocument/2006/relationships" r:embed="rId2"/>
          <a:stretch>
            <a:fillRect/>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4">
        <dgm:presLayoutVars>
          <dgm:bulletEnabled val="1"/>
        </dgm:presLayoutVars>
      </dgm:prSet>
      <dgm:spPr/>
    </dgm:pt>
    <dgm:pt modelId="{74618225-9D6B-47A8-B980-DF890A1DF4E9}" type="pres">
      <dgm:prSet presAssocID="{8AD8993A-C628-4B4F-9CF9-E10CB87CFEC4}" presName="invisiNode" presStyleLbl="node1" presStyleIdx="2" presStyleCnt="4"/>
      <dgm:spPr/>
    </dgm:pt>
    <dgm:pt modelId="{1796D9A1-3CE5-40E1-A92D-121BD4E4F110}" type="pres">
      <dgm:prSet presAssocID="{8AD8993A-C628-4B4F-9CF9-E10CB87CFEC4}" presName="imagNode" presStyleLbl="fgImgPlace1" presStyleIdx="2" presStyleCnt="4"/>
      <dgm:spPr>
        <a:blipFill rotWithShape="1">
          <a:blip xmlns:r="http://schemas.openxmlformats.org/officeDocument/2006/relationships" r:embed="rId3"/>
          <a:srcRect/>
          <a:stretch>
            <a:fillRect l="-7000" r="-7000"/>
          </a:stretch>
        </a:blipFill>
      </dgm:spPr>
    </dgm:pt>
    <dgm:pt modelId="{5726ED1E-0433-4333-9F56-5B486EBDAC2B}" type="pres">
      <dgm:prSet presAssocID="{9E23D3EA-9339-4BBF-AC69-1EAC307BAFCE}" presName="sibTrans" presStyleLbl="sibTrans2D1" presStyleIdx="0" presStyleCnt="0"/>
      <dgm:spPr/>
    </dgm:pt>
    <dgm:pt modelId="{C1C5BD2E-1C37-4C93-A9FB-A3999159CA3D}" type="pres">
      <dgm:prSet presAssocID="{ED8CC8AD-78A1-413E-AF56-FFD5A0089F1F}" presName="compNode" presStyleCnt="0"/>
      <dgm:spPr/>
    </dgm:pt>
    <dgm:pt modelId="{0DD58BC6-B66C-4C53-8769-20FD4C3E66E4}" type="pres">
      <dgm:prSet presAssocID="{ED8CC8AD-78A1-413E-AF56-FFD5A0089F1F}" presName="node" presStyleLbl="node1" presStyleIdx="3" presStyleCnt="4">
        <dgm:presLayoutVars>
          <dgm:bulletEnabled val="1"/>
        </dgm:presLayoutVars>
      </dgm:prSet>
      <dgm:spPr/>
    </dgm:pt>
    <dgm:pt modelId="{8C26433A-805B-4DC6-AAC1-1910E898CA91}" type="pres">
      <dgm:prSet presAssocID="{ED8CC8AD-78A1-413E-AF56-FFD5A0089F1F}" presName="invisiNode" presStyleLbl="node1" presStyleIdx="3" presStyleCnt="4"/>
      <dgm:spPr/>
    </dgm:pt>
    <dgm:pt modelId="{BD4B80F7-4A7C-4A37-8EB2-886062AFBCF1}" type="pres">
      <dgm:prSet presAssocID="{ED8CC8AD-78A1-413E-AF56-FFD5A0089F1F}" presName="imagNode" presStyleLbl="fgImgPlace1" presStyleIdx="3" presStyleCnt="4"/>
      <dgm:spPr>
        <a:blipFill rotWithShape="1">
          <a:blip xmlns:r="http://schemas.openxmlformats.org/officeDocument/2006/relationships" r:embed="rId4"/>
          <a:srcRect/>
          <a:stretch>
            <a:fillRect t="-7000" b="-7000"/>
          </a:stretch>
        </a:blipFill>
      </dgm:spPr>
    </dgm:pt>
  </dgm:ptLst>
  <dgm:cxnLst>
    <dgm:cxn modelId="{F0ADD503-7A7D-4653-A7D3-45BF611C294B}" type="presOf" srcId="{8AD8993A-C628-4B4F-9CF9-E10CB87CFEC4}" destId="{3DA74EAD-807A-4BC0-8FA9-19E213ACCFC5}" srcOrd="0" destOrd="0" presId="urn:microsoft.com/office/officeart/2005/8/layout/pList2#3"/>
    <dgm:cxn modelId="{EE52E70E-7783-4DF4-BE2E-DDAE14837D81}" srcId="{AEBEEAB6-2764-4E7E-BF72-A70CA11CCB49}" destId="{ED8CC8AD-78A1-413E-AF56-FFD5A0089F1F}" srcOrd="3" destOrd="0" parTransId="{CCE04D95-7274-421D-B6CC-73ADDECE8931}" sibTransId="{9A2C1238-9ABF-4609-9A43-F77FDA1661A9}"/>
    <dgm:cxn modelId="{ED3FCE13-E66B-466B-825B-39C8AC14729B}" srcId="{AEBEEAB6-2764-4E7E-BF72-A70CA11CCB49}" destId="{8AD8993A-C628-4B4F-9CF9-E10CB87CFEC4}" srcOrd="2" destOrd="0" parTransId="{1D47B509-0101-4B13-9D1B-5EBA43A4F27D}" sibTransId="{9E23D3EA-9339-4BBF-AC69-1EAC307BAFCE}"/>
    <dgm:cxn modelId="{A5284967-5C52-4E61-8B7F-F42B9CDF546E}" srcId="{AEBEEAB6-2764-4E7E-BF72-A70CA11CCB49}" destId="{D031B8B8-BA4D-4A73-997C-1D4441AF38C8}" srcOrd="1" destOrd="0" parTransId="{3D0D9AA8-D6B8-453B-BF7B-F017A29463BE}" sibTransId="{D5F593A7-DB8A-4F09-9990-9C70E2C23BF1}"/>
    <dgm:cxn modelId="{9F5EF54B-D18B-41CA-8F44-FCCA4C10EE70}" type="presOf" srcId="{ED8CC8AD-78A1-413E-AF56-FFD5A0089F1F}" destId="{0DD58BC6-B66C-4C53-8769-20FD4C3E66E4}" srcOrd="0" destOrd="0" presId="urn:microsoft.com/office/officeart/2005/8/layout/pList2#3"/>
    <dgm:cxn modelId="{E2FD4978-7A70-4D60-B944-E6A7D217A0C0}" srcId="{AEBEEAB6-2764-4E7E-BF72-A70CA11CCB49}" destId="{BD5A9724-F43D-478A-B444-AA28D254BBB0}" srcOrd="0" destOrd="0" parTransId="{AA146F2B-404B-4CAC-9A54-7102C0510692}" sibTransId="{C6907726-7722-48B1-8A67-76694CE3BDC7}"/>
    <dgm:cxn modelId="{1A81D77F-8492-44AA-91C3-211F0A0A040A}" type="presOf" srcId="{D031B8B8-BA4D-4A73-997C-1D4441AF38C8}" destId="{472575A3-F211-4156-8D2E-2A5BD46570C9}" srcOrd="0" destOrd="0" presId="urn:microsoft.com/office/officeart/2005/8/layout/pList2#3"/>
    <dgm:cxn modelId="{C8B6769A-20EB-4C48-8758-73A4234176A0}" type="presOf" srcId="{BD5A9724-F43D-478A-B444-AA28D254BBB0}" destId="{CAC331C8-BE51-406F-9EF5-AC6F316EA313}" srcOrd="0" destOrd="0" presId="urn:microsoft.com/office/officeart/2005/8/layout/pList2#3"/>
    <dgm:cxn modelId="{BFC86DBE-2E1B-4E8A-8B7C-0039816DCAEC}" type="presOf" srcId="{D5F593A7-DB8A-4F09-9990-9C70E2C23BF1}" destId="{E653A1CD-D60E-419A-AB51-FEB50F65E6D9}" srcOrd="0" destOrd="0" presId="urn:microsoft.com/office/officeart/2005/8/layout/pList2#3"/>
    <dgm:cxn modelId="{32647DD5-FBAB-43D1-A535-2FAF4DCF854F}" type="presOf" srcId="{C6907726-7722-48B1-8A67-76694CE3BDC7}" destId="{9F986BC4-2957-495D-9041-2D08BAEF0D46}" srcOrd="0" destOrd="0" presId="urn:microsoft.com/office/officeart/2005/8/layout/pList2#3"/>
    <dgm:cxn modelId="{B94DF6FB-25DC-4502-BF94-A7833A0A60F6}" type="presOf" srcId="{AEBEEAB6-2764-4E7E-BF72-A70CA11CCB49}" destId="{4A0B59DB-0116-4000-BFD8-F1C4116ACB6F}" srcOrd="0" destOrd="0" presId="urn:microsoft.com/office/officeart/2005/8/layout/pList2#3"/>
    <dgm:cxn modelId="{04A85CFE-0772-4E5A-B5BD-71E777754FC9}" type="presOf" srcId="{9E23D3EA-9339-4BBF-AC69-1EAC307BAFCE}" destId="{5726ED1E-0433-4333-9F56-5B486EBDAC2B}" srcOrd="0" destOrd="0" presId="urn:microsoft.com/office/officeart/2005/8/layout/pList2#3"/>
    <dgm:cxn modelId="{76EE5297-3B2D-4C75-AD65-D41AFA5BCD84}" type="presParOf" srcId="{4A0B59DB-0116-4000-BFD8-F1C4116ACB6F}" destId="{29E82745-C478-4E58-8ADA-DE1760BA91AC}" srcOrd="0" destOrd="0" presId="urn:microsoft.com/office/officeart/2005/8/layout/pList2#3"/>
    <dgm:cxn modelId="{EAF942E1-A96F-43D2-8643-C269A89B879D}" type="presParOf" srcId="{4A0B59DB-0116-4000-BFD8-F1C4116ACB6F}" destId="{E1743CC9-D038-4015-B524-71FA64EABA0E}" srcOrd="1" destOrd="0" presId="urn:microsoft.com/office/officeart/2005/8/layout/pList2#3"/>
    <dgm:cxn modelId="{44CF6F4D-6EEF-4297-A62A-F09E50E34E49}" type="presParOf" srcId="{E1743CC9-D038-4015-B524-71FA64EABA0E}" destId="{F35F7A57-4DB1-4A5F-B401-52A9BFA88E9E}" srcOrd="0" destOrd="0" presId="urn:microsoft.com/office/officeart/2005/8/layout/pList2#3"/>
    <dgm:cxn modelId="{C6F15A92-ADC0-4DB3-B03D-60ECAF676676}" type="presParOf" srcId="{F35F7A57-4DB1-4A5F-B401-52A9BFA88E9E}" destId="{CAC331C8-BE51-406F-9EF5-AC6F316EA313}" srcOrd="0" destOrd="0" presId="urn:microsoft.com/office/officeart/2005/8/layout/pList2#3"/>
    <dgm:cxn modelId="{71E91222-68C0-41FA-AEAA-EBC9037D6829}" type="presParOf" srcId="{F35F7A57-4DB1-4A5F-B401-52A9BFA88E9E}" destId="{50DD8CFA-311F-45CA-9663-422520B90F73}" srcOrd="1" destOrd="0" presId="urn:microsoft.com/office/officeart/2005/8/layout/pList2#3"/>
    <dgm:cxn modelId="{C4745D20-5400-46EA-BD4E-21F42EE1A0D9}" type="presParOf" srcId="{F35F7A57-4DB1-4A5F-B401-52A9BFA88E9E}" destId="{BE50F3B7-6194-4ADD-8DE4-732D0747E10F}" srcOrd="2" destOrd="0" presId="urn:microsoft.com/office/officeart/2005/8/layout/pList2#3"/>
    <dgm:cxn modelId="{1BA942F3-1615-4935-A430-B2C18CCF1BCB}" type="presParOf" srcId="{E1743CC9-D038-4015-B524-71FA64EABA0E}" destId="{9F986BC4-2957-495D-9041-2D08BAEF0D46}" srcOrd="1" destOrd="0" presId="urn:microsoft.com/office/officeart/2005/8/layout/pList2#3"/>
    <dgm:cxn modelId="{ABF2AEC9-35D0-4FD7-B43C-DB3113DEC3C9}" type="presParOf" srcId="{E1743CC9-D038-4015-B524-71FA64EABA0E}" destId="{64CC30A5-2533-4BB9-A25E-1D68B6632D4F}" srcOrd="2" destOrd="0" presId="urn:microsoft.com/office/officeart/2005/8/layout/pList2#3"/>
    <dgm:cxn modelId="{595FE42B-4969-42DE-BFBB-6F2408FE73B2}" type="presParOf" srcId="{64CC30A5-2533-4BB9-A25E-1D68B6632D4F}" destId="{472575A3-F211-4156-8D2E-2A5BD46570C9}" srcOrd="0" destOrd="0" presId="urn:microsoft.com/office/officeart/2005/8/layout/pList2#3"/>
    <dgm:cxn modelId="{B3F6626E-FA62-4639-9F9A-7715BB60D3DA}" type="presParOf" srcId="{64CC30A5-2533-4BB9-A25E-1D68B6632D4F}" destId="{8F085669-2B1D-4A19-8B9C-E6E578C515B2}" srcOrd="1" destOrd="0" presId="urn:microsoft.com/office/officeart/2005/8/layout/pList2#3"/>
    <dgm:cxn modelId="{E47E6333-9AA4-414D-B89A-775012B010BD}" type="presParOf" srcId="{64CC30A5-2533-4BB9-A25E-1D68B6632D4F}" destId="{1CE14BF8-834A-4D6E-A52E-D40C5754E10D}" srcOrd="2" destOrd="0" presId="urn:microsoft.com/office/officeart/2005/8/layout/pList2#3"/>
    <dgm:cxn modelId="{50E38BCA-9AFC-47A5-B760-C76B56C81136}" type="presParOf" srcId="{E1743CC9-D038-4015-B524-71FA64EABA0E}" destId="{E653A1CD-D60E-419A-AB51-FEB50F65E6D9}" srcOrd="3" destOrd="0" presId="urn:microsoft.com/office/officeart/2005/8/layout/pList2#3"/>
    <dgm:cxn modelId="{08AA9F31-1ED0-445D-B537-03732174D965}" type="presParOf" srcId="{E1743CC9-D038-4015-B524-71FA64EABA0E}" destId="{0F8F6563-6F4C-472B-9614-072233715D45}" srcOrd="4" destOrd="0" presId="urn:microsoft.com/office/officeart/2005/8/layout/pList2#3"/>
    <dgm:cxn modelId="{2115E52B-9198-4DE3-910B-8C01FDEB5B14}" type="presParOf" srcId="{0F8F6563-6F4C-472B-9614-072233715D45}" destId="{3DA74EAD-807A-4BC0-8FA9-19E213ACCFC5}" srcOrd="0" destOrd="0" presId="urn:microsoft.com/office/officeart/2005/8/layout/pList2#3"/>
    <dgm:cxn modelId="{C58404DE-5AB0-4FA4-A818-8D039A762CA6}" type="presParOf" srcId="{0F8F6563-6F4C-472B-9614-072233715D45}" destId="{74618225-9D6B-47A8-B980-DF890A1DF4E9}" srcOrd="1" destOrd="0" presId="urn:microsoft.com/office/officeart/2005/8/layout/pList2#3"/>
    <dgm:cxn modelId="{8EE1F29B-FFC8-440A-A29C-9215333B5B7F}" type="presParOf" srcId="{0F8F6563-6F4C-472B-9614-072233715D45}" destId="{1796D9A1-3CE5-40E1-A92D-121BD4E4F110}" srcOrd="2" destOrd="0" presId="urn:microsoft.com/office/officeart/2005/8/layout/pList2#3"/>
    <dgm:cxn modelId="{96907F5B-FFC5-4E6B-810C-5D465C2197B4}" type="presParOf" srcId="{E1743CC9-D038-4015-B524-71FA64EABA0E}" destId="{5726ED1E-0433-4333-9F56-5B486EBDAC2B}" srcOrd="5" destOrd="0" presId="urn:microsoft.com/office/officeart/2005/8/layout/pList2#3"/>
    <dgm:cxn modelId="{ED2DE8BE-FCAF-4584-9A4C-5945A1E0CEFA}" type="presParOf" srcId="{E1743CC9-D038-4015-B524-71FA64EABA0E}" destId="{C1C5BD2E-1C37-4C93-A9FB-A3999159CA3D}" srcOrd="6" destOrd="0" presId="urn:microsoft.com/office/officeart/2005/8/layout/pList2#3"/>
    <dgm:cxn modelId="{4EF4844F-D61D-4BAA-98F2-C06450EA51BA}" type="presParOf" srcId="{C1C5BD2E-1C37-4C93-A9FB-A3999159CA3D}" destId="{0DD58BC6-B66C-4C53-8769-20FD4C3E66E4}" srcOrd="0" destOrd="0" presId="urn:microsoft.com/office/officeart/2005/8/layout/pList2#3"/>
    <dgm:cxn modelId="{E7D8AB64-4A39-475C-9529-51E82B2EE07C}" type="presParOf" srcId="{C1C5BD2E-1C37-4C93-A9FB-A3999159CA3D}" destId="{8C26433A-805B-4DC6-AAC1-1910E898CA91}" srcOrd="1" destOrd="0" presId="urn:microsoft.com/office/officeart/2005/8/layout/pList2#3"/>
    <dgm:cxn modelId="{615628ED-9923-4103-ACAC-93E9C009A669}" type="presParOf" srcId="{C1C5BD2E-1C37-4C93-A9FB-A3999159CA3D}" destId="{BD4B80F7-4A7C-4A37-8EB2-886062AFBCF1}" srcOrd="2" destOrd="0" presId="urn:microsoft.com/office/officeart/2005/8/layout/pList2#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AF68D49-9B48-4D19-A387-73986F76F1B3}" type="doc">
      <dgm:prSet loTypeId="urn:microsoft.com/office/officeart/2005/8/layout/hList7#3" loCatId="list" qsTypeId="urn:microsoft.com/office/officeart/2005/8/quickstyle/3d3" qsCatId="3D" csTypeId="urn:microsoft.com/office/officeart/2005/8/colors/colorful4" csCatId="colorful" phldr="1"/>
      <dgm:spPr/>
    </dgm:pt>
    <dgm:pt modelId="{9CFD7768-61AF-4DC3-BF22-19EDCF9A807C}">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gm:t>
    </dgm:pt>
    <dgm:pt modelId="{E9C18D9C-82EB-46B1-8E52-614C7FCBE3DF}" type="parTrans" cxnId="{A83947D7-E862-4D82-A145-DBF556059C23}">
      <dgm:prSet/>
      <dgm:spPr/>
      <dgm:t>
        <a:bodyPr/>
        <a:lstStyle/>
        <a:p>
          <a:endParaRPr lang="ru-RU"/>
        </a:p>
      </dgm:t>
    </dgm:pt>
    <dgm:pt modelId="{BEF21B2D-1D83-4F81-9949-F94E2F32EF35}" type="sibTrans" cxnId="{A83947D7-E862-4D82-A145-DBF556059C23}">
      <dgm:prSet/>
      <dgm:spPr/>
      <dgm:t>
        <a:bodyPr/>
        <a:lstStyle/>
        <a:p>
          <a:endParaRPr lang="ru-RU"/>
        </a:p>
      </dgm:t>
    </dgm:pt>
    <dgm:pt modelId="{82127A95-74F1-45DB-8A70-FB0ECAD9B55E}">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gm:t>
    </dgm:pt>
    <dgm:pt modelId="{A4623D4A-CB5F-474F-AF4F-FC5EC9A1EF59}" type="parTrans" cxnId="{8A1D3BB5-085B-4C0E-9DF3-35491A9DB550}">
      <dgm:prSet/>
      <dgm:spPr/>
      <dgm:t>
        <a:bodyPr/>
        <a:lstStyle/>
        <a:p>
          <a:endParaRPr lang="ru-RU"/>
        </a:p>
      </dgm:t>
    </dgm:pt>
    <dgm:pt modelId="{B8E89860-EBE3-499C-A759-74B23A070E01}" type="sibTrans" cxnId="{8A1D3BB5-085B-4C0E-9DF3-35491A9DB550}">
      <dgm:prSet/>
      <dgm:spPr/>
      <dgm:t>
        <a:bodyPr/>
        <a:lstStyle/>
        <a:p>
          <a:endParaRPr lang="ru-RU"/>
        </a:p>
      </dgm:t>
    </dgm:pt>
    <dgm:pt modelId="{8B954111-E315-42E3-A813-36CE1B01A80B}">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gm:t>
    </dgm:pt>
    <dgm:pt modelId="{8EC9397C-EB2D-48E3-8362-2F7F73BA9C20}" type="parTrans" cxnId="{0A40106D-DADD-438B-9892-A586B32F7A6A}">
      <dgm:prSet/>
      <dgm:spPr/>
      <dgm:t>
        <a:bodyPr/>
        <a:lstStyle/>
        <a:p>
          <a:endParaRPr lang="ru-RU"/>
        </a:p>
      </dgm:t>
    </dgm:pt>
    <dgm:pt modelId="{57108D3A-132E-4C63-8AA9-ECD30C747D23}" type="sibTrans" cxnId="{0A40106D-DADD-438B-9892-A586B32F7A6A}">
      <dgm:prSet/>
      <dgm:spPr/>
      <dgm:t>
        <a:bodyPr/>
        <a:lstStyle/>
        <a:p>
          <a:endParaRPr lang="ru-RU"/>
        </a:p>
      </dgm:t>
    </dgm:pt>
    <dgm:pt modelId="{6B8EC61E-35DC-413C-88E2-87BC922DD9D4}">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gm:t>
    </dgm:pt>
    <dgm:pt modelId="{DC6F059C-94B2-4CFD-B19A-673787C17253}" type="parTrans" cxnId="{AE10C84E-2577-485A-9070-76CE34BCC434}">
      <dgm:prSet/>
      <dgm:spPr/>
      <dgm:t>
        <a:bodyPr/>
        <a:lstStyle/>
        <a:p>
          <a:endParaRPr lang="ru-RU"/>
        </a:p>
      </dgm:t>
    </dgm:pt>
    <dgm:pt modelId="{20837F2D-14FD-4D69-AA8B-C1F39F1FCC71}" type="sibTrans" cxnId="{AE10C84E-2577-485A-9070-76CE34BCC434}">
      <dgm:prSet/>
      <dgm:spPr/>
      <dgm:t>
        <a:bodyPr/>
        <a:lstStyle/>
        <a:p>
          <a:endParaRPr lang="ru-RU"/>
        </a:p>
      </dgm:t>
    </dgm:pt>
    <dgm:pt modelId="{5CDF5980-79A6-47B8-9F6C-2C31899CD527}">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gm:t>
    </dgm:pt>
    <dgm:pt modelId="{056D9C45-CD3D-4892-BE84-A4C5DCF46165}" type="parTrans" cxnId="{709B58A4-4E7B-4514-950E-9C2D42997FC9}">
      <dgm:prSet/>
      <dgm:spPr/>
      <dgm:t>
        <a:bodyPr/>
        <a:lstStyle/>
        <a:p>
          <a:endParaRPr lang="ru-RU"/>
        </a:p>
      </dgm:t>
    </dgm:pt>
    <dgm:pt modelId="{26AA5459-F3C4-4807-9837-F9D5451901ED}" type="sibTrans" cxnId="{709B58A4-4E7B-4514-950E-9C2D42997FC9}">
      <dgm:prSet/>
      <dgm:spPr/>
      <dgm:t>
        <a:bodyPr/>
        <a:lstStyle/>
        <a:p>
          <a:endParaRPr lang="ru-RU"/>
        </a:p>
      </dgm:t>
    </dgm:pt>
    <dgm:pt modelId="{FF6179A4-BC5A-45B2-B683-ABB9D26E446B}">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gm:t>
    </dgm:pt>
    <dgm:pt modelId="{08297F91-3577-4EB0-A442-9526314E87FA}" type="parTrans" cxnId="{6E496AB0-ED77-4C95-A2A1-C71737C6618F}">
      <dgm:prSet/>
      <dgm:spPr/>
      <dgm:t>
        <a:bodyPr/>
        <a:lstStyle/>
        <a:p>
          <a:endParaRPr lang="ru-RU"/>
        </a:p>
      </dgm:t>
    </dgm:pt>
    <dgm:pt modelId="{9B1F9DE3-5CC8-492D-A5D2-3691253EC008}" type="sibTrans" cxnId="{6E496AB0-ED77-4C95-A2A1-C71737C6618F}">
      <dgm:prSet/>
      <dgm:spPr/>
      <dgm:t>
        <a:bodyPr/>
        <a:lstStyle/>
        <a:p>
          <a:endParaRPr lang="ru-RU"/>
        </a:p>
      </dgm:t>
    </dgm:pt>
    <dgm:pt modelId="{2F6A7C6B-9C5B-4B99-8C01-89FB4E0EE455}">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gm:t>
    </dgm:pt>
    <dgm:pt modelId="{04690679-5821-423B-BCA9-3CEA28A6986E}" type="parTrans" cxnId="{D907782B-27DD-440B-AA1B-97BB3E44580C}">
      <dgm:prSet/>
      <dgm:spPr/>
      <dgm:t>
        <a:bodyPr/>
        <a:lstStyle/>
        <a:p>
          <a:endParaRPr lang="ru-RU"/>
        </a:p>
      </dgm:t>
    </dgm:pt>
    <dgm:pt modelId="{4939DD61-25A3-484A-A9AC-996065AD12E9}" type="sibTrans" cxnId="{D907782B-27DD-440B-AA1B-97BB3E44580C}">
      <dgm:prSet/>
      <dgm:spPr/>
      <dgm:t>
        <a:bodyPr/>
        <a:lstStyle/>
        <a:p>
          <a:endParaRPr lang="ru-RU"/>
        </a:p>
      </dgm:t>
    </dgm:pt>
    <dgm:pt modelId="{408FAB21-9BC0-4B16-965E-3B5D6726350E}" type="pres">
      <dgm:prSet presAssocID="{FAF68D49-9B48-4D19-A387-73986F76F1B3}" presName="Name0" presStyleCnt="0">
        <dgm:presLayoutVars>
          <dgm:dir/>
          <dgm:resizeHandles val="exact"/>
        </dgm:presLayoutVars>
      </dgm:prSet>
      <dgm:spPr/>
    </dgm:pt>
    <dgm:pt modelId="{72F91573-032F-453E-AA21-6FE9DE5E5A9D}" type="pres">
      <dgm:prSet presAssocID="{FAF68D49-9B48-4D19-A387-73986F76F1B3}" presName="fgShape" presStyleLbl="fgShp" presStyleIdx="0" presStyleCnt="1"/>
      <dgm:spPr/>
    </dgm:pt>
    <dgm:pt modelId="{82F17E84-4E9E-4273-8E23-EDCEA66CADB3}" type="pres">
      <dgm:prSet presAssocID="{FAF68D49-9B48-4D19-A387-73986F76F1B3}" presName="linComp" presStyleCnt="0"/>
      <dgm:spPr/>
    </dgm:pt>
    <dgm:pt modelId="{2F7A9DEF-6FB9-4610-B948-685B505C3F75}" type="pres">
      <dgm:prSet presAssocID="{9CFD7768-61AF-4DC3-BF22-19EDCF9A807C}" presName="compNode" presStyleCnt="0"/>
      <dgm:spPr/>
    </dgm:pt>
    <dgm:pt modelId="{AE410574-03E4-41B0-99A4-D2B4B1EA931D}" type="pres">
      <dgm:prSet presAssocID="{9CFD7768-61AF-4DC3-BF22-19EDCF9A807C}" presName="bkgdShape" presStyleLbl="node1" presStyleIdx="0" presStyleCnt="7"/>
      <dgm:spPr/>
    </dgm:pt>
    <dgm:pt modelId="{69254DEF-D59C-4574-BCEB-E1675C4B7D38}" type="pres">
      <dgm:prSet presAssocID="{9CFD7768-61AF-4DC3-BF22-19EDCF9A807C}" presName="nodeTx" presStyleLbl="node1" presStyleIdx="0" presStyleCnt="7">
        <dgm:presLayoutVars>
          <dgm:bulletEnabled val="1"/>
        </dgm:presLayoutVars>
      </dgm:prSet>
      <dgm:spPr/>
    </dgm:pt>
    <dgm:pt modelId="{66C55950-D063-4C38-9668-AFCACA7E6738}" type="pres">
      <dgm:prSet presAssocID="{9CFD7768-61AF-4DC3-BF22-19EDCF9A807C}" presName="invisiNode" presStyleLbl="node1" presStyleIdx="0" presStyleCnt="7"/>
      <dgm:spPr/>
    </dgm:pt>
    <dgm:pt modelId="{5159D7E7-3D9B-4174-A4D7-069016045730}" type="pres">
      <dgm:prSet presAssocID="{9CFD7768-61AF-4DC3-BF22-19EDCF9A807C}" presName="imagNode" presStyleLbl="fgImgPlace1" presStyleIdx="0" presStyleCnt="7"/>
      <dgm:spPr>
        <a:blipFill rotWithShape="1">
          <a:blip xmlns:r="http://schemas.openxmlformats.org/officeDocument/2006/relationships" r:embed="rId1"/>
          <a:srcRect/>
          <a:stretch>
            <a:fillRect l="-16000" r="-16000"/>
          </a:stretch>
        </a:blipFill>
      </dgm:spPr>
    </dgm:pt>
    <dgm:pt modelId="{F2E7BC99-7B54-49F7-AB5C-2367C59B5966}" type="pres">
      <dgm:prSet presAssocID="{BEF21B2D-1D83-4F81-9949-F94E2F32EF35}" presName="sibTrans" presStyleLbl="sibTrans2D1" presStyleIdx="0" presStyleCnt="0"/>
      <dgm:spPr/>
    </dgm:pt>
    <dgm:pt modelId="{8833CAA9-38CB-4CB3-B9BA-A6CE9C5DB1E5}" type="pres">
      <dgm:prSet presAssocID="{82127A95-74F1-45DB-8A70-FB0ECAD9B55E}" presName="compNode" presStyleCnt="0"/>
      <dgm:spPr/>
    </dgm:pt>
    <dgm:pt modelId="{DB063DD4-00C9-4E1B-BFF5-9E129C609BAE}" type="pres">
      <dgm:prSet presAssocID="{82127A95-74F1-45DB-8A70-FB0ECAD9B55E}" presName="bkgdShape" presStyleLbl="node1" presStyleIdx="1" presStyleCnt="7"/>
      <dgm:spPr/>
    </dgm:pt>
    <dgm:pt modelId="{AE781078-0A81-4569-BCF2-0B69ED1D21B0}" type="pres">
      <dgm:prSet presAssocID="{82127A95-74F1-45DB-8A70-FB0ECAD9B55E}" presName="nodeTx" presStyleLbl="node1" presStyleIdx="1" presStyleCnt="7">
        <dgm:presLayoutVars>
          <dgm:bulletEnabled val="1"/>
        </dgm:presLayoutVars>
      </dgm:prSet>
      <dgm:spPr/>
    </dgm:pt>
    <dgm:pt modelId="{D543AD64-0E5C-4F8C-B54F-EDF12CDFA94A}" type="pres">
      <dgm:prSet presAssocID="{82127A95-74F1-45DB-8A70-FB0ECAD9B55E}" presName="invisiNode" presStyleLbl="node1" presStyleIdx="1" presStyleCnt="7"/>
      <dgm:spPr/>
    </dgm:pt>
    <dgm:pt modelId="{96AA0A9D-56E5-4E87-A59B-922A44530958}" type="pres">
      <dgm:prSet presAssocID="{82127A95-74F1-45DB-8A70-FB0ECAD9B55E}" presName="imagNode" presStyleLbl="fgImgPlace1" presStyleIdx="1" presStyleCnt="7"/>
      <dgm:spPr>
        <a:blipFill rotWithShape="1">
          <a:blip xmlns:r="http://schemas.openxmlformats.org/officeDocument/2006/relationships" r:embed="rId2"/>
          <a:srcRect/>
          <a:stretch>
            <a:fillRect l="-17000" r="-17000"/>
          </a:stretch>
        </a:blipFill>
      </dgm:spPr>
    </dgm:pt>
    <dgm:pt modelId="{2BFEFD60-D5E6-42D5-9E04-86E2D90367B8}" type="pres">
      <dgm:prSet presAssocID="{B8E89860-EBE3-499C-A759-74B23A070E01}" presName="sibTrans" presStyleLbl="sibTrans2D1" presStyleIdx="0" presStyleCnt="0"/>
      <dgm:spPr/>
    </dgm:pt>
    <dgm:pt modelId="{FC920B26-FF72-492F-ADA2-C01155064114}" type="pres">
      <dgm:prSet presAssocID="{8B954111-E315-42E3-A813-36CE1B01A80B}" presName="compNode" presStyleCnt="0"/>
      <dgm:spPr/>
    </dgm:pt>
    <dgm:pt modelId="{2150F8B6-4150-481B-BA15-4D887317E578}" type="pres">
      <dgm:prSet presAssocID="{8B954111-E315-42E3-A813-36CE1B01A80B}" presName="bkgdShape" presStyleLbl="node1" presStyleIdx="2" presStyleCnt="7"/>
      <dgm:spPr/>
    </dgm:pt>
    <dgm:pt modelId="{6AEA80E5-8A3F-4EEA-951C-A74991F5F100}" type="pres">
      <dgm:prSet presAssocID="{8B954111-E315-42E3-A813-36CE1B01A80B}" presName="nodeTx" presStyleLbl="node1" presStyleIdx="2" presStyleCnt="7">
        <dgm:presLayoutVars>
          <dgm:bulletEnabled val="1"/>
        </dgm:presLayoutVars>
      </dgm:prSet>
      <dgm:spPr/>
    </dgm:pt>
    <dgm:pt modelId="{9E278FE8-086C-4633-9524-FB3B963023E9}" type="pres">
      <dgm:prSet presAssocID="{8B954111-E315-42E3-A813-36CE1B01A80B}" presName="invisiNode" presStyleLbl="node1" presStyleIdx="2" presStyleCnt="7"/>
      <dgm:spPr/>
    </dgm:pt>
    <dgm:pt modelId="{24F838FB-CA13-4FC8-BFC1-02C25DAF7365}" type="pres">
      <dgm:prSet presAssocID="{8B954111-E315-42E3-A813-36CE1B01A80B}" presName="imagNode" presStyleLbl="fgImgPlace1" presStyleIdx="2" presStyleCnt="7"/>
      <dgm:spPr>
        <a:blipFill rotWithShape="1">
          <a:blip xmlns:r="http://schemas.openxmlformats.org/officeDocument/2006/relationships" r:embed="rId3"/>
          <a:srcRect/>
          <a:stretch>
            <a:fillRect l="-62000" r="-62000"/>
          </a:stretch>
        </a:blipFill>
      </dgm:spPr>
    </dgm:pt>
    <dgm:pt modelId="{88BBE692-D388-4717-91E5-9EA2C1B61C97}" type="pres">
      <dgm:prSet presAssocID="{57108D3A-132E-4C63-8AA9-ECD30C747D23}" presName="sibTrans" presStyleLbl="sibTrans2D1" presStyleIdx="0" presStyleCnt="0"/>
      <dgm:spPr/>
    </dgm:pt>
    <dgm:pt modelId="{DC4678F2-68C0-49B2-B16A-601A2491B003}" type="pres">
      <dgm:prSet presAssocID="{6B8EC61E-35DC-413C-88E2-87BC922DD9D4}" presName="compNode" presStyleCnt="0"/>
      <dgm:spPr/>
    </dgm:pt>
    <dgm:pt modelId="{9CFE0332-9645-4E70-A763-DD3D0CD28D0A}" type="pres">
      <dgm:prSet presAssocID="{6B8EC61E-35DC-413C-88E2-87BC922DD9D4}" presName="bkgdShape" presStyleLbl="node1" presStyleIdx="3" presStyleCnt="7"/>
      <dgm:spPr/>
    </dgm:pt>
    <dgm:pt modelId="{E4D3992A-7CA8-4B43-8CDC-5E3066302AC4}" type="pres">
      <dgm:prSet presAssocID="{6B8EC61E-35DC-413C-88E2-87BC922DD9D4}" presName="nodeTx" presStyleLbl="node1" presStyleIdx="3" presStyleCnt="7">
        <dgm:presLayoutVars>
          <dgm:bulletEnabled val="1"/>
        </dgm:presLayoutVars>
      </dgm:prSet>
      <dgm:spPr/>
    </dgm:pt>
    <dgm:pt modelId="{118D1AEA-586A-4408-8279-8E44D402D70E}" type="pres">
      <dgm:prSet presAssocID="{6B8EC61E-35DC-413C-88E2-87BC922DD9D4}" presName="invisiNode" presStyleLbl="node1" presStyleIdx="3" presStyleCnt="7"/>
      <dgm:spPr/>
    </dgm:pt>
    <dgm:pt modelId="{1CB07D10-BD0F-41BA-8366-0F4C5ED0CFFB}" type="pres">
      <dgm:prSet presAssocID="{6B8EC61E-35DC-413C-88E2-87BC922DD9D4}" presName="imagNode" presStyleLbl="fgImgPlace1" presStyleIdx="3" presStyleCnt="7"/>
      <dgm:spPr>
        <a:blipFill rotWithShape="1">
          <a:blip xmlns:r="http://schemas.openxmlformats.org/officeDocument/2006/relationships" r:embed="rId4"/>
          <a:srcRect/>
          <a:stretch>
            <a:fillRect l="-17000" r="-17000"/>
          </a:stretch>
        </a:blipFill>
      </dgm:spPr>
    </dgm:pt>
    <dgm:pt modelId="{6D562097-A03E-4451-A5D9-5B8D1D652C7E}" type="pres">
      <dgm:prSet presAssocID="{20837F2D-14FD-4D69-AA8B-C1F39F1FCC71}" presName="sibTrans" presStyleLbl="sibTrans2D1" presStyleIdx="0" presStyleCnt="0"/>
      <dgm:spPr/>
    </dgm:pt>
    <dgm:pt modelId="{01171292-2319-4DD7-ADD4-485DCF07056C}" type="pres">
      <dgm:prSet presAssocID="{5CDF5980-79A6-47B8-9F6C-2C31899CD527}" presName="compNode" presStyleCnt="0"/>
      <dgm:spPr/>
    </dgm:pt>
    <dgm:pt modelId="{CF05CAA5-FB67-47E0-A589-928EC62E4B90}" type="pres">
      <dgm:prSet presAssocID="{5CDF5980-79A6-47B8-9F6C-2C31899CD527}" presName="bkgdShape" presStyleLbl="node1" presStyleIdx="4" presStyleCnt="7"/>
      <dgm:spPr/>
    </dgm:pt>
    <dgm:pt modelId="{8C3578AE-3CD0-4C59-BADE-96B248E8AB4E}" type="pres">
      <dgm:prSet presAssocID="{5CDF5980-79A6-47B8-9F6C-2C31899CD527}" presName="nodeTx" presStyleLbl="node1" presStyleIdx="4" presStyleCnt="7">
        <dgm:presLayoutVars>
          <dgm:bulletEnabled val="1"/>
        </dgm:presLayoutVars>
      </dgm:prSet>
      <dgm:spPr/>
    </dgm:pt>
    <dgm:pt modelId="{1D427AE7-6591-45EA-8B62-1EFD1D4EF4D3}" type="pres">
      <dgm:prSet presAssocID="{5CDF5980-79A6-47B8-9F6C-2C31899CD527}" presName="invisiNode" presStyleLbl="node1" presStyleIdx="4" presStyleCnt="7"/>
      <dgm:spPr/>
    </dgm:pt>
    <dgm:pt modelId="{ACECC939-10EF-49E4-B3E5-126C8099E12C}" type="pres">
      <dgm:prSet presAssocID="{5CDF5980-79A6-47B8-9F6C-2C31899CD527}" presName="imagNode" presStyleLbl="fgImgPlace1" presStyleIdx="4" presStyleCnt="7"/>
      <dgm:spPr>
        <a:blipFill rotWithShape="1">
          <a:blip xmlns:r="http://schemas.openxmlformats.org/officeDocument/2006/relationships" r:embed="rId5"/>
          <a:srcRect/>
          <a:stretch>
            <a:fillRect l="-17000" r="-17000"/>
          </a:stretch>
        </a:blipFill>
      </dgm:spPr>
    </dgm:pt>
    <dgm:pt modelId="{335B9FAE-6ED3-4982-B2DB-BF78B97336A2}" type="pres">
      <dgm:prSet presAssocID="{26AA5459-F3C4-4807-9837-F9D5451901ED}" presName="sibTrans" presStyleLbl="sibTrans2D1" presStyleIdx="0" presStyleCnt="0"/>
      <dgm:spPr/>
    </dgm:pt>
    <dgm:pt modelId="{5BCD8FC8-52C8-470C-976F-96A824A8B621}" type="pres">
      <dgm:prSet presAssocID="{FF6179A4-BC5A-45B2-B683-ABB9D26E446B}" presName="compNode" presStyleCnt="0"/>
      <dgm:spPr/>
    </dgm:pt>
    <dgm:pt modelId="{A30C4903-15B0-45A0-8234-71C35A6FA7CC}" type="pres">
      <dgm:prSet presAssocID="{FF6179A4-BC5A-45B2-B683-ABB9D26E446B}" presName="bkgdShape" presStyleLbl="node1" presStyleIdx="5" presStyleCnt="7"/>
      <dgm:spPr/>
    </dgm:pt>
    <dgm:pt modelId="{24B657B4-B178-4543-A0DF-C7F1442B54B9}" type="pres">
      <dgm:prSet presAssocID="{FF6179A4-BC5A-45B2-B683-ABB9D26E446B}" presName="nodeTx" presStyleLbl="node1" presStyleIdx="5" presStyleCnt="7">
        <dgm:presLayoutVars>
          <dgm:bulletEnabled val="1"/>
        </dgm:presLayoutVars>
      </dgm:prSet>
      <dgm:spPr/>
    </dgm:pt>
    <dgm:pt modelId="{33589437-4777-418A-B100-0697C5200625}" type="pres">
      <dgm:prSet presAssocID="{FF6179A4-BC5A-45B2-B683-ABB9D26E446B}" presName="invisiNode" presStyleLbl="node1" presStyleIdx="5" presStyleCnt="7"/>
      <dgm:spPr/>
    </dgm:pt>
    <dgm:pt modelId="{CDFD1732-BBF7-4A04-B328-C8996DDF7820}" type="pres">
      <dgm:prSet presAssocID="{FF6179A4-BC5A-45B2-B683-ABB9D26E446B}" presName="imagNode" presStyleLbl="fgImgPlace1" presStyleIdx="5" presStyleCnt="7"/>
      <dgm:spPr>
        <a:blipFill rotWithShape="1">
          <a:blip xmlns:r="http://schemas.openxmlformats.org/officeDocument/2006/relationships" r:embed="rId6"/>
          <a:srcRect/>
          <a:stretch>
            <a:fillRect l="-27000" r="-27000"/>
          </a:stretch>
        </a:blipFill>
      </dgm:spPr>
    </dgm:pt>
    <dgm:pt modelId="{BF1B0CB7-765F-4724-9A42-80CA49F1ACA9}" type="pres">
      <dgm:prSet presAssocID="{9B1F9DE3-5CC8-492D-A5D2-3691253EC008}" presName="sibTrans" presStyleLbl="sibTrans2D1" presStyleIdx="0" presStyleCnt="0"/>
      <dgm:spPr/>
    </dgm:pt>
    <dgm:pt modelId="{2CECDD26-C855-41CD-8D1E-5C270069438D}" type="pres">
      <dgm:prSet presAssocID="{2F6A7C6B-9C5B-4B99-8C01-89FB4E0EE455}" presName="compNode" presStyleCnt="0"/>
      <dgm:spPr/>
    </dgm:pt>
    <dgm:pt modelId="{A601FD11-CF49-46AB-85E5-0D12A350A14E}" type="pres">
      <dgm:prSet presAssocID="{2F6A7C6B-9C5B-4B99-8C01-89FB4E0EE455}" presName="bkgdShape" presStyleLbl="node1" presStyleIdx="6" presStyleCnt="7"/>
      <dgm:spPr/>
    </dgm:pt>
    <dgm:pt modelId="{6D236917-5DED-4A8C-9D4A-1969445ECE2C}" type="pres">
      <dgm:prSet presAssocID="{2F6A7C6B-9C5B-4B99-8C01-89FB4E0EE455}" presName="nodeTx" presStyleLbl="node1" presStyleIdx="6" presStyleCnt="7">
        <dgm:presLayoutVars>
          <dgm:bulletEnabled val="1"/>
        </dgm:presLayoutVars>
      </dgm:prSet>
      <dgm:spPr/>
    </dgm:pt>
    <dgm:pt modelId="{0E769E8A-1756-4B89-AD5E-5195E76625B0}" type="pres">
      <dgm:prSet presAssocID="{2F6A7C6B-9C5B-4B99-8C01-89FB4E0EE455}" presName="invisiNode" presStyleLbl="node1" presStyleIdx="6" presStyleCnt="7"/>
      <dgm:spPr/>
    </dgm:pt>
    <dgm:pt modelId="{78AD3DAB-F870-487F-876D-CE8CA54D8CD6}" type="pres">
      <dgm:prSet presAssocID="{2F6A7C6B-9C5B-4B99-8C01-89FB4E0EE455}" presName="imagNode" presStyleLbl="fgImgPlace1" presStyleIdx="6" presStyleCnt="7"/>
      <dgm:spPr>
        <a:blipFill rotWithShape="1">
          <a:blip xmlns:r="http://schemas.openxmlformats.org/officeDocument/2006/relationships" r:embed="rId7"/>
          <a:srcRect/>
          <a:stretch>
            <a:fillRect l="-21000" r="-21000"/>
          </a:stretch>
        </a:blipFill>
      </dgm:spPr>
    </dgm:pt>
  </dgm:ptLst>
  <dgm:cxnLst>
    <dgm:cxn modelId="{8A46A303-E88C-453C-9903-A5FFDAAAE779}" type="presOf" srcId="{5CDF5980-79A6-47B8-9F6C-2C31899CD527}" destId="{CF05CAA5-FB67-47E0-A589-928EC62E4B90}" srcOrd="0" destOrd="0" presId="urn:microsoft.com/office/officeart/2005/8/layout/hList7#3"/>
    <dgm:cxn modelId="{35C5C516-48C9-4C86-BD3F-B8EA8A170743}" type="presOf" srcId="{5CDF5980-79A6-47B8-9F6C-2C31899CD527}" destId="{8C3578AE-3CD0-4C59-BADE-96B248E8AB4E}" srcOrd="1" destOrd="0" presId="urn:microsoft.com/office/officeart/2005/8/layout/hList7#3"/>
    <dgm:cxn modelId="{2CC0E618-49CD-4856-9734-5FFFF40D00CA}" type="presOf" srcId="{8B954111-E315-42E3-A813-36CE1B01A80B}" destId="{2150F8B6-4150-481B-BA15-4D887317E578}" srcOrd="0" destOrd="0" presId="urn:microsoft.com/office/officeart/2005/8/layout/hList7#3"/>
    <dgm:cxn modelId="{D907782B-27DD-440B-AA1B-97BB3E44580C}" srcId="{FAF68D49-9B48-4D19-A387-73986F76F1B3}" destId="{2F6A7C6B-9C5B-4B99-8C01-89FB4E0EE455}" srcOrd="6" destOrd="0" parTransId="{04690679-5821-423B-BCA9-3CEA28A6986E}" sibTransId="{4939DD61-25A3-484A-A9AC-996065AD12E9}"/>
    <dgm:cxn modelId="{FC749F34-3F94-442C-B3F5-CA7E9E0A1FE0}" type="presOf" srcId="{B8E89860-EBE3-499C-A759-74B23A070E01}" destId="{2BFEFD60-D5E6-42D5-9E04-86E2D90367B8}" srcOrd="0" destOrd="0" presId="urn:microsoft.com/office/officeart/2005/8/layout/hList7#3"/>
    <dgm:cxn modelId="{13BC5F36-117A-482B-93CF-BBEFA3B92342}" type="presOf" srcId="{2F6A7C6B-9C5B-4B99-8C01-89FB4E0EE455}" destId="{6D236917-5DED-4A8C-9D4A-1969445ECE2C}" srcOrd="1" destOrd="0" presId="urn:microsoft.com/office/officeart/2005/8/layout/hList7#3"/>
    <dgm:cxn modelId="{1973E33D-12B6-4653-88A7-E6FA8207FBF0}" type="presOf" srcId="{FAF68D49-9B48-4D19-A387-73986F76F1B3}" destId="{408FAB21-9BC0-4B16-965E-3B5D6726350E}" srcOrd="0" destOrd="0" presId="urn:microsoft.com/office/officeart/2005/8/layout/hList7#3"/>
    <dgm:cxn modelId="{BA392448-42E2-49B4-964F-A219469D777F}" type="presOf" srcId="{9B1F9DE3-5CC8-492D-A5D2-3691253EC008}" destId="{BF1B0CB7-765F-4724-9A42-80CA49F1ACA9}" srcOrd="0" destOrd="0" presId="urn:microsoft.com/office/officeart/2005/8/layout/hList7#3"/>
    <dgm:cxn modelId="{CD7EB948-3473-428B-B00B-707EA7815685}" type="presOf" srcId="{57108D3A-132E-4C63-8AA9-ECD30C747D23}" destId="{88BBE692-D388-4717-91E5-9EA2C1B61C97}" srcOrd="0" destOrd="0" presId="urn:microsoft.com/office/officeart/2005/8/layout/hList7#3"/>
    <dgm:cxn modelId="{A6D2346C-35BE-4986-A69E-790EC9C7BC0E}" type="presOf" srcId="{8B954111-E315-42E3-A813-36CE1B01A80B}" destId="{6AEA80E5-8A3F-4EEA-951C-A74991F5F100}" srcOrd="1" destOrd="0" presId="urn:microsoft.com/office/officeart/2005/8/layout/hList7#3"/>
    <dgm:cxn modelId="{0A40106D-DADD-438B-9892-A586B32F7A6A}" srcId="{FAF68D49-9B48-4D19-A387-73986F76F1B3}" destId="{8B954111-E315-42E3-A813-36CE1B01A80B}" srcOrd="2" destOrd="0" parTransId="{8EC9397C-EB2D-48E3-8362-2F7F73BA9C20}" sibTransId="{57108D3A-132E-4C63-8AA9-ECD30C747D23}"/>
    <dgm:cxn modelId="{AE10C84E-2577-485A-9070-76CE34BCC434}" srcId="{FAF68D49-9B48-4D19-A387-73986F76F1B3}" destId="{6B8EC61E-35DC-413C-88E2-87BC922DD9D4}" srcOrd="3" destOrd="0" parTransId="{DC6F059C-94B2-4CFD-B19A-673787C17253}" sibTransId="{20837F2D-14FD-4D69-AA8B-C1F39F1FCC71}"/>
    <dgm:cxn modelId="{A27FCF4F-4C37-4DFE-82E8-40354D35BF6E}" type="presOf" srcId="{20837F2D-14FD-4D69-AA8B-C1F39F1FCC71}" destId="{6D562097-A03E-4451-A5D9-5B8D1D652C7E}" srcOrd="0" destOrd="0" presId="urn:microsoft.com/office/officeart/2005/8/layout/hList7#3"/>
    <dgm:cxn modelId="{2DD7CB73-78CB-464A-B97D-5CC440CBC4B9}" type="presOf" srcId="{9CFD7768-61AF-4DC3-BF22-19EDCF9A807C}" destId="{69254DEF-D59C-4574-BCEB-E1675C4B7D38}" srcOrd="1" destOrd="0" presId="urn:microsoft.com/office/officeart/2005/8/layout/hList7#3"/>
    <dgm:cxn modelId="{31CB4180-DE29-42B8-AAA5-AE1FEE5430D5}" type="presOf" srcId="{6B8EC61E-35DC-413C-88E2-87BC922DD9D4}" destId="{E4D3992A-7CA8-4B43-8CDC-5E3066302AC4}" srcOrd="1" destOrd="0" presId="urn:microsoft.com/office/officeart/2005/8/layout/hList7#3"/>
    <dgm:cxn modelId="{709B58A4-4E7B-4514-950E-9C2D42997FC9}" srcId="{FAF68D49-9B48-4D19-A387-73986F76F1B3}" destId="{5CDF5980-79A6-47B8-9F6C-2C31899CD527}" srcOrd="4" destOrd="0" parTransId="{056D9C45-CD3D-4892-BE84-A4C5DCF46165}" sibTransId="{26AA5459-F3C4-4807-9837-F9D5451901ED}"/>
    <dgm:cxn modelId="{8C3076A6-F108-494B-B6B0-2885E7051CB4}" type="presOf" srcId="{82127A95-74F1-45DB-8A70-FB0ECAD9B55E}" destId="{DB063DD4-00C9-4E1B-BFF5-9E129C609BAE}" srcOrd="0" destOrd="0" presId="urn:microsoft.com/office/officeart/2005/8/layout/hList7#3"/>
    <dgm:cxn modelId="{5DFFC3AE-602D-4874-8B8D-749CE93906C1}" type="presOf" srcId="{2F6A7C6B-9C5B-4B99-8C01-89FB4E0EE455}" destId="{A601FD11-CF49-46AB-85E5-0D12A350A14E}" srcOrd="0" destOrd="0" presId="urn:microsoft.com/office/officeart/2005/8/layout/hList7#3"/>
    <dgm:cxn modelId="{6E496AB0-ED77-4C95-A2A1-C71737C6618F}" srcId="{FAF68D49-9B48-4D19-A387-73986F76F1B3}" destId="{FF6179A4-BC5A-45B2-B683-ABB9D26E446B}" srcOrd="5" destOrd="0" parTransId="{08297F91-3577-4EB0-A442-9526314E87FA}" sibTransId="{9B1F9DE3-5CC8-492D-A5D2-3691253EC008}"/>
    <dgm:cxn modelId="{8A1D3BB5-085B-4C0E-9DF3-35491A9DB550}" srcId="{FAF68D49-9B48-4D19-A387-73986F76F1B3}" destId="{82127A95-74F1-45DB-8A70-FB0ECAD9B55E}" srcOrd="1" destOrd="0" parTransId="{A4623D4A-CB5F-474F-AF4F-FC5EC9A1EF59}" sibTransId="{B8E89860-EBE3-499C-A759-74B23A070E01}"/>
    <dgm:cxn modelId="{842759BE-8259-4208-9CBC-C6232B27C081}" type="presOf" srcId="{26AA5459-F3C4-4807-9837-F9D5451901ED}" destId="{335B9FAE-6ED3-4982-B2DB-BF78B97336A2}" srcOrd="0" destOrd="0" presId="urn:microsoft.com/office/officeart/2005/8/layout/hList7#3"/>
    <dgm:cxn modelId="{2AC7F4C8-6824-46BD-A7B8-A6C9D0945866}" type="presOf" srcId="{9CFD7768-61AF-4DC3-BF22-19EDCF9A807C}" destId="{AE410574-03E4-41B0-99A4-D2B4B1EA931D}" srcOrd="0" destOrd="0" presId="urn:microsoft.com/office/officeart/2005/8/layout/hList7#3"/>
    <dgm:cxn modelId="{A83947D7-E862-4D82-A145-DBF556059C23}" srcId="{FAF68D49-9B48-4D19-A387-73986F76F1B3}" destId="{9CFD7768-61AF-4DC3-BF22-19EDCF9A807C}" srcOrd="0" destOrd="0" parTransId="{E9C18D9C-82EB-46B1-8E52-614C7FCBE3DF}" sibTransId="{BEF21B2D-1D83-4F81-9949-F94E2F32EF35}"/>
    <dgm:cxn modelId="{AA625FEA-720A-431B-AAE4-056992ECB474}" type="presOf" srcId="{FF6179A4-BC5A-45B2-B683-ABB9D26E446B}" destId="{A30C4903-15B0-45A0-8234-71C35A6FA7CC}" srcOrd="0" destOrd="0" presId="urn:microsoft.com/office/officeart/2005/8/layout/hList7#3"/>
    <dgm:cxn modelId="{4AFB35EC-9A59-4237-B448-DBD998C8C926}" type="presOf" srcId="{6B8EC61E-35DC-413C-88E2-87BC922DD9D4}" destId="{9CFE0332-9645-4E70-A763-DD3D0CD28D0A}" srcOrd="0" destOrd="0" presId="urn:microsoft.com/office/officeart/2005/8/layout/hList7#3"/>
    <dgm:cxn modelId="{7421FBF7-5CD1-47FC-94E2-70ACE3CACCA2}" type="presOf" srcId="{82127A95-74F1-45DB-8A70-FB0ECAD9B55E}" destId="{AE781078-0A81-4569-BCF2-0B69ED1D21B0}" srcOrd="1" destOrd="0" presId="urn:microsoft.com/office/officeart/2005/8/layout/hList7#3"/>
    <dgm:cxn modelId="{D8B876FA-1AE3-47F1-B4A2-0B31B171743E}" type="presOf" srcId="{BEF21B2D-1D83-4F81-9949-F94E2F32EF35}" destId="{F2E7BC99-7B54-49F7-AB5C-2367C59B5966}" srcOrd="0" destOrd="0" presId="urn:microsoft.com/office/officeart/2005/8/layout/hList7#3"/>
    <dgm:cxn modelId="{800EB9FA-D960-48A2-A9AE-398E49B6B14D}" type="presOf" srcId="{FF6179A4-BC5A-45B2-B683-ABB9D26E446B}" destId="{24B657B4-B178-4543-A0DF-C7F1442B54B9}" srcOrd="1" destOrd="0" presId="urn:microsoft.com/office/officeart/2005/8/layout/hList7#3"/>
    <dgm:cxn modelId="{390A7B5E-F8FE-4307-BE4A-335F37CD1D99}" type="presParOf" srcId="{408FAB21-9BC0-4B16-965E-3B5D6726350E}" destId="{72F91573-032F-453E-AA21-6FE9DE5E5A9D}" srcOrd="0" destOrd="0" presId="urn:microsoft.com/office/officeart/2005/8/layout/hList7#3"/>
    <dgm:cxn modelId="{ADA23EDD-42AE-43B3-81B0-0647379CBFBE}" type="presParOf" srcId="{408FAB21-9BC0-4B16-965E-3B5D6726350E}" destId="{82F17E84-4E9E-4273-8E23-EDCEA66CADB3}" srcOrd="1" destOrd="0" presId="urn:microsoft.com/office/officeart/2005/8/layout/hList7#3"/>
    <dgm:cxn modelId="{FD64D9A5-6035-4779-B6FB-824DBE657457}" type="presParOf" srcId="{82F17E84-4E9E-4273-8E23-EDCEA66CADB3}" destId="{2F7A9DEF-6FB9-4610-B948-685B505C3F75}" srcOrd="0" destOrd="0" presId="urn:microsoft.com/office/officeart/2005/8/layout/hList7#3"/>
    <dgm:cxn modelId="{05464563-8929-41EF-B32B-6C09717F9815}" type="presParOf" srcId="{2F7A9DEF-6FB9-4610-B948-685B505C3F75}" destId="{AE410574-03E4-41B0-99A4-D2B4B1EA931D}" srcOrd="0" destOrd="0" presId="urn:microsoft.com/office/officeart/2005/8/layout/hList7#3"/>
    <dgm:cxn modelId="{A6206FB1-6BEA-4753-810F-C4EAFEF192D0}" type="presParOf" srcId="{2F7A9DEF-6FB9-4610-B948-685B505C3F75}" destId="{69254DEF-D59C-4574-BCEB-E1675C4B7D38}" srcOrd="1" destOrd="0" presId="urn:microsoft.com/office/officeart/2005/8/layout/hList7#3"/>
    <dgm:cxn modelId="{8F3F0C69-7A22-484B-987D-8E3FF5EB2420}" type="presParOf" srcId="{2F7A9DEF-6FB9-4610-B948-685B505C3F75}" destId="{66C55950-D063-4C38-9668-AFCACA7E6738}" srcOrd="2" destOrd="0" presId="urn:microsoft.com/office/officeart/2005/8/layout/hList7#3"/>
    <dgm:cxn modelId="{2B2F021E-B7BF-4FA9-87AF-0C4672CD9F0A}" type="presParOf" srcId="{2F7A9DEF-6FB9-4610-B948-685B505C3F75}" destId="{5159D7E7-3D9B-4174-A4D7-069016045730}" srcOrd="3" destOrd="0" presId="urn:microsoft.com/office/officeart/2005/8/layout/hList7#3"/>
    <dgm:cxn modelId="{E5064DCB-E95E-4FE9-8729-C022092EE053}" type="presParOf" srcId="{82F17E84-4E9E-4273-8E23-EDCEA66CADB3}" destId="{F2E7BC99-7B54-49F7-AB5C-2367C59B5966}" srcOrd="1" destOrd="0" presId="urn:microsoft.com/office/officeart/2005/8/layout/hList7#3"/>
    <dgm:cxn modelId="{ECE75F3C-3EA7-4CEE-B934-B69186EDCAC3}" type="presParOf" srcId="{82F17E84-4E9E-4273-8E23-EDCEA66CADB3}" destId="{8833CAA9-38CB-4CB3-B9BA-A6CE9C5DB1E5}" srcOrd="2" destOrd="0" presId="urn:microsoft.com/office/officeart/2005/8/layout/hList7#3"/>
    <dgm:cxn modelId="{5A028051-9869-40C7-AE97-531F35D9B575}" type="presParOf" srcId="{8833CAA9-38CB-4CB3-B9BA-A6CE9C5DB1E5}" destId="{DB063DD4-00C9-4E1B-BFF5-9E129C609BAE}" srcOrd="0" destOrd="0" presId="urn:microsoft.com/office/officeart/2005/8/layout/hList7#3"/>
    <dgm:cxn modelId="{D685590B-1E44-45E4-85C5-EA431C1CA60A}" type="presParOf" srcId="{8833CAA9-38CB-4CB3-B9BA-A6CE9C5DB1E5}" destId="{AE781078-0A81-4569-BCF2-0B69ED1D21B0}" srcOrd="1" destOrd="0" presId="urn:microsoft.com/office/officeart/2005/8/layout/hList7#3"/>
    <dgm:cxn modelId="{AF107D28-3B0A-41DF-8A02-38C4842464D7}" type="presParOf" srcId="{8833CAA9-38CB-4CB3-B9BA-A6CE9C5DB1E5}" destId="{D543AD64-0E5C-4F8C-B54F-EDF12CDFA94A}" srcOrd="2" destOrd="0" presId="urn:microsoft.com/office/officeart/2005/8/layout/hList7#3"/>
    <dgm:cxn modelId="{D662F9DD-9208-4BFB-8076-B4B0D86B28CA}" type="presParOf" srcId="{8833CAA9-38CB-4CB3-B9BA-A6CE9C5DB1E5}" destId="{96AA0A9D-56E5-4E87-A59B-922A44530958}" srcOrd="3" destOrd="0" presId="urn:microsoft.com/office/officeart/2005/8/layout/hList7#3"/>
    <dgm:cxn modelId="{62D5BDD9-AA22-4E88-B4BB-2768E31EB501}" type="presParOf" srcId="{82F17E84-4E9E-4273-8E23-EDCEA66CADB3}" destId="{2BFEFD60-D5E6-42D5-9E04-86E2D90367B8}" srcOrd="3" destOrd="0" presId="urn:microsoft.com/office/officeart/2005/8/layout/hList7#3"/>
    <dgm:cxn modelId="{26143806-B674-45BB-A338-D0009C7C701C}" type="presParOf" srcId="{82F17E84-4E9E-4273-8E23-EDCEA66CADB3}" destId="{FC920B26-FF72-492F-ADA2-C01155064114}" srcOrd="4" destOrd="0" presId="urn:microsoft.com/office/officeart/2005/8/layout/hList7#3"/>
    <dgm:cxn modelId="{BD4C2EF3-A7F1-441B-9C76-3857E3D08FDE}" type="presParOf" srcId="{FC920B26-FF72-492F-ADA2-C01155064114}" destId="{2150F8B6-4150-481B-BA15-4D887317E578}" srcOrd="0" destOrd="0" presId="urn:microsoft.com/office/officeart/2005/8/layout/hList7#3"/>
    <dgm:cxn modelId="{F713FB54-88F1-4EE0-80CF-916F84BA7A59}" type="presParOf" srcId="{FC920B26-FF72-492F-ADA2-C01155064114}" destId="{6AEA80E5-8A3F-4EEA-951C-A74991F5F100}" srcOrd="1" destOrd="0" presId="urn:microsoft.com/office/officeart/2005/8/layout/hList7#3"/>
    <dgm:cxn modelId="{EB99DCEA-B47D-464F-B857-DA3A3AE4B108}" type="presParOf" srcId="{FC920B26-FF72-492F-ADA2-C01155064114}" destId="{9E278FE8-086C-4633-9524-FB3B963023E9}" srcOrd="2" destOrd="0" presId="urn:microsoft.com/office/officeart/2005/8/layout/hList7#3"/>
    <dgm:cxn modelId="{9C1366CC-73FB-42BB-B6BC-689AB0CC54CC}" type="presParOf" srcId="{FC920B26-FF72-492F-ADA2-C01155064114}" destId="{24F838FB-CA13-4FC8-BFC1-02C25DAF7365}" srcOrd="3" destOrd="0" presId="urn:microsoft.com/office/officeart/2005/8/layout/hList7#3"/>
    <dgm:cxn modelId="{CA6376E3-187E-4EF6-951F-36D21191FA93}" type="presParOf" srcId="{82F17E84-4E9E-4273-8E23-EDCEA66CADB3}" destId="{88BBE692-D388-4717-91E5-9EA2C1B61C97}" srcOrd="5" destOrd="0" presId="urn:microsoft.com/office/officeart/2005/8/layout/hList7#3"/>
    <dgm:cxn modelId="{C8735FFB-935E-47F4-9572-2933F2905CE0}" type="presParOf" srcId="{82F17E84-4E9E-4273-8E23-EDCEA66CADB3}" destId="{DC4678F2-68C0-49B2-B16A-601A2491B003}" srcOrd="6" destOrd="0" presId="urn:microsoft.com/office/officeart/2005/8/layout/hList7#3"/>
    <dgm:cxn modelId="{4C90E947-2D23-45A2-9128-13BB6E5F8BF2}" type="presParOf" srcId="{DC4678F2-68C0-49B2-B16A-601A2491B003}" destId="{9CFE0332-9645-4E70-A763-DD3D0CD28D0A}" srcOrd="0" destOrd="0" presId="urn:microsoft.com/office/officeart/2005/8/layout/hList7#3"/>
    <dgm:cxn modelId="{E9DA154F-491F-4AE7-B35C-EAE59412F8E5}" type="presParOf" srcId="{DC4678F2-68C0-49B2-B16A-601A2491B003}" destId="{E4D3992A-7CA8-4B43-8CDC-5E3066302AC4}" srcOrd="1" destOrd="0" presId="urn:microsoft.com/office/officeart/2005/8/layout/hList7#3"/>
    <dgm:cxn modelId="{69506D0E-7942-4FD7-BD4E-C36F0807D5F8}" type="presParOf" srcId="{DC4678F2-68C0-49B2-B16A-601A2491B003}" destId="{118D1AEA-586A-4408-8279-8E44D402D70E}" srcOrd="2" destOrd="0" presId="urn:microsoft.com/office/officeart/2005/8/layout/hList7#3"/>
    <dgm:cxn modelId="{BD3ABA2A-B56F-413F-9D38-F410477E5367}" type="presParOf" srcId="{DC4678F2-68C0-49B2-B16A-601A2491B003}" destId="{1CB07D10-BD0F-41BA-8366-0F4C5ED0CFFB}" srcOrd="3" destOrd="0" presId="urn:microsoft.com/office/officeart/2005/8/layout/hList7#3"/>
    <dgm:cxn modelId="{68BB4E47-6CDE-45B8-8209-D682FD7FB46D}" type="presParOf" srcId="{82F17E84-4E9E-4273-8E23-EDCEA66CADB3}" destId="{6D562097-A03E-4451-A5D9-5B8D1D652C7E}" srcOrd="7" destOrd="0" presId="urn:microsoft.com/office/officeart/2005/8/layout/hList7#3"/>
    <dgm:cxn modelId="{C930A83E-AFB4-49CC-909F-311EED4A8631}" type="presParOf" srcId="{82F17E84-4E9E-4273-8E23-EDCEA66CADB3}" destId="{01171292-2319-4DD7-ADD4-485DCF07056C}" srcOrd="8" destOrd="0" presId="urn:microsoft.com/office/officeart/2005/8/layout/hList7#3"/>
    <dgm:cxn modelId="{671572BE-E2B5-482E-9BD7-E614BC802650}" type="presParOf" srcId="{01171292-2319-4DD7-ADD4-485DCF07056C}" destId="{CF05CAA5-FB67-47E0-A589-928EC62E4B90}" srcOrd="0" destOrd="0" presId="urn:microsoft.com/office/officeart/2005/8/layout/hList7#3"/>
    <dgm:cxn modelId="{25E5E726-E8B3-4CBE-9981-27685F0EA12C}" type="presParOf" srcId="{01171292-2319-4DD7-ADD4-485DCF07056C}" destId="{8C3578AE-3CD0-4C59-BADE-96B248E8AB4E}" srcOrd="1" destOrd="0" presId="urn:microsoft.com/office/officeart/2005/8/layout/hList7#3"/>
    <dgm:cxn modelId="{5FC1D1B8-7371-4A06-AFD5-2C7751CC9042}" type="presParOf" srcId="{01171292-2319-4DD7-ADD4-485DCF07056C}" destId="{1D427AE7-6591-45EA-8B62-1EFD1D4EF4D3}" srcOrd="2" destOrd="0" presId="urn:microsoft.com/office/officeart/2005/8/layout/hList7#3"/>
    <dgm:cxn modelId="{43F80DAE-3186-4964-A4A0-F7D720D433F9}" type="presParOf" srcId="{01171292-2319-4DD7-ADD4-485DCF07056C}" destId="{ACECC939-10EF-49E4-B3E5-126C8099E12C}" srcOrd="3" destOrd="0" presId="urn:microsoft.com/office/officeart/2005/8/layout/hList7#3"/>
    <dgm:cxn modelId="{C1229794-F28F-4478-B7CA-4546D9766F14}" type="presParOf" srcId="{82F17E84-4E9E-4273-8E23-EDCEA66CADB3}" destId="{335B9FAE-6ED3-4982-B2DB-BF78B97336A2}" srcOrd="9" destOrd="0" presId="urn:microsoft.com/office/officeart/2005/8/layout/hList7#3"/>
    <dgm:cxn modelId="{1CF1AB79-0E26-483D-8C52-106A25E94E37}" type="presParOf" srcId="{82F17E84-4E9E-4273-8E23-EDCEA66CADB3}" destId="{5BCD8FC8-52C8-470C-976F-96A824A8B621}" srcOrd="10" destOrd="0" presId="urn:microsoft.com/office/officeart/2005/8/layout/hList7#3"/>
    <dgm:cxn modelId="{59207C17-F58C-4746-BC43-BD2968163C36}" type="presParOf" srcId="{5BCD8FC8-52C8-470C-976F-96A824A8B621}" destId="{A30C4903-15B0-45A0-8234-71C35A6FA7CC}" srcOrd="0" destOrd="0" presId="urn:microsoft.com/office/officeart/2005/8/layout/hList7#3"/>
    <dgm:cxn modelId="{59F5F3DA-D09D-4FDB-86CC-2A505523D0DB}" type="presParOf" srcId="{5BCD8FC8-52C8-470C-976F-96A824A8B621}" destId="{24B657B4-B178-4543-A0DF-C7F1442B54B9}" srcOrd="1" destOrd="0" presId="urn:microsoft.com/office/officeart/2005/8/layout/hList7#3"/>
    <dgm:cxn modelId="{6A39EC1C-8ECA-4843-940A-007E79A0EC1D}" type="presParOf" srcId="{5BCD8FC8-52C8-470C-976F-96A824A8B621}" destId="{33589437-4777-418A-B100-0697C5200625}" srcOrd="2" destOrd="0" presId="urn:microsoft.com/office/officeart/2005/8/layout/hList7#3"/>
    <dgm:cxn modelId="{79AD6071-A31C-4D08-8313-765E68C33DCD}" type="presParOf" srcId="{5BCD8FC8-52C8-470C-976F-96A824A8B621}" destId="{CDFD1732-BBF7-4A04-B328-C8996DDF7820}" srcOrd="3" destOrd="0" presId="urn:microsoft.com/office/officeart/2005/8/layout/hList7#3"/>
    <dgm:cxn modelId="{56F1EA3F-9BCB-415F-9CCC-592606CDD02C}" type="presParOf" srcId="{82F17E84-4E9E-4273-8E23-EDCEA66CADB3}" destId="{BF1B0CB7-765F-4724-9A42-80CA49F1ACA9}" srcOrd="11" destOrd="0" presId="urn:microsoft.com/office/officeart/2005/8/layout/hList7#3"/>
    <dgm:cxn modelId="{7152F362-A27B-4340-AFE3-390A876CFC20}" type="presParOf" srcId="{82F17E84-4E9E-4273-8E23-EDCEA66CADB3}" destId="{2CECDD26-C855-41CD-8D1E-5C270069438D}" srcOrd="12" destOrd="0" presId="urn:microsoft.com/office/officeart/2005/8/layout/hList7#3"/>
    <dgm:cxn modelId="{3C07315D-A6B0-46A9-A541-5C2A734F4E87}" type="presParOf" srcId="{2CECDD26-C855-41CD-8D1E-5C270069438D}" destId="{A601FD11-CF49-46AB-85E5-0D12A350A14E}" srcOrd="0" destOrd="0" presId="urn:microsoft.com/office/officeart/2005/8/layout/hList7#3"/>
    <dgm:cxn modelId="{7370121F-F8D6-4226-B5BB-BE3272582D3E}" type="presParOf" srcId="{2CECDD26-C855-41CD-8D1E-5C270069438D}" destId="{6D236917-5DED-4A8C-9D4A-1969445ECE2C}" srcOrd="1" destOrd="0" presId="urn:microsoft.com/office/officeart/2005/8/layout/hList7#3"/>
    <dgm:cxn modelId="{6DA4F29B-65A6-410A-9B33-3910E139E9AC}" type="presParOf" srcId="{2CECDD26-C855-41CD-8D1E-5C270069438D}" destId="{0E769E8A-1756-4B89-AD5E-5195E76625B0}" srcOrd="2" destOrd="0" presId="urn:microsoft.com/office/officeart/2005/8/layout/hList7#3"/>
    <dgm:cxn modelId="{0700A972-F124-4F4A-AD70-62E0EC9A08C7}" type="presParOf" srcId="{2CECDD26-C855-41CD-8D1E-5C270069438D}" destId="{78AD3DAB-F870-487F-876D-CE8CA54D8CD6}" srcOrd="3" destOrd="0" presId="urn:microsoft.com/office/officeart/2005/8/layout/hList7#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AA4DA21-C6AF-4585-B6AC-1E284BDEABA6}" type="doc">
      <dgm:prSet loTypeId="urn:microsoft.com/office/officeart/2005/8/layout/vList4#1" loCatId="list" qsTypeId="urn:microsoft.com/office/officeart/2005/8/quickstyle/simple1" qsCatId="simple" csTypeId="urn:microsoft.com/office/officeart/2005/8/colors/colorful4" csCatId="colorful" phldr="1"/>
      <dgm:spPr/>
      <dgm:t>
        <a:bodyPr/>
        <a:lstStyle/>
        <a:p>
          <a:endParaRPr lang="ru-RU"/>
        </a:p>
      </dgm:t>
    </dgm:pt>
    <dgm:pt modelId="{4DDD31D0-EBD2-4195-A5F1-D0DFED43A120}">
      <dgm:prSet phldrT="[Текст]" custT="1"/>
      <dgm:spPr/>
      <dgm:t>
        <a:bodyPr/>
        <a:lstStyle/>
        <a:p>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дошкольного образования»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дошкольных учреждений;</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компенсация части платы за присмотр и уход за детьми;</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по пожарной безопасности, по антитеррористической деятельности и охране труда</a:t>
          </a:r>
        </a:p>
      </dgm:t>
    </dgm:pt>
    <dgm:pt modelId="{29B87795-16E8-4D9F-B451-603C92DDAB8D}" type="parTrans" cxnId="{C8415D7D-D627-4E04-A127-0C4D4CA29787}">
      <dgm:prSet/>
      <dgm:spPr/>
      <dgm:t>
        <a:bodyPr/>
        <a:lstStyle/>
        <a:p>
          <a:endParaRPr lang="ru-RU"/>
        </a:p>
      </dgm:t>
    </dgm:pt>
    <dgm:pt modelId="{FBF0FCC7-56F5-432C-BCC4-14836858A8A7}" type="sibTrans" cxnId="{C8415D7D-D627-4E04-A127-0C4D4CA29787}">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0932C72A-D9FD-4BE1-8B8B-C8AF38349B6E}" type="pres">
      <dgm:prSet presAssocID="{4DDD31D0-EBD2-4195-A5F1-D0DFED43A120}" presName="comp" presStyleCnt="0"/>
      <dgm:spPr/>
    </dgm:pt>
    <dgm:pt modelId="{DC9FA5E8-934E-49AF-8AEB-47DC365CF9FF}" type="pres">
      <dgm:prSet presAssocID="{4DDD31D0-EBD2-4195-A5F1-D0DFED43A120}" presName="box" presStyleLbl="node1" presStyleIdx="0" presStyleCnt="1" custLinFactNeighborX="-1166"/>
      <dgm:spPr/>
    </dgm:pt>
    <dgm:pt modelId="{300F8DD8-9E51-4C68-97C5-9681980E47B0}" type="pres">
      <dgm:prSet presAssocID="{4DDD31D0-EBD2-4195-A5F1-D0DFED43A120}" presName="img" presStyleLbl="fgImgPlace1" presStyleIdx="0" presStyleCnt="1" custScaleX="82458"/>
      <dgm:spPr>
        <a:blipFill rotWithShape="1">
          <a:blip xmlns:r="http://schemas.openxmlformats.org/officeDocument/2006/relationships" r:embed="rId1"/>
          <a:srcRect/>
          <a:stretch>
            <a:fillRect l="-10000" r="-10000"/>
          </a:stretch>
        </a:blipFill>
      </dgm:spPr>
    </dgm:pt>
    <dgm:pt modelId="{2C332FD5-273E-4A2F-A9EC-525D97264610}" type="pres">
      <dgm:prSet presAssocID="{4DDD31D0-EBD2-4195-A5F1-D0DFED43A120}" presName="text" presStyleLbl="node1" presStyleIdx="0" presStyleCnt="1">
        <dgm:presLayoutVars>
          <dgm:bulletEnabled val="1"/>
        </dgm:presLayoutVars>
      </dgm:prSet>
      <dgm:spPr/>
    </dgm:pt>
  </dgm:ptLst>
  <dgm:cxnLst>
    <dgm:cxn modelId="{81016809-33B9-4CD9-8EE8-027ADF182B5F}" type="presOf" srcId="{4DDD31D0-EBD2-4195-A5F1-D0DFED43A120}" destId="{DC9FA5E8-934E-49AF-8AEB-47DC365CF9FF}" srcOrd="0" destOrd="0" presId="urn:microsoft.com/office/officeart/2005/8/layout/vList4#1"/>
    <dgm:cxn modelId="{B583BD56-4C39-44A0-81A3-C4808E16EFF3}" type="presOf" srcId="{4AA4DA21-C6AF-4585-B6AC-1E284BDEABA6}" destId="{094FF696-7D4E-4552-BC34-07CA3D2ED3E1}" srcOrd="0" destOrd="0" presId="urn:microsoft.com/office/officeart/2005/8/layout/vList4#1"/>
    <dgm:cxn modelId="{C8415D7D-D627-4E04-A127-0C4D4CA29787}" srcId="{4AA4DA21-C6AF-4585-B6AC-1E284BDEABA6}" destId="{4DDD31D0-EBD2-4195-A5F1-D0DFED43A120}" srcOrd="0" destOrd="0" parTransId="{29B87795-16E8-4D9F-B451-603C92DDAB8D}" sibTransId="{FBF0FCC7-56F5-432C-BCC4-14836858A8A7}"/>
    <dgm:cxn modelId="{DA0C6892-F4EC-4F1B-A564-34E2A1B24809}" type="presOf" srcId="{4DDD31D0-EBD2-4195-A5F1-D0DFED43A120}" destId="{2C332FD5-273E-4A2F-A9EC-525D97264610}" srcOrd="1" destOrd="0" presId="urn:microsoft.com/office/officeart/2005/8/layout/vList4#1"/>
    <dgm:cxn modelId="{2BD6C32D-C78B-4D40-8896-8042877CEEE1}" type="presParOf" srcId="{094FF696-7D4E-4552-BC34-07CA3D2ED3E1}" destId="{0932C72A-D9FD-4BE1-8B8B-C8AF38349B6E}" srcOrd="0" destOrd="0" presId="urn:microsoft.com/office/officeart/2005/8/layout/vList4#1"/>
    <dgm:cxn modelId="{0B7F9DF1-0115-42E0-9E05-83AED88301F7}" type="presParOf" srcId="{0932C72A-D9FD-4BE1-8B8B-C8AF38349B6E}" destId="{DC9FA5E8-934E-49AF-8AEB-47DC365CF9FF}" srcOrd="0" destOrd="0" presId="urn:microsoft.com/office/officeart/2005/8/layout/vList4#1"/>
    <dgm:cxn modelId="{00205E09-D8BA-4615-8F51-EE8C964E5225}" type="presParOf" srcId="{0932C72A-D9FD-4BE1-8B8B-C8AF38349B6E}" destId="{300F8DD8-9E51-4C68-97C5-9681980E47B0}" srcOrd="1" destOrd="0" presId="urn:microsoft.com/office/officeart/2005/8/layout/vList4#1"/>
    <dgm:cxn modelId="{8BD2F5CB-2DB5-4E21-B73E-CB5A9B520246}" type="presParOf" srcId="{0932C72A-D9FD-4BE1-8B8B-C8AF38349B6E}" destId="{2C332FD5-273E-4A2F-A9EC-525D97264610}"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AA4DA21-C6AF-4585-B6AC-1E284BDEABA6}" type="doc">
      <dgm:prSet loTypeId="urn:microsoft.com/office/officeart/2005/8/layout/vList4#2" loCatId="list" qsTypeId="urn:microsoft.com/office/officeart/2005/8/quickstyle/simple1" qsCatId="simple" csTypeId="urn:microsoft.com/office/officeart/2005/8/colors/colorful4" csCatId="colorful" phldr="1"/>
      <dgm:spPr/>
      <dgm:t>
        <a:bodyPr/>
        <a:lstStyle/>
        <a:p>
          <a:endParaRPr lang="ru-RU"/>
        </a:p>
      </dgm:t>
    </dgm:pt>
    <dgm:pt modelId="{4DDD31D0-EBD2-4195-A5F1-D0DFED43A120}">
      <dgm:prSet phldrT="[Текст]" custT="1"/>
      <dgm:spPr>
        <a:solidFill>
          <a:schemeClr val="accent6">
            <a:lumMod val="20000"/>
            <a:lumOff val="80000"/>
          </a:schemeClr>
        </a:solidFill>
      </dgm:spPr>
      <dgm:t>
        <a:bodyPr/>
        <a:lstStyle/>
        <a:p>
          <a:endParaRPr lang="ru-RU" sz="1100" b="1" i="1"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общего образования»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общеобразовательных учреждений;</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доступности обучения;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для детей школьного возраста, экспертизы конкурсных материалов;</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ежемесячное денежное вознаграждение за классное руководство;</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 по антитеррористической деятельности и охране труда;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по обеспечению деятельности советников директора по воспитанию и взаимодействию с детскими общественными объединениями</a:t>
          </a:r>
        </a:p>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29B87795-16E8-4D9F-B451-603C92DDAB8D}" type="parTrans" cxnId="{C8415D7D-D627-4E04-A127-0C4D4CA29787}">
      <dgm:prSet/>
      <dgm:spPr/>
      <dgm:t>
        <a:bodyPr/>
        <a:lstStyle/>
        <a:p>
          <a:endParaRPr lang="ru-RU"/>
        </a:p>
      </dgm:t>
    </dgm:pt>
    <dgm:pt modelId="{FBF0FCC7-56F5-432C-BCC4-14836858A8A7}" type="sibTrans" cxnId="{C8415D7D-D627-4E04-A127-0C4D4CA29787}">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0932C72A-D9FD-4BE1-8B8B-C8AF38349B6E}" type="pres">
      <dgm:prSet presAssocID="{4DDD31D0-EBD2-4195-A5F1-D0DFED43A120}" presName="comp" presStyleCnt="0"/>
      <dgm:spPr/>
    </dgm:pt>
    <dgm:pt modelId="{DC9FA5E8-934E-49AF-8AEB-47DC365CF9FF}" type="pres">
      <dgm:prSet presAssocID="{4DDD31D0-EBD2-4195-A5F1-D0DFED43A120}" presName="box" presStyleLbl="node1" presStyleIdx="0" presStyleCnt="1" custScaleY="100098" custLinFactNeighborY="-10181"/>
      <dgm:spPr/>
    </dgm:pt>
    <dgm:pt modelId="{300F8DD8-9E51-4C68-97C5-9681980E47B0}" type="pres">
      <dgm:prSet presAssocID="{4DDD31D0-EBD2-4195-A5F1-D0DFED43A120}" presName="img" presStyleLbl="fgImgPlace1" presStyleIdx="0" presStyleCnt="1"/>
      <dgm:spPr>
        <a:blipFill rotWithShape="1">
          <a:blip xmlns:r="http://schemas.openxmlformats.org/officeDocument/2006/relationships" r:embed="rId1"/>
          <a:srcRect/>
          <a:stretch>
            <a:fillRect l="-3000" r="-3000"/>
          </a:stretch>
        </a:blipFill>
      </dgm:spPr>
    </dgm:pt>
    <dgm:pt modelId="{2C332FD5-273E-4A2F-A9EC-525D97264610}" type="pres">
      <dgm:prSet presAssocID="{4DDD31D0-EBD2-4195-A5F1-D0DFED43A120}" presName="text" presStyleLbl="node1" presStyleIdx="0" presStyleCnt="1">
        <dgm:presLayoutVars>
          <dgm:bulletEnabled val="1"/>
        </dgm:presLayoutVars>
      </dgm:prSet>
      <dgm:spPr/>
    </dgm:pt>
  </dgm:ptLst>
  <dgm:cxnLst>
    <dgm:cxn modelId="{C74CD515-66E2-45AA-A1DC-21EA54CFA2BF}" type="presOf" srcId="{4DDD31D0-EBD2-4195-A5F1-D0DFED43A120}" destId="{DC9FA5E8-934E-49AF-8AEB-47DC365CF9FF}" srcOrd="0" destOrd="0" presId="urn:microsoft.com/office/officeart/2005/8/layout/vList4#2"/>
    <dgm:cxn modelId="{C8415D7D-D627-4E04-A127-0C4D4CA29787}" srcId="{4AA4DA21-C6AF-4585-B6AC-1E284BDEABA6}" destId="{4DDD31D0-EBD2-4195-A5F1-D0DFED43A120}" srcOrd="0" destOrd="0" parTransId="{29B87795-16E8-4D9F-B451-603C92DDAB8D}" sibTransId="{FBF0FCC7-56F5-432C-BCC4-14836858A8A7}"/>
    <dgm:cxn modelId="{8BE61FA4-16E4-4695-B201-EE9B4EED9873}" type="presOf" srcId="{4AA4DA21-C6AF-4585-B6AC-1E284BDEABA6}" destId="{094FF696-7D4E-4552-BC34-07CA3D2ED3E1}" srcOrd="0" destOrd="0" presId="urn:microsoft.com/office/officeart/2005/8/layout/vList4#2"/>
    <dgm:cxn modelId="{0F346AE4-A82E-4B35-836D-DFA0C2D4E1BD}" type="presOf" srcId="{4DDD31D0-EBD2-4195-A5F1-D0DFED43A120}" destId="{2C332FD5-273E-4A2F-A9EC-525D97264610}" srcOrd="1" destOrd="0" presId="urn:microsoft.com/office/officeart/2005/8/layout/vList4#2"/>
    <dgm:cxn modelId="{981FCF15-013D-4E18-BF65-8B8BDDAB488D}" type="presParOf" srcId="{094FF696-7D4E-4552-BC34-07CA3D2ED3E1}" destId="{0932C72A-D9FD-4BE1-8B8B-C8AF38349B6E}" srcOrd="0" destOrd="0" presId="urn:microsoft.com/office/officeart/2005/8/layout/vList4#2"/>
    <dgm:cxn modelId="{46E07915-83FD-4F6D-8A4D-D38CA3EEACBD}" type="presParOf" srcId="{0932C72A-D9FD-4BE1-8B8B-C8AF38349B6E}" destId="{DC9FA5E8-934E-49AF-8AEB-47DC365CF9FF}" srcOrd="0" destOrd="0" presId="urn:microsoft.com/office/officeart/2005/8/layout/vList4#2"/>
    <dgm:cxn modelId="{6580DE98-E0AE-4236-8DA7-3E52B9263BF5}" type="presParOf" srcId="{0932C72A-D9FD-4BE1-8B8B-C8AF38349B6E}" destId="{300F8DD8-9E51-4C68-97C5-9681980E47B0}" srcOrd="1" destOrd="0" presId="urn:microsoft.com/office/officeart/2005/8/layout/vList4#2"/>
    <dgm:cxn modelId="{CE4483B0-9D80-4DE3-A1DC-D988DC065B8E}" type="presParOf" srcId="{0932C72A-D9FD-4BE1-8B8B-C8AF38349B6E}" destId="{2C332FD5-273E-4A2F-A9EC-525D97264610}" srcOrd="2" destOrd="0" presId="urn:microsoft.com/office/officeart/2005/8/layout/vList4#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AA4DA21-C6AF-4585-B6AC-1E284BDEABA6}" type="doc">
      <dgm:prSet loTypeId="urn:microsoft.com/office/officeart/2005/8/layout/vList4#4"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rgbClr val="FDEA7B"/>
        </a:solidFill>
      </dgm:spPr>
      <dgm:t>
        <a:bodyPr/>
        <a:lstStyle/>
        <a:p>
          <a:pPr algn="just"/>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обеспечение системы развития отдыха, оздоровления и занятости детей и молодежи</a:t>
          </a: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850"/>
      <dgm:spPr/>
    </dgm:pt>
    <dgm:pt modelId="{B3A54806-D249-48D8-9CC4-796EAF9ADED1}" type="pres">
      <dgm:prSet presAssocID="{F4286E24-CB45-4ED9-8641-169544C70F0A}" presName="img" presStyleLbl="fgImgPlace1" presStyleIdx="0" presStyleCnt="1" custScaleX="94495"/>
      <dgm:spPr>
        <a:blipFill rotWithShape="0">
          <a:blip xmlns:r="http://schemas.openxmlformats.org/officeDocument/2006/relationships" r:embed="rId1"/>
          <a:stretch>
            <a:fillRect/>
          </a:stretch>
        </a:blipFill>
      </dgm:spPr>
    </dgm:pt>
    <dgm:pt modelId="{A897A18B-AA24-470F-B75C-947DCB302536}" type="pres">
      <dgm:prSet presAssocID="{F4286E24-CB45-4ED9-8641-169544C70F0A}" presName="text" presStyleLbl="node1" presStyleIdx="0" presStyleCnt="1">
        <dgm:presLayoutVars>
          <dgm:bulletEnabled val="1"/>
        </dgm:presLayoutVars>
      </dgm:prSet>
      <dgm:spPr/>
    </dgm:pt>
  </dgm:ptLst>
  <dgm:cxnLst>
    <dgm:cxn modelId="{E6C9BD1E-85D8-44B1-B2C0-0E76237E05DC}" type="presOf" srcId="{4AA4DA21-C6AF-4585-B6AC-1E284BDEABA6}" destId="{094FF696-7D4E-4552-BC34-07CA3D2ED3E1}" srcOrd="0" destOrd="0" presId="urn:microsoft.com/office/officeart/2005/8/layout/vList4#4"/>
    <dgm:cxn modelId="{468B9177-D67E-42EB-867D-D142AD3E5DF1}" srcId="{4AA4DA21-C6AF-4585-B6AC-1E284BDEABA6}" destId="{F4286E24-CB45-4ED9-8641-169544C70F0A}" srcOrd="0" destOrd="0" parTransId="{B16782BC-A3B8-43AA-A722-E1EF0D226F84}" sibTransId="{8C75237C-0AC5-4FC5-B918-B4896F0FFC41}"/>
    <dgm:cxn modelId="{790F379D-6939-423B-AD69-8BE411B8F684}" type="presOf" srcId="{F4286E24-CB45-4ED9-8641-169544C70F0A}" destId="{EFE786C3-0860-4348-98AE-DD91F051FABA}" srcOrd="0" destOrd="0" presId="urn:microsoft.com/office/officeart/2005/8/layout/vList4#4"/>
    <dgm:cxn modelId="{8108D6BA-17DD-47D5-9AF1-1FF7EB86E27A}" type="presOf" srcId="{F4286E24-CB45-4ED9-8641-169544C70F0A}" destId="{A897A18B-AA24-470F-B75C-947DCB302536}" srcOrd="1" destOrd="0" presId="urn:microsoft.com/office/officeart/2005/8/layout/vList4#4"/>
    <dgm:cxn modelId="{4B8BEF0A-9F94-4CEA-8EB6-E7B3A28AC7C7}" type="presParOf" srcId="{094FF696-7D4E-4552-BC34-07CA3D2ED3E1}" destId="{3E243E06-72FD-4F0F-870B-95C1A5F2112E}" srcOrd="0" destOrd="0" presId="urn:microsoft.com/office/officeart/2005/8/layout/vList4#4"/>
    <dgm:cxn modelId="{A8B843CE-D510-47B5-9DDC-60FC5863CD8A}" type="presParOf" srcId="{3E243E06-72FD-4F0F-870B-95C1A5F2112E}" destId="{EFE786C3-0860-4348-98AE-DD91F051FABA}" srcOrd="0" destOrd="0" presId="urn:microsoft.com/office/officeart/2005/8/layout/vList4#4"/>
    <dgm:cxn modelId="{349BA84C-DD8C-4B3F-B44D-C55BD4279A04}" type="presParOf" srcId="{3E243E06-72FD-4F0F-870B-95C1A5F2112E}" destId="{B3A54806-D249-48D8-9CC4-796EAF9ADED1}" srcOrd="1" destOrd="0" presId="urn:microsoft.com/office/officeart/2005/8/layout/vList4#4"/>
    <dgm:cxn modelId="{074E2204-95F5-4266-98A5-3D1EDB69E4AF}" type="presParOf" srcId="{3E243E06-72FD-4F0F-870B-95C1A5F2112E}" destId="{A897A18B-AA24-470F-B75C-947DCB302536}" srcOrd="2" destOrd="0" presId="urn:microsoft.com/office/officeart/2005/8/layout/vList4#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AA4DA21-C6AF-4585-B6AC-1E284BDEABA6}" type="doc">
      <dgm:prSet loTypeId="urn:microsoft.com/office/officeart/2005/8/layout/vList4#6"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chemeClr val="accent1">
            <a:lumMod val="40000"/>
            <a:lumOff val="60000"/>
          </a:schemeClr>
        </a:solidFill>
      </dgm:spPr>
      <dgm:t>
        <a:bodyPr/>
        <a:lstStyle/>
        <a:p>
          <a:pPr algn="just"/>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«Школьное питание»</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обеспечения школьного питания.</a:t>
          </a: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97846" custLinFactNeighborY="-17327"/>
      <dgm:spPr/>
    </dgm:pt>
    <dgm:pt modelId="{B3A54806-D249-48D8-9CC4-796EAF9ADED1}" type="pres">
      <dgm:prSet presAssocID="{F4286E24-CB45-4ED9-8641-169544C70F0A}" presName="img" presStyleLbl="fgImgPlace1" presStyleIdx="0" presStyleCnt="1" custScaleX="77271"/>
      <dgm:spPr>
        <a:blipFill rotWithShape="1">
          <a:blip xmlns:r="http://schemas.openxmlformats.org/officeDocument/2006/relationships" r:embed="rId1"/>
          <a:srcRect/>
          <a:stretch>
            <a:fillRect l="-9000" r="-9000"/>
          </a:stretch>
        </a:blipFill>
      </dgm:spPr>
    </dgm:pt>
    <dgm:pt modelId="{A897A18B-AA24-470F-B75C-947DCB302536}" type="pres">
      <dgm:prSet presAssocID="{F4286E24-CB45-4ED9-8641-169544C70F0A}" presName="text" presStyleLbl="node1" presStyleIdx="0" presStyleCnt="1">
        <dgm:presLayoutVars>
          <dgm:bulletEnabled val="1"/>
        </dgm:presLayoutVars>
      </dgm:prSet>
      <dgm:spPr/>
    </dgm:pt>
  </dgm:ptLst>
  <dgm:cxnLst>
    <dgm:cxn modelId="{F0554610-F714-4C2B-A113-BAFCFD221AE9}" type="presOf" srcId="{F4286E24-CB45-4ED9-8641-169544C70F0A}" destId="{A897A18B-AA24-470F-B75C-947DCB302536}" srcOrd="1" destOrd="0" presId="urn:microsoft.com/office/officeart/2005/8/layout/vList4#6"/>
    <dgm:cxn modelId="{468B9177-D67E-42EB-867D-D142AD3E5DF1}" srcId="{4AA4DA21-C6AF-4585-B6AC-1E284BDEABA6}" destId="{F4286E24-CB45-4ED9-8641-169544C70F0A}" srcOrd="0" destOrd="0" parTransId="{B16782BC-A3B8-43AA-A722-E1EF0D226F84}" sibTransId="{8C75237C-0AC5-4FC5-B918-B4896F0FFC41}"/>
    <dgm:cxn modelId="{A3195F85-B988-4788-BF82-A613AC36FAC6}" type="presOf" srcId="{F4286E24-CB45-4ED9-8641-169544C70F0A}" destId="{EFE786C3-0860-4348-98AE-DD91F051FABA}" srcOrd="0" destOrd="0" presId="urn:microsoft.com/office/officeart/2005/8/layout/vList4#6"/>
    <dgm:cxn modelId="{F918B5CA-19A4-4F85-A064-D2BF0010A1BF}" type="presOf" srcId="{4AA4DA21-C6AF-4585-B6AC-1E284BDEABA6}" destId="{094FF696-7D4E-4552-BC34-07CA3D2ED3E1}" srcOrd="0" destOrd="0" presId="urn:microsoft.com/office/officeart/2005/8/layout/vList4#6"/>
    <dgm:cxn modelId="{1CB11843-4750-4DC5-8BE5-BEF4033C5F49}" type="presParOf" srcId="{094FF696-7D4E-4552-BC34-07CA3D2ED3E1}" destId="{3E243E06-72FD-4F0F-870B-95C1A5F2112E}" srcOrd="0" destOrd="0" presId="urn:microsoft.com/office/officeart/2005/8/layout/vList4#6"/>
    <dgm:cxn modelId="{F3AC627F-8471-4E2D-A712-01390D7DAC86}" type="presParOf" srcId="{3E243E06-72FD-4F0F-870B-95C1A5F2112E}" destId="{EFE786C3-0860-4348-98AE-DD91F051FABA}" srcOrd="0" destOrd="0" presId="urn:microsoft.com/office/officeart/2005/8/layout/vList4#6"/>
    <dgm:cxn modelId="{CBFBC0E1-7A49-4E57-BF18-1D658E3CC750}" type="presParOf" srcId="{3E243E06-72FD-4F0F-870B-95C1A5F2112E}" destId="{B3A54806-D249-48D8-9CC4-796EAF9ADED1}" srcOrd="1" destOrd="0" presId="urn:microsoft.com/office/officeart/2005/8/layout/vList4#6"/>
    <dgm:cxn modelId="{16982BDF-6C08-4352-A8DF-570DC8BFBBE5}" type="presParOf" srcId="{3E243E06-72FD-4F0F-870B-95C1A5F2112E}" destId="{A897A18B-AA24-470F-B75C-947DCB302536}" srcOrd="2" destOrd="0" presId="urn:microsoft.com/office/officeart/2005/8/layout/vList4#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AA4DA21-C6AF-4585-B6AC-1E284BDEABA6}" type="doc">
      <dgm:prSet loTypeId="urn:microsoft.com/office/officeart/2005/8/layout/vList4#5"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chemeClr val="accent1">
            <a:lumMod val="20000"/>
            <a:lumOff val="80000"/>
          </a:schemeClr>
        </a:solidFill>
      </dgm:spPr>
      <dgm:t>
        <a:bodyPr/>
        <a:lstStyle/>
        <a:p>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расходы на содержание КУ МОУО;</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стипендия главы;</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квалификации;</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и конкурсов для педагогических работников;</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комплексной безопасности;</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мер социальной поддержки педагогическим работникам;</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трудоустройство и поддержка молодых специалистов;</a:t>
          </a:r>
        </a:p>
      </dgm:t>
    </dgm:pt>
    <dgm:pt modelId="{8C75237C-0AC5-4FC5-B918-B4896F0FFC41}" type="sibTrans" cxnId="{468B9177-D67E-42EB-867D-D142AD3E5DF1}">
      <dgm:prSet/>
      <dgm:spPr/>
      <dgm:t>
        <a:bodyPr/>
        <a:lstStyle/>
        <a:p>
          <a:endParaRPr lang="ru-RU"/>
        </a:p>
      </dgm:t>
    </dgm:pt>
    <dgm:pt modelId="{B16782BC-A3B8-43AA-A722-E1EF0D226F84}" type="par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2457" custLinFactNeighborY="-28557"/>
      <dgm:spPr/>
    </dgm:pt>
    <dgm:pt modelId="{B3A54806-D249-48D8-9CC4-796EAF9ADED1}" type="pres">
      <dgm:prSet presAssocID="{F4286E24-CB45-4ED9-8641-169544C70F0A}" presName="img" presStyleLbl="fgImgPlace1" presStyleIdx="0" presStyleCnt="1" custScaleX="82606"/>
      <dgm:spPr>
        <a:blipFill rotWithShape="0">
          <a:blip xmlns:r="http://schemas.openxmlformats.org/officeDocument/2006/relationships" r:embed="rId1"/>
          <a:stretch>
            <a:fillRect/>
          </a:stretch>
        </a:blipFill>
      </dgm:spPr>
    </dgm:pt>
    <dgm:pt modelId="{A897A18B-AA24-470F-B75C-947DCB302536}" type="pres">
      <dgm:prSet presAssocID="{F4286E24-CB45-4ED9-8641-169544C70F0A}" presName="text" presStyleLbl="node1" presStyleIdx="0" presStyleCnt="1">
        <dgm:presLayoutVars>
          <dgm:bulletEnabled val="1"/>
        </dgm:presLayoutVars>
      </dgm:prSet>
      <dgm:spPr/>
    </dgm:pt>
  </dgm:ptLst>
  <dgm:cxnLst>
    <dgm:cxn modelId="{1EFD0E31-B5B7-4A9C-94D5-11BFBC3257DF}" type="presOf" srcId="{F4286E24-CB45-4ED9-8641-169544C70F0A}" destId="{EFE786C3-0860-4348-98AE-DD91F051FABA}" srcOrd="0" destOrd="0" presId="urn:microsoft.com/office/officeart/2005/8/layout/vList4#5"/>
    <dgm:cxn modelId="{468B9177-D67E-42EB-867D-D142AD3E5DF1}" srcId="{4AA4DA21-C6AF-4585-B6AC-1E284BDEABA6}" destId="{F4286E24-CB45-4ED9-8641-169544C70F0A}" srcOrd="0" destOrd="0" parTransId="{B16782BC-A3B8-43AA-A722-E1EF0D226F84}" sibTransId="{8C75237C-0AC5-4FC5-B918-B4896F0FFC41}"/>
    <dgm:cxn modelId="{5F457089-BCEF-4FBB-94FE-FCD18A96ECE8}" type="presOf" srcId="{4AA4DA21-C6AF-4585-B6AC-1E284BDEABA6}" destId="{094FF696-7D4E-4552-BC34-07CA3D2ED3E1}" srcOrd="0" destOrd="0" presId="urn:microsoft.com/office/officeart/2005/8/layout/vList4#5"/>
    <dgm:cxn modelId="{EB44B2E1-7DC1-4714-934E-C82850E53FC7}" type="presOf" srcId="{F4286E24-CB45-4ED9-8641-169544C70F0A}" destId="{A897A18B-AA24-470F-B75C-947DCB302536}" srcOrd="1" destOrd="0" presId="urn:microsoft.com/office/officeart/2005/8/layout/vList4#5"/>
    <dgm:cxn modelId="{94F18AB5-1DAE-42FF-B5A9-7E748F45F528}" type="presParOf" srcId="{094FF696-7D4E-4552-BC34-07CA3D2ED3E1}" destId="{3E243E06-72FD-4F0F-870B-95C1A5F2112E}" srcOrd="0" destOrd="0" presId="urn:microsoft.com/office/officeart/2005/8/layout/vList4#5"/>
    <dgm:cxn modelId="{A77F632D-2E99-4856-A8BE-0342BA34F7D5}" type="presParOf" srcId="{3E243E06-72FD-4F0F-870B-95C1A5F2112E}" destId="{EFE786C3-0860-4348-98AE-DD91F051FABA}" srcOrd="0" destOrd="0" presId="urn:microsoft.com/office/officeart/2005/8/layout/vList4#5"/>
    <dgm:cxn modelId="{6179A1CB-FDEC-45F4-9D06-B50ECC9A255E}" type="presParOf" srcId="{3E243E06-72FD-4F0F-870B-95C1A5F2112E}" destId="{B3A54806-D249-48D8-9CC4-796EAF9ADED1}" srcOrd="1" destOrd="0" presId="urn:microsoft.com/office/officeart/2005/8/layout/vList4#5"/>
    <dgm:cxn modelId="{79F1F069-0D0C-444B-B89A-D02A60032535}" type="presParOf" srcId="{3E243E06-72FD-4F0F-870B-95C1A5F2112E}" destId="{A897A18B-AA24-470F-B75C-947DCB302536}" srcOrd="2" destOrd="0" presId="urn:microsoft.com/office/officeart/2005/8/layout/vList4#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64FA786-8B7A-407C-AE27-2CCC3FDF8184}" type="doc">
      <dgm:prSet loTypeId="urn:microsoft.com/office/officeart/2005/8/layout/process1" loCatId="process" qsTypeId="urn:microsoft.com/office/officeart/2005/8/quickstyle/3d2#1" qsCatId="3D" csTypeId="urn:microsoft.com/office/officeart/2005/8/colors/colorful4" csCatId="colorful" phldr="1"/>
      <dgm:spPr/>
    </dgm:pt>
    <dgm:pt modelId="{4252E6EA-36F4-4BEC-88CB-4AC979A8A2A1}">
      <dgm:prSet phldrT="[Текст]" custT="1"/>
      <dgm:spPr>
        <a:solidFill>
          <a:schemeClr val="accent4">
            <a:lumMod val="20000"/>
            <a:lumOff val="8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5090820,00 руб.</a:t>
          </a:r>
        </a:p>
      </dgm:t>
    </dgm:pt>
    <dgm:pt modelId="{93AA349F-9874-462C-B81B-A91E54F2F851}" type="parTrans" cxnId="{372918AA-B70E-4F59-97D5-DE571D3B7A82}">
      <dgm:prSet/>
      <dgm:spPr/>
      <dgm:t>
        <a:bodyPr/>
        <a:lstStyle/>
        <a:p>
          <a:endParaRPr lang="ru-RU"/>
        </a:p>
      </dgm:t>
    </dgm:pt>
    <dgm:pt modelId="{8BEA53CA-9673-453D-A73B-753E77925570}" type="sibTrans" cxnId="{372918AA-B70E-4F59-97D5-DE571D3B7A82}">
      <dgm:prSet/>
      <dgm:spPr>
        <a:solidFill>
          <a:schemeClr val="accent4">
            <a:lumMod val="20000"/>
            <a:lumOff val="80000"/>
          </a:schemeClr>
        </a:solidFill>
      </dgm:spPr>
      <dgm:t>
        <a:bodyPr/>
        <a:lstStyle/>
        <a:p>
          <a:endParaRPr lang="ru-RU"/>
        </a:p>
      </dgm:t>
    </dgm:pt>
    <dgm:pt modelId="{C859797D-4F4C-4672-96AD-5A1BC881ECAC}">
      <dgm:prSet phldrT="[Текст]" custT="1"/>
      <dgm:spPr>
        <a:solidFill>
          <a:schemeClr val="accent6">
            <a:lumMod val="20000"/>
            <a:lumOff val="8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3134069,82 руб.</a:t>
          </a:r>
        </a:p>
      </dgm:t>
    </dgm:pt>
    <dgm:pt modelId="{7C0D8FBF-A2E9-481B-9EA5-08559FAD0C7D}" type="parTrans" cxnId="{DD4E98CC-20DB-4CF8-8124-FE0855EB5E91}">
      <dgm:prSet/>
      <dgm:spPr/>
      <dgm:t>
        <a:bodyPr/>
        <a:lstStyle/>
        <a:p>
          <a:endParaRPr lang="ru-RU"/>
        </a:p>
      </dgm:t>
    </dgm:pt>
    <dgm:pt modelId="{AB6CED90-223C-41EB-9505-3211B0C4CD0B}" type="sibTrans" cxnId="{DD4E98CC-20DB-4CF8-8124-FE0855EB5E91}">
      <dgm:prSet/>
      <dgm:spPr>
        <a:solidFill>
          <a:schemeClr val="accent6">
            <a:lumMod val="20000"/>
            <a:lumOff val="80000"/>
          </a:schemeClr>
        </a:solidFill>
      </dgm:spPr>
      <dgm:t>
        <a:bodyPr/>
        <a:lstStyle/>
        <a:p>
          <a:endParaRPr lang="ru-RU"/>
        </a:p>
      </dgm:t>
    </dgm:pt>
    <dgm:pt modelId="{D6EFADA6-0719-4832-88F1-E8B854F26987}">
      <dgm:prSet phldrT="[Текст]" custT="1"/>
      <dgm:spPr>
        <a:solidFill>
          <a:schemeClr val="accent5">
            <a:lumMod val="20000"/>
            <a:lumOff val="8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3084509,79 руб.</a:t>
          </a:r>
        </a:p>
      </dgm:t>
    </dgm:pt>
    <dgm:pt modelId="{2842B6D6-BBFB-40D8-9827-190ED6F13FE1}" type="parTrans" cxnId="{0316F693-0ACF-4E44-8654-C92D863225B8}">
      <dgm:prSet/>
      <dgm:spPr/>
      <dgm:t>
        <a:bodyPr/>
        <a:lstStyle/>
        <a:p>
          <a:endParaRPr lang="ru-RU"/>
        </a:p>
      </dgm:t>
    </dgm:pt>
    <dgm:pt modelId="{0E32AD3E-6CE7-4E7C-A319-33D5F1466F9A}" type="sibTrans" cxnId="{0316F693-0ACF-4E44-8654-C92D863225B8}">
      <dgm:prSet/>
      <dgm:spPr/>
      <dgm:t>
        <a:bodyPr/>
        <a:lstStyle/>
        <a:p>
          <a:endParaRPr lang="ru-RU"/>
        </a:p>
      </dgm:t>
    </dgm:pt>
    <dgm:pt modelId="{E120ADD6-89EB-441E-A6AC-AFD59301B6CF}" type="pres">
      <dgm:prSet presAssocID="{464FA786-8B7A-407C-AE27-2CCC3FDF8184}" presName="Name0" presStyleCnt="0">
        <dgm:presLayoutVars>
          <dgm:dir/>
          <dgm:resizeHandles val="exact"/>
        </dgm:presLayoutVars>
      </dgm:prSet>
      <dgm:spPr/>
    </dgm:pt>
    <dgm:pt modelId="{E88BA849-F020-4B68-808B-110BE9FC5715}" type="pres">
      <dgm:prSet presAssocID="{4252E6EA-36F4-4BEC-88CB-4AC979A8A2A1}" presName="node" presStyleLbl="node1" presStyleIdx="0" presStyleCnt="3">
        <dgm:presLayoutVars>
          <dgm:bulletEnabled val="1"/>
        </dgm:presLayoutVars>
      </dgm:prSet>
      <dgm:spPr/>
    </dgm:pt>
    <dgm:pt modelId="{B429B1F1-AE15-4684-913A-5415E93B3698}" type="pres">
      <dgm:prSet presAssocID="{8BEA53CA-9673-453D-A73B-753E77925570}" presName="sibTrans" presStyleLbl="sibTrans2D1" presStyleIdx="0" presStyleCnt="2"/>
      <dgm:spPr/>
    </dgm:pt>
    <dgm:pt modelId="{C88F7755-6C1B-443D-A4C9-72527EAF4819}" type="pres">
      <dgm:prSet presAssocID="{8BEA53CA-9673-453D-A73B-753E77925570}" presName="connectorText" presStyleLbl="sibTrans2D1" presStyleIdx="0" presStyleCnt="2"/>
      <dgm:spPr/>
    </dgm:pt>
    <dgm:pt modelId="{1DE79F66-6F26-4AB4-81A5-D6C59DD0FC32}" type="pres">
      <dgm:prSet presAssocID="{C859797D-4F4C-4672-96AD-5A1BC881ECAC}" presName="node" presStyleLbl="node1" presStyleIdx="1" presStyleCnt="3">
        <dgm:presLayoutVars>
          <dgm:bulletEnabled val="1"/>
        </dgm:presLayoutVars>
      </dgm:prSet>
      <dgm:spPr/>
    </dgm:pt>
    <dgm:pt modelId="{6D6FF3AC-B06D-4253-B736-281BE5283F36}" type="pres">
      <dgm:prSet presAssocID="{AB6CED90-223C-41EB-9505-3211B0C4CD0B}" presName="sibTrans" presStyleLbl="sibTrans2D1" presStyleIdx="1" presStyleCnt="2"/>
      <dgm:spPr/>
    </dgm:pt>
    <dgm:pt modelId="{0EB76A52-C6B7-4D2B-8AAA-CEC025FE07A0}" type="pres">
      <dgm:prSet presAssocID="{AB6CED90-223C-41EB-9505-3211B0C4CD0B}" presName="connectorText" presStyleLbl="sibTrans2D1" presStyleIdx="1" presStyleCnt="2"/>
      <dgm:spPr/>
    </dgm:pt>
    <dgm:pt modelId="{E2EFA43D-DB00-4C42-BBAF-195D1D3943F9}" type="pres">
      <dgm:prSet presAssocID="{D6EFADA6-0719-4832-88F1-E8B854F26987}" presName="node" presStyleLbl="node1" presStyleIdx="2" presStyleCnt="3">
        <dgm:presLayoutVars>
          <dgm:bulletEnabled val="1"/>
        </dgm:presLayoutVars>
      </dgm:prSet>
      <dgm:spPr/>
    </dgm:pt>
  </dgm:ptLst>
  <dgm:cxnLst>
    <dgm:cxn modelId="{1B4A1E04-4120-42F9-98BD-AAE9EF31DC0D}" type="presOf" srcId="{D6EFADA6-0719-4832-88F1-E8B854F26987}" destId="{E2EFA43D-DB00-4C42-BBAF-195D1D3943F9}" srcOrd="0" destOrd="0" presId="urn:microsoft.com/office/officeart/2005/8/layout/process1"/>
    <dgm:cxn modelId="{232F8464-6713-4C58-A18F-B709C8753260}" type="presOf" srcId="{AB6CED90-223C-41EB-9505-3211B0C4CD0B}" destId="{6D6FF3AC-B06D-4253-B736-281BE5283F36}" srcOrd="0" destOrd="0" presId="urn:microsoft.com/office/officeart/2005/8/layout/process1"/>
    <dgm:cxn modelId="{FDA0586B-ADDC-4B54-9B06-D7C9EEE16D10}" type="presOf" srcId="{8BEA53CA-9673-453D-A73B-753E77925570}" destId="{B429B1F1-AE15-4684-913A-5415E93B3698}" srcOrd="0" destOrd="0" presId="urn:microsoft.com/office/officeart/2005/8/layout/process1"/>
    <dgm:cxn modelId="{E607C04B-CC7F-4EAF-8E3C-3F8E0A199D98}" type="presOf" srcId="{AB6CED90-223C-41EB-9505-3211B0C4CD0B}" destId="{0EB76A52-C6B7-4D2B-8AAA-CEC025FE07A0}" srcOrd="1" destOrd="0" presId="urn:microsoft.com/office/officeart/2005/8/layout/process1"/>
    <dgm:cxn modelId="{95055A4F-11DA-46BE-BBE2-F85635E345A2}" type="presOf" srcId="{4252E6EA-36F4-4BEC-88CB-4AC979A8A2A1}" destId="{E88BA849-F020-4B68-808B-110BE9FC5715}" srcOrd="0" destOrd="0" presId="urn:microsoft.com/office/officeart/2005/8/layout/process1"/>
    <dgm:cxn modelId="{8707F875-F87C-4274-A9E6-502DC3454B64}" type="presOf" srcId="{C859797D-4F4C-4672-96AD-5A1BC881ECAC}" destId="{1DE79F66-6F26-4AB4-81A5-D6C59DD0FC32}" srcOrd="0" destOrd="0" presId="urn:microsoft.com/office/officeart/2005/8/layout/process1"/>
    <dgm:cxn modelId="{0316F693-0ACF-4E44-8654-C92D863225B8}" srcId="{464FA786-8B7A-407C-AE27-2CCC3FDF8184}" destId="{D6EFADA6-0719-4832-88F1-E8B854F26987}" srcOrd="2" destOrd="0" parTransId="{2842B6D6-BBFB-40D8-9827-190ED6F13FE1}" sibTransId="{0E32AD3E-6CE7-4E7C-A319-33D5F1466F9A}"/>
    <dgm:cxn modelId="{8AA85A9E-E1B6-45B9-BBB7-8808476317E1}" type="presOf" srcId="{8BEA53CA-9673-453D-A73B-753E77925570}" destId="{C88F7755-6C1B-443D-A4C9-72527EAF4819}" srcOrd="1" destOrd="0" presId="urn:microsoft.com/office/officeart/2005/8/layout/process1"/>
    <dgm:cxn modelId="{372918AA-B70E-4F59-97D5-DE571D3B7A82}" srcId="{464FA786-8B7A-407C-AE27-2CCC3FDF8184}" destId="{4252E6EA-36F4-4BEC-88CB-4AC979A8A2A1}" srcOrd="0" destOrd="0" parTransId="{93AA349F-9874-462C-B81B-A91E54F2F851}" sibTransId="{8BEA53CA-9673-453D-A73B-753E77925570}"/>
    <dgm:cxn modelId="{DD4E98CC-20DB-4CF8-8124-FE0855EB5E91}" srcId="{464FA786-8B7A-407C-AE27-2CCC3FDF8184}" destId="{C859797D-4F4C-4672-96AD-5A1BC881ECAC}" srcOrd="1" destOrd="0" parTransId="{7C0D8FBF-A2E9-481B-9EA5-08559FAD0C7D}" sibTransId="{AB6CED90-223C-41EB-9505-3211B0C4CD0B}"/>
    <dgm:cxn modelId="{A1BA07CE-C820-470D-B471-F77BDA3398CB}" type="presOf" srcId="{464FA786-8B7A-407C-AE27-2CCC3FDF8184}" destId="{E120ADD6-89EB-441E-A6AC-AFD59301B6CF}" srcOrd="0" destOrd="0" presId="urn:microsoft.com/office/officeart/2005/8/layout/process1"/>
    <dgm:cxn modelId="{FBC8053A-3158-4262-B801-571AF0C565D3}" type="presParOf" srcId="{E120ADD6-89EB-441E-A6AC-AFD59301B6CF}" destId="{E88BA849-F020-4B68-808B-110BE9FC5715}" srcOrd="0" destOrd="0" presId="urn:microsoft.com/office/officeart/2005/8/layout/process1"/>
    <dgm:cxn modelId="{CF8D0ECC-AA07-45AB-9629-90CAB88F1709}" type="presParOf" srcId="{E120ADD6-89EB-441E-A6AC-AFD59301B6CF}" destId="{B429B1F1-AE15-4684-913A-5415E93B3698}" srcOrd="1" destOrd="0" presId="urn:microsoft.com/office/officeart/2005/8/layout/process1"/>
    <dgm:cxn modelId="{28DE354C-AF35-42BD-9575-3B6711772362}" type="presParOf" srcId="{B429B1F1-AE15-4684-913A-5415E93B3698}" destId="{C88F7755-6C1B-443D-A4C9-72527EAF4819}" srcOrd="0" destOrd="0" presId="urn:microsoft.com/office/officeart/2005/8/layout/process1"/>
    <dgm:cxn modelId="{60DE6904-2D0E-40F0-94B7-DCFE27924911}" type="presParOf" srcId="{E120ADD6-89EB-441E-A6AC-AFD59301B6CF}" destId="{1DE79F66-6F26-4AB4-81A5-D6C59DD0FC32}" srcOrd="2" destOrd="0" presId="urn:microsoft.com/office/officeart/2005/8/layout/process1"/>
    <dgm:cxn modelId="{B94BC3E1-0D6D-4BDE-9267-459651EB46F1}" type="presParOf" srcId="{E120ADD6-89EB-441E-A6AC-AFD59301B6CF}" destId="{6D6FF3AC-B06D-4253-B736-281BE5283F36}" srcOrd="3" destOrd="0" presId="urn:microsoft.com/office/officeart/2005/8/layout/process1"/>
    <dgm:cxn modelId="{7A38053E-96B4-4A5E-809D-B11FE6057EB5}" type="presParOf" srcId="{6D6FF3AC-B06D-4253-B736-281BE5283F36}" destId="{0EB76A52-C6B7-4D2B-8AAA-CEC025FE07A0}" srcOrd="0" destOrd="0" presId="urn:microsoft.com/office/officeart/2005/8/layout/process1"/>
    <dgm:cxn modelId="{AFCB76A4-2BFC-4D87-8055-B3AD01DBF8DD}" type="presParOf" srcId="{E120ADD6-89EB-441E-A6AC-AFD59301B6CF}" destId="{E2EFA43D-DB00-4C42-BBAF-195D1D3943F9}"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E3AB2C5-558D-412A-A86E-7B7A6C40C874}" type="doc">
      <dgm:prSet loTypeId="urn:microsoft.com/office/officeart/2005/8/layout/pList2#4" loCatId="list" qsTypeId="urn:microsoft.com/office/officeart/2005/8/quickstyle/simple1" qsCatId="simple" csTypeId="urn:microsoft.com/office/officeart/2005/8/colors/accent1_2" csCatId="accent1" phldr="1"/>
      <dgm:spPr/>
    </dgm:pt>
    <dgm:pt modelId="{D6ABBDFC-079B-450E-BCC8-8C40AD709D3A}">
      <dgm:prSet phldrT="[Текст]" custT="1"/>
      <dgm:spPr>
        <a:solidFill>
          <a:schemeClr val="accent4">
            <a:lumMod val="60000"/>
            <a:lumOff val="40000"/>
          </a:schemeClr>
        </a:solidFill>
      </dgm:spPr>
      <dgm:t>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-физкультурно-оздоровительная, спортивно-массовая  работа с населением ;</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-участие в соревнованиях;</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-укрепление спортивной базы округа</a:t>
          </a:r>
        </a:p>
      </dgm:t>
    </dgm:pt>
    <dgm:pt modelId="{AC03E68D-D3CB-46CB-AB55-FE267C460EF7}" type="parTrans" cxnId="{11F53D2C-71ED-46F2-9453-E42C3791F56B}">
      <dgm:prSet/>
      <dgm:spPr/>
      <dgm:t>
        <a:bodyPr/>
        <a:lstStyle/>
        <a:p>
          <a:endParaRPr lang="ru-RU"/>
        </a:p>
      </dgm:t>
    </dgm:pt>
    <dgm:pt modelId="{06AC57AB-C4BF-42A5-B41E-8E09D06646FB}" type="sibTrans" cxnId="{11F53D2C-71ED-46F2-9453-E42C3791F56B}">
      <dgm:prSet/>
      <dgm:spPr/>
      <dgm:t>
        <a:bodyPr/>
        <a:lstStyle/>
        <a:p>
          <a:endParaRPr lang="ru-RU"/>
        </a:p>
      </dgm:t>
    </dgm:pt>
    <dgm:pt modelId="{F982FE5A-5DF2-4BA6-9AAB-C0E28F2C2FBF}">
      <dgm:prSet phldrT="[Текст]" custT="1"/>
      <dgm:spPr>
        <a:solidFill>
          <a:schemeClr val="accent4">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культурно – познавательный туризм</a:t>
          </a:r>
        </a:p>
      </dgm:t>
    </dgm:pt>
    <dgm:pt modelId="{2A7D4308-6297-4F98-8B68-E5E7DB9FD38D}" type="parTrans" cxnId="{111EDE4F-269F-43A3-BB49-98F7B395A42E}">
      <dgm:prSet/>
      <dgm:spPr/>
      <dgm:t>
        <a:bodyPr/>
        <a:lstStyle/>
        <a:p>
          <a:endParaRPr lang="ru-RU"/>
        </a:p>
      </dgm:t>
    </dgm:pt>
    <dgm:pt modelId="{D57B4E00-3DC0-4411-97B0-B2C6CB00D1F7}" type="sibTrans" cxnId="{111EDE4F-269F-43A3-BB49-98F7B395A42E}">
      <dgm:prSet/>
      <dgm:spPr/>
      <dgm:t>
        <a:bodyPr/>
        <a:lstStyle/>
        <a:p>
          <a:endParaRPr lang="ru-RU"/>
        </a:p>
      </dgm:t>
    </dgm:pt>
    <dgm:pt modelId="{DB337692-A45C-40EC-BF16-8A9370F96E8B}" type="pres">
      <dgm:prSet presAssocID="{9E3AB2C5-558D-412A-A86E-7B7A6C40C874}" presName="Name0" presStyleCnt="0">
        <dgm:presLayoutVars>
          <dgm:dir/>
          <dgm:resizeHandles val="exact"/>
        </dgm:presLayoutVars>
      </dgm:prSet>
      <dgm:spPr/>
    </dgm:pt>
    <dgm:pt modelId="{1B6CDBF5-BDB2-474A-97C0-91F079BB2C6B}" type="pres">
      <dgm:prSet presAssocID="{9E3AB2C5-558D-412A-A86E-7B7A6C40C874}" presName="bkgdShp" presStyleLbl="alignAccFollowNode1" presStyleIdx="0" presStyleCnt="1"/>
      <dgm:spPr/>
    </dgm:pt>
    <dgm:pt modelId="{7416802F-747A-42C6-8E74-6891B0FB7BDE}" type="pres">
      <dgm:prSet presAssocID="{9E3AB2C5-558D-412A-A86E-7B7A6C40C874}" presName="linComp" presStyleCnt="0"/>
      <dgm:spPr/>
    </dgm:pt>
    <dgm:pt modelId="{4EA313A6-B1E9-4899-A610-2807FE7C42DD}" type="pres">
      <dgm:prSet presAssocID="{D6ABBDFC-079B-450E-BCC8-8C40AD709D3A}" presName="compNode" presStyleCnt="0"/>
      <dgm:spPr/>
    </dgm:pt>
    <dgm:pt modelId="{3AA3B9FF-04D8-43D4-A2ED-BB30D8FE33BB}" type="pres">
      <dgm:prSet presAssocID="{D6ABBDFC-079B-450E-BCC8-8C40AD709D3A}" presName="node" presStyleLbl="node1" presStyleIdx="0" presStyleCnt="2">
        <dgm:presLayoutVars>
          <dgm:bulletEnabled val="1"/>
        </dgm:presLayoutVars>
      </dgm:prSet>
      <dgm:spPr/>
    </dgm:pt>
    <dgm:pt modelId="{9939293A-821F-4B64-99C0-A09998E8A452}" type="pres">
      <dgm:prSet presAssocID="{D6ABBDFC-079B-450E-BCC8-8C40AD709D3A}" presName="invisiNode" presStyleLbl="node1" presStyleIdx="0" presStyleCnt="2"/>
      <dgm:spPr/>
    </dgm:pt>
    <dgm:pt modelId="{7B6FB724-309E-44F3-B26C-FB03415BF54F}" type="pres">
      <dgm:prSet presAssocID="{D6ABBDFC-079B-450E-BCC8-8C40AD709D3A}" presName="imagNode" presStyleLbl="fgImgPlace1" presStyleIdx="0" presStyleCnt="2"/>
      <dgm:spPr>
        <a:blipFill rotWithShape="1">
          <a:blip xmlns:r="http://schemas.openxmlformats.org/officeDocument/2006/relationships" r:embed="rId1"/>
          <a:srcRect/>
          <a:stretch>
            <a:fillRect t="-7000" b="-7000"/>
          </a:stretch>
        </a:blipFill>
      </dgm:spPr>
    </dgm:pt>
    <dgm:pt modelId="{253C277C-9B48-485D-9584-E1CC880A5E9A}" type="pres">
      <dgm:prSet presAssocID="{06AC57AB-C4BF-42A5-B41E-8E09D06646FB}" presName="sibTrans" presStyleLbl="sibTrans2D1" presStyleIdx="0" presStyleCnt="0"/>
      <dgm:spPr/>
    </dgm:pt>
    <dgm:pt modelId="{04265A38-B36D-4ECE-9074-DD373380A857}" type="pres">
      <dgm:prSet presAssocID="{F982FE5A-5DF2-4BA6-9AAB-C0E28F2C2FBF}" presName="compNode" presStyleCnt="0"/>
      <dgm:spPr/>
    </dgm:pt>
    <dgm:pt modelId="{08B1F622-1407-4D80-8986-09A24DA62CD7}" type="pres">
      <dgm:prSet presAssocID="{F982FE5A-5DF2-4BA6-9AAB-C0E28F2C2FBF}" presName="node" presStyleLbl="node1" presStyleIdx="1" presStyleCnt="2">
        <dgm:presLayoutVars>
          <dgm:bulletEnabled val="1"/>
        </dgm:presLayoutVars>
      </dgm:prSet>
      <dgm:spPr/>
    </dgm:pt>
    <dgm:pt modelId="{C8E252D9-A1DB-4589-BDC4-8D6CB24D10C3}" type="pres">
      <dgm:prSet presAssocID="{F982FE5A-5DF2-4BA6-9AAB-C0E28F2C2FBF}" presName="invisiNode" presStyleLbl="node1" presStyleIdx="1" presStyleCnt="2"/>
      <dgm:spPr/>
    </dgm:pt>
    <dgm:pt modelId="{4BF442B8-7F3E-4FC0-8809-A7AA36C34F0D}" type="pres">
      <dgm:prSet presAssocID="{F982FE5A-5DF2-4BA6-9AAB-C0E28F2C2FBF}" presName="imagNode" presStyleLbl="fgImgPlace1" presStyleIdx="1" presStyleCnt="2"/>
      <dgm:spPr>
        <a:blipFill rotWithShape="1">
          <a:blip xmlns:r="http://schemas.openxmlformats.org/officeDocument/2006/relationships" r:embed="rId2"/>
          <a:srcRect/>
          <a:stretch>
            <a:fillRect t="-3000" b="-3000"/>
          </a:stretch>
        </a:blipFill>
      </dgm:spPr>
    </dgm:pt>
  </dgm:ptLst>
  <dgm:cxnLst>
    <dgm:cxn modelId="{11F53D2C-71ED-46F2-9453-E42C3791F56B}" srcId="{9E3AB2C5-558D-412A-A86E-7B7A6C40C874}" destId="{D6ABBDFC-079B-450E-BCC8-8C40AD709D3A}" srcOrd="0" destOrd="0" parTransId="{AC03E68D-D3CB-46CB-AB55-FE267C460EF7}" sibTransId="{06AC57AB-C4BF-42A5-B41E-8E09D06646FB}"/>
    <dgm:cxn modelId="{300F863E-FBF8-4544-A7D6-D9A5B164B1E6}" type="presOf" srcId="{9E3AB2C5-558D-412A-A86E-7B7A6C40C874}" destId="{DB337692-A45C-40EC-BF16-8A9370F96E8B}" srcOrd="0" destOrd="0" presId="urn:microsoft.com/office/officeart/2005/8/layout/pList2#4"/>
    <dgm:cxn modelId="{111EDE4F-269F-43A3-BB49-98F7B395A42E}" srcId="{9E3AB2C5-558D-412A-A86E-7B7A6C40C874}" destId="{F982FE5A-5DF2-4BA6-9AAB-C0E28F2C2FBF}" srcOrd="1" destOrd="0" parTransId="{2A7D4308-6297-4F98-8B68-E5E7DB9FD38D}" sibTransId="{D57B4E00-3DC0-4411-97B0-B2C6CB00D1F7}"/>
    <dgm:cxn modelId="{1056A2A0-3CAD-4FB0-A0F6-0654C33EA41B}" type="presOf" srcId="{F982FE5A-5DF2-4BA6-9AAB-C0E28F2C2FBF}" destId="{08B1F622-1407-4D80-8986-09A24DA62CD7}" srcOrd="0" destOrd="0" presId="urn:microsoft.com/office/officeart/2005/8/layout/pList2#4"/>
    <dgm:cxn modelId="{D28AC1B7-D888-49D2-9FBA-6CF3BC3BB3D2}" type="presOf" srcId="{D6ABBDFC-079B-450E-BCC8-8C40AD709D3A}" destId="{3AA3B9FF-04D8-43D4-A2ED-BB30D8FE33BB}" srcOrd="0" destOrd="0" presId="urn:microsoft.com/office/officeart/2005/8/layout/pList2#4"/>
    <dgm:cxn modelId="{03E1DDCD-DFEA-4420-AF05-CEAE143A5F57}" type="presOf" srcId="{06AC57AB-C4BF-42A5-B41E-8E09D06646FB}" destId="{253C277C-9B48-485D-9584-E1CC880A5E9A}" srcOrd="0" destOrd="0" presId="urn:microsoft.com/office/officeart/2005/8/layout/pList2#4"/>
    <dgm:cxn modelId="{F0887C6F-54AD-4BD8-AD0B-DEB9C5DFD4AB}" type="presParOf" srcId="{DB337692-A45C-40EC-BF16-8A9370F96E8B}" destId="{1B6CDBF5-BDB2-474A-97C0-91F079BB2C6B}" srcOrd="0" destOrd="0" presId="urn:microsoft.com/office/officeart/2005/8/layout/pList2#4"/>
    <dgm:cxn modelId="{8272607C-86B5-4846-A3C9-9E56CB73BF6F}" type="presParOf" srcId="{DB337692-A45C-40EC-BF16-8A9370F96E8B}" destId="{7416802F-747A-42C6-8E74-6891B0FB7BDE}" srcOrd="1" destOrd="0" presId="urn:microsoft.com/office/officeart/2005/8/layout/pList2#4"/>
    <dgm:cxn modelId="{9E097B28-E91B-4D19-A8E1-9A3165ED35A7}" type="presParOf" srcId="{7416802F-747A-42C6-8E74-6891B0FB7BDE}" destId="{4EA313A6-B1E9-4899-A610-2807FE7C42DD}" srcOrd="0" destOrd="0" presId="urn:microsoft.com/office/officeart/2005/8/layout/pList2#4"/>
    <dgm:cxn modelId="{1A4BF696-0AC7-48DD-B382-640CD0FAE42F}" type="presParOf" srcId="{4EA313A6-B1E9-4899-A610-2807FE7C42DD}" destId="{3AA3B9FF-04D8-43D4-A2ED-BB30D8FE33BB}" srcOrd="0" destOrd="0" presId="urn:microsoft.com/office/officeart/2005/8/layout/pList2#4"/>
    <dgm:cxn modelId="{28524445-8FEC-4FB2-98C1-5DADDF4FE97A}" type="presParOf" srcId="{4EA313A6-B1E9-4899-A610-2807FE7C42DD}" destId="{9939293A-821F-4B64-99C0-A09998E8A452}" srcOrd="1" destOrd="0" presId="urn:microsoft.com/office/officeart/2005/8/layout/pList2#4"/>
    <dgm:cxn modelId="{42C663D7-7CAD-4A1F-A0D1-DCB9688D2880}" type="presParOf" srcId="{4EA313A6-B1E9-4899-A610-2807FE7C42DD}" destId="{7B6FB724-309E-44F3-B26C-FB03415BF54F}" srcOrd="2" destOrd="0" presId="urn:microsoft.com/office/officeart/2005/8/layout/pList2#4"/>
    <dgm:cxn modelId="{2FCEFD4C-129A-4520-AC06-491EF86847EC}" type="presParOf" srcId="{7416802F-747A-42C6-8E74-6891B0FB7BDE}" destId="{253C277C-9B48-485D-9584-E1CC880A5E9A}" srcOrd="1" destOrd="0" presId="urn:microsoft.com/office/officeart/2005/8/layout/pList2#4"/>
    <dgm:cxn modelId="{B1B92630-44F2-41B0-93C4-3689CAA498D5}" type="presParOf" srcId="{7416802F-747A-42C6-8E74-6891B0FB7BDE}" destId="{04265A38-B36D-4ECE-9074-DD373380A857}" srcOrd="2" destOrd="0" presId="urn:microsoft.com/office/officeart/2005/8/layout/pList2#4"/>
    <dgm:cxn modelId="{4CC68EC0-DC48-46A4-913D-E6C4E6DC854A}" type="presParOf" srcId="{04265A38-B36D-4ECE-9074-DD373380A857}" destId="{08B1F622-1407-4D80-8986-09A24DA62CD7}" srcOrd="0" destOrd="0" presId="urn:microsoft.com/office/officeart/2005/8/layout/pList2#4"/>
    <dgm:cxn modelId="{51516452-2448-4B0C-83CF-E7490A47DC31}" type="presParOf" srcId="{04265A38-B36D-4ECE-9074-DD373380A857}" destId="{C8E252D9-A1DB-4589-BDC4-8D6CB24D10C3}" srcOrd="1" destOrd="0" presId="urn:microsoft.com/office/officeart/2005/8/layout/pList2#4"/>
    <dgm:cxn modelId="{1D16DEBC-BE8E-4235-BA2C-68EDBB23C52C}" type="presParOf" srcId="{04265A38-B36D-4ECE-9074-DD373380A857}" destId="{4BF442B8-7F3E-4FC0-8809-A7AA36C34F0D}" srcOrd="2" destOrd="0" presId="urn:microsoft.com/office/officeart/2005/8/layout/pList2#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10BD1C2-222C-46D9-B28D-3B9467D7FEFE}"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u-RU"/>
        </a:p>
      </dgm:t>
    </dgm:pt>
    <dgm:pt modelId="{B35C3B37-909D-4B47-9A9E-C0B0E4B80563}">
      <dgm:prSet phldrT="[Текст]" custT="1"/>
      <dgm:spPr>
        <a:solidFill>
          <a:srgbClr val="FEE6C6"/>
        </a:solidFill>
      </dgm:spPr>
      <dgm:t>
        <a:bodyPr/>
        <a:lstStyle/>
        <a:p>
          <a:endParaRPr lang="ru-RU" sz="1000" b="1" dirty="0">
            <a:solidFill>
              <a:schemeClr val="bg2">
                <a:lumMod val="10000"/>
              </a:schemeClr>
            </a:solidFill>
            <a:latin typeface="Times New Roman" panose="02020603050405020304" pitchFamily="18" charset="0"/>
            <a:cs typeface="Times New Roman" panose="02020603050405020304" pitchFamily="18" charset="0"/>
          </a:endParaRPr>
        </a:p>
        <a:p>
          <a:r>
            <a:rPr lang="ru-RU" sz="1000" b="1" dirty="0">
              <a:solidFill>
                <a:schemeClr val="bg2">
                  <a:lumMod val="10000"/>
                </a:schemeClr>
              </a:solidFill>
              <a:latin typeface="Times New Roman" panose="02020603050405020304" pitchFamily="18" charset="0"/>
              <a:cs typeface="Times New Roman" panose="02020603050405020304" pitchFamily="18" charset="0"/>
            </a:rPr>
            <a:t>Подпрограмма «Обеспечение деятельности Анучинского историко-краеведческого музея»</a:t>
          </a:r>
        </a:p>
      </dgm:t>
    </dgm:pt>
    <dgm:pt modelId="{B8AC7E5C-1D64-4248-B516-98D427C222BD}" type="parTrans" cxnId="{18D60926-C027-45B9-9E15-5652F450B36C}">
      <dgm:prSet/>
      <dgm:spPr/>
      <dgm:t>
        <a:bodyPr/>
        <a:lstStyle/>
        <a:p>
          <a:endParaRPr lang="ru-RU"/>
        </a:p>
      </dgm:t>
    </dgm:pt>
    <dgm:pt modelId="{21B496B1-397A-422F-ADF6-8FEB97F7777F}" type="sibTrans" cxnId="{18D60926-C027-45B9-9E15-5652F450B36C}">
      <dgm:prSet/>
      <dgm:spPr/>
      <dgm:t>
        <a:bodyPr/>
        <a:lstStyle/>
        <a:p>
          <a:endParaRPr lang="ru-RU"/>
        </a:p>
      </dgm:t>
    </dgm:pt>
    <dgm:pt modelId="{ABA375AC-03F1-406F-A31A-CDAB22F1C5B9}">
      <dgm:prSet phldrT="[Текст]" custT="1"/>
      <dgm:spPr>
        <a:solidFill>
          <a:srgbClr val="FEE6C6"/>
        </a:solidFill>
      </dgm:spPr>
      <dgm:t>
        <a:bodyPr/>
        <a:lstStyle/>
        <a:p>
          <a:r>
            <a:rPr lang="ru-RU" sz="1000" dirty="0">
              <a:solidFill>
                <a:schemeClr val="bg2">
                  <a:lumMod val="10000"/>
                </a:schemeClr>
              </a:solidFill>
              <a:latin typeface="Times New Roman" panose="02020603050405020304" pitchFamily="18" charset="0"/>
              <a:cs typeface="Times New Roman" panose="02020603050405020304" pitchFamily="18" charset="0"/>
            </a:rPr>
            <a:t>Основные мероприятия: расходы на обеспечение деятельности музея; укрепление МТБ; проведение ремонта</a:t>
          </a:r>
        </a:p>
      </dgm:t>
    </dgm:pt>
    <dgm:pt modelId="{F17C6F0B-682E-4FB6-8509-1B09791E658B}" type="parTrans" cxnId="{4D028E59-7886-40C9-BB6B-30049CA77B3D}">
      <dgm:prSet/>
      <dgm:spPr/>
      <dgm:t>
        <a:bodyPr/>
        <a:lstStyle/>
        <a:p>
          <a:endParaRPr lang="ru-RU"/>
        </a:p>
      </dgm:t>
    </dgm:pt>
    <dgm:pt modelId="{F3948276-C0D9-4F1A-AEE3-6788344CD434}" type="sibTrans" cxnId="{4D028E59-7886-40C9-BB6B-30049CA77B3D}">
      <dgm:prSet/>
      <dgm:spPr/>
      <dgm:t>
        <a:bodyPr/>
        <a:lstStyle/>
        <a:p>
          <a:endParaRPr lang="ru-RU"/>
        </a:p>
      </dgm:t>
    </dgm:pt>
    <dgm:pt modelId="{96DFCFCA-2037-4042-BD96-B40BDC1EE79C}">
      <dgm:prSet phldrT="[Текст]" custT="1"/>
      <dgm:spPr>
        <a:solidFill>
          <a:srgbClr val="FEE6C6"/>
        </a:solidFill>
      </dgm:spPr>
      <dgm:t>
        <a:bodyPr/>
        <a:lstStyle/>
        <a:p>
          <a:r>
            <a:rPr lang="ru-RU" sz="1000" b="1" dirty="0">
              <a:solidFill>
                <a:schemeClr val="bg2">
                  <a:lumMod val="10000"/>
                </a:schemeClr>
              </a:solidFill>
              <a:latin typeface="Times New Roman" panose="02020603050405020304" pitchFamily="18" charset="0"/>
              <a:cs typeface="Times New Roman" panose="02020603050405020304" pitchFamily="18" charset="0"/>
            </a:rPr>
            <a:t>Подпрограмма «Обеспечение деятельности учреждений культуры и библиотек»</a:t>
          </a:r>
        </a:p>
        <a:p>
          <a:r>
            <a:rPr lang="ru-RU" sz="1000" dirty="0">
              <a:solidFill>
                <a:schemeClr val="bg2">
                  <a:lumMod val="10000"/>
                </a:schemeClr>
              </a:solidFill>
              <a:latin typeface="Times New Roman" panose="02020603050405020304" pitchFamily="18" charset="0"/>
              <a:cs typeface="Times New Roman" panose="02020603050405020304" pitchFamily="18" charset="0"/>
            </a:rPr>
            <a:t>Основные мероприятия: обеспечение деятельности МКУК ИДЦ; укрепление МТБ; организация проведения культурно-массовых мероприятий; поддержка и развитие самодеятельного художественного творчества, создание условий для развития творческой активности и самореализации жителей; поддержка системы непрерывного профессионального образования работников культуры; комплектование книжных фондов и обеспечение информационно-техническим оборудованием библиотек; проведение реставрационных и ремонтных работ памятников истории и культуры; благоустройство территорий, прилегающих к учреждениям культуры и искусства; мероприятия по антитеррористической защищенности и противопожарной безопасности объектов культуры.</a:t>
          </a:r>
        </a:p>
        <a:p>
          <a:r>
            <a:rPr lang="ru-RU" sz="1000" dirty="0">
              <a:solidFill>
                <a:schemeClr val="bg2">
                  <a:lumMod val="10000"/>
                </a:schemeClr>
              </a:solidFill>
              <a:latin typeface="Times New Roman" panose="02020603050405020304" pitchFamily="18" charset="0"/>
              <a:cs typeface="Times New Roman" panose="02020603050405020304" pitchFamily="18" charset="0"/>
            </a:rPr>
            <a:t>2025г – 87019547,81руб.</a:t>
          </a:r>
        </a:p>
        <a:p>
          <a:r>
            <a:rPr lang="ru-RU" sz="1000" dirty="0">
              <a:solidFill>
                <a:schemeClr val="bg2">
                  <a:lumMod val="10000"/>
                </a:schemeClr>
              </a:solidFill>
              <a:latin typeface="Times New Roman" panose="02020603050405020304" pitchFamily="18" charset="0"/>
              <a:cs typeface="Times New Roman" panose="02020603050405020304" pitchFamily="18" charset="0"/>
            </a:rPr>
            <a:t>2026г – 57160516,86руб.</a:t>
          </a:r>
        </a:p>
        <a:p>
          <a:r>
            <a:rPr lang="ru-RU" sz="1000" dirty="0">
              <a:solidFill>
                <a:schemeClr val="bg2">
                  <a:lumMod val="10000"/>
                </a:schemeClr>
              </a:solidFill>
              <a:latin typeface="Times New Roman" panose="02020603050405020304" pitchFamily="18" charset="0"/>
              <a:cs typeface="Times New Roman" panose="02020603050405020304" pitchFamily="18" charset="0"/>
            </a:rPr>
            <a:t>2027г – 60321716,00руб.</a:t>
          </a:r>
        </a:p>
      </dgm:t>
    </dgm:pt>
    <dgm:pt modelId="{6A1813EB-ACE5-48E1-84C7-DBA7EE413AE4}" type="parTrans" cxnId="{A8960E1E-1867-43F3-9A5B-40EAC0EAB8F0}">
      <dgm:prSet/>
      <dgm:spPr/>
      <dgm:t>
        <a:bodyPr/>
        <a:lstStyle/>
        <a:p>
          <a:endParaRPr lang="ru-RU"/>
        </a:p>
      </dgm:t>
    </dgm:pt>
    <dgm:pt modelId="{B6AF5927-D9E4-477D-A526-13172544839C}" type="sibTrans" cxnId="{A8960E1E-1867-43F3-9A5B-40EAC0EAB8F0}">
      <dgm:prSet/>
      <dgm:spPr/>
      <dgm:t>
        <a:bodyPr/>
        <a:lstStyle/>
        <a:p>
          <a:endParaRPr lang="ru-RU"/>
        </a:p>
      </dgm:t>
    </dgm:pt>
    <dgm:pt modelId="{0A220353-69CB-4CBB-A139-18D3C93A9E7F}">
      <dgm:prSet phldrT="[Текст]" custT="1"/>
      <dgm:spPr>
        <a:solidFill>
          <a:srgbClr val="FEE6C6"/>
        </a:solidFill>
      </dgm:spPr>
      <dgm:t>
        <a:bodyPr/>
        <a:lstStyle/>
        <a:p>
          <a:endParaRPr lang="ru-RU" sz="1000" b="1" dirty="0">
            <a:solidFill>
              <a:schemeClr val="bg2">
                <a:lumMod val="10000"/>
              </a:schemeClr>
            </a:solidFill>
            <a:latin typeface="Times New Roman" panose="02020603050405020304" pitchFamily="18" charset="0"/>
            <a:cs typeface="Times New Roman" panose="02020603050405020304" pitchFamily="18" charset="0"/>
          </a:endParaRPr>
        </a:p>
        <a:p>
          <a:endParaRPr lang="ru-RU" sz="1000" b="1" dirty="0">
            <a:solidFill>
              <a:schemeClr val="bg2">
                <a:lumMod val="10000"/>
              </a:schemeClr>
            </a:solidFill>
            <a:latin typeface="Times New Roman" panose="02020603050405020304" pitchFamily="18" charset="0"/>
            <a:cs typeface="Times New Roman" panose="02020603050405020304" pitchFamily="18" charset="0"/>
          </a:endParaRPr>
        </a:p>
        <a:p>
          <a:r>
            <a:rPr lang="ru-RU" sz="1000" b="1" dirty="0">
              <a:solidFill>
                <a:schemeClr val="bg2">
                  <a:lumMod val="10000"/>
                </a:schemeClr>
              </a:solidFill>
              <a:latin typeface="Times New Roman" panose="02020603050405020304" pitchFamily="18" charset="0"/>
              <a:cs typeface="Times New Roman" panose="02020603050405020304" pitchFamily="18" charset="0"/>
            </a:rPr>
            <a:t>Подпрограмма «Развитие дополнительного образования детей в области культуры и </a:t>
          </a:r>
          <a:r>
            <a:rPr lang="ru-RU" sz="1000" b="1" dirty="0" err="1">
              <a:solidFill>
                <a:schemeClr val="bg2">
                  <a:lumMod val="10000"/>
                </a:schemeClr>
              </a:solidFill>
              <a:latin typeface="Times New Roman" panose="02020603050405020304" pitchFamily="18" charset="0"/>
              <a:cs typeface="Times New Roman" panose="02020603050405020304" pitchFamily="18" charset="0"/>
            </a:rPr>
            <a:t>исскуства</a:t>
          </a:r>
          <a:r>
            <a:rPr lang="ru-RU" sz="1000" b="1" dirty="0">
              <a:solidFill>
                <a:schemeClr val="bg2">
                  <a:lumMod val="10000"/>
                </a:schemeClr>
              </a:solidFill>
              <a:latin typeface="Times New Roman" panose="02020603050405020304" pitchFamily="18" charset="0"/>
              <a:cs typeface="Times New Roman" panose="02020603050405020304" pitchFamily="18" charset="0"/>
            </a:rPr>
            <a:t>»</a:t>
          </a:r>
        </a:p>
        <a:p>
          <a:r>
            <a:rPr lang="ru-RU" sz="1000" b="0" dirty="0">
              <a:solidFill>
                <a:schemeClr val="bg2">
                  <a:lumMod val="10000"/>
                </a:schemeClr>
              </a:solidFill>
              <a:latin typeface="Times New Roman" panose="02020603050405020304" pitchFamily="18" charset="0"/>
              <a:cs typeface="Times New Roman" panose="02020603050405020304" pitchFamily="18" charset="0"/>
            </a:rPr>
            <a:t>Основные мероприятия: выполнение ДШИ </a:t>
          </a:r>
          <a:r>
            <a:rPr lang="ru-RU" sz="1000" b="0" dirty="0" err="1">
              <a:solidFill>
                <a:schemeClr val="bg2">
                  <a:lumMod val="10000"/>
                </a:schemeClr>
              </a:solidFill>
              <a:latin typeface="Times New Roman" panose="02020603050405020304" pitchFamily="18" charset="0"/>
              <a:cs typeface="Times New Roman" panose="02020603050405020304" pitchFamily="18" charset="0"/>
            </a:rPr>
            <a:t>с.Анучино</a:t>
          </a:r>
          <a:r>
            <a:rPr lang="ru-RU" sz="1000" b="0" dirty="0">
              <a:solidFill>
                <a:schemeClr val="bg2">
                  <a:lumMod val="10000"/>
                </a:schemeClr>
              </a:solidFill>
              <a:latin typeface="Times New Roman" panose="02020603050405020304" pitchFamily="18" charset="0"/>
              <a:cs typeface="Times New Roman" panose="02020603050405020304" pitchFamily="18" charset="0"/>
            </a:rPr>
            <a:t> муниципальных заданий, проведение ремонта, укрепление МТБ, мероприятия по антитеррористической защищенности и противопожарной безопасности.</a:t>
          </a:r>
        </a:p>
      </dgm:t>
    </dgm:pt>
    <dgm:pt modelId="{CEDB2A78-D310-4831-8A89-07DCED32531E}" type="parTrans" cxnId="{F225B349-CAC8-4483-8A4C-D5D1339B5001}">
      <dgm:prSet/>
      <dgm:spPr/>
      <dgm:t>
        <a:bodyPr/>
        <a:lstStyle/>
        <a:p>
          <a:endParaRPr lang="ru-RU"/>
        </a:p>
      </dgm:t>
    </dgm:pt>
    <dgm:pt modelId="{14AD7DD0-63BE-47A3-8736-8EFB1A930A95}" type="sibTrans" cxnId="{F225B349-CAC8-4483-8A4C-D5D1339B5001}">
      <dgm:prSet/>
      <dgm:spPr/>
      <dgm:t>
        <a:bodyPr/>
        <a:lstStyle/>
        <a:p>
          <a:endParaRPr lang="ru-RU"/>
        </a:p>
      </dgm:t>
    </dgm:pt>
    <dgm:pt modelId="{959939F6-D620-4974-A1C4-053443D6222C}">
      <dgm:prSet phldrT="[Текст]" custT="1"/>
      <dgm:spPr>
        <a:solidFill>
          <a:srgbClr val="FEE6C6"/>
        </a:solidFill>
      </dgm:spPr>
      <dgm:t>
        <a:bodyPr/>
        <a:lstStyle/>
        <a:p>
          <a:r>
            <a:rPr lang="ru-RU" sz="1000" dirty="0">
              <a:solidFill>
                <a:schemeClr val="bg2">
                  <a:lumMod val="10000"/>
                </a:schemeClr>
              </a:solidFill>
              <a:latin typeface="Times New Roman" panose="02020603050405020304" pitchFamily="18" charset="0"/>
              <a:cs typeface="Times New Roman" panose="02020603050405020304" pitchFamily="18" charset="0"/>
            </a:rPr>
            <a:t>2025г – 141177000,00руб.</a:t>
          </a:r>
        </a:p>
      </dgm:t>
    </dgm:pt>
    <dgm:pt modelId="{19557390-2A2C-441F-A251-7944E47786DB}" type="parTrans" cxnId="{AF54EBFF-64BD-40EE-B556-C7C0F2F76BDA}">
      <dgm:prSet/>
      <dgm:spPr/>
      <dgm:t>
        <a:bodyPr/>
        <a:lstStyle/>
        <a:p>
          <a:endParaRPr lang="ru-RU"/>
        </a:p>
      </dgm:t>
    </dgm:pt>
    <dgm:pt modelId="{63BDF816-A743-4603-9E0E-8529F53AE8E3}" type="sibTrans" cxnId="{AF54EBFF-64BD-40EE-B556-C7C0F2F76BDA}">
      <dgm:prSet/>
      <dgm:spPr/>
      <dgm:t>
        <a:bodyPr/>
        <a:lstStyle/>
        <a:p>
          <a:endParaRPr lang="ru-RU"/>
        </a:p>
      </dgm:t>
    </dgm:pt>
    <dgm:pt modelId="{D3DB3103-D57F-4777-A71D-78DB6091CE7C}">
      <dgm:prSet phldrT="[Текст]" custT="1"/>
      <dgm:spPr>
        <a:solidFill>
          <a:srgbClr val="FEE6C6"/>
        </a:solidFill>
      </dgm:spPr>
      <dgm:t>
        <a:bodyPr/>
        <a:lstStyle/>
        <a:p>
          <a:r>
            <a:rPr lang="ru-RU" sz="1000" dirty="0">
              <a:solidFill>
                <a:schemeClr val="bg2">
                  <a:lumMod val="10000"/>
                </a:schemeClr>
              </a:solidFill>
              <a:latin typeface="Times New Roman" panose="02020603050405020304" pitchFamily="18" charset="0"/>
              <a:cs typeface="Times New Roman" panose="02020603050405020304" pitchFamily="18" charset="0"/>
            </a:rPr>
            <a:t>2025г – 21019963,27 руб.</a:t>
          </a:r>
        </a:p>
      </dgm:t>
    </dgm:pt>
    <dgm:pt modelId="{E6DEEA00-3A70-49A4-9333-44078F45784E}" type="parTrans" cxnId="{19489792-B07C-4838-8496-E61ECB210160}">
      <dgm:prSet/>
      <dgm:spPr/>
      <dgm:t>
        <a:bodyPr/>
        <a:lstStyle/>
        <a:p>
          <a:endParaRPr lang="ru-RU"/>
        </a:p>
      </dgm:t>
    </dgm:pt>
    <dgm:pt modelId="{CC7AD41A-C43A-40C2-863F-9AB95935F06C}" type="sibTrans" cxnId="{19489792-B07C-4838-8496-E61ECB210160}">
      <dgm:prSet/>
      <dgm:spPr/>
      <dgm:t>
        <a:bodyPr/>
        <a:lstStyle/>
        <a:p>
          <a:endParaRPr lang="ru-RU"/>
        </a:p>
      </dgm:t>
    </dgm:pt>
    <dgm:pt modelId="{AB4F3CAD-191C-4183-B622-333520524C1C}">
      <dgm:prSet phldrT="[Текст]" custT="1"/>
      <dgm:spPr>
        <a:solidFill>
          <a:srgbClr val="FEE6C6"/>
        </a:solidFill>
      </dgm:spPr>
      <dgm:t>
        <a:bodyPr/>
        <a:lstStyle/>
        <a:p>
          <a:r>
            <a:rPr lang="ru-RU" sz="1000" dirty="0">
              <a:solidFill>
                <a:schemeClr val="bg2">
                  <a:lumMod val="10000"/>
                </a:schemeClr>
              </a:solidFill>
              <a:latin typeface="Times New Roman" panose="02020603050405020304" pitchFamily="18" charset="0"/>
              <a:cs typeface="Times New Roman" panose="02020603050405020304" pitchFamily="18" charset="0"/>
            </a:rPr>
            <a:t>2026г – 4016000,00 руб.</a:t>
          </a:r>
        </a:p>
      </dgm:t>
    </dgm:pt>
    <dgm:pt modelId="{6B1660E0-565E-441F-9069-BE3129A33363}" type="parTrans" cxnId="{C66587EA-FD99-4D00-8A5B-D119D0FD15A0}">
      <dgm:prSet/>
      <dgm:spPr/>
      <dgm:t>
        <a:bodyPr/>
        <a:lstStyle/>
        <a:p>
          <a:endParaRPr lang="ru-RU"/>
        </a:p>
      </dgm:t>
    </dgm:pt>
    <dgm:pt modelId="{B2D36E22-4125-401A-9AE7-6FF73E171086}" type="sibTrans" cxnId="{C66587EA-FD99-4D00-8A5B-D119D0FD15A0}">
      <dgm:prSet/>
      <dgm:spPr/>
      <dgm:t>
        <a:bodyPr/>
        <a:lstStyle/>
        <a:p>
          <a:endParaRPr lang="ru-RU"/>
        </a:p>
      </dgm:t>
    </dgm:pt>
    <dgm:pt modelId="{73CB60D0-0835-4DF9-85CF-EA077655340F}">
      <dgm:prSet phldrT="[Текст]" custT="1"/>
      <dgm:spPr>
        <a:solidFill>
          <a:srgbClr val="FEE6C6"/>
        </a:solidFill>
      </dgm:spPr>
      <dgm:t>
        <a:bodyPr/>
        <a:lstStyle/>
        <a:p>
          <a:r>
            <a:rPr lang="ru-RU" sz="1000" dirty="0">
              <a:solidFill>
                <a:schemeClr val="bg2">
                  <a:lumMod val="10000"/>
                </a:schemeClr>
              </a:solidFill>
              <a:latin typeface="Times New Roman" panose="02020603050405020304" pitchFamily="18" charset="0"/>
              <a:cs typeface="Times New Roman" panose="02020603050405020304" pitchFamily="18" charset="0"/>
            </a:rPr>
            <a:t>2027г – 4266000,00 руб.</a:t>
          </a:r>
        </a:p>
      </dgm:t>
    </dgm:pt>
    <dgm:pt modelId="{28C711C0-3C1B-438E-B1B1-C88BED06F720}" type="parTrans" cxnId="{95E35A0A-7BEE-4569-805B-124B0D33BD44}">
      <dgm:prSet/>
      <dgm:spPr/>
      <dgm:t>
        <a:bodyPr/>
        <a:lstStyle/>
        <a:p>
          <a:endParaRPr lang="ru-RU"/>
        </a:p>
      </dgm:t>
    </dgm:pt>
    <dgm:pt modelId="{F7D60C16-0535-4480-AAE1-D69AA920FA21}" type="sibTrans" cxnId="{95E35A0A-7BEE-4569-805B-124B0D33BD44}">
      <dgm:prSet/>
      <dgm:spPr/>
      <dgm:t>
        <a:bodyPr/>
        <a:lstStyle/>
        <a:p>
          <a:endParaRPr lang="ru-RU"/>
        </a:p>
      </dgm:t>
    </dgm:pt>
    <dgm:pt modelId="{BCD14EF9-3C49-4788-BCD9-DCC8360671B3}">
      <dgm:prSet phldrT="[Текст]" custT="1"/>
      <dgm:spPr>
        <a:solidFill>
          <a:srgbClr val="FEE6C6"/>
        </a:solidFill>
      </dgm:spPr>
      <dgm:t>
        <a:bodyPr/>
        <a:lstStyle/>
        <a:p>
          <a:r>
            <a:rPr lang="ru-RU" sz="1000" dirty="0">
              <a:solidFill>
                <a:schemeClr val="bg2">
                  <a:lumMod val="10000"/>
                </a:schemeClr>
              </a:solidFill>
              <a:latin typeface="Times New Roman" panose="02020603050405020304" pitchFamily="18" charset="0"/>
              <a:cs typeface="Times New Roman" panose="02020603050405020304" pitchFamily="18" charset="0"/>
            </a:rPr>
            <a:t>2026г – 14551400,00руб.</a:t>
          </a:r>
        </a:p>
      </dgm:t>
    </dgm:pt>
    <dgm:pt modelId="{177A4494-F444-440F-BEA7-4FA8B378CB8C}" type="parTrans" cxnId="{2A93D9FC-F8F9-4A74-A1D5-79C349E04798}">
      <dgm:prSet/>
      <dgm:spPr/>
      <dgm:t>
        <a:bodyPr/>
        <a:lstStyle/>
        <a:p>
          <a:endParaRPr lang="ru-RU"/>
        </a:p>
      </dgm:t>
    </dgm:pt>
    <dgm:pt modelId="{D9EA4546-A3D9-4DD1-9AB1-9F898A1F383A}" type="sibTrans" cxnId="{2A93D9FC-F8F9-4A74-A1D5-79C349E04798}">
      <dgm:prSet/>
      <dgm:spPr/>
      <dgm:t>
        <a:bodyPr/>
        <a:lstStyle/>
        <a:p>
          <a:endParaRPr lang="ru-RU"/>
        </a:p>
      </dgm:t>
    </dgm:pt>
    <dgm:pt modelId="{B7E268FC-5868-4574-9218-B8760D5F29EC}">
      <dgm:prSet phldrT="[Текст]" custT="1"/>
      <dgm:spPr>
        <a:solidFill>
          <a:srgbClr val="FEE6C6"/>
        </a:solidFill>
      </dgm:spPr>
      <dgm:t>
        <a:bodyPr/>
        <a:lstStyle/>
        <a:p>
          <a:r>
            <a:rPr lang="ru-RU" sz="1000" dirty="0">
              <a:solidFill>
                <a:schemeClr val="bg2">
                  <a:lumMod val="10000"/>
                </a:schemeClr>
              </a:solidFill>
              <a:latin typeface="Times New Roman" panose="02020603050405020304" pitchFamily="18" charset="0"/>
              <a:cs typeface="Times New Roman" panose="02020603050405020304" pitchFamily="18" charset="0"/>
            </a:rPr>
            <a:t>2027г – 15451700,00руб.</a:t>
          </a:r>
        </a:p>
      </dgm:t>
    </dgm:pt>
    <dgm:pt modelId="{53C43B92-7348-4358-9974-163D48537C30}" type="parTrans" cxnId="{28E03471-51B9-456A-BB29-1271AF323BE2}">
      <dgm:prSet/>
      <dgm:spPr/>
      <dgm:t>
        <a:bodyPr/>
        <a:lstStyle/>
        <a:p>
          <a:endParaRPr lang="ru-RU"/>
        </a:p>
      </dgm:t>
    </dgm:pt>
    <dgm:pt modelId="{0C78307A-0638-488D-A0E4-C0EF053AE974}" type="sibTrans" cxnId="{28E03471-51B9-456A-BB29-1271AF323BE2}">
      <dgm:prSet/>
      <dgm:spPr/>
      <dgm:t>
        <a:bodyPr/>
        <a:lstStyle/>
        <a:p>
          <a:endParaRPr lang="ru-RU"/>
        </a:p>
      </dgm:t>
    </dgm:pt>
    <dgm:pt modelId="{21DC17CF-D932-4BE4-8D61-E8DD926555AD}" type="pres">
      <dgm:prSet presAssocID="{210BD1C2-222C-46D9-B28D-3B9467D7FEFE}" presName="linear" presStyleCnt="0">
        <dgm:presLayoutVars>
          <dgm:dir/>
          <dgm:resizeHandles val="exact"/>
        </dgm:presLayoutVars>
      </dgm:prSet>
      <dgm:spPr/>
    </dgm:pt>
    <dgm:pt modelId="{D9A1D41F-F085-4EFF-BC61-BB2A7FBF6EE1}" type="pres">
      <dgm:prSet presAssocID="{B35C3B37-909D-4B47-9A9E-C0B0E4B80563}" presName="comp" presStyleCnt="0"/>
      <dgm:spPr/>
    </dgm:pt>
    <dgm:pt modelId="{62E99B33-7295-4059-84ED-28EBDF79F6AF}" type="pres">
      <dgm:prSet presAssocID="{B35C3B37-909D-4B47-9A9E-C0B0E4B80563}" presName="box" presStyleLbl="node1" presStyleIdx="0" presStyleCnt="3" custScaleY="79604"/>
      <dgm:spPr/>
    </dgm:pt>
    <dgm:pt modelId="{D44E7329-3549-4875-9D4C-0BC12E7BB282}" type="pres">
      <dgm:prSet presAssocID="{B35C3B37-909D-4B47-9A9E-C0B0E4B80563}" presName="img" presStyleLbl="fgImgPlace1" presStyleIdx="0" presStyleCnt="3" custScaleY="88026"/>
      <dgm:spPr>
        <a:blipFill rotWithShape="1">
          <a:blip xmlns:r="http://schemas.openxmlformats.org/officeDocument/2006/relationships" r:embed="rId1"/>
          <a:srcRect/>
          <a:stretch>
            <a:fillRect l="-4000" r="-4000"/>
          </a:stretch>
        </a:blipFill>
      </dgm:spPr>
    </dgm:pt>
    <dgm:pt modelId="{D788BF69-C127-492C-8373-5DB7E5B9E85E}" type="pres">
      <dgm:prSet presAssocID="{B35C3B37-909D-4B47-9A9E-C0B0E4B80563}" presName="text" presStyleLbl="node1" presStyleIdx="0" presStyleCnt="3">
        <dgm:presLayoutVars>
          <dgm:bulletEnabled val="1"/>
        </dgm:presLayoutVars>
      </dgm:prSet>
      <dgm:spPr/>
    </dgm:pt>
    <dgm:pt modelId="{103AADC5-22CE-401C-97C0-7A0C9AE23168}" type="pres">
      <dgm:prSet presAssocID="{21B496B1-397A-422F-ADF6-8FEB97F7777F}" presName="spacer" presStyleCnt="0"/>
      <dgm:spPr/>
    </dgm:pt>
    <dgm:pt modelId="{91EB416A-376E-431A-8566-875F6EA4ADE7}" type="pres">
      <dgm:prSet presAssocID="{96DFCFCA-2037-4042-BD96-B40BDC1EE79C}" presName="comp" presStyleCnt="0"/>
      <dgm:spPr/>
    </dgm:pt>
    <dgm:pt modelId="{210AFA26-F743-4690-8252-AED5002BF419}" type="pres">
      <dgm:prSet presAssocID="{96DFCFCA-2037-4042-BD96-B40BDC1EE79C}" presName="box" presStyleLbl="node1" presStyleIdx="1" presStyleCnt="3" custScaleY="81659" custLinFactNeighborY="-4976"/>
      <dgm:spPr/>
    </dgm:pt>
    <dgm:pt modelId="{0E2DC1BE-956A-4194-B141-98261D758219}" type="pres">
      <dgm:prSet presAssocID="{96DFCFCA-2037-4042-BD96-B40BDC1EE79C}" presName="img" presStyleLbl="fgImgPlace1" presStyleIdx="1" presStyleCnt="3" custScaleY="86996" custLinFactNeighborX="240" custLinFactNeighborY="-8707"/>
      <dgm:spPr>
        <a:blipFill rotWithShape="1">
          <a:blip xmlns:r="http://schemas.openxmlformats.org/officeDocument/2006/relationships" r:embed="rId2"/>
          <a:srcRect/>
          <a:stretch>
            <a:fillRect t="-14000" b="-14000"/>
          </a:stretch>
        </a:blipFill>
      </dgm:spPr>
    </dgm:pt>
    <dgm:pt modelId="{1FBB89E0-8EF2-4D20-B486-39A78B652916}" type="pres">
      <dgm:prSet presAssocID="{96DFCFCA-2037-4042-BD96-B40BDC1EE79C}" presName="text" presStyleLbl="node1" presStyleIdx="1" presStyleCnt="3">
        <dgm:presLayoutVars>
          <dgm:bulletEnabled val="1"/>
        </dgm:presLayoutVars>
      </dgm:prSet>
      <dgm:spPr/>
    </dgm:pt>
    <dgm:pt modelId="{04D6AF18-45EE-4E54-9BA7-6D5D51563818}" type="pres">
      <dgm:prSet presAssocID="{B6AF5927-D9E4-477D-A526-13172544839C}" presName="spacer" presStyleCnt="0"/>
      <dgm:spPr/>
    </dgm:pt>
    <dgm:pt modelId="{E7F8A0D8-E5F3-4C30-88DD-A306E7D3A5EB}" type="pres">
      <dgm:prSet presAssocID="{0A220353-69CB-4CBB-A139-18D3C93A9E7F}" presName="comp" presStyleCnt="0"/>
      <dgm:spPr/>
    </dgm:pt>
    <dgm:pt modelId="{A167C455-C6B5-4E20-B19A-9BBAB652B55D}" type="pres">
      <dgm:prSet presAssocID="{0A220353-69CB-4CBB-A139-18D3C93A9E7F}" presName="box" presStyleLbl="node1" presStyleIdx="2" presStyleCnt="3"/>
      <dgm:spPr/>
    </dgm:pt>
    <dgm:pt modelId="{9DA295C2-3650-43E6-986D-48259D619643}" type="pres">
      <dgm:prSet presAssocID="{0A220353-69CB-4CBB-A139-18D3C93A9E7F}" presName="img" presStyleLbl="fgImgPlace1" presStyleIdx="2" presStyleCnt="3" custLinFactNeighborX="-1101" custLinFactNeighborY="-4668"/>
      <dgm:spPr>
        <a:blipFill rotWithShape="1">
          <a:blip xmlns:r="http://schemas.openxmlformats.org/officeDocument/2006/relationships" r:embed="rId3"/>
          <a:srcRect/>
          <a:stretch>
            <a:fillRect t="-13000" b="-13000"/>
          </a:stretch>
        </a:blipFill>
      </dgm:spPr>
    </dgm:pt>
    <dgm:pt modelId="{F3F307E2-4635-4786-8996-A191FDBC529B}" type="pres">
      <dgm:prSet presAssocID="{0A220353-69CB-4CBB-A139-18D3C93A9E7F}" presName="text" presStyleLbl="node1" presStyleIdx="2" presStyleCnt="3">
        <dgm:presLayoutVars>
          <dgm:bulletEnabled val="1"/>
        </dgm:presLayoutVars>
      </dgm:prSet>
      <dgm:spPr/>
    </dgm:pt>
  </dgm:ptLst>
  <dgm:cxnLst>
    <dgm:cxn modelId="{F80C4506-650E-4CBD-9276-10718963E6D9}" type="presOf" srcId="{B7E268FC-5868-4574-9218-B8760D5F29EC}" destId="{A167C455-C6B5-4E20-B19A-9BBAB652B55D}" srcOrd="0" destOrd="3" presId="urn:microsoft.com/office/officeart/2005/8/layout/vList4"/>
    <dgm:cxn modelId="{95E35A0A-7BEE-4569-805B-124B0D33BD44}" srcId="{B35C3B37-909D-4B47-9A9E-C0B0E4B80563}" destId="{73CB60D0-0835-4DF9-85CF-EA077655340F}" srcOrd="3" destOrd="0" parTransId="{28C711C0-3C1B-438E-B1B1-C88BED06F720}" sibTransId="{F7D60C16-0535-4480-AAE1-D69AA920FA21}"/>
    <dgm:cxn modelId="{00AC310B-52FA-4AD3-93A6-7C29BAE9BD62}" type="presOf" srcId="{BCD14EF9-3C49-4788-BCD9-DCC8360671B3}" destId="{A167C455-C6B5-4E20-B19A-9BBAB652B55D}" srcOrd="0" destOrd="2" presId="urn:microsoft.com/office/officeart/2005/8/layout/vList4"/>
    <dgm:cxn modelId="{A8960E1E-1867-43F3-9A5B-40EAC0EAB8F0}" srcId="{210BD1C2-222C-46D9-B28D-3B9467D7FEFE}" destId="{96DFCFCA-2037-4042-BD96-B40BDC1EE79C}" srcOrd="1" destOrd="0" parTransId="{6A1813EB-ACE5-48E1-84C7-DBA7EE413AE4}" sibTransId="{B6AF5927-D9E4-477D-A526-13172544839C}"/>
    <dgm:cxn modelId="{25BFB31E-8510-48B0-A0CD-B7C0809877DE}" type="presOf" srcId="{96DFCFCA-2037-4042-BD96-B40BDC1EE79C}" destId="{210AFA26-F743-4690-8252-AED5002BF419}" srcOrd="0" destOrd="0" presId="urn:microsoft.com/office/officeart/2005/8/layout/vList4"/>
    <dgm:cxn modelId="{84EEFD22-B48C-4225-AAC9-9E38489EA92C}" type="presOf" srcId="{ABA375AC-03F1-406F-A31A-CDAB22F1C5B9}" destId="{D788BF69-C127-492C-8373-5DB7E5B9E85E}" srcOrd="1" destOrd="1" presId="urn:microsoft.com/office/officeart/2005/8/layout/vList4"/>
    <dgm:cxn modelId="{18D60926-C027-45B9-9E15-5652F450B36C}" srcId="{210BD1C2-222C-46D9-B28D-3B9467D7FEFE}" destId="{B35C3B37-909D-4B47-9A9E-C0B0E4B80563}" srcOrd="0" destOrd="0" parTransId="{B8AC7E5C-1D64-4248-B516-98D427C222BD}" sibTransId="{21B496B1-397A-422F-ADF6-8FEB97F7777F}"/>
    <dgm:cxn modelId="{23C9F02F-824F-4EF2-9F50-8AC6EFE348FA}" type="presOf" srcId="{0A220353-69CB-4CBB-A139-18D3C93A9E7F}" destId="{A167C455-C6B5-4E20-B19A-9BBAB652B55D}" srcOrd="0" destOrd="0" presId="urn:microsoft.com/office/officeart/2005/8/layout/vList4"/>
    <dgm:cxn modelId="{D2665D32-6736-4C46-B42D-57286988ADA1}" type="presOf" srcId="{B7E268FC-5868-4574-9218-B8760D5F29EC}" destId="{F3F307E2-4635-4786-8996-A191FDBC529B}" srcOrd="1" destOrd="3" presId="urn:microsoft.com/office/officeart/2005/8/layout/vList4"/>
    <dgm:cxn modelId="{2AF65939-D146-4321-9876-C8933CEC6DDC}" type="presOf" srcId="{BCD14EF9-3C49-4788-BCD9-DCC8360671B3}" destId="{F3F307E2-4635-4786-8996-A191FDBC529B}" srcOrd="1" destOrd="2" presId="urn:microsoft.com/office/officeart/2005/8/layout/vList4"/>
    <dgm:cxn modelId="{ABE8C347-4C54-4D50-87A1-25237CB0E59C}" type="presOf" srcId="{73CB60D0-0835-4DF9-85CF-EA077655340F}" destId="{62E99B33-7295-4059-84ED-28EBDF79F6AF}" srcOrd="0" destOrd="4" presId="urn:microsoft.com/office/officeart/2005/8/layout/vList4"/>
    <dgm:cxn modelId="{CF822E68-2E04-4FE5-A1F7-584F31305920}" type="presOf" srcId="{959939F6-D620-4974-A1C4-053443D6222C}" destId="{F3F307E2-4635-4786-8996-A191FDBC529B}" srcOrd="1" destOrd="1" presId="urn:microsoft.com/office/officeart/2005/8/layout/vList4"/>
    <dgm:cxn modelId="{F225B349-CAC8-4483-8A4C-D5D1339B5001}" srcId="{210BD1C2-222C-46D9-B28D-3B9467D7FEFE}" destId="{0A220353-69CB-4CBB-A139-18D3C93A9E7F}" srcOrd="2" destOrd="0" parTransId="{CEDB2A78-D310-4831-8A89-07DCED32531E}" sibTransId="{14AD7DD0-63BE-47A3-8736-8EFB1A930A95}"/>
    <dgm:cxn modelId="{28E03471-51B9-456A-BB29-1271AF323BE2}" srcId="{0A220353-69CB-4CBB-A139-18D3C93A9E7F}" destId="{B7E268FC-5868-4574-9218-B8760D5F29EC}" srcOrd="2" destOrd="0" parTransId="{53C43B92-7348-4358-9974-163D48537C30}" sibTransId="{0C78307A-0638-488D-A0E4-C0EF053AE974}"/>
    <dgm:cxn modelId="{4D028E59-7886-40C9-BB6B-30049CA77B3D}" srcId="{B35C3B37-909D-4B47-9A9E-C0B0E4B80563}" destId="{ABA375AC-03F1-406F-A31A-CDAB22F1C5B9}" srcOrd="0" destOrd="0" parTransId="{F17C6F0B-682E-4FB6-8509-1B09791E658B}" sibTransId="{F3948276-C0D9-4F1A-AEE3-6788344CD434}"/>
    <dgm:cxn modelId="{A164E159-B873-49D5-A830-535E17DD6A44}" type="presOf" srcId="{96DFCFCA-2037-4042-BD96-B40BDC1EE79C}" destId="{1FBB89E0-8EF2-4D20-B486-39A78B652916}" srcOrd="1" destOrd="0" presId="urn:microsoft.com/office/officeart/2005/8/layout/vList4"/>
    <dgm:cxn modelId="{7C7CCC5A-9356-4382-98D7-1FBA5DCD1211}" type="presOf" srcId="{D3DB3103-D57F-4777-A71D-78DB6091CE7C}" destId="{D788BF69-C127-492C-8373-5DB7E5B9E85E}" srcOrd="1" destOrd="2" presId="urn:microsoft.com/office/officeart/2005/8/layout/vList4"/>
    <dgm:cxn modelId="{19489792-B07C-4838-8496-E61ECB210160}" srcId="{B35C3B37-909D-4B47-9A9E-C0B0E4B80563}" destId="{D3DB3103-D57F-4777-A71D-78DB6091CE7C}" srcOrd="1" destOrd="0" parTransId="{E6DEEA00-3A70-49A4-9333-44078F45784E}" sibTransId="{CC7AD41A-C43A-40C2-863F-9AB95935F06C}"/>
    <dgm:cxn modelId="{58058D96-5C70-4C29-8B55-B4F7FA922788}" type="presOf" srcId="{AB4F3CAD-191C-4183-B622-333520524C1C}" destId="{62E99B33-7295-4059-84ED-28EBDF79F6AF}" srcOrd="0" destOrd="3" presId="urn:microsoft.com/office/officeart/2005/8/layout/vList4"/>
    <dgm:cxn modelId="{47450EB7-D8A5-4BF3-9DC3-281063CE9043}" type="presOf" srcId="{ABA375AC-03F1-406F-A31A-CDAB22F1C5B9}" destId="{62E99B33-7295-4059-84ED-28EBDF79F6AF}" srcOrd="0" destOrd="1" presId="urn:microsoft.com/office/officeart/2005/8/layout/vList4"/>
    <dgm:cxn modelId="{C970D8BA-6006-4FEA-A9CE-CE6CD2BC50BF}" type="presOf" srcId="{73CB60D0-0835-4DF9-85CF-EA077655340F}" destId="{D788BF69-C127-492C-8373-5DB7E5B9E85E}" srcOrd="1" destOrd="4" presId="urn:microsoft.com/office/officeart/2005/8/layout/vList4"/>
    <dgm:cxn modelId="{A0C7C7C4-477F-42E8-B366-9DD8CA72EFFA}" type="presOf" srcId="{0A220353-69CB-4CBB-A139-18D3C93A9E7F}" destId="{F3F307E2-4635-4786-8996-A191FDBC529B}" srcOrd="1" destOrd="0" presId="urn:microsoft.com/office/officeart/2005/8/layout/vList4"/>
    <dgm:cxn modelId="{7477F5C5-B4EB-479D-A2E5-B9E69483D7FA}" type="presOf" srcId="{B35C3B37-909D-4B47-9A9E-C0B0E4B80563}" destId="{62E99B33-7295-4059-84ED-28EBDF79F6AF}" srcOrd="0" destOrd="0" presId="urn:microsoft.com/office/officeart/2005/8/layout/vList4"/>
    <dgm:cxn modelId="{C66587EA-FD99-4D00-8A5B-D119D0FD15A0}" srcId="{B35C3B37-909D-4B47-9A9E-C0B0E4B80563}" destId="{AB4F3CAD-191C-4183-B622-333520524C1C}" srcOrd="2" destOrd="0" parTransId="{6B1660E0-565E-441F-9069-BE3129A33363}" sibTransId="{B2D36E22-4125-401A-9AE7-6FF73E171086}"/>
    <dgm:cxn modelId="{B4CC61EF-7477-4EAC-9E71-5C4A26179FA8}" type="presOf" srcId="{B35C3B37-909D-4B47-9A9E-C0B0E4B80563}" destId="{D788BF69-C127-492C-8373-5DB7E5B9E85E}" srcOrd="1" destOrd="0" presId="urn:microsoft.com/office/officeart/2005/8/layout/vList4"/>
    <dgm:cxn modelId="{CB17DAF1-1BAB-4370-8607-B5427A163434}" type="presOf" srcId="{959939F6-D620-4974-A1C4-053443D6222C}" destId="{A167C455-C6B5-4E20-B19A-9BBAB652B55D}" srcOrd="0" destOrd="1" presId="urn:microsoft.com/office/officeart/2005/8/layout/vList4"/>
    <dgm:cxn modelId="{8DABFFF3-7954-4ACC-80A8-764D52F83176}" type="presOf" srcId="{AB4F3CAD-191C-4183-B622-333520524C1C}" destId="{D788BF69-C127-492C-8373-5DB7E5B9E85E}" srcOrd="1" destOrd="3" presId="urn:microsoft.com/office/officeart/2005/8/layout/vList4"/>
    <dgm:cxn modelId="{9ECC96FA-80A5-414A-9171-1403B179EB8F}" type="presOf" srcId="{D3DB3103-D57F-4777-A71D-78DB6091CE7C}" destId="{62E99B33-7295-4059-84ED-28EBDF79F6AF}" srcOrd="0" destOrd="2" presId="urn:microsoft.com/office/officeart/2005/8/layout/vList4"/>
    <dgm:cxn modelId="{C81466FC-CD6F-4877-A29F-AA477E131242}" type="presOf" srcId="{210BD1C2-222C-46D9-B28D-3B9467D7FEFE}" destId="{21DC17CF-D932-4BE4-8D61-E8DD926555AD}" srcOrd="0" destOrd="0" presId="urn:microsoft.com/office/officeart/2005/8/layout/vList4"/>
    <dgm:cxn modelId="{2A93D9FC-F8F9-4A74-A1D5-79C349E04798}" srcId="{0A220353-69CB-4CBB-A139-18D3C93A9E7F}" destId="{BCD14EF9-3C49-4788-BCD9-DCC8360671B3}" srcOrd="1" destOrd="0" parTransId="{177A4494-F444-440F-BEA7-4FA8B378CB8C}" sibTransId="{D9EA4546-A3D9-4DD1-9AB1-9F898A1F383A}"/>
    <dgm:cxn modelId="{AF54EBFF-64BD-40EE-B556-C7C0F2F76BDA}" srcId="{0A220353-69CB-4CBB-A139-18D3C93A9E7F}" destId="{959939F6-D620-4974-A1C4-053443D6222C}" srcOrd="0" destOrd="0" parTransId="{19557390-2A2C-441F-A251-7944E47786DB}" sibTransId="{63BDF816-A743-4603-9E0E-8529F53AE8E3}"/>
    <dgm:cxn modelId="{DF52BA94-F85B-41E5-9D8A-23B14A0A1509}" type="presParOf" srcId="{21DC17CF-D932-4BE4-8D61-E8DD926555AD}" destId="{D9A1D41F-F085-4EFF-BC61-BB2A7FBF6EE1}" srcOrd="0" destOrd="0" presId="urn:microsoft.com/office/officeart/2005/8/layout/vList4"/>
    <dgm:cxn modelId="{7D58719F-3908-4DFC-8B6E-1E8FE4FE41AE}" type="presParOf" srcId="{D9A1D41F-F085-4EFF-BC61-BB2A7FBF6EE1}" destId="{62E99B33-7295-4059-84ED-28EBDF79F6AF}" srcOrd="0" destOrd="0" presId="urn:microsoft.com/office/officeart/2005/8/layout/vList4"/>
    <dgm:cxn modelId="{1571BF23-73AC-49F1-B9E7-28A915278092}" type="presParOf" srcId="{D9A1D41F-F085-4EFF-BC61-BB2A7FBF6EE1}" destId="{D44E7329-3549-4875-9D4C-0BC12E7BB282}" srcOrd="1" destOrd="0" presId="urn:microsoft.com/office/officeart/2005/8/layout/vList4"/>
    <dgm:cxn modelId="{DD172E81-F806-4B17-8814-5FBC0017821C}" type="presParOf" srcId="{D9A1D41F-F085-4EFF-BC61-BB2A7FBF6EE1}" destId="{D788BF69-C127-492C-8373-5DB7E5B9E85E}" srcOrd="2" destOrd="0" presId="urn:microsoft.com/office/officeart/2005/8/layout/vList4"/>
    <dgm:cxn modelId="{1D68AB89-2110-465A-B211-DF2E8970EE11}" type="presParOf" srcId="{21DC17CF-D932-4BE4-8D61-E8DD926555AD}" destId="{103AADC5-22CE-401C-97C0-7A0C9AE23168}" srcOrd="1" destOrd="0" presId="urn:microsoft.com/office/officeart/2005/8/layout/vList4"/>
    <dgm:cxn modelId="{11D58FA8-D17B-4A58-B138-EC0762201209}" type="presParOf" srcId="{21DC17CF-D932-4BE4-8D61-E8DD926555AD}" destId="{91EB416A-376E-431A-8566-875F6EA4ADE7}" srcOrd="2" destOrd="0" presId="urn:microsoft.com/office/officeart/2005/8/layout/vList4"/>
    <dgm:cxn modelId="{FB2514C2-C7D1-4C4F-9366-EE9630F54992}" type="presParOf" srcId="{91EB416A-376E-431A-8566-875F6EA4ADE7}" destId="{210AFA26-F743-4690-8252-AED5002BF419}" srcOrd="0" destOrd="0" presId="urn:microsoft.com/office/officeart/2005/8/layout/vList4"/>
    <dgm:cxn modelId="{F9036F79-7DD4-41C3-93F2-816F3A73AF24}" type="presParOf" srcId="{91EB416A-376E-431A-8566-875F6EA4ADE7}" destId="{0E2DC1BE-956A-4194-B141-98261D758219}" srcOrd="1" destOrd="0" presId="urn:microsoft.com/office/officeart/2005/8/layout/vList4"/>
    <dgm:cxn modelId="{E26C8940-3D14-4E6F-9268-B21C2720DE54}" type="presParOf" srcId="{91EB416A-376E-431A-8566-875F6EA4ADE7}" destId="{1FBB89E0-8EF2-4D20-B486-39A78B652916}" srcOrd="2" destOrd="0" presId="urn:microsoft.com/office/officeart/2005/8/layout/vList4"/>
    <dgm:cxn modelId="{39A53ECB-0580-4F2F-A7E2-E02C5F1F3E1B}" type="presParOf" srcId="{21DC17CF-D932-4BE4-8D61-E8DD926555AD}" destId="{04D6AF18-45EE-4E54-9BA7-6D5D51563818}" srcOrd="3" destOrd="0" presId="urn:microsoft.com/office/officeart/2005/8/layout/vList4"/>
    <dgm:cxn modelId="{692F2B8C-4D5C-42F6-AF32-36A0565F7328}" type="presParOf" srcId="{21DC17CF-D932-4BE4-8D61-E8DD926555AD}" destId="{E7F8A0D8-E5F3-4C30-88DD-A306E7D3A5EB}" srcOrd="4" destOrd="0" presId="urn:microsoft.com/office/officeart/2005/8/layout/vList4"/>
    <dgm:cxn modelId="{07FDA198-8F21-4293-B462-592F7320765C}" type="presParOf" srcId="{E7F8A0D8-E5F3-4C30-88DD-A306E7D3A5EB}" destId="{A167C455-C6B5-4E20-B19A-9BBAB652B55D}" srcOrd="0" destOrd="0" presId="urn:microsoft.com/office/officeart/2005/8/layout/vList4"/>
    <dgm:cxn modelId="{27C01CB5-88A2-495E-B923-A70CBE2365F0}" type="presParOf" srcId="{E7F8A0D8-E5F3-4C30-88DD-A306E7D3A5EB}" destId="{9DA295C2-3650-43E6-986D-48259D619643}" srcOrd="1" destOrd="0" presId="urn:microsoft.com/office/officeart/2005/8/layout/vList4"/>
    <dgm:cxn modelId="{258B32F5-7E54-40A8-8A13-5E203BF69F54}" type="presParOf" srcId="{E7F8A0D8-E5F3-4C30-88DD-A306E7D3A5EB}" destId="{F3F307E2-4635-4786-8996-A191FDBC529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591BBF5-4AD5-44F1-AE20-648DE2244FC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ru-RU"/>
        </a:p>
      </dgm:t>
    </dgm:pt>
    <dgm:pt modelId="{A6248F86-FDF8-46F1-9066-14AC4F0C9899}">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Обустройство пешеходных переходов, светофоров</a:t>
          </a:r>
        </a:p>
      </dgm:t>
    </dgm:pt>
    <dgm:pt modelId="{5006AA90-4805-4DF0-BAE0-A3D0278C305E}" type="parTrans" cxnId="{06CB1E57-6B76-40EF-92E3-1028B3603DF9}">
      <dgm:prSet/>
      <dgm:spPr/>
      <dgm:t>
        <a:bodyPr/>
        <a:lstStyle/>
        <a:p>
          <a:endParaRPr lang="ru-RU"/>
        </a:p>
      </dgm:t>
    </dgm:pt>
    <dgm:pt modelId="{5DDF2621-C654-40BA-9D7C-C90657CD4307}" type="sibTrans" cxnId="{06CB1E57-6B76-40EF-92E3-1028B3603DF9}">
      <dgm:prSet/>
      <dgm:spPr/>
      <dgm:t>
        <a:bodyPr/>
        <a:lstStyle/>
        <a:p>
          <a:endParaRPr lang="ru-RU"/>
        </a:p>
      </dgm:t>
    </dgm:pt>
    <dgm:pt modelId="{C5F6D93F-0029-4E3B-BFCE-5FC14B12F116}">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автомобильных дорог местного значения</a:t>
          </a:r>
        </a:p>
      </dgm:t>
    </dgm:pt>
    <dgm:pt modelId="{D927F40F-0E44-477B-86D2-B2ABDA4CDBEA}" type="parTrans" cxnId="{F0C16D66-3829-44E5-826C-ADF129B1B257}">
      <dgm:prSet/>
      <dgm:spPr/>
      <dgm:t>
        <a:bodyPr/>
        <a:lstStyle/>
        <a:p>
          <a:endParaRPr lang="ru-RU"/>
        </a:p>
      </dgm:t>
    </dgm:pt>
    <dgm:pt modelId="{E0717738-5497-4FB7-AAD3-A0531A8E6F9E}" type="sibTrans" cxnId="{F0C16D66-3829-44E5-826C-ADF129B1B257}">
      <dgm:prSet/>
      <dgm:spPr/>
      <dgm:t>
        <a:bodyPr/>
        <a:lstStyle/>
        <a:p>
          <a:endParaRPr lang="ru-RU"/>
        </a:p>
      </dgm:t>
    </dgm:pt>
    <dgm:pt modelId="{B4579E47-B8DD-4F9C-A3CA-A3C86B032F53}">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сетей водоснабжения</a:t>
          </a:r>
        </a:p>
      </dgm:t>
    </dgm:pt>
    <dgm:pt modelId="{E2ADDE2D-086A-49B5-BB99-A6C82F55E220}" type="parTrans" cxnId="{B2D3B41D-C8B0-47B3-ADBF-F609FD1BCE55}">
      <dgm:prSet/>
      <dgm:spPr/>
      <dgm:t>
        <a:bodyPr/>
        <a:lstStyle/>
        <a:p>
          <a:endParaRPr lang="ru-RU"/>
        </a:p>
      </dgm:t>
    </dgm:pt>
    <dgm:pt modelId="{8B594731-6343-4E29-A1B7-522AF03A741F}" type="sibTrans" cxnId="{B2D3B41D-C8B0-47B3-ADBF-F609FD1BCE55}">
      <dgm:prSet/>
      <dgm:spPr/>
      <dgm:t>
        <a:bodyPr/>
        <a:lstStyle/>
        <a:p>
          <a:endParaRPr lang="ru-RU"/>
        </a:p>
      </dgm:t>
    </dgm:pt>
    <dgm:pt modelId="{4E30F385-E15D-48C7-819E-A47862704660}">
      <dgm:prSet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Устройство пожарного депо</a:t>
          </a:r>
        </a:p>
      </dgm:t>
    </dgm:pt>
    <dgm:pt modelId="{11D82F0E-7965-463F-8A95-3A790FC05129}" type="parTrans" cxnId="{907B3EA0-BCE2-4E87-B252-B14F3C9634F5}">
      <dgm:prSet/>
      <dgm:spPr/>
      <dgm:t>
        <a:bodyPr/>
        <a:lstStyle/>
        <a:p>
          <a:endParaRPr lang="ru-RU"/>
        </a:p>
      </dgm:t>
    </dgm:pt>
    <dgm:pt modelId="{0042597D-8FB8-431B-B280-9E6CA6953710}" type="sibTrans" cxnId="{907B3EA0-BCE2-4E87-B252-B14F3C9634F5}">
      <dgm:prSet/>
      <dgm:spPr/>
      <dgm:t>
        <a:bodyPr/>
        <a:lstStyle/>
        <a:p>
          <a:endParaRPr lang="ru-RU"/>
        </a:p>
      </dgm:t>
    </dgm:pt>
    <dgm:pt modelId="{92546139-5120-47DA-ABC5-758B8837537F}">
      <dgm:prSet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Устройство уличного освещения</a:t>
          </a:r>
        </a:p>
      </dgm:t>
    </dgm:pt>
    <dgm:pt modelId="{B247DB1F-306D-4C3C-ABF6-FB697FFD1170}" type="parTrans" cxnId="{4627F8F2-F4DB-4A0F-BC9C-E3EAB5154062}">
      <dgm:prSet/>
      <dgm:spPr/>
      <dgm:t>
        <a:bodyPr/>
        <a:lstStyle/>
        <a:p>
          <a:endParaRPr lang="ru-RU"/>
        </a:p>
      </dgm:t>
    </dgm:pt>
    <dgm:pt modelId="{D71558F1-69CB-4878-A53B-42BF880CFE1C}" type="sibTrans" cxnId="{4627F8F2-F4DB-4A0F-BC9C-E3EAB5154062}">
      <dgm:prSet/>
      <dgm:spPr/>
      <dgm:t>
        <a:bodyPr/>
        <a:lstStyle/>
        <a:p>
          <a:endParaRPr lang="ru-RU"/>
        </a:p>
      </dgm:t>
    </dgm:pt>
    <dgm:pt modelId="{D42C529B-92DB-4D60-8FC2-2BA2165EC51B}" type="pres">
      <dgm:prSet presAssocID="{A591BBF5-4AD5-44F1-AE20-648DE2244FC1}" presName="Name0" presStyleCnt="0">
        <dgm:presLayoutVars>
          <dgm:dir/>
          <dgm:resizeHandles val="exact"/>
        </dgm:presLayoutVars>
      </dgm:prSet>
      <dgm:spPr/>
    </dgm:pt>
    <dgm:pt modelId="{82C7E25D-DF4F-46E0-B248-ED336875DA73}" type="pres">
      <dgm:prSet presAssocID="{A591BBF5-4AD5-44F1-AE20-648DE2244FC1}" presName="bkgdShp" presStyleLbl="alignAccFollowNode1" presStyleIdx="0" presStyleCnt="1" custLinFactNeighborX="-20357" custLinFactNeighborY="-18849"/>
      <dgm:spPr/>
    </dgm:pt>
    <dgm:pt modelId="{88946F2F-8936-41ED-B9FB-22BEF7E423F8}" type="pres">
      <dgm:prSet presAssocID="{A591BBF5-4AD5-44F1-AE20-648DE2244FC1}" presName="linComp" presStyleCnt="0"/>
      <dgm:spPr/>
    </dgm:pt>
    <dgm:pt modelId="{35A7B1E7-D970-4231-89E4-C3723F8F524B}" type="pres">
      <dgm:prSet presAssocID="{A6248F86-FDF8-46F1-9066-14AC4F0C9899}" presName="compNode" presStyleCnt="0"/>
      <dgm:spPr/>
    </dgm:pt>
    <dgm:pt modelId="{F54407F5-21D1-4DB6-9885-DCAE326711F1}" type="pres">
      <dgm:prSet presAssocID="{A6248F86-FDF8-46F1-9066-14AC4F0C9899}" presName="node" presStyleLbl="node1" presStyleIdx="0" presStyleCnt="5">
        <dgm:presLayoutVars>
          <dgm:bulletEnabled val="1"/>
        </dgm:presLayoutVars>
      </dgm:prSet>
      <dgm:spPr/>
    </dgm:pt>
    <dgm:pt modelId="{CCEBF79B-6614-434D-8D5A-287F1D3BFEE2}" type="pres">
      <dgm:prSet presAssocID="{A6248F86-FDF8-46F1-9066-14AC4F0C9899}" presName="invisiNode" presStyleLbl="node1" presStyleIdx="0" presStyleCnt="5"/>
      <dgm:spPr/>
    </dgm:pt>
    <dgm:pt modelId="{E454C74C-683B-4CED-9855-5FC1EA244689}" type="pres">
      <dgm:prSet presAssocID="{A6248F86-FDF8-46F1-9066-14AC4F0C9899}" presName="imagNode" presStyleLbl="fgImgPlace1" presStyleIdx="0" presStyleCnt="5"/>
      <dgm:spPr>
        <a:blipFill rotWithShape="1">
          <a:blip xmlns:r="http://schemas.openxmlformats.org/officeDocument/2006/relationships" r:embed="rId1"/>
          <a:srcRect/>
          <a:stretch>
            <a:fillRect/>
          </a:stretch>
        </a:blipFill>
      </dgm:spPr>
    </dgm:pt>
    <dgm:pt modelId="{642A2F45-8615-423A-921B-6EF74626146D}" type="pres">
      <dgm:prSet presAssocID="{5DDF2621-C654-40BA-9D7C-C90657CD4307}" presName="sibTrans" presStyleLbl="sibTrans2D1" presStyleIdx="0" presStyleCnt="0"/>
      <dgm:spPr/>
    </dgm:pt>
    <dgm:pt modelId="{5E8F5D5E-947A-465B-87DB-92B321867474}" type="pres">
      <dgm:prSet presAssocID="{C5F6D93F-0029-4E3B-BFCE-5FC14B12F116}" presName="compNode" presStyleCnt="0"/>
      <dgm:spPr/>
    </dgm:pt>
    <dgm:pt modelId="{A1D157A7-35E2-4AA1-BB77-4CDA2F376630}" type="pres">
      <dgm:prSet presAssocID="{C5F6D93F-0029-4E3B-BFCE-5FC14B12F116}" presName="node" presStyleLbl="node1" presStyleIdx="1" presStyleCnt="5">
        <dgm:presLayoutVars>
          <dgm:bulletEnabled val="1"/>
        </dgm:presLayoutVars>
      </dgm:prSet>
      <dgm:spPr/>
    </dgm:pt>
    <dgm:pt modelId="{860C602D-DB33-465D-9580-F68425912A4C}" type="pres">
      <dgm:prSet presAssocID="{C5F6D93F-0029-4E3B-BFCE-5FC14B12F116}" presName="invisiNode" presStyleLbl="node1" presStyleIdx="1" presStyleCnt="5"/>
      <dgm:spPr/>
    </dgm:pt>
    <dgm:pt modelId="{A7F506BE-45D0-48B6-AF40-DBE6E45C383D}" type="pres">
      <dgm:prSet presAssocID="{C5F6D93F-0029-4E3B-BFCE-5FC14B12F116}" presName="imagNode" presStyleLbl="fgImgPlace1" presStyleIdx="1" presStyleCnt="5"/>
      <dgm:spPr>
        <a:blipFill rotWithShape="1">
          <a:blip xmlns:r="http://schemas.openxmlformats.org/officeDocument/2006/relationships" r:embed="rId2"/>
          <a:srcRect/>
          <a:stretch>
            <a:fillRect l="-12000" r="-12000"/>
          </a:stretch>
        </a:blipFill>
      </dgm:spPr>
    </dgm:pt>
    <dgm:pt modelId="{3C37307D-A407-4DC9-8A62-49447F2AA725}" type="pres">
      <dgm:prSet presAssocID="{E0717738-5497-4FB7-AAD3-A0531A8E6F9E}" presName="sibTrans" presStyleLbl="sibTrans2D1" presStyleIdx="0" presStyleCnt="0"/>
      <dgm:spPr/>
    </dgm:pt>
    <dgm:pt modelId="{99177088-73E3-4DAD-9D79-573D8E7FD1D8}" type="pres">
      <dgm:prSet presAssocID="{B4579E47-B8DD-4F9C-A3CA-A3C86B032F53}" presName="compNode" presStyleCnt="0"/>
      <dgm:spPr/>
    </dgm:pt>
    <dgm:pt modelId="{1DD61109-0895-4B17-8F23-F757635AB355}" type="pres">
      <dgm:prSet presAssocID="{B4579E47-B8DD-4F9C-A3CA-A3C86B032F53}" presName="node" presStyleLbl="node1" presStyleIdx="2" presStyleCnt="5" custLinFactNeighborX="1691" custLinFactNeighborY="0">
        <dgm:presLayoutVars>
          <dgm:bulletEnabled val="1"/>
        </dgm:presLayoutVars>
      </dgm:prSet>
      <dgm:spPr/>
    </dgm:pt>
    <dgm:pt modelId="{E5227AD4-7DD6-4E0F-A7B4-E20ADBE30E1E}" type="pres">
      <dgm:prSet presAssocID="{B4579E47-B8DD-4F9C-A3CA-A3C86B032F53}" presName="invisiNode" presStyleLbl="node1" presStyleIdx="2" presStyleCnt="5"/>
      <dgm:spPr/>
    </dgm:pt>
    <dgm:pt modelId="{3C2A1178-5D54-4C42-9857-8170565BA4DB}" type="pres">
      <dgm:prSet presAssocID="{B4579E47-B8DD-4F9C-A3CA-A3C86B032F53}" presName="imagNode" presStyleLbl="fgImgPlace1" presStyleIdx="2" presStyleCnt="5"/>
      <dgm:spPr>
        <a:blipFill rotWithShape="1">
          <a:blip xmlns:r="http://schemas.openxmlformats.org/officeDocument/2006/relationships" r:embed="rId3"/>
          <a:srcRect/>
          <a:stretch>
            <a:fillRect t="-3000" b="-3000"/>
          </a:stretch>
        </a:blipFill>
      </dgm:spPr>
    </dgm:pt>
    <dgm:pt modelId="{527D382E-D75F-4C40-A5F2-08EBB08B456D}" type="pres">
      <dgm:prSet presAssocID="{8B594731-6343-4E29-A1B7-522AF03A741F}" presName="sibTrans" presStyleLbl="sibTrans2D1" presStyleIdx="0" presStyleCnt="0"/>
      <dgm:spPr/>
    </dgm:pt>
    <dgm:pt modelId="{FADE2C0E-C7EC-4C2E-A041-E9EF16581C30}" type="pres">
      <dgm:prSet presAssocID="{4E30F385-E15D-48C7-819E-A47862704660}" presName="compNode" presStyleCnt="0"/>
      <dgm:spPr/>
    </dgm:pt>
    <dgm:pt modelId="{D55521C5-769F-4BDE-9C36-209E7ECB09DA}" type="pres">
      <dgm:prSet presAssocID="{4E30F385-E15D-48C7-819E-A47862704660}" presName="node" presStyleLbl="node1" presStyleIdx="3" presStyleCnt="5">
        <dgm:presLayoutVars>
          <dgm:bulletEnabled val="1"/>
        </dgm:presLayoutVars>
      </dgm:prSet>
      <dgm:spPr/>
    </dgm:pt>
    <dgm:pt modelId="{F61AA272-F80F-4E92-AA59-F497DF98FFB9}" type="pres">
      <dgm:prSet presAssocID="{4E30F385-E15D-48C7-819E-A47862704660}" presName="invisiNode" presStyleLbl="node1" presStyleIdx="3" presStyleCnt="5"/>
      <dgm:spPr/>
    </dgm:pt>
    <dgm:pt modelId="{642FF542-F6A1-4F51-845D-5A3DDDED363C}" type="pres">
      <dgm:prSet presAssocID="{4E30F385-E15D-48C7-819E-A47862704660}" presName="imagNode" presStyleLbl="fgImgPlace1" presStyleIdx="3" presStyleCnt="5"/>
      <dgm:spPr>
        <a:blipFill rotWithShape="1">
          <a:blip xmlns:r="http://schemas.openxmlformats.org/officeDocument/2006/relationships" r:embed="rId4"/>
          <a:srcRect/>
          <a:stretch>
            <a:fillRect l="-3000" r="-3000"/>
          </a:stretch>
        </a:blipFill>
      </dgm:spPr>
    </dgm:pt>
    <dgm:pt modelId="{0C7C2AB2-F83F-40E7-A189-019F6227B8AE}" type="pres">
      <dgm:prSet presAssocID="{0042597D-8FB8-431B-B280-9E6CA6953710}" presName="sibTrans" presStyleLbl="sibTrans2D1" presStyleIdx="0" presStyleCnt="0"/>
      <dgm:spPr/>
    </dgm:pt>
    <dgm:pt modelId="{F4F31D8C-31B6-4999-A6A5-D80214D330C0}" type="pres">
      <dgm:prSet presAssocID="{92546139-5120-47DA-ABC5-758B8837537F}" presName="compNode" presStyleCnt="0"/>
      <dgm:spPr/>
    </dgm:pt>
    <dgm:pt modelId="{520DB536-082F-456A-9A2B-FC72098E758A}" type="pres">
      <dgm:prSet presAssocID="{92546139-5120-47DA-ABC5-758B8837537F}" presName="node" presStyleLbl="node1" presStyleIdx="4" presStyleCnt="5">
        <dgm:presLayoutVars>
          <dgm:bulletEnabled val="1"/>
        </dgm:presLayoutVars>
      </dgm:prSet>
      <dgm:spPr/>
    </dgm:pt>
    <dgm:pt modelId="{60BD5FAC-66E8-4B35-A173-3E1A0802F081}" type="pres">
      <dgm:prSet presAssocID="{92546139-5120-47DA-ABC5-758B8837537F}" presName="invisiNode" presStyleLbl="node1" presStyleIdx="4" presStyleCnt="5"/>
      <dgm:spPr/>
    </dgm:pt>
    <dgm:pt modelId="{491D2E85-3E82-4156-B16D-4BC577675FC2}" type="pres">
      <dgm:prSet presAssocID="{92546139-5120-47DA-ABC5-758B8837537F}" presName="imagNode" presStyleLbl="fgImgPlace1" presStyleIdx="4" presStyleCnt="5"/>
      <dgm:spPr>
        <a:blipFill rotWithShape="1">
          <a:blip xmlns:r="http://schemas.openxmlformats.org/officeDocument/2006/relationships" r:embed="rId5"/>
          <a:srcRect/>
          <a:stretch>
            <a:fillRect l="-30000" r="-30000"/>
          </a:stretch>
        </a:blipFill>
      </dgm:spPr>
    </dgm:pt>
  </dgm:ptLst>
  <dgm:cxnLst>
    <dgm:cxn modelId="{FE92BC01-57BF-45D0-8143-0C3A55D61EC2}" type="presOf" srcId="{4E30F385-E15D-48C7-819E-A47862704660}" destId="{D55521C5-769F-4BDE-9C36-209E7ECB09DA}" srcOrd="0" destOrd="0" presId="urn:microsoft.com/office/officeart/2005/8/layout/pList2"/>
    <dgm:cxn modelId="{E631B905-033C-44E5-B8E8-A724AFB941EE}" type="presOf" srcId="{5DDF2621-C654-40BA-9D7C-C90657CD4307}" destId="{642A2F45-8615-423A-921B-6EF74626146D}" srcOrd="0" destOrd="0" presId="urn:microsoft.com/office/officeart/2005/8/layout/pList2"/>
    <dgm:cxn modelId="{B2D3B41D-C8B0-47B3-ADBF-F609FD1BCE55}" srcId="{A591BBF5-4AD5-44F1-AE20-648DE2244FC1}" destId="{B4579E47-B8DD-4F9C-A3CA-A3C86B032F53}" srcOrd="2" destOrd="0" parTransId="{E2ADDE2D-086A-49B5-BB99-A6C82F55E220}" sibTransId="{8B594731-6343-4E29-A1B7-522AF03A741F}"/>
    <dgm:cxn modelId="{3E3ED45E-4F98-4099-A860-E5D9962475A8}" type="presOf" srcId="{8B594731-6343-4E29-A1B7-522AF03A741F}" destId="{527D382E-D75F-4C40-A5F2-08EBB08B456D}" srcOrd="0" destOrd="0" presId="urn:microsoft.com/office/officeart/2005/8/layout/pList2"/>
    <dgm:cxn modelId="{F0C16D66-3829-44E5-826C-ADF129B1B257}" srcId="{A591BBF5-4AD5-44F1-AE20-648DE2244FC1}" destId="{C5F6D93F-0029-4E3B-BFCE-5FC14B12F116}" srcOrd="1" destOrd="0" parTransId="{D927F40F-0E44-477B-86D2-B2ABDA4CDBEA}" sibTransId="{E0717738-5497-4FB7-AAD3-A0531A8E6F9E}"/>
    <dgm:cxn modelId="{06CB1E57-6B76-40EF-92E3-1028B3603DF9}" srcId="{A591BBF5-4AD5-44F1-AE20-648DE2244FC1}" destId="{A6248F86-FDF8-46F1-9066-14AC4F0C9899}" srcOrd="0" destOrd="0" parTransId="{5006AA90-4805-4DF0-BAE0-A3D0278C305E}" sibTransId="{5DDF2621-C654-40BA-9D7C-C90657CD4307}"/>
    <dgm:cxn modelId="{9D6E4E97-7B05-4336-8B0C-43262D155B73}" type="presOf" srcId="{A6248F86-FDF8-46F1-9066-14AC4F0C9899}" destId="{F54407F5-21D1-4DB6-9885-DCAE326711F1}" srcOrd="0" destOrd="0" presId="urn:microsoft.com/office/officeart/2005/8/layout/pList2"/>
    <dgm:cxn modelId="{907B3EA0-BCE2-4E87-B252-B14F3C9634F5}" srcId="{A591BBF5-4AD5-44F1-AE20-648DE2244FC1}" destId="{4E30F385-E15D-48C7-819E-A47862704660}" srcOrd="3" destOrd="0" parTransId="{11D82F0E-7965-463F-8A95-3A790FC05129}" sibTransId="{0042597D-8FB8-431B-B280-9E6CA6953710}"/>
    <dgm:cxn modelId="{B9E553B1-F32F-4827-906A-C1B010CC92D3}" type="presOf" srcId="{C5F6D93F-0029-4E3B-BFCE-5FC14B12F116}" destId="{A1D157A7-35E2-4AA1-BB77-4CDA2F376630}" srcOrd="0" destOrd="0" presId="urn:microsoft.com/office/officeart/2005/8/layout/pList2"/>
    <dgm:cxn modelId="{DEC283B3-6741-4986-B0E5-F84782524FF2}" type="presOf" srcId="{B4579E47-B8DD-4F9C-A3CA-A3C86B032F53}" destId="{1DD61109-0895-4B17-8F23-F757635AB355}" srcOrd="0" destOrd="0" presId="urn:microsoft.com/office/officeart/2005/8/layout/pList2"/>
    <dgm:cxn modelId="{112164D0-1811-4137-B5C8-F2BE7B5BB772}" type="presOf" srcId="{A591BBF5-4AD5-44F1-AE20-648DE2244FC1}" destId="{D42C529B-92DB-4D60-8FC2-2BA2165EC51B}" srcOrd="0" destOrd="0" presId="urn:microsoft.com/office/officeart/2005/8/layout/pList2"/>
    <dgm:cxn modelId="{725000DC-C7F7-4C4E-88BD-9533CEBF300C}" type="presOf" srcId="{0042597D-8FB8-431B-B280-9E6CA6953710}" destId="{0C7C2AB2-F83F-40E7-A189-019F6227B8AE}" srcOrd="0" destOrd="0" presId="urn:microsoft.com/office/officeart/2005/8/layout/pList2"/>
    <dgm:cxn modelId="{66B65EE4-34A6-4FD1-807A-73306B698DC0}" type="presOf" srcId="{92546139-5120-47DA-ABC5-758B8837537F}" destId="{520DB536-082F-456A-9A2B-FC72098E758A}" srcOrd="0" destOrd="0" presId="urn:microsoft.com/office/officeart/2005/8/layout/pList2"/>
    <dgm:cxn modelId="{4627F8F2-F4DB-4A0F-BC9C-E3EAB5154062}" srcId="{A591BBF5-4AD5-44F1-AE20-648DE2244FC1}" destId="{92546139-5120-47DA-ABC5-758B8837537F}" srcOrd="4" destOrd="0" parTransId="{B247DB1F-306D-4C3C-ABF6-FB697FFD1170}" sibTransId="{D71558F1-69CB-4878-A53B-42BF880CFE1C}"/>
    <dgm:cxn modelId="{FE21A9F6-F25F-4511-8CD9-210D01D32DC7}" type="presOf" srcId="{E0717738-5497-4FB7-AAD3-A0531A8E6F9E}" destId="{3C37307D-A407-4DC9-8A62-49447F2AA725}" srcOrd="0" destOrd="0" presId="urn:microsoft.com/office/officeart/2005/8/layout/pList2"/>
    <dgm:cxn modelId="{B7E15C8C-18F9-48E7-AA55-3EF66E315CC8}" type="presParOf" srcId="{D42C529B-92DB-4D60-8FC2-2BA2165EC51B}" destId="{82C7E25D-DF4F-46E0-B248-ED336875DA73}" srcOrd="0" destOrd="0" presId="urn:microsoft.com/office/officeart/2005/8/layout/pList2"/>
    <dgm:cxn modelId="{C54305AE-DCA0-45C1-AE91-2161728B6A03}" type="presParOf" srcId="{D42C529B-92DB-4D60-8FC2-2BA2165EC51B}" destId="{88946F2F-8936-41ED-B9FB-22BEF7E423F8}" srcOrd="1" destOrd="0" presId="urn:microsoft.com/office/officeart/2005/8/layout/pList2"/>
    <dgm:cxn modelId="{3E3669E5-97CF-472F-8F13-7A3E63C7B409}" type="presParOf" srcId="{88946F2F-8936-41ED-B9FB-22BEF7E423F8}" destId="{35A7B1E7-D970-4231-89E4-C3723F8F524B}" srcOrd="0" destOrd="0" presId="urn:microsoft.com/office/officeart/2005/8/layout/pList2"/>
    <dgm:cxn modelId="{3C785AA4-7850-4CEA-843F-32B4D4BEE299}" type="presParOf" srcId="{35A7B1E7-D970-4231-89E4-C3723F8F524B}" destId="{F54407F5-21D1-4DB6-9885-DCAE326711F1}" srcOrd="0" destOrd="0" presId="urn:microsoft.com/office/officeart/2005/8/layout/pList2"/>
    <dgm:cxn modelId="{390FF95E-5968-4319-A0AB-B4E4CE80F196}" type="presParOf" srcId="{35A7B1E7-D970-4231-89E4-C3723F8F524B}" destId="{CCEBF79B-6614-434D-8D5A-287F1D3BFEE2}" srcOrd="1" destOrd="0" presId="urn:microsoft.com/office/officeart/2005/8/layout/pList2"/>
    <dgm:cxn modelId="{ADB6E7C8-5268-44C5-931D-5585D814CF6C}" type="presParOf" srcId="{35A7B1E7-D970-4231-89E4-C3723F8F524B}" destId="{E454C74C-683B-4CED-9855-5FC1EA244689}" srcOrd="2" destOrd="0" presId="urn:microsoft.com/office/officeart/2005/8/layout/pList2"/>
    <dgm:cxn modelId="{EB9C27BD-A9FC-4760-9C58-AF043F4A3A9F}" type="presParOf" srcId="{88946F2F-8936-41ED-B9FB-22BEF7E423F8}" destId="{642A2F45-8615-423A-921B-6EF74626146D}" srcOrd="1" destOrd="0" presId="urn:microsoft.com/office/officeart/2005/8/layout/pList2"/>
    <dgm:cxn modelId="{A8E1CE3E-9C2C-4CAF-90ED-5097D1A6F2BC}" type="presParOf" srcId="{88946F2F-8936-41ED-B9FB-22BEF7E423F8}" destId="{5E8F5D5E-947A-465B-87DB-92B321867474}" srcOrd="2" destOrd="0" presId="urn:microsoft.com/office/officeart/2005/8/layout/pList2"/>
    <dgm:cxn modelId="{4E29335A-A1ED-4231-B6C3-D87589EF2DBB}" type="presParOf" srcId="{5E8F5D5E-947A-465B-87DB-92B321867474}" destId="{A1D157A7-35E2-4AA1-BB77-4CDA2F376630}" srcOrd="0" destOrd="0" presId="urn:microsoft.com/office/officeart/2005/8/layout/pList2"/>
    <dgm:cxn modelId="{6791A3B7-531D-4031-A62B-073174D2A1C8}" type="presParOf" srcId="{5E8F5D5E-947A-465B-87DB-92B321867474}" destId="{860C602D-DB33-465D-9580-F68425912A4C}" srcOrd="1" destOrd="0" presId="urn:microsoft.com/office/officeart/2005/8/layout/pList2"/>
    <dgm:cxn modelId="{D6FA09C2-D052-4485-9920-29CE21CA8A01}" type="presParOf" srcId="{5E8F5D5E-947A-465B-87DB-92B321867474}" destId="{A7F506BE-45D0-48B6-AF40-DBE6E45C383D}" srcOrd="2" destOrd="0" presId="urn:microsoft.com/office/officeart/2005/8/layout/pList2"/>
    <dgm:cxn modelId="{5E2C495F-ED75-4D52-98B6-653B974C3454}" type="presParOf" srcId="{88946F2F-8936-41ED-B9FB-22BEF7E423F8}" destId="{3C37307D-A407-4DC9-8A62-49447F2AA725}" srcOrd="3" destOrd="0" presId="urn:microsoft.com/office/officeart/2005/8/layout/pList2"/>
    <dgm:cxn modelId="{D83426C2-04CE-4A2A-AF3B-1097A0DDAB0E}" type="presParOf" srcId="{88946F2F-8936-41ED-B9FB-22BEF7E423F8}" destId="{99177088-73E3-4DAD-9D79-573D8E7FD1D8}" srcOrd="4" destOrd="0" presId="urn:microsoft.com/office/officeart/2005/8/layout/pList2"/>
    <dgm:cxn modelId="{426FA238-511C-4DB6-83D5-F7AB5CA8A81B}" type="presParOf" srcId="{99177088-73E3-4DAD-9D79-573D8E7FD1D8}" destId="{1DD61109-0895-4B17-8F23-F757635AB355}" srcOrd="0" destOrd="0" presId="urn:microsoft.com/office/officeart/2005/8/layout/pList2"/>
    <dgm:cxn modelId="{B543638F-21B3-4A5F-A3AC-D6D813127FEC}" type="presParOf" srcId="{99177088-73E3-4DAD-9D79-573D8E7FD1D8}" destId="{E5227AD4-7DD6-4E0F-A7B4-E20ADBE30E1E}" srcOrd="1" destOrd="0" presId="urn:microsoft.com/office/officeart/2005/8/layout/pList2"/>
    <dgm:cxn modelId="{7645A963-4A16-4C21-A03E-1A94B6B59BA7}" type="presParOf" srcId="{99177088-73E3-4DAD-9D79-573D8E7FD1D8}" destId="{3C2A1178-5D54-4C42-9857-8170565BA4DB}" srcOrd="2" destOrd="0" presId="urn:microsoft.com/office/officeart/2005/8/layout/pList2"/>
    <dgm:cxn modelId="{E3D9DCA3-7DFC-47CF-ABF4-48890B4C90E6}" type="presParOf" srcId="{88946F2F-8936-41ED-B9FB-22BEF7E423F8}" destId="{527D382E-D75F-4C40-A5F2-08EBB08B456D}" srcOrd="5" destOrd="0" presId="urn:microsoft.com/office/officeart/2005/8/layout/pList2"/>
    <dgm:cxn modelId="{C044DD38-B1F2-4D89-8A7E-27B4892990E3}" type="presParOf" srcId="{88946F2F-8936-41ED-B9FB-22BEF7E423F8}" destId="{FADE2C0E-C7EC-4C2E-A041-E9EF16581C30}" srcOrd="6" destOrd="0" presId="urn:microsoft.com/office/officeart/2005/8/layout/pList2"/>
    <dgm:cxn modelId="{C2CDC3E7-5799-46E5-A7E3-42C18FFC1304}" type="presParOf" srcId="{FADE2C0E-C7EC-4C2E-A041-E9EF16581C30}" destId="{D55521C5-769F-4BDE-9C36-209E7ECB09DA}" srcOrd="0" destOrd="0" presId="urn:microsoft.com/office/officeart/2005/8/layout/pList2"/>
    <dgm:cxn modelId="{C767BB67-BD66-4E20-A85D-7B0A9DAA2094}" type="presParOf" srcId="{FADE2C0E-C7EC-4C2E-A041-E9EF16581C30}" destId="{F61AA272-F80F-4E92-AA59-F497DF98FFB9}" srcOrd="1" destOrd="0" presId="urn:microsoft.com/office/officeart/2005/8/layout/pList2"/>
    <dgm:cxn modelId="{C7925B5A-B233-4499-8682-6E3F8DCD1634}" type="presParOf" srcId="{FADE2C0E-C7EC-4C2E-A041-E9EF16581C30}" destId="{642FF542-F6A1-4F51-845D-5A3DDDED363C}" srcOrd="2" destOrd="0" presId="urn:microsoft.com/office/officeart/2005/8/layout/pList2"/>
    <dgm:cxn modelId="{8F43DF6F-58CB-4B6C-B427-17D8151C444B}" type="presParOf" srcId="{88946F2F-8936-41ED-B9FB-22BEF7E423F8}" destId="{0C7C2AB2-F83F-40E7-A189-019F6227B8AE}" srcOrd="7" destOrd="0" presId="urn:microsoft.com/office/officeart/2005/8/layout/pList2"/>
    <dgm:cxn modelId="{A1DDDE7F-960F-4DD0-8A60-1509758953EF}" type="presParOf" srcId="{88946F2F-8936-41ED-B9FB-22BEF7E423F8}" destId="{F4F31D8C-31B6-4999-A6A5-D80214D330C0}" srcOrd="8" destOrd="0" presId="urn:microsoft.com/office/officeart/2005/8/layout/pList2"/>
    <dgm:cxn modelId="{8D55244F-585A-4002-BC5B-F737BDB20824}" type="presParOf" srcId="{F4F31D8C-31B6-4999-A6A5-D80214D330C0}" destId="{520DB536-082F-456A-9A2B-FC72098E758A}" srcOrd="0" destOrd="0" presId="urn:microsoft.com/office/officeart/2005/8/layout/pList2"/>
    <dgm:cxn modelId="{63B3B449-6317-465D-B95F-DA8604ED1BA4}" type="presParOf" srcId="{F4F31D8C-31B6-4999-A6A5-D80214D330C0}" destId="{60BD5FAC-66E8-4B35-A173-3E1A0802F081}" srcOrd="1" destOrd="0" presId="urn:microsoft.com/office/officeart/2005/8/layout/pList2"/>
    <dgm:cxn modelId="{F1DB3FCE-C382-4FF9-A5B0-CCD7BACAFD80}" type="presParOf" srcId="{F4F31D8C-31B6-4999-A6A5-D80214D330C0}" destId="{491D2E85-3E82-4156-B16D-4BC577675FC2}"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1B7D201-DB4E-4EA7-87A8-E5F284A92902}"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ru-RU"/>
        </a:p>
      </dgm:t>
    </dgm:pt>
    <dgm:pt modelId="{17BB9F09-BE47-4C85-BEB3-0387833E5A51}">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помещений дошкольных учреждений</a:t>
          </a:r>
        </a:p>
      </dgm:t>
    </dgm:pt>
    <dgm:pt modelId="{B74B11C9-4F9D-4E89-AD94-95704A35E1F1}" type="parTrans" cxnId="{FABC9644-95C2-4B72-B06F-47283511CAB4}">
      <dgm:prSet/>
      <dgm:spPr/>
      <dgm:t>
        <a:bodyPr/>
        <a:lstStyle/>
        <a:p>
          <a:endParaRPr lang="ru-RU"/>
        </a:p>
      </dgm:t>
    </dgm:pt>
    <dgm:pt modelId="{1629F391-5FAA-4C4D-B081-B3A9A139F35A}" type="sibTrans" cxnId="{FABC9644-95C2-4B72-B06F-47283511CAB4}">
      <dgm:prSet/>
      <dgm:spPr/>
      <dgm:t>
        <a:bodyPr/>
        <a:lstStyle/>
        <a:p>
          <a:endParaRPr lang="ru-RU"/>
        </a:p>
      </dgm:t>
    </dgm:pt>
    <dgm:pt modelId="{3660730C-7740-45F9-B6F7-13889A166C08}">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учреждений общего образования</a:t>
          </a:r>
        </a:p>
      </dgm:t>
    </dgm:pt>
    <dgm:pt modelId="{EB8D6980-78B0-4E1D-9001-A0A454F5ED2B}" type="parTrans" cxnId="{A49915BB-9D3A-46FE-9E38-1AA2E1615840}">
      <dgm:prSet/>
      <dgm:spPr/>
      <dgm:t>
        <a:bodyPr/>
        <a:lstStyle/>
        <a:p>
          <a:endParaRPr lang="ru-RU"/>
        </a:p>
      </dgm:t>
    </dgm:pt>
    <dgm:pt modelId="{F2CD5214-B78C-4177-BCBA-9BAD6D3CDB30}" type="sibTrans" cxnId="{A49915BB-9D3A-46FE-9E38-1AA2E1615840}">
      <dgm:prSet/>
      <dgm:spPr/>
      <dgm:t>
        <a:bodyPr/>
        <a:lstStyle/>
        <a:p>
          <a:endParaRPr lang="ru-RU"/>
        </a:p>
      </dgm:t>
    </dgm:pt>
    <dgm:pt modelId="{BDAD3D14-6D6A-4703-B9BA-6642AE70D33D}">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учреждений культуры</a:t>
          </a:r>
        </a:p>
      </dgm:t>
    </dgm:pt>
    <dgm:pt modelId="{596036D5-CAF7-4493-8E9C-5B503AAE6DA1}" type="parTrans" cxnId="{43F7B3FA-FF78-4898-87E7-F15F6D7D1A4D}">
      <dgm:prSet/>
      <dgm:spPr/>
      <dgm:t>
        <a:bodyPr/>
        <a:lstStyle/>
        <a:p>
          <a:endParaRPr lang="ru-RU"/>
        </a:p>
      </dgm:t>
    </dgm:pt>
    <dgm:pt modelId="{22FFBCBE-4D17-4B14-93A6-2156BB1FA0AA}" type="sibTrans" cxnId="{43F7B3FA-FF78-4898-87E7-F15F6D7D1A4D}">
      <dgm:prSet/>
      <dgm:spPr/>
      <dgm:t>
        <a:bodyPr/>
        <a:lstStyle/>
        <a:p>
          <a:endParaRPr lang="ru-RU"/>
        </a:p>
      </dgm:t>
    </dgm:pt>
    <dgm:pt modelId="{6162B668-0297-4692-8A20-73BB78AB47A7}">
      <dgm:prSet phldrT="[Текст]" custT="1"/>
      <dgm:spPr>
        <a:solidFill>
          <a:schemeClr val="accent6">
            <a:lumMod val="40000"/>
            <a:lumOff val="60000"/>
          </a:schemeClr>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Обустройство мест накопления ТБО</a:t>
          </a:r>
        </a:p>
      </dgm:t>
    </dgm:pt>
    <dgm:pt modelId="{9ED60F27-7680-466B-B1A3-40AA6963BA4D}" type="parTrans" cxnId="{6F9DDFB4-4D09-4127-82F3-75E821DB817F}">
      <dgm:prSet/>
      <dgm:spPr/>
      <dgm:t>
        <a:bodyPr/>
        <a:lstStyle/>
        <a:p>
          <a:endParaRPr lang="ru-RU"/>
        </a:p>
      </dgm:t>
    </dgm:pt>
    <dgm:pt modelId="{125041FF-3B30-402C-878B-6F6745201EDA}" type="sibTrans" cxnId="{6F9DDFB4-4D09-4127-82F3-75E821DB817F}">
      <dgm:prSet/>
      <dgm:spPr/>
      <dgm:t>
        <a:bodyPr/>
        <a:lstStyle/>
        <a:p>
          <a:endParaRPr lang="ru-RU"/>
        </a:p>
      </dgm:t>
    </dgm:pt>
    <dgm:pt modelId="{96287031-DF70-4952-A9A9-3C5BE594E4BF}" type="pres">
      <dgm:prSet presAssocID="{51B7D201-DB4E-4EA7-87A8-E5F284A92902}" presName="Name0" presStyleCnt="0">
        <dgm:presLayoutVars>
          <dgm:dir/>
          <dgm:resizeHandles val="exact"/>
        </dgm:presLayoutVars>
      </dgm:prSet>
      <dgm:spPr/>
    </dgm:pt>
    <dgm:pt modelId="{D11C46D9-D729-4E66-BFD4-4B699E967B8F}" type="pres">
      <dgm:prSet presAssocID="{51B7D201-DB4E-4EA7-87A8-E5F284A92902}" presName="bkgdShp" presStyleLbl="alignAccFollowNode1" presStyleIdx="0" presStyleCnt="1"/>
      <dgm:spPr/>
    </dgm:pt>
    <dgm:pt modelId="{33F4068F-62C1-40C2-AA72-5138897D4E2B}" type="pres">
      <dgm:prSet presAssocID="{51B7D201-DB4E-4EA7-87A8-E5F284A92902}" presName="linComp" presStyleCnt="0"/>
      <dgm:spPr/>
    </dgm:pt>
    <dgm:pt modelId="{61BF15BD-8F03-44BF-A279-0FAF2FC521B6}" type="pres">
      <dgm:prSet presAssocID="{17BB9F09-BE47-4C85-BEB3-0387833E5A51}" presName="compNode" presStyleCnt="0"/>
      <dgm:spPr/>
    </dgm:pt>
    <dgm:pt modelId="{44E45B6F-0EE8-4EBD-BB68-19390997F96A}" type="pres">
      <dgm:prSet presAssocID="{17BB9F09-BE47-4C85-BEB3-0387833E5A51}" presName="node" presStyleLbl="node1" presStyleIdx="0" presStyleCnt="4">
        <dgm:presLayoutVars>
          <dgm:bulletEnabled val="1"/>
        </dgm:presLayoutVars>
      </dgm:prSet>
      <dgm:spPr/>
    </dgm:pt>
    <dgm:pt modelId="{CBD24DED-F0BD-46CB-A825-DC9F6EC73FA7}" type="pres">
      <dgm:prSet presAssocID="{17BB9F09-BE47-4C85-BEB3-0387833E5A51}" presName="invisiNode" presStyleLbl="node1" presStyleIdx="0" presStyleCnt="4"/>
      <dgm:spPr/>
    </dgm:pt>
    <dgm:pt modelId="{CBF8B0C8-D9AE-4613-B108-372A4CB449EE}" type="pres">
      <dgm:prSet presAssocID="{17BB9F09-BE47-4C85-BEB3-0387833E5A51}" presName="imagNode" presStyleLbl="fgImgPlace1" presStyleIdx="0" presStyleCnt="4"/>
      <dgm:spPr>
        <a:blipFill rotWithShape="1">
          <a:blip xmlns:r="http://schemas.openxmlformats.org/officeDocument/2006/relationships" r:embed="rId1"/>
          <a:srcRect/>
          <a:stretch>
            <a:fillRect t="-14000" b="-14000"/>
          </a:stretch>
        </a:blipFill>
      </dgm:spPr>
    </dgm:pt>
    <dgm:pt modelId="{756A9748-EE66-41CD-B7E8-D4C607C4EC4F}" type="pres">
      <dgm:prSet presAssocID="{1629F391-5FAA-4C4D-B081-B3A9A139F35A}" presName="sibTrans" presStyleLbl="sibTrans2D1" presStyleIdx="0" presStyleCnt="0"/>
      <dgm:spPr/>
    </dgm:pt>
    <dgm:pt modelId="{C3BDB926-2906-415A-917E-BBBF1FF4A845}" type="pres">
      <dgm:prSet presAssocID="{3660730C-7740-45F9-B6F7-13889A166C08}" presName="compNode" presStyleCnt="0"/>
      <dgm:spPr/>
    </dgm:pt>
    <dgm:pt modelId="{A572C7AB-01E6-484D-AF26-CDD903A8D89C}" type="pres">
      <dgm:prSet presAssocID="{3660730C-7740-45F9-B6F7-13889A166C08}" presName="node" presStyleLbl="node1" presStyleIdx="1" presStyleCnt="4">
        <dgm:presLayoutVars>
          <dgm:bulletEnabled val="1"/>
        </dgm:presLayoutVars>
      </dgm:prSet>
      <dgm:spPr/>
    </dgm:pt>
    <dgm:pt modelId="{88892E60-1BE5-4859-8090-5DE164C99177}" type="pres">
      <dgm:prSet presAssocID="{3660730C-7740-45F9-B6F7-13889A166C08}" presName="invisiNode" presStyleLbl="node1" presStyleIdx="1" presStyleCnt="4"/>
      <dgm:spPr/>
    </dgm:pt>
    <dgm:pt modelId="{5E819CEA-3481-4EC0-80F1-AE924BA6BCEB}" type="pres">
      <dgm:prSet presAssocID="{3660730C-7740-45F9-B6F7-13889A166C08}" presName="imagNode" presStyleLbl="fgImgPlace1" presStyleIdx="1" presStyleCnt="4"/>
      <dgm:spPr>
        <a:blipFill rotWithShape="1">
          <a:blip xmlns:r="http://schemas.openxmlformats.org/officeDocument/2006/relationships" r:embed="rId2"/>
          <a:srcRect/>
          <a:stretch>
            <a:fillRect t="-18000" b="-18000"/>
          </a:stretch>
        </a:blipFill>
      </dgm:spPr>
    </dgm:pt>
    <dgm:pt modelId="{ACC16BCC-587B-4353-AFF8-9D1450672BB3}" type="pres">
      <dgm:prSet presAssocID="{F2CD5214-B78C-4177-BCBA-9BAD6D3CDB30}" presName="sibTrans" presStyleLbl="sibTrans2D1" presStyleIdx="0" presStyleCnt="0"/>
      <dgm:spPr/>
    </dgm:pt>
    <dgm:pt modelId="{4ED2688D-4F76-4C18-84A5-F706DF605A02}" type="pres">
      <dgm:prSet presAssocID="{6162B668-0297-4692-8A20-73BB78AB47A7}" presName="compNode" presStyleCnt="0"/>
      <dgm:spPr/>
    </dgm:pt>
    <dgm:pt modelId="{14812AC4-FFFC-4CCC-AECF-779772603BFF}" type="pres">
      <dgm:prSet presAssocID="{6162B668-0297-4692-8A20-73BB78AB47A7}" presName="node" presStyleLbl="node1" presStyleIdx="2" presStyleCnt="4">
        <dgm:presLayoutVars>
          <dgm:bulletEnabled val="1"/>
        </dgm:presLayoutVars>
      </dgm:prSet>
      <dgm:spPr/>
    </dgm:pt>
    <dgm:pt modelId="{144F0E03-4FF0-4820-BE4A-28B9D9AE8839}" type="pres">
      <dgm:prSet presAssocID="{6162B668-0297-4692-8A20-73BB78AB47A7}" presName="invisiNode" presStyleLbl="node1" presStyleIdx="2" presStyleCnt="4"/>
      <dgm:spPr/>
    </dgm:pt>
    <dgm:pt modelId="{FC98AB2B-A036-4BB1-ABB2-7F3CEF0459D6}" type="pres">
      <dgm:prSet presAssocID="{6162B668-0297-4692-8A20-73BB78AB47A7}" presName="imagNode" presStyleLbl="fgImgPlace1" presStyleIdx="2" presStyleCnt="4"/>
      <dgm:spPr>
        <a:blipFill rotWithShape="1">
          <a:blip xmlns:r="http://schemas.openxmlformats.org/officeDocument/2006/relationships" r:embed="rId3"/>
          <a:srcRect/>
          <a:stretch>
            <a:fillRect l="-11000" r="-11000"/>
          </a:stretch>
        </a:blipFill>
      </dgm:spPr>
    </dgm:pt>
    <dgm:pt modelId="{39075A3E-C7F1-47B8-958E-B3E3A77D39EB}" type="pres">
      <dgm:prSet presAssocID="{125041FF-3B30-402C-878B-6F6745201EDA}" presName="sibTrans" presStyleLbl="sibTrans2D1" presStyleIdx="0" presStyleCnt="0"/>
      <dgm:spPr/>
    </dgm:pt>
    <dgm:pt modelId="{111C3B94-6B82-495B-AA53-3C457B1D494C}" type="pres">
      <dgm:prSet presAssocID="{BDAD3D14-6D6A-4703-B9BA-6642AE70D33D}" presName="compNode" presStyleCnt="0"/>
      <dgm:spPr/>
    </dgm:pt>
    <dgm:pt modelId="{812E2393-02DF-49F7-AB50-5A907734BD63}" type="pres">
      <dgm:prSet presAssocID="{BDAD3D14-6D6A-4703-B9BA-6642AE70D33D}" presName="node" presStyleLbl="node1" presStyleIdx="3" presStyleCnt="4">
        <dgm:presLayoutVars>
          <dgm:bulletEnabled val="1"/>
        </dgm:presLayoutVars>
      </dgm:prSet>
      <dgm:spPr/>
    </dgm:pt>
    <dgm:pt modelId="{89CD3E2C-6C47-4E4B-BDB3-14CE814F2A2B}" type="pres">
      <dgm:prSet presAssocID="{BDAD3D14-6D6A-4703-B9BA-6642AE70D33D}" presName="invisiNode" presStyleLbl="node1" presStyleIdx="3" presStyleCnt="4"/>
      <dgm:spPr/>
    </dgm:pt>
    <dgm:pt modelId="{AFDFC298-EA3F-418C-9DF2-DF3C961B7AC1}" type="pres">
      <dgm:prSet presAssocID="{BDAD3D14-6D6A-4703-B9BA-6642AE70D33D}" presName="imagNode" presStyleLbl="fgImgPlace1" presStyleIdx="3" presStyleCnt="4"/>
      <dgm:spPr>
        <a:blipFill rotWithShape="1">
          <a:blip xmlns:r="http://schemas.openxmlformats.org/officeDocument/2006/relationships" r:embed="rId4"/>
          <a:srcRect/>
          <a:stretch>
            <a:fillRect/>
          </a:stretch>
        </a:blipFill>
      </dgm:spPr>
    </dgm:pt>
  </dgm:ptLst>
  <dgm:cxnLst>
    <dgm:cxn modelId="{C82E2108-B3D8-407A-9C98-D3AFE45B429A}" type="presOf" srcId="{51B7D201-DB4E-4EA7-87A8-E5F284A92902}" destId="{96287031-DF70-4952-A9A9-3C5BE594E4BF}" srcOrd="0" destOrd="0" presId="urn:microsoft.com/office/officeart/2005/8/layout/pList2"/>
    <dgm:cxn modelId="{A7F6FC26-9E90-4B35-8A35-FD624C86E494}" type="presOf" srcId="{BDAD3D14-6D6A-4703-B9BA-6642AE70D33D}" destId="{812E2393-02DF-49F7-AB50-5A907734BD63}" srcOrd="0" destOrd="0" presId="urn:microsoft.com/office/officeart/2005/8/layout/pList2"/>
    <dgm:cxn modelId="{6F43DC32-10BE-4F9A-88B2-C087260C17ED}" type="presOf" srcId="{17BB9F09-BE47-4C85-BEB3-0387833E5A51}" destId="{44E45B6F-0EE8-4EBD-BB68-19390997F96A}" srcOrd="0" destOrd="0" presId="urn:microsoft.com/office/officeart/2005/8/layout/pList2"/>
    <dgm:cxn modelId="{FABC9644-95C2-4B72-B06F-47283511CAB4}" srcId="{51B7D201-DB4E-4EA7-87A8-E5F284A92902}" destId="{17BB9F09-BE47-4C85-BEB3-0387833E5A51}" srcOrd="0" destOrd="0" parTransId="{B74B11C9-4F9D-4E89-AD94-95704A35E1F1}" sibTransId="{1629F391-5FAA-4C4D-B081-B3A9A139F35A}"/>
    <dgm:cxn modelId="{C5CAE088-180C-4A3F-9B32-162A24BC9288}" type="presOf" srcId="{6162B668-0297-4692-8A20-73BB78AB47A7}" destId="{14812AC4-FFFC-4CCC-AECF-779772603BFF}" srcOrd="0" destOrd="0" presId="urn:microsoft.com/office/officeart/2005/8/layout/pList2"/>
    <dgm:cxn modelId="{2AC8F18E-C6AB-42B5-9698-6C08751B1999}" type="presOf" srcId="{1629F391-5FAA-4C4D-B081-B3A9A139F35A}" destId="{756A9748-EE66-41CD-B7E8-D4C607C4EC4F}" srcOrd="0" destOrd="0" presId="urn:microsoft.com/office/officeart/2005/8/layout/pList2"/>
    <dgm:cxn modelId="{B5C0F2AE-A142-4317-870D-CC2A5CDBB753}" type="presOf" srcId="{125041FF-3B30-402C-878B-6F6745201EDA}" destId="{39075A3E-C7F1-47B8-958E-B3E3A77D39EB}" srcOrd="0" destOrd="0" presId="urn:microsoft.com/office/officeart/2005/8/layout/pList2"/>
    <dgm:cxn modelId="{6F9DDFB4-4D09-4127-82F3-75E821DB817F}" srcId="{51B7D201-DB4E-4EA7-87A8-E5F284A92902}" destId="{6162B668-0297-4692-8A20-73BB78AB47A7}" srcOrd="2" destOrd="0" parTransId="{9ED60F27-7680-466B-B1A3-40AA6963BA4D}" sibTransId="{125041FF-3B30-402C-878B-6F6745201EDA}"/>
    <dgm:cxn modelId="{E44ED3B9-9105-4F5D-A8CF-5B6374120FDF}" type="presOf" srcId="{3660730C-7740-45F9-B6F7-13889A166C08}" destId="{A572C7AB-01E6-484D-AF26-CDD903A8D89C}" srcOrd="0" destOrd="0" presId="urn:microsoft.com/office/officeart/2005/8/layout/pList2"/>
    <dgm:cxn modelId="{A49915BB-9D3A-46FE-9E38-1AA2E1615840}" srcId="{51B7D201-DB4E-4EA7-87A8-E5F284A92902}" destId="{3660730C-7740-45F9-B6F7-13889A166C08}" srcOrd="1" destOrd="0" parTransId="{EB8D6980-78B0-4E1D-9001-A0A454F5ED2B}" sibTransId="{F2CD5214-B78C-4177-BCBA-9BAD6D3CDB30}"/>
    <dgm:cxn modelId="{47BE54E8-D271-4C58-8302-73C2768A28E7}" type="presOf" srcId="{F2CD5214-B78C-4177-BCBA-9BAD6D3CDB30}" destId="{ACC16BCC-587B-4353-AFF8-9D1450672BB3}" srcOrd="0" destOrd="0" presId="urn:microsoft.com/office/officeart/2005/8/layout/pList2"/>
    <dgm:cxn modelId="{43F7B3FA-FF78-4898-87E7-F15F6D7D1A4D}" srcId="{51B7D201-DB4E-4EA7-87A8-E5F284A92902}" destId="{BDAD3D14-6D6A-4703-B9BA-6642AE70D33D}" srcOrd="3" destOrd="0" parTransId="{596036D5-CAF7-4493-8E9C-5B503AAE6DA1}" sibTransId="{22FFBCBE-4D17-4B14-93A6-2156BB1FA0AA}"/>
    <dgm:cxn modelId="{132BF465-0A70-4890-B172-BA03ADBA91BB}" type="presParOf" srcId="{96287031-DF70-4952-A9A9-3C5BE594E4BF}" destId="{D11C46D9-D729-4E66-BFD4-4B699E967B8F}" srcOrd="0" destOrd="0" presId="urn:microsoft.com/office/officeart/2005/8/layout/pList2"/>
    <dgm:cxn modelId="{8A67ECA7-94EA-4EEF-B05B-E84FD8666043}" type="presParOf" srcId="{96287031-DF70-4952-A9A9-3C5BE594E4BF}" destId="{33F4068F-62C1-40C2-AA72-5138897D4E2B}" srcOrd="1" destOrd="0" presId="urn:microsoft.com/office/officeart/2005/8/layout/pList2"/>
    <dgm:cxn modelId="{0B7BB705-EE63-4B54-8CCC-5BE8679A1ADA}" type="presParOf" srcId="{33F4068F-62C1-40C2-AA72-5138897D4E2B}" destId="{61BF15BD-8F03-44BF-A279-0FAF2FC521B6}" srcOrd="0" destOrd="0" presId="urn:microsoft.com/office/officeart/2005/8/layout/pList2"/>
    <dgm:cxn modelId="{B7930E66-298E-4806-BCB2-0A35D4E14E7F}" type="presParOf" srcId="{61BF15BD-8F03-44BF-A279-0FAF2FC521B6}" destId="{44E45B6F-0EE8-4EBD-BB68-19390997F96A}" srcOrd="0" destOrd="0" presId="urn:microsoft.com/office/officeart/2005/8/layout/pList2"/>
    <dgm:cxn modelId="{017B11D0-8E60-4DF6-BD34-8A3DD974C499}" type="presParOf" srcId="{61BF15BD-8F03-44BF-A279-0FAF2FC521B6}" destId="{CBD24DED-F0BD-46CB-A825-DC9F6EC73FA7}" srcOrd="1" destOrd="0" presId="urn:microsoft.com/office/officeart/2005/8/layout/pList2"/>
    <dgm:cxn modelId="{276749E0-788C-46C4-90AF-828EE554BD9E}" type="presParOf" srcId="{61BF15BD-8F03-44BF-A279-0FAF2FC521B6}" destId="{CBF8B0C8-D9AE-4613-B108-372A4CB449EE}" srcOrd="2" destOrd="0" presId="urn:microsoft.com/office/officeart/2005/8/layout/pList2"/>
    <dgm:cxn modelId="{C6D80CDF-42B4-485A-A640-676514266BE1}" type="presParOf" srcId="{33F4068F-62C1-40C2-AA72-5138897D4E2B}" destId="{756A9748-EE66-41CD-B7E8-D4C607C4EC4F}" srcOrd="1" destOrd="0" presId="urn:microsoft.com/office/officeart/2005/8/layout/pList2"/>
    <dgm:cxn modelId="{E9B9ACB0-C836-43D9-A667-AED2B70B3A00}" type="presParOf" srcId="{33F4068F-62C1-40C2-AA72-5138897D4E2B}" destId="{C3BDB926-2906-415A-917E-BBBF1FF4A845}" srcOrd="2" destOrd="0" presId="urn:microsoft.com/office/officeart/2005/8/layout/pList2"/>
    <dgm:cxn modelId="{B0AE4ADF-7060-4C15-9109-8C4457856D95}" type="presParOf" srcId="{C3BDB926-2906-415A-917E-BBBF1FF4A845}" destId="{A572C7AB-01E6-484D-AF26-CDD903A8D89C}" srcOrd="0" destOrd="0" presId="urn:microsoft.com/office/officeart/2005/8/layout/pList2"/>
    <dgm:cxn modelId="{4C2EADC6-5C33-4EB3-BF29-FB5F90220A8B}" type="presParOf" srcId="{C3BDB926-2906-415A-917E-BBBF1FF4A845}" destId="{88892E60-1BE5-4859-8090-5DE164C99177}" srcOrd="1" destOrd="0" presId="urn:microsoft.com/office/officeart/2005/8/layout/pList2"/>
    <dgm:cxn modelId="{988E3F38-1B84-4C81-9C17-5F1004826708}" type="presParOf" srcId="{C3BDB926-2906-415A-917E-BBBF1FF4A845}" destId="{5E819CEA-3481-4EC0-80F1-AE924BA6BCEB}" srcOrd="2" destOrd="0" presId="urn:microsoft.com/office/officeart/2005/8/layout/pList2"/>
    <dgm:cxn modelId="{8EC15E16-AE8F-47FA-A95F-7F76A84F857E}" type="presParOf" srcId="{33F4068F-62C1-40C2-AA72-5138897D4E2B}" destId="{ACC16BCC-587B-4353-AFF8-9D1450672BB3}" srcOrd="3" destOrd="0" presId="urn:microsoft.com/office/officeart/2005/8/layout/pList2"/>
    <dgm:cxn modelId="{00177A89-60C2-447B-828D-2569FC39CA44}" type="presParOf" srcId="{33F4068F-62C1-40C2-AA72-5138897D4E2B}" destId="{4ED2688D-4F76-4C18-84A5-F706DF605A02}" srcOrd="4" destOrd="0" presId="urn:microsoft.com/office/officeart/2005/8/layout/pList2"/>
    <dgm:cxn modelId="{7A954F97-0C13-4563-B592-BF880BC6391A}" type="presParOf" srcId="{4ED2688D-4F76-4C18-84A5-F706DF605A02}" destId="{14812AC4-FFFC-4CCC-AECF-779772603BFF}" srcOrd="0" destOrd="0" presId="urn:microsoft.com/office/officeart/2005/8/layout/pList2"/>
    <dgm:cxn modelId="{51D1249C-078D-483B-B8D3-5329280C4F26}" type="presParOf" srcId="{4ED2688D-4F76-4C18-84A5-F706DF605A02}" destId="{144F0E03-4FF0-4820-BE4A-28B9D9AE8839}" srcOrd="1" destOrd="0" presId="urn:microsoft.com/office/officeart/2005/8/layout/pList2"/>
    <dgm:cxn modelId="{FC2DA8BD-10B4-44CD-A47F-14745E4F7567}" type="presParOf" srcId="{4ED2688D-4F76-4C18-84A5-F706DF605A02}" destId="{FC98AB2B-A036-4BB1-ABB2-7F3CEF0459D6}" srcOrd="2" destOrd="0" presId="urn:microsoft.com/office/officeart/2005/8/layout/pList2"/>
    <dgm:cxn modelId="{7E9EA408-3A93-4E81-B78A-BE0A1D40F064}" type="presParOf" srcId="{33F4068F-62C1-40C2-AA72-5138897D4E2B}" destId="{39075A3E-C7F1-47B8-958E-B3E3A77D39EB}" srcOrd="5" destOrd="0" presId="urn:microsoft.com/office/officeart/2005/8/layout/pList2"/>
    <dgm:cxn modelId="{2CB2A59A-BD6A-4358-A370-58C70C584926}" type="presParOf" srcId="{33F4068F-62C1-40C2-AA72-5138897D4E2B}" destId="{111C3B94-6B82-495B-AA53-3C457B1D494C}" srcOrd="6" destOrd="0" presId="urn:microsoft.com/office/officeart/2005/8/layout/pList2"/>
    <dgm:cxn modelId="{E8A2F370-57BF-4ED5-8FEC-62A100514EA7}" type="presParOf" srcId="{111C3B94-6B82-495B-AA53-3C457B1D494C}" destId="{812E2393-02DF-49F7-AB50-5A907734BD63}" srcOrd="0" destOrd="0" presId="urn:microsoft.com/office/officeart/2005/8/layout/pList2"/>
    <dgm:cxn modelId="{B9B323E4-E1EF-44CD-93B1-650972FF32FA}" type="presParOf" srcId="{111C3B94-6B82-495B-AA53-3C457B1D494C}" destId="{89CD3E2C-6C47-4E4B-BDB3-14CE814F2A2B}" srcOrd="1" destOrd="0" presId="urn:microsoft.com/office/officeart/2005/8/layout/pList2"/>
    <dgm:cxn modelId="{A5531D49-C3CB-432F-B83A-F0D0B3C0AD97}" type="presParOf" srcId="{111C3B94-6B82-495B-AA53-3C457B1D494C}" destId="{AFDFC298-EA3F-418C-9DF2-DF3C961B7AC1}" srcOrd="2" destOrd="0" presId="urn:microsoft.com/office/officeart/2005/8/layout/p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99BF70-BC83-4C31-BDF0-CD4752E4FF79}">
      <dsp:nvSpPr>
        <dsp:cNvPr id="0" name=""/>
        <dsp:cNvSpPr/>
      </dsp:nvSpPr>
      <dsp:spPr>
        <a:xfrm>
          <a:off x="1016841" y="793"/>
          <a:ext cx="5273304" cy="604866"/>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2060"/>
              </a:solidFill>
              <a:latin typeface="Times New Roman" panose="02020603050405020304" pitchFamily="18" charset="0"/>
              <a:cs typeface="Times New Roman" panose="02020603050405020304" pitchFamily="18" charset="0"/>
            </a:rPr>
            <a:t>Участники бюджетного процесса</a:t>
          </a:r>
        </a:p>
      </dsp:txBody>
      <dsp:txXfrm>
        <a:off x="1034557" y="18509"/>
        <a:ext cx="5237872" cy="569434"/>
      </dsp:txXfrm>
    </dsp:sp>
    <dsp:sp modelId="{64472B14-7459-469A-B5D0-FD85B44BFC2F}">
      <dsp:nvSpPr>
        <dsp:cNvPr id="0" name=""/>
        <dsp:cNvSpPr/>
      </dsp:nvSpPr>
      <dsp:spPr>
        <a:xfrm>
          <a:off x="1016841" y="714536"/>
          <a:ext cx="604866" cy="604866"/>
        </a:xfrm>
        <a:prstGeom prst="roundRect">
          <a:avLst>
            <a:gd name="adj" fmla="val 1667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B85C69-804A-48D7-94FB-DDF3B2513565}">
      <dsp:nvSpPr>
        <dsp:cNvPr id="0" name=""/>
        <dsp:cNvSpPr/>
      </dsp:nvSpPr>
      <dsp:spPr>
        <a:xfrm>
          <a:off x="1658000" y="714536"/>
          <a:ext cx="4632145"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МО</a:t>
          </a:r>
        </a:p>
      </dsp:txBody>
      <dsp:txXfrm>
        <a:off x="1687532" y="744068"/>
        <a:ext cx="4573081" cy="545802"/>
      </dsp:txXfrm>
    </dsp:sp>
    <dsp:sp modelId="{835BC97C-6C76-46E8-A311-FC029410416B}">
      <dsp:nvSpPr>
        <dsp:cNvPr id="0" name=""/>
        <dsp:cNvSpPr/>
      </dsp:nvSpPr>
      <dsp:spPr>
        <a:xfrm>
          <a:off x="1016841" y="1391987"/>
          <a:ext cx="604866" cy="604866"/>
        </a:xfrm>
        <a:prstGeom prst="roundRect">
          <a:avLst>
            <a:gd name="adj" fmla="val 16670"/>
          </a:avLst>
        </a:prstGeom>
        <a:blipFill rotWithShape="1">
          <a:blip xmlns:r="http://schemas.openxmlformats.org/officeDocument/2006/relationships" r:embed="rId2"/>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B06858-FFB8-4369-B6A1-B19D72733DA5}">
      <dsp:nvSpPr>
        <dsp:cNvPr id="0" name=""/>
        <dsp:cNvSpPr/>
      </dsp:nvSpPr>
      <dsp:spPr>
        <a:xfrm>
          <a:off x="1658000" y="1391987"/>
          <a:ext cx="4632145"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 – экономическое управление администрации Анучинского МО</a:t>
          </a:r>
        </a:p>
      </dsp:txBody>
      <dsp:txXfrm>
        <a:off x="1687532" y="1421519"/>
        <a:ext cx="4573081" cy="545802"/>
      </dsp:txXfrm>
    </dsp:sp>
    <dsp:sp modelId="{D416204C-9E08-4A78-908A-144DB974F39D}">
      <dsp:nvSpPr>
        <dsp:cNvPr id="0" name=""/>
        <dsp:cNvSpPr/>
      </dsp:nvSpPr>
      <dsp:spPr>
        <a:xfrm>
          <a:off x="1016841" y="2069438"/>
          <a:ext cx="604866" cy="604866"/>
        </a:xfrm>
        <a:prstGeom prst="roundRect">
          <a:avLst>
            <a:gd name="adj" fmla="val 16670"/>
          </a:avLst>
        </a:prstGeom>
        <a:blipFill rotWithShape="1">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C32C02-33FB-402D-9573-9DA8B74A00F4}">
      <dsp:nvSpPr>
        <dsp:cNvPr id="0" name=""/>
        <dsp:cNvSpPr/>
      </dsp:nvSpPr>
      <dsp:spPr>
        <a:xfrm>
          <a:off x="1658000" y="2069438"/>
          <a:ext cx="4632145"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МО</a:t>
          </a:r>
        </a:p>
      </dsp:txBody>
      <dsp:txXfrm>
        <a:off x="1687532" y="2098970"/>
        <a:ext cx="4573081" cy="545802"/>
      </dsp:txXfrm>
    </dsp:sp>
    <dsp:sp modelId="{F7D188B6-9473-4B26-90CC-073335D84676}">
      <dsp:nvSpPr>
        <dsp:cNvPr id="0" name=""/>
        <dsp:cNvSpPr/>
      </dsp:nvSpPr>
      <dsp:spPr>
        <a:xfrm>
          <a:off x="1016841" y="2746889"/>
          <a:ext cx="604866" cy="604866"/>
        </a:xfrm>
        <a:prstGeom prst="roundRect">
          <a:avLst>
            <a:gd name="adj" fmla="val 16670"/>
          </a:avLst>
        </a:prstGeom>
        <a:blipFill rotWithShape="1">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E21F2A-86F2-417D-B425-A2D1E2C6D2BE}">
      <dsp:nvSpPr>
        <dsp:cNvPr id="0" name=""/>
        <dsp:cNvSpPr/>
      </dsp:nvSpPr>
      <dsp:spPr>
        <a:xfrm>
          <a:off x="1658000" y="2746889"/>
          <a:ext cx="4632145" cy="604866"/>
        </a:xfrm>
        <a:prstGeom prst="roundRect">
          <a:avLst>
            <a:gd name="adj" fmla="val 1667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МО</a:t>
          </a:r>
        </a:p>
      </dsp:txBody>
      <dsp:txXfrm>
        <a:off x="1687532" y="2776421"/>
        <a:ext cx="4573081" cy="545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D6826-0A78-49C8-B767-6B9D0F643522}">
      <dsp:nvSpPr>
        <dsp:cNvPr id="0" name=""/>
        <dsp:cNvSpPr/>
      </dsp:nvSpPr>
      <dsp:spPr>
        <a:xfrm rot="16200000">
          <a:off x="84569" y="-82039"/>
          <a:ext cx="2318603" cy="2482682"/>
        </a:xfrm>
        <a:prstGeom prst="flowChartManualOperation">
          <a:avLst/>
        </a:prstGeom>
        <a:solidFill>
          <a:schemeClr val="accent4">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не позднее 1ноября 2024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 бюджете Анучинского муниципального округа на 2025год и плановый период 2026 и 2027 годов размещается в информационно-телекоммуникационной сети Интернет для проведения общественных обсуждений</a:t>
          </a:r>
        </a:p>
      </dsp:txBody>
      <dsp:txXfrm rot="5400000">
        <a:off x="2530" y="463721"/>
        <a:ext cx="2482682" cy="1391161"/>
      </dsp:txXfrm>
    </dsp:sp>
    <dsp:sp modelId="{B277CC73-F3A0-4893-A39F-0C74D9483CA1}">
      <dsp:nvSpPr>
        <dsp:cNvPr id="0" name=""/>
        <dsp:cNvSpPr/>
      </dsp:nvSpPr>
      <dsp:spPr>
        <a:xfrm rot="16200000">
          <a:off x="2753453" y="-82039"/>
          <a:ext cx="2318603" cy="2482682"/>
        </a:xfrm>
        <a:prstGeom prst="flowChartManualOperation">
          <a:avLst/>
        </a:prstGeom>
        <a:solidFill>
          <a:schemeClr val="accent4">
            <a:alpha val="90000"/>
            <a:hueOff val="0"/>
            <a:satOff val="0"/>
            <a:lumOff val="0"/>
            <a:alphaOff val="-13333"/>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20 ноября 2024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бюджета Анучинского муниципального округа на 2025год и плановый период 2026 и 2027годов проводятся в актовом зале здания администрации (</a:t>
          </a:r>
          <a:r>
            <a:rPr lang="ru-RU" sz="1100" kern="1200"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kern="1200"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6)</a:t>
          </a:r>
        </a:p>
      </dsp:txBody>
      <dsp:txXfrm rot="5400000">
        <a:off x="2671414" y="463721"/>
        <a:ext cx="2482682" cy="1391161"/>
      </dsp:txXfrm>
    </dsp:sp>
    <dsp:sp modelId="{D41F9D49-AE85-4AA2-96E4-AF2051CF5C0C}">
      <dsp:nvSpPr>
        <dsp:cNvPr id="0" name=""/>
        <dsp:cNvSpPr/>
      </dsp:nvSpPr>
      <dsp:spPr>
        <a:xfrm rot="16200000">
          <a:off x="5422336" y="-82039"/>
          <a:ext cx="2318603" cy="2482682"/>
        </a:xfrm>
        <a:prstGeom prst="flowChartManualOperation">
          <a:avLst/>
        </a:prstGeom>
        <a:solidFill>
          <a:schemeClr val="accent4">
            <a:alpha val="90000"/>
            <a:hueOff val="0"/>
            <a:satOff val="0"/>
            <a:lumOff val="0"/>
            <a:alphaOff val="-26667"/>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не позднее 1 ноября 2024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2025 год и плановый период 2026 и 2027 годов направляется на согласование в Минфин Приморского края</a:t>
          </a:r>
        </a:p>
      </dsp:txBody>
      <dsp:txXfrm rot="5400000">
        <a:off x="5340297" y="463721"/>
        <a:ext cx="2482682" cy="1391161"/>
      </dsp:txXfrm>
    </dsp:sp>
    <dsp:sp modelId="{56E80793-5829-478E-9B9C-911244333FB9}">
      <dsp:nvSpPr>
        <dsp:cNvPr id="0" name=""/>
        <dsp:cNvSpPr/>
      </dsp:nvSpPr>
      <dsp:spPr>
        <a:xfrm rot="16200000">
          <a:off x="8091220" y="-82039"/>
          <a:ext cx="2318603" cy="2482682"/>
        </a:xfrm>
        <a:prstGeom prst="flowChartManualOperation">
          <a:avLst/>
        </a:prstGeom>
        <a:solidFill>
          <a:schemeClr val="accent4">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не позднее 15 ноября 2024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a:t>
          </a:r>
        </a:p>
      </dsp:txBody>
      <dsp:txXfrm rot="5400000">
        <a:off x="8009181" y="463721"/>
        <a:ext cx="2482682" cy="13911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7CF17-5990-4D0A-826A-52406452D414}">
      <dsp:nvSpPr>
        <dsp:cNvPr id="0" name=""/>
        <dsp:cNvSpPr/>
      </dsp:nvSpPr>
      <dsp:spPr>
        <a:xfrm>
          <a:off x="0" y="1246625"/>
          <a:ext cx="2885234" cy="817921"/>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(12054чел.)</a:t>
          </a:r>
        </a:p>
      </dsp:txBody>
      <dsp:txXfrm>
        <a:off x="0" y="1246625"/>
        <a:ext cx="2885234" cy="441677"/>
      </dsp:txXfrm>
    </dsp:sp>
    <dsp:sp modelId="{7C2B8D4E-AF55-470E-A3F6-838307A6080A}">
      <dsp:nvSpPr>
        <dsp:cNvPr id="0" name=""/>
        <dsp:cNvSpPr/>
      </dsp:nvSpPr>
      <dsp:spPr>
        <a:xfrm>
          <a:off x="0" y="1671944"/>
          <a:ext cx="1442617" cy="376243"/>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65044,98</a:t>
          </a:r>
        </a:p>
      </dsp:txBody>
      <dsp:txXfrm>
        <a:off x="0" y="1671944"/>
        <a:ext cx="1442617" cy="376243"/>
      </dsp:txXfrm>
    </dsp:sp>
    <dsp:sp modelId="{F7E0B0DD-4264-4F9C-8A1A-8977E4FF4C96}">
      <dsp:nvSpPr>
        <dsp:cNvPr id="0" name=""/>
        <dsp:cNvSpPr/>
      </dsp:nvSpPr>
      <dsp:spPr>
        <a:xfrm>
          <a:off x="1442617" y="1671944"/>
          <a:ext cx="1442617" cy="376243"/>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63929,45</a:t>
          </a:r>
        </a:p>
      </dsp:txBody>
      <dsp:txXfrm>
        <a:off x="1442617" y="1671944"/>
        <a:ext cx="1442617" cy="376243"/>
      </dsp:txXfrm>
    </dsp:sp>
    <dsp:sp modelId="{8802838E-7DF3-496B-947A-29A320FC26F5}">
      <dsp:nvSpPr>
        <dsp:cNvPr id="0" name=""/>
        <dsp:cNvSpPr/>
      </dsp:nvSpPr>
      <dsp:spPr>
        <a:xfrm rot="10800000">
          <a:off x="0" y="931"/>
          <a:ext cx="2885234" cy="1257962"/>
        </a:xfrm>
        <a:prstGeom prst="upArrowCallou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ru-RU" sz="1500" kern="1200" dirty="0"/>
            <a:t>д</a:t>
          </a:r>
        </a:p>
      </dsp:txBody>
      <dsp:txXfrm rot="-10800000">
        <a:off x="0" y="931"/>
        <a:ext cx="2885234" cy="441544"/>
      </dsp:txXfrm>
    </dsp:sp>
    <dsp:sp modelId="{3EC19AEB-E82A-4917-B0BF-AE28FFC4FF30}">
      <dsp:nvSpPr>
        <dsp:cNvPr id="0" name=""/>
        <dsp:cNvSpPr/>
      </dsp:nvSpPr>
      <dsp:spPr>
        <a:xfrm>
          <a:off x="0" y="442476"/>
          <a:ext cx="1442617" cy="376130"/>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784052235,04</a:t>
          </a:r>
        </a:p>
      </dsp:txBody>
      <dsp:txXfrm>
        <a:off x="0" y="442476"/>
        <a:ext cx="1442617" cy="376130"/>
      </dsp:txXfrm>
    </dsp:sp>
    <dsp:sp modelId="{BD2CA649-52D1-4A94-BDBA-02C4A58E0B86}">
      <dsp:nvSpPr>
        <dsp:cNvPr id="0" name=""/>
        <dsp:cNvSpPr/>
      </dsp:nvSpPr>
      <dsp:spPr>
        <a:xfrm>
          <a:off x="1442617" y="442476"/>
          <a:ext cx="1442617" cy="376130"/>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770605615,39</a:t>
          </a:r>
        </a:p>
      </dsp:txBody>
      <dsp:txXfrm>
        <a:off x="1442617" y="442476"/>
        <a:ext cx="1442617" cy="3761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7CF17-5990-4D0A-826A-52406452D414}">
      <dsp:nvSpPr>
        <dsp:cNvPr id="0" name=""/>
        <dsp:cNvSpPr/>
      </dsp:nvSpPr>
      <dsp:spPr>
        <a:xfrm>
          <a:off x="0" y="1246625"/>
          <a:ext cx="2922233" cy="817921"/>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(12314чел.)</a:t>
          </a:r>
        </a:p>
      </dsp:txBody>
      <dsp:txXfrm>
        <a:off x="0" y="1246625"/>
        <a:ext cx="2922233" cy="441677"/>
      </dsp:txXfrm>
    </dsp:sp>
    <dsp:sp modelId="{7C2B8D4E-AF55-470E-A3F6-838307A6080A}">
      <dsp:nvSpPr>
        <dsp:cNvPr id="0" name=""/>
        <dsp:cNvSpPr/>
      </dsp:nvSpPr>
      <dsp:spPr>
        <a:xfrm>
          <a:off x="0" y="1671944"/>
          <a:ext cx="1461116" cy="376243"/>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78333,31</a:t>
          </a:r>
        </a:p>
      </dsp:txBody>
      <dsp:txXfrm>
        <a:off x="0" y="1671944"/>
        <a:ext cx="1461116" cy="376243"/>
      </dsp:txXfrm>
    </dsp:sp>
    <dsp:sp modelId="{F7E0B0DD-4264-4F9C-8A1A-8977E4FF4C96}">
      <dsp:nvSpPr>
        <dsp:cNvPr id="0" name=""/>
        <dsp:cNvSpPr/>
      </dsp:nvSpPr>
      <dsp:spPr>
        <a:xfrm>
          <a:off x="1461116" y="1671944"/>
          <a:ext cx="1461116" cy="376243"/>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83449,21</a:t>
          </a:r>
        </a:p>
      </dsp:txBody>
      <dsp:txXfrm>
        <a:off x="1461116" y="1671944"/>
        <a:ext cx="1461116" cy="376243"/>
      </dsp:txXfrm>
    </dsp:sp>
    <dsp:sp modelId="{8802838E-7DF3-496B-947A-29A320FC26F5}">
      <dsp:nvSpPr>
        <dsp:cNvPr id="0" name=""/>
        <dsp:cNvSpPr/>
      </dsp:nvSpPr>
      <dsp:spPr>
        <a:xfrm rot="10800000">
          <a:off x="0" y="931"/>
          <a:ext cx="2922233" cy="1257962"/>
        </a:xfrm>
        <a:prstGeom prst="upArrowCallou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ru-RU" sz="1500" kern="1200" dirty="0"/>
            <a:t>д</a:t>
          </a:r>
        </a:p>
      </dsp:txBody>
      <dsp:txXfrm rot="-10800000">
        <a:off x="0" y="931"/>
        <a:ext cx="2922233" cy="441544"/>
      </dsp:txXfrm>
    </dsp:sp>
    <dsp:sp modelId="{3EC19AEB-E82A-4917-B0BF-AE28FFC4FF30}">
      <dsp:nvSpPr>
        <dsp:cNvPr id="0" name=""/>
        <dsp:cNvSpPr/>
      </dsp:nvSpPr>
      <dsp:spPr>
        <a:xfrm>
          <a:off x="0" y="442476"/>
          <a:ext cx="1461116" cy="376130"/>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964596364,67</a:t>
          </a:r>
        </a:p>
      </dsp:txBody>
      <dsp:txXfrm>
        <a:off x="0" y="442476"/>
        <a:ext cx="1461116" cy="376130"/>
      </dsp:txXfrm>
    </dsp:sp>
    <dsp:sp modelId="{BD2CA649-52D1-4A94-BDBA-02C4A58E0B86}">
      <dsp:nvSpPr>
        <dsp:cNvPr id="0" name=""/>
        <dsp:cNvSpPr/>
      </dsp:nvSpPr>
      <dsp:spPr>
        <a:xfrm>
          <a:off x="1461116" y="442476"/>
          <a:ext cx="1461116" cy="376130"/>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1027593519,95</a:t>
          </a:r>
        </a:p>
      </dsp:txBody>
      <dsp:txXfrm>
        <a:off x="1461116" y="442476"/>
        <a:ext cx="1461116" cy="3761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7CF17-5990-4D0A-826A-52406452D414}">
      <dsp:nvSpPr>
        <dsp:cNvPr id="0" name=""/>
        <dsp:cNvSpPr/>
      </dsp:nvSpPr>
      <dsp:spPr>
        <a:xfrm>
          <a:off x="0" y="1242842"/>
          <a:ext cx="2885234" cy="815439"/>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(12165чел.)</a:t>
          </a:r>
        </a:p>
      </dsp:txBody>
      <dsp:txXfrm>
        <a:off x="0" y="1242842"/>
        <a:ext cx="2885234" cy="440337"/>
      </dsp:txXfrm>
    </dsp:sp>
    <dsp:sp modelId="{7C2B8D4E-AF55-470E-A3F6-838307A6080A}">
      <dsp:nvSpPr>
        <dsp:cNvPr id="0" name=""/>
        <dsp:cNvSpPr/>
      </dsp:nvSpPr>
      <dsp:spPr>
        <a:xfrm>
          <a:off x="0" y="1666870"/>
          <a:ext cx="1442617" cy="375101"/>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75611,62</a:t>
          </a:r>
        </a:p>
      </dsp:txBody>
      <dsp:txXfrm>
        <a:off x="0" y="1666870"/>
        <a:ext cx="1442617" cy="375101"/>
      </dsp:txXfrm>
    </dsp:sp>
    <dsp:sp modelId="{F7E0B0DD-4264-4F9C-8A1A-8977E4FF4C96}">
      <dsp:nvSpPr>
        <dsp:cNvPr id="0" name=""/>
        <dsp:cNvSpPr/>
      </dsp:nvSpPr>
      <dsp:spPr>
        <a:xfrm>
          <a:off x="1442617" y="1666870"/>
          <a:ext cx="1442617" cy="375101"/>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75611,62</a:t>
          </a:r>
        </a:p>
      </dsp:txBody>
      <dsp:txXfrm>
        <a:off x="1442617" y="1666870"/>
        <a:ext cx="1442617" cy="375101"/>
      </dsp:txXfrm>
    </dsp:sp>
    <dsp:sp modelId="{8802838E-7DF3-496B-947A-29A320FC26F5}">
      <dsp:nvSpPr>
        <dsp:cNvPr id="0" name=""/>
        <dsp:cNvSpPr/>
      </dsp:nvSpPr>
      <dsp:spPr>
        <a:xfrm rot="10800000">
          <a:off x="0" y="928"/>
          <a:ext cx="2885234" cy="1254145"/>
        </a:xfrm>
        <a:prstGeom prst="upArrowCallou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ru-RU" sz="1500" kern="1200" dirty="0"/>
            <a:t>д</a:t>
          </a:r>
        </a:p>
      </dsp:txBody>
      <dsp:txXfrm rot="-10800000">
        <a:off x="0" y="928"/>
        <a:ext cx="2885234" cy="440205"/>
      </dsp:txXfrm>
    </dsp:sp>
    <dsp:sp modelId="{3EC19AEB-E82A-4917-B0BF-AE28FFC4FF30}">
      <dsp:nvSpPr>
        <dsp:cNvPr id="0" name=""/>
        <dsp:cNvSpPr/>
      </dsp:nvSpPr>
      <dsp:spPr>
        <a:xfrm>
          <a:off x="0" y="441133"/>
          <a:ext cx="1442617" cy="374989"/>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919815325,21</a:t>
          </a:r>
        </a:p>
      </dsp:txBody>
      <dsp:txXfrm>
        <a:off x="0" y="441133"/>
        <a:ext cx="1442617" cy="374989"/>
      </dsp:txXfrm>
    </dsp:sp>
    <dsp:sp modelId="{BD2CA649-52D1-4A94-BDBA-02C4A58E0B86}">
      <dsp:nvSpPr>
        <dsp:cNvPr id="0" name=""/>
        <dsp:cNvSpPr/>
      </dsp:nvSpPr>
      <dsp:spPr>
        <a:xfrm>
          <a:off x="1442617" y="441133"/>
          <a:ext cx="1442617" cy="374989"/>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919815325,21</a:t>
          </a:r>
        </a:p>
      </dsp:txBody>
      <dsp:txXfrm>
        <a:off x="1442617" y="441133"/>
        <a:ext cx="1442617" cy="3749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7CF17-5990-4D0A-826A-52406452D414}">
      <dsp:nvSpPr>
        <dsp:cNvPr id="0" name=""/>
        <dsp:cNvSpPr/>
      </dsp:nvSpPr>
      <dsp:spPr>
        <a:xfrm>
          <a:off x="0" y="1242842"/>
          <a:ext cx="2885234" cy="815439"/>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(12014чел.)</a:t>
          </a:r>
        </a:p>
      </dsp:txBody>
      <dsp:txXfrm>
        <a:off x="0" y="1242842"/>
        <a:ext cx="2885234" cy="440337"/>
      </dsp:txXfrm>
    </dsp:sp>
    <dsp:sp modelId="{7C2B8D4E-AF55-470E-A3F6-838307A6080A}">
      <dsp:nvSpPr>
        <dsp:cNvPr id="0" name=""/>
        <dsp:cNvSpPr/>
      </dsp:nvSpPr>
      <dsp:spPr>
        <a:xfrm>
          <a:off x="0" y="1666870"/>
          <a:ext cx="1442617" cy="375101"/>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72568,50</a:t>
          </a:r>
        </a:p>
      </dsp:txBody>
      <dsp:txXfrm>
        <a:off x="0" y="1666870"/>
        <a:ext cx="1442617" cy="375101"/>
      </dsp:txXfrm>
    </dsp:sp>
    <dsp:sp modelId="{F7E0B0DD-4264-4F9C-8A1A-8977E4FF4C96}">
      <dsp:nvSpPr>
        <dsp:cNvPr id="0" name=""/>
        <dsp:cNvSpPr/>
      </dsp:nvSpPr>
      <dsp:spPr>
        <a:xfrm>
          <a:off x="1442617" y="1666870"/>
          <a:ext cx="1442617" cy="375101"/>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72568,50</a:t>
          </a:r>
        </a:p>
      </dsp:txBody>
      <dsp:txXfrm>
        <a:off x="1442617" y="1666870"/>
        <a:ext cx="1442617" cy="375101"/>
      </dsp:txXfrm>
    </dsp:sp>
    <dsp:sp modelId="{8802838E-7DF3-496B-947A-29A320FC26F5}">
      <dsp:nvSpPr>
        <dsp:cNvPr id="0" name=""/>
        <dsp:cNvSpPr/>
      </dsp:nvSpPr>
      <dsp:spPr>
        <a:xfrm rot="10800000">
          <a:off x="0" y="928"/>
          <a:ext cx="2885234" cy="1254145"/>
        </a:xfrm>
        <a:prstGeom prst="upArrowCallou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ru-RU" sz="1500" kern="1200" dirty="0"/>
            <a:t>д</a:t>
          </a:r>
        </a:p>
      </dsp:txBody>
      <dsp:txXfrm rot="-10800000">
        <a:off x="0" y="928"/>
        <a:ext cx="2885234" cy="440205"/>
      </dsp:txXfrm>
    </dsp:sp>
    <dsp:sp modelId="{3EC19AEB-E82A-4917-B0BF-AE28FFC4FF30}">
      <dsp:nvSpPr>
        <dsp:cNvPr id="0" name=""/>
        <dsp:cNvSpPr/>
      </dsp:nvSpPr>
      <dsp:spPr>
        <a:xfrm>
          <a:off x="0" y="441133"/>
          <a:ext cx="1442617" cy="374989"/>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871837961,42</a:t>
          </a:r>
        </a:p>
      </dsp:txBody>
      <dsp:txXfrm>
        <a:off x="0" y="441133"/>
        <a:ext cx="1442617" cy="374989"/>
      </dsp:txXfrm>
    </dsp:sp>
    <dsp:sp modelId="{BD2CA649-52D1-4A94-BDBA-02C4A58E0B86}">
      <dsp:nvSpPr>
        <dsp:cNvPr id="0" name=""/>
        <dsp:cNvSpPr/>
      </dsp:nvSpPr>
      <dsp:spPr>
        <a:xfrm>
          <a:off x="1442617" y="441133"/>
          <a:ext cx="1442617" cy="374989"/>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871837961,42</a:t>
          </a:r>
        </a:p>
      </dsp:txBody>
      <dsp:txXfrm>
        <a:off x="1442617" y="441133"/>
        <a:ext cx="1442617" cy="3749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7CF17-5990-4D0A-826A-52406452D414}">
      <dsp:nvSpPr>
        <dsp:cNvPr id="0" name=""/>
        <dsp:cNvSpPr/>
      </dsp:nvSpPr>
      <dsp:spPr>
        <a:xfrm>
          <a:off x="0" y="1242842"/>
          <a:ext cx="2885234" cy="815439"/>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в расчете на 1 человека (11879чел.)</a:t>
          </a:r>
        </a:p>
      </dsp:txBody>
      <dsp:txXfrm>
        <a:off x="0" y="1242842"/>
        <a:ext cx="2885234" cy="440337"/>
      </dsp:txXfrm>
    </dsp:sp>
    <dsp:sp modelId="{7C2B8D4E-AF55-470E-A3F6-838307A6080A}">
      <dsp:nvSpPr>
        <dsp:cNvPr id="0" name=""/>
        <dsp:cNvSpPr/>
      </dsp:nvSpPr>
      <dsp:spPr>
        <a:xfrm>
          <a:off x="0" y="1666870"/>
          <a:ext cx="1442617" cy="375101"/>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76912,43</a:t>
          </a:r>
        </a:p>
      </dsp:txBody>
      <dsp:txXfrm>
        <a:off x="0" y="1666870"/>
        <a:ext cx="1442617" cy="375101"/>
      </dsp:txXfrm>
    </dsp:sp>
    <dsp:sp modelId="{F7E0B0DD-4264-4F9C-8A1A-8977E4FF4C96}">
      <dsp:nvSpPr>
        <dsp:cNvPr id="0" name=""/>
        <dsp:cNvSpPr/>
      </dsp:nvSpPr>
      <dsp:spPr>
        <a:xfrm>
          <a:off x="1442617" y="1666870"/>
          <a:ext cx="1442617" cy="375101"/>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76912,43</a:t>
          </a:r>
        </a:p>
      </dsp:txBody>
      <dsp:txXfrm>
        <a:off x="1442617" y="1666870"/>
        <a:ext cx="1442617" cy="375101"/>
      </dsp:txXfrm>
    </dsp:sp>
    <dsp:sp modelId="{8802838E-7DF3-496B-947A-29A320FC26F5}">
      <dsp:nvSpPr>
        <dsp:cNvPr id="0" name=""/>
        <dsp:cNvSpPr/>
      </dsp:nvSpPr>
      <dsp:spPr>
        <a:xfrm rot="10800000">
          <a:off x="0" y="928"/>
          <a:ext cx="2885234" cy="1254145"/>
        </a:xfrm>
        <a:prstGeom prst="upArrowCallou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ru-RU" sz="1500" kern="1200" dirty="0"/>
            <a:t>д</a:t>
          </a:r>
        </a:p>
      </dsp:txBody>
      <dsp:txXfrm rot="-10800000">
        <a:off x="0" y="928"/>
        <a:ext cx="2885234" cy="440205"/>
      </dsp:txXfrm>
    </dsp:sp>
    <dsp:sp modelId="{3EC19AEB-E82A-4917-B0BF-AE28FFC4FF30}">
      <dsp:nvSpPr>
        <dsp:cNvPr id="0" name=""/>
        <dsp:cNvSpPr/>
      </dsp:nvSpPr>
      <dsp:spPr>
        <a:xfrm>
          <a:off x="0" y="441133"/>
          <a:ext cx="1442617" cy="374989"/>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913642705,22</a:t>
          </a:r>
        </a:p>
      </dsp:txBody>
      <dsp:txXfrm>
        <a:off x="0" y="441133"/>
        <a:ext cx="1442617" cy="374989"/>
      </dsp:txXfrm>
    </dsp:sp>
    <dsp:sp modelId="{BD2CA649-52D1-4A94-BDBA-02C4A58E0B86}">
      <dsp:nvSpPr>
        <dsp:cNvPr id="0" name=""/>
        <dsp:cNvSpPr/>
      </dsp:nvSpPr>
      <dsp:spPr>
        <a:xfrm>
          <a:off x="1442617" y="441133"/>
          <a:ext cx="1442617" cy="374989"/>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a:t>
          </a: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913642705,22</a:t>
          </a:r>
        </a:p>
      </dsp:txBody>
      <dsp:txXfrm>
        <a:off x="1442617" y="441133"/>
        <a:ext cx="1442617" cy="3749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5324437" cy="1114101"/>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59733" y="148546"/>
          <a:ext cx="1564053" cy="817007"/>
        </a:xfrm>
        <a:prstGeom prst="roundRect">
          <a:avLst>
            <a:gd name="adj" fmla="val 10000"/>
          </a:avLst>
        </a:prstGeom>
        <a:blipFill rotWithShape="1">
          <a:blip xmlns:r="http://schemas.openxmlformats.org/officeDocument/2006/relationships" r:embed="rId1"/>
          <a:srcRect/>
          <a:stretch>
            <a:fillRect t="-46000" b="-46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59733" y="1114101"/>
          <a:ext cx="1564053" cy="1361679"/>
        </a:xfrm>
        <a:prstGeom prst="round2SameRect">
          <a:avLst>
            <a:gd name="adj1" fmla="val 10500"/>
            <a:gd name="adj2" fmla="val 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sp:txBody>
      <dsp:txXfrm rot="10800000">
        <a:off x="201609" y="1114101"/>
        <a:ext cx="1480301" cy="1319803"/>
      </dsp:txXfrm>
    </dsp:sp>
    <dsp:sp modelId="{1CE14BF8-834A-4D6E-A52E-D40C5754E10D}">
      <dsp:nvSpPr>
        <dsp:cNvPr id="0" name=""/>
        <dsp:cNvSpPr/>
      </dsp:nvSpPr>
      <dsp:spPr>
        <a:xfrm>
          <a:off x="1880191" y="148546"/>
          <a:ext cx="1564053" cy="817007"/>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880191" y="1114101"/>
          <a:ext cx="1564053" cy="1361679"/>
        </a:xfrm>
        <a:prstGeom prst="round2SameRect">
          <a:avLst>
            <a:gd name="adj1" fmla="val 10500"/>
            <a:gd name="adj2" fmla="val 0"/>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sp:txBody>
      <dsp:txXfrm rot="10800000">
        <a:off x="1922067" y="1114101"/>
        <a:ext cx="1480301" cy="1319803"/>
      </dsp:txXfrm>
    </dsp:sp>
    <dsp:sp modelId="{1796D9A1-3CE5-40E1-A92D-121BD4E4F110}">
      <dsp:nvSpPr>
        <dsp:cNvPr id="0" name=""/>
        <dsp:cNvSpPr/>
      </dsp:nvSpPr>
      <dsp:spPr>
        <a:xfrm>
          <a:off x="3556372" y="148546"/>
          <a:ext cx="1564053" cy="817007"/>
        </a:xfrm>
        <a:prstGeom prst="roundRect">
          <a:avLst>
            <a:gd name="adj" fmla="val 10000"/>
          </a:avLst>
        </a:prstGeom>
        <a:blipFill rotWithShape="1">
          <a:blip xmlns:r="http://schemas.openxmlformats.org/officeDocument/2006/relationships" r:embed="rId3"/>
          <a:srcRect/>
          <a:stretch>
            <a:fillRect t="-35000" b="-3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600650" y="1114101"/>
          <a:ext cx="1564053" cy="1361679"/>
        </a:xfrm>
        <a:prstGeom prst="round2SameRect">
          <a:avLst>
            <a:gd name="adj1" fmla="val 10500"/>
            <a:gd name="adj2" fmla="val 0"/>
          </a:avLst>
        </a:prstGeom>
        <a:solidFill>
          <a:schemeClr val="accent4">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sp:txBody>
      <dsp:txXfrm rot="10800000">
        <a:off x="3642526" y="1114101"/>
        <a:ext cx="1480301" cy="13198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5221738" cy="1114101"/>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56652" y="148546"/>
          <a:ext cx="1533885" cy="817007"/>
        </a:xfrm>
        <a:prstGeom prst="roundRect">
          <a:avLst>
            <a:gd name="adj" fmla="val 10000"/>
          </a:avLst>
        </a:prstGeom>
        <a:blipFill rotWithShape="1">
          <a:blip xmlns:r="http://schemas.openxmlformats.org/officeDocument/2006/relationships" r:embed="rId1"/>
          <a:srcRect/>
          <a:stretch>
            <a:fillRect t="-5000" b="-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56652" y="1114101"/>
          <a:ext cx="1533885" cy="1361679"/>
        </a:xfrm>
        <a:prstGeom prst="round2SameRect">
          <a:avLst>
            <a:gd name="adj1" fmla="val 10500"/>
            <a:gd name="adj2" fmla="val 0"/>
          </a:avLst>
        </a:prstGeom>
        <a:solidFill>
          <a:schemeClr val="accent6">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sp:txBody>
      <dsp:txXfrm rot="10800000">
        <a:off x="198528" y="1114101"/>
        <a:ext cx="1450133" cy="1319803"/>
      </dsp:txXfrm>
    </dsp:sp>
    <dsp:sp modelId="{1CE14BF8-834A-4D6E-A52E-D40C5754E10D}">
      <dsp:nvSpPr>
        <dsp:cNvPr id="0" name=""/>
        <dsp:cNvSpPr/>
      </dsp:nvSpPr>
      <dsp:spPr>
        <a:xfrm>
          <a:off x="1843926" y="148546"/>
          <a:ext cx="1533885" cy="817007"/>
        </a:xfrm>
        <a:prstGeom prst="roundRect">
          <a:avLst>
            <a:gd name="adj" fmla="val 10000"/>
          </a:avLst>
        </a:prstGeom>
        <a:blipFill rotWithShape="1">
          <a:blip xmlns:r="http://schemas.openxmlformats.org/officeDocument/2006/relationships" r:embed="rId2"/>
          <a:srcRect/>
          <a:stretch>
            <a:fillRect t="-10000" b="-10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843926" y="1114101"/>
          <a:ext cx="1533885" cy="1361679"/>
        </a:xfrm>
        <a:prstGeom prst="round2SameRect">
          <a:avLst>
            <a:gd name="adj1" fmla="val 10500"/>
            <a:gd name="adj2" fmla="val 0"/>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sp:txBody>
      <dsp:txXfrm rot="10800000">
        <a:off x="1885802" y="1114101"/>
        <a:ext cx="1450133" cy="1319803"/>
      </dsp:txXfrm>
    </dsp:sp>
    <dsp:sp modelId="{1796D9A1-3CE5-40E1-A92D-121BD4E4F110}">
      <dsp:nvSpPr>
        <dsp:cNvPr id="0" name=""/>
        <dsp:cNvSpPr/>
      </dsp:nvSpPr>
      <dsp:spPr>
        <a:xfrm>
          <a:off x="3531200" y="148546"/>
          <a:ext cx="1533885" cy="817007"/>
        </a:xfrm>
        <a:prstGeom prst="roundRect">
          <a:avLst>
            <a:gd name="adj" fmla="val 10000"/>
          </a:avLst>
        </a:prstGeom>
        <a:blipFill rotWithShape="0">
          <a:blip xmlns:r="http://schemas.openxmlformats.org/officeDocument/2006/relationships" r:embed="rId3"/>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531200" y="1114101"/>
          <a:ext cx="1533885" cy="1361679"/>
        </a:xfrm>
        <a:prstGeom prst="round2SameRect">
          <a:avLst>
            <a:gd name="adj1" fmla="val 10500"/>
            <a:gd name="adj2" fmla="val 0"/>
          </a:avLst>
        </a:prstGeom>
        <a:solidFill>
          <a:srgbClr val="FA7EDC"/>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sp:txBody>
      <dsp:txXfrm rot="10800000">
        <a:off x="3573076" y="1114101"/>
        <a:ext cx="1450133" cy="13198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6273805" cy="1186523"/>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89941" y="158203"/>
          <a:ext cx="1370679" cy="870117"/>
        </a:xfrm>
        <a:prstGeom prst="roundRect">
          <a:avLst>
            <a:gd name="adj" fmla="val 10000"/>
          </a:avLst>
        </a:prstGeom>
        <a:blipFill rotWithShape="0">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89941" y="1186523"/>
          <a:ext cx="1370679" cy="1450195"/>
        </a:xfrm>
        <a:prstGeom prst="round2SameRect">
          <a:avLst>
            <a:gd name="adj1" fmla="val 10500"/>
            <a:gd name="adj2" fmla="val 0"/>
          </a:avLst>
        </a:prstGeom>
        <a:solidFill>
          <a:srgbClr val="6CF41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sp:txBody>
      <dsp:txXfrm rot="10800000">
        <a:off x="232094" y="1186523"/>
        <a:ext cx="1286373" cy="1408042"/>
      </dsp:txXfrm>
    </dsp:sp>
    <dsp:sp modelId="{1CE14BF8-834A-4D6E-A52E-D40C5754E10D}">
      <dsp:nvSpPr>
        <dsp:cNvPr id="0" name=""/>
        <dsp:cNvSpPr/>
      </dsp:nvSpPr>
      <dsp:spPr>
        <a:xfrm>
          <a:off x="1697689" y="158203"/>
          <a:ext cx="1370679" cy="870117"/>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697689" y="1186523"/>
          <a:ext cx="1370679" cy="1450195"/>
        </a:xfrm>
        <a:prstGeom prst="round2SameRect">
          <a:avLst>
            <a:gd name="adj1" fmla="val 10500"/>
            <a:gd name="adj2" fmla="val 0"/>
          </a:avLst>
        </a:prstGeom>
        <a:solidFill>
          <a:srgbClr val="FF3399"/>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sp:txBody>
      <dsp:txXfrm rot="10800000">
        <a:off x="1739842" y="1186523"/>
        <a:ext cx="1286373" cy="1408042"/>
      </dsp:txXfrm>
    </dsp:sp>
    <dsp:sp modelId="{1796D9A1-3CE5-40E1-A92D-121BD4E4F110}">
      <dsp:nvSpPr>
        <dsp:cNvPr id="0" name=""/>
        <dsp:cNvSpPr/>
      </dsp:nvSpPr>
      <dsp:spPr>
        <a:xfrm>
          <a:off x="3205436" y="158203"/>
          <a:ext cx="1370679" cy="870117"/>
        </a:xfrm>
        <a:prstGeom prst="roundRect">
          <a:avLst>
            <a:gd name="adj" fmla="val 10000"/>
          </a:avLst>
        </a:prstGeom>
        <a:blipFill rotWithShape="1">
          <a:blip xmlns:r="http://schemas.openxmlformats.org/officeDocument/2006/relationships" r:embed="rId3"/>
          <a:srcRect/>
          <a:stretch>
            <a:fillRect l="-7000" r="-7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205436" y="1186523"/>
          <a:ext cx="1370679" cy="1450195"/>
        </a:xfrm>
        <a:prstGeom prst="round2SameRect">
          <a:avLst>
            <a:gd name="adj1" fmla="val 10500"/>
            <a:gd name="adj2" fmla="val 0"/>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sp:txBody>
      <dsp:txXfrm rot="10800000">
        <a:off x="3247589" y="1186523"/>
        <a:ext cx="1286373" cy="1408042"/>
      </dsp:txXfrm>
    </dsp:sp>
    <dsp:sp modelId="{BD4B80F7-4A7C-4A37-8EB2-886062AFBCF1}">
      <dsp:nvSpPr>
        <dsp:cNvPr id="0" name=""/>
        <dsp:cNvSpPr/>
      </dsp:nvSpPr>
      <dsp:spPr>
        <a:xfrm>
          <a:off x="4713183" y="158203"/>
          <a:ext cx="1370679" cy="870117"/>
        </a:xfrm>
        <a:prstGeom prst="roundRect">
          <a:avLst>
            <a:gd name="adj" fmla="val 10000"/>
          </a:avLst>
        </a:prstGeom>
        <a:blipFill rotWithShape="1">
          <a:blip xmlns:r="http://schemas.openxmlformats.org/officeDocument/2006/relationships" r:embed="rId4"/>
          <a:srcRect/>
          <a:stretch>
            <a:fillRect t="-7000" b="-7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DD58BC6-B66C-4C53-8769-20FD4C3E66E4}">
      <dsp:nvSpPr>
        <dsp:cNvPr id="0" name=""/>
        <dsp:cNvSpPr/>
      </dsp:nvSpPr>
      <dsp:spPr>
        <a:xfrm rot="10800000">
          <a:off x="4713183" y="1186523"/>
          <a:ext cx="1370679" cy="1450195"/>
        </a:xfrm>
        <a:prstGeom prst="round2SameRect">
          <a:avLst>
            <a:gd name="adj1" fmla="val 10500"/>
            <a:gd name="adj2" fmla="val 0"/>
          </a:avLst>
        </a:prstGeom>
        <a:solidFill>
          <a:schemeClr val="bg1">
            <a:lumMod val="9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sp:txBody>
      <dsp:txXfrm rot="10800000">
        <a:off x="4755336" y="1186523"/>
        <a:ext cx="1286373" cy="140804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10574-03E4-41B0-99A4-D2B4B1EA931D}">
      <dsp:nvSpPr>
        <dsp:cNvPr id="0" name=""/>
        <dsp:cNvSpPr/>
      </dsp:nvSpPr>
      <dsp:spPr>
        <a:xfrm>
          <a:off x="4469" y="0"/>
          <a:ext cx="1498699" cy="2061437"/>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sp:txBody>
      <dsp:txXfrm>
        <a:off x="4469" y="824574"/>
        <a:ext cx="1498699" cy="824574"/>
      </dsp:txXfrm>
    </dsp:sp>
    <dsp:sp modelId="{5159D7E7-3D9B-4174-A4D7-069016045730}">
      <dsp:nvSpPr>
        <dsp:cNvPr id="0" name=""/>
        <dsp:cNvSpPr/>
      </dsp:nvSpPr>
      <dsp:spPr>
        <a:xfrm>
          <a:off x="410590" y="123686"/>
          <a:ext cx="686458" cy="686458"/>
        </a:xfrm>
        <a:prstGeom prst="ellipse">
          <a:avLst/>
        </a:prstGeom>
        <a:blipFill rotWithShape="1">
          <a:blip xmlns:r="http://schemas.openxmlformats.org/officeDocument/2006/relationships" r:embed="rId1"/>
          <a:srcRect/>
          <a:stretch>
            <a:fillRect l="-16000" r="-1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B063DD4-00C9-4E1B-BFF5-9E129C609BAE}">
      <dsp:nvSpPr>
        <dsp:cNvPr id="0" name=""/>
        <dsp:cNvSpPr/>
      </dsp:nvSpPr>
      <dsp:spPr>
        <a:xfrm>
          <a:off x="1548130" y="0"/>
          <a:ext cx="1498699" cy="2061437"/>
        </a:xfrm>
        <a:prstGeom prst="roundRect">
          <a:avLst>
            <a:gd name="adj" fmla="val 10000"/>
          </a:avLst>
        </a:prstGeom>
        <a:solidFill>
          <a:schemeClr val="accent4">
            <a:hueOff val="1633482"/>
            <a:satOff val="-6796"/>
            <a:lumOff val="160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sp:txBody>
      <dsp:txXfrm>
        <a:off x="1548130" y="824574"/>
        <a:ext cx="1498699" cy="824574"/>
      </dsp:txXfrm>
    </dsp:sp>
    <dsp:sp modelId="{96AA0A9D-56E5-4E87-A59B-922A44530958}">
      <dsp:nvSpPr>
        <dsp:cNvPr id="0" name=""/>
        <dsp:cNvSpPr/>
      </dsp:nvSpPr>
      <dsp:spPr>
        <a:xfrm>
          <a:off x="1954250" y="123686"/>
          <a:ext cx="686458" cy="686458"/>
        </a:xfrm>
        <a:prstGeom prst="ellipse">
          <a:avLst/>
        </a:prstGeom>
        <a:blipFill rotWithShape="1">
          <a:blip xmlns:r="http://schemas.openxmlformats.org/officeDocument/2006/relationships" r:embed="rId2"/>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2150F8B6-4150-481B-BA15-4D887317E578}">
      <dsp:nvSpPr>
        <dsp:cNvPr id="0" name=""/>
        <dsp:cNvSpPr/>
      </dsp:nvSpPr>
      <dsp:spPr>
        <a:xfrm>
          <a:off x="3091790" y="0"/>
          <a:ext cx="1498699" cy="2061437"/>
        </a:xfrm>
        <a:prstGeom prst="roundRect">
          <a:avLst>
            <a:gd name="adj" fmla="val 10000"/>
          </a:avLst>
        </a:prstGeom>
        <a:solidFill>
          <a:schemeClr val="accent4">
            <a:hueOff val="3266964"/>
            <a:satOff val="-13592"/>
            <a:lumOff val="320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sp:txBody>
      <dsp:txXfrm>
        <a:off x="3091790" y="824574"/>
        <a:ext cx="1498699" cy="824574"/>
      </dsp:txXfrm>
    </dsp:sp>
    <dsp:sp modelId="{24F838FB-CA13-4FC8-BFC1-02C25DAF7365}">
      <dsp:nvSpPr>
        <dsp:cNvPr id="0" name=""/>
        <dsp:cNvSpPr/>
      </dsp:nvSpPr>
      <dsp:spPr>
        <a:xfrm>
          <a:off x="3497910" y="123686"/>
          <a:ext cx="686458" cy="686458"/>
        </a:xfrm>
        <a:prstGeom prst="ellipse">
          <a:avLst/>
        </a:prstGeom>
        <a:blipFill rotWithShape="1">
          <a:blip xmlns:r="http://schemas.openxmlformats.org/officeDocument/2006/relationships" r:embed="rId3"/>
          <a:srcRect/>
          <a:stretch>
            <a:fillRect l="-62000" r="-6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CFE0332-9645-4E70-A763-DD3D0CD28D0A}">
      <dsp:nvSpPr>
        <dsp:cNvPr id="0" name=""/>
        <dsp:cNvSpPr/>
      </dsp:nvSpPr>
      <dsp:spPr>
        <a:xfrm>
          <a:off x="4635450" y="0"/>
          <a:ext cx="1498699" cy="2061437"/>
        </a:xfrm>
        <a:prstGeom prst="roundRect">
          <a:avLst>
            <a:gd name="adj" fmla="val 10000"/>
          </a:avLst>
        </a:prstGeom>
        <a:solidFill>
          <a:schemeClr val="accent4">
            <a:hueOff val="4900445"/>
            <a:satOff val="-20388"/>
            <a:lumOff val="480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sp:txBody>
      <dsp:txXfrm>
        <a:off x="4635450" y="824574"/>
        <a:ext cx="1498699" cy="824574"/>
      </dsp:txXfrm>
    </dsp:sp>
    <dsp:sp modelId="{1CB07D10-BD0F-41BA-8366-0F4C5ED0CFFB}">
      <dsp:nvSpPr>
        <dsp:cNvPr id="0" name=""/>
        <dsp:cNvSpPr/>
      </dsp:nvSpPr>
      <dsp:spPr>
        <a:xfrm>
          <a:off x="5041571" y="123686"/>
          <a:ext cx="686458" cy="686458"/>
        </a:xfrm>
        <a:prstGeom prst="ellipse">
          <a:avLst/>
        </a:prstGeom>
        <a:blipFill rotWithShape="1">
          <a:blip xmlns:r="http://schemas.openxmlformats.org/officeDocument/2006/relationships" r:embed="rId4"/>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F05CAA5-FB67-47E0-A589-928EC62E4B90}">
      <dsp:nvSpPr>
        <dsp:cNvPr id="0" name=""/>
        <dsp:cNvSpPr/>
      </dsp:nvSpPr>
      <dsp:spPr>
        <a:xfrm>
          <a:off x="6179111" y="0"/>
          <a:ext cx="1498699" cy="2061437"/>
        </a:xfrm>
        <a:prstGeom prst="roundRect">
          <a:avLst>
            <a:gd name="adj" fmla="val 10000"/>
          </a:avLst>
        </a:prstGeom>
        <a:solidFill>
          <a:schemeClr val="accent4">
            <a:hueOff val="6533927"/>
            <a:satOff val="-27185"/>
            <a:lumOff val="64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sp:txBody>
      <dsp:txXfrm>
        <a:off x="6179111" y="824574"/>
        <a:ext cx="1498699" cy="824574"/>
      </dsp:txXfrm>
    </dsp:sp>
    <dsp:sp modelId="{ACECC939-10EF-49E4-B3E5-126C8099E12C}">
      <dsp:nvSpPr>
        <dsp:cNvPr id="0" name=""/>
        <dsp:cNvSpPr/>
      </dsp:nvSpPr>
      <dsp:spPr>
        <a:xfrm>
          <a:off x="6585231" y="123686"/>
          <a:ext cx="686458" cy="686458"/>
        </a:xfrm>
        <a:prstGeom prst="ellipse">
          <a:avLst/>
        </a:prstGeom>
        <a:blipFill rotWithShape="1">
          <a:blip xmlns:r="http://schemas.openxmlformats.org/officeDocument/2006/relationships" r:embed="rId5"/>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30C4903-15B0-45A0-8234-71C35A6FA7CC}">
      <dsp:nvSpPr>
        <dsp:cNvPr id="0" name=""/>
        <dsp:cNvSpPr/>
      </dsp:nvSpPr>
      <dsp:spPr>
        <a:xfrm>
          <a:off x="7722771" y="0"/>
          <a:ext cx="1498699" cy="2061437"/>
        </a:xfrm>
        <a:prstGeom prst="roundRect">
          <a:avLst>
            <a:gd name="adj" fmla="val 10000"/>
          </a:avLst>
        </a:prstGeom>
        <a:solidFill>
          <a:schemeClr val="accent4">
            <a:hueOff val="8167408"/>
            <a:satOff val="-33981"/>
            <a:lumOff val="80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sp:txBody>
      <dsp:txXfrm>
        <a:off x="7722771" y="824574"/>
        <a:ext cx="1498699" cy="824574"/>
      </dsp:txXfrm>
    </dsp:sp>
    <dsp:sp modelId="{CDFD1732-BBF7-4A04-B328-C8996DDF7820}">
      <dsp:nvSpPr>
        <dsp:cNvPr id="0" name=""/>
        <dsp:cNvSpPr/>
      </dsp:nvSpPr>
      <dsp:spPr>
        <a:xfrm>
          <a:off x="8128891" y="123686"/>
          <a:ext cx="686458" cy="686458"/>
        </a:xfrm>
        <a:prstGeom prst="ellipse">
          <a:avLst/>
        </a:prstGeom>
        <a:blipFill rotWithShape="1">
          <a:blip xmlns:r="http://schemas.openxmlformats.org/officeDocument/2006/relationships" r:embed="rId6"/>
          <a:srcRect/>
          <a:stretch>
            <a:fillRect l="-27000" r="-2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601FD11-CF49-46AB-85E5-0D12A350A14E}">
      <dsp:nvSpPr>
        <dsp:cNvPr id="0" name=""/>
        <dsp:cNvSpPr/>
      </dsp:nvSpPr>
      <dsp:spPr>
        <a:xfrm>
          <a:off x="9266431" y="0"/>
          <a:ext cx="1498699" cy="2061437"/>
        </a:xfrm>
        <a:prstGeom prst="roundRect">
          <a:avLst>
            <a:gd name="adj" fmla="val 10000"/>
          </a:avLst>
        </a:prstGeom>
        <a:solidFill>
          <a:schemeClr val="accent4">
            <a:hueOff val="9800891"/>
            <a:satOff val="-40777"/>
            <a:lumOff val="960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sp:txBody>
      <dsp:txXfrm>
        <a:off x="9266431" y="824574"/>
        <a:ext cx="1498699" cy="824574"/>
      </dsp:txXfrm>
    </dsp:sp>
    <dsp:sp modelId="{78AD3DAB-F870-487F-876D-CE8CA54D8CD6}">
      <dsp:nvSpPr>
        <dsp:cNvPr id="0" name=""/>
        <dsp:cNvSpPr/>
      </dsp:nvSpPr>
      <dsp:spPr>
        <a:xfrm>
          <a:off x="9672552" y="123686"/>
          <a:ext cx="686458" cy="686458"/>
        </a:xfrm>
        <a:prstGeom prst="ellipse">
          <a:avLst/>
        </a:prstGeom>
        <a:blipFill rotWithShape="1">
          <a:blip xmlns:r="http://schemas.openxmlformats.org/officeDocument/2006/relationships" r:embed="rId7"/>
          <a:srcRect/>
          <a:stretch>
            <a:fillRect l="-21000" r="-2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2F91573-032F-453E-AA21-6FE9DE5E5A9D}">
      <dsp:nvSpPr>
        <dsp:cNvPr id="0" name=""/>
        <dsp:cNvSpPr/>
      </dsp:nvSpPr>
      <dsp:spPr>
        <a:xfrm>
          <a:off x="430784" y="1649149"/>
          <a:ext cx="9908032" cy="309215"/>
        </a:xfrm>
        <a:prstGeom prst="leftRightArrow">
          <a:avLst/>
        </a:prstGeom>
        <a:solidFill>
          <a:schemeClr val="accent4">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FA5E8-934E-49AF-8AEB-47DC365CF9FF}">
      <dsp:nvSpPr>
        <dsp:cNvPr id="0" name=""/>
        <dsp:cNvSpPr/>
      </dsp:nvSpPr>
      <dsp:spPr>
        <a:xfrm>
          <a:off x="0" y="0"/>
          <a:ext cx="5918028" cy="155488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дошкольного образования»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дошкольных учреждений;</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компенсация части платы за присмотр и уход за детьми;</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по пожарной безопасности, по антитеррористической деятельности и охране труда</a:t>
          </a:r>
        </a:p>
      </dsp:txBody>
      <dsp:txXfrm>
        <a:off x="1339093" y="0"/>
        <a:ext cx="4578934" cy="1554880"/>
      </dsp:txXfrm>
    </dsp:sp>
    <dsp:sp modelId="{300F8DD8-9E51-4C68-97C5-9681980E47B0}">
      <dsp:nvSpPr>
        <dsp:cNvPr id="0" name=""/>
        <dsp:cNvSpPr/>
      </dsp:nvSpPr>
      <dsp:spPr>
        <a:xfrm>
          <a:off x="259302" y="155488"/>
          <a:ext cx="975977" cy="1243904"/>
        </a:xfrm>
        <a:prstGeom prst="roundRect">
          <a:avLst>
            <a:gd name="adj" fmla="val 10000"/>
          </a:avLst>
        </a:prstGeom>
        <a:blipFill rotWithShape="1">
          <a:blip xmlns:r="http://schemas.openxmlformats.org/officeDocument/2006/relationships" r:embed="rId1"/>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FA5E8-934E-49AF-8AEB-47DC365CF9FF}">
      <dsp:nvSpPr>
        <dsp:cNvPr id="0" name=""/>
        <dsp:cNvSpPr/>
      </dsp:nvSpPr>
      <dsp:spPr>
        <a:xfrm>
          <a:off x="0" y="0"/>
          <a:ext cx="5774698" cy="2292932"/>
        </a:xfrm>
        <a:prstGeom prst="roundRect">
          <a:avLst>
            <a:gd name="adj" fmla="val 1000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88950">
            <a:lnSpc>
              <a:spcPct val="90000"/>
            </a:lnSpc>
            <a:spcBef>
              <a:spcPct val="0"/>
            </a:spcBef>
            <a:spcAft>
              <a:spcPct val="35000"/>
            </a:spcAft>
            <a:buNone/>
          </a:pPr>
          <a:r>
            <a:rPr lang="ru-RU" sz="10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общего образования»</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общеобразовательных учреждений;</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доступности обучения;</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для детей школьного возраста, экспертизы конкурсных материалов;</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ежемесячное денежное вознаграждение за классное руководство;</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 по антитеррористической деятельности и охране труда;</a:t>
          </a:r>
        </a:p>
        <a:p>
          <a:pPr marL="0" lvl="0" indent="0" algn="l" defTabSz="48895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по обеспечению деятельности советников директора по воспитанию и взаимодействию с детскими общественными объединениями</a:t>
          </a:r>
        </a:p>
        <a:p>
          <a:pPr marL="0" lvl="0" indent="0" algn="l" defTabSz="488950">
            <a:lnSpc>
              <a:spcPct val="90000"/>
            </a:lnSpc>
            <a:spcBef>
              <a:spcPct val="0"/>
            </a:spcBef>
            <a:spcAft>
              <a:spcPct val="35000"/>
            </a:spcAft>
            <a:buNone/>
          </a:pP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1384008" y="0"/>
        <a:ext cx="4390689" cy="2292932"/>
      </dsp:txXfrm>
    </dsp:sp>
    <dsp:sp modelId="{300F8DD8-9E51-4C68-97C5-9681980E47B0}">
      <dsp:nvSpPr>
        <dsp:cNvPr id="0" name=""/>
        <dsp:cNvSpPr/>
      </dsp:nvSpPr>
      <dsp:spPr>
        <a:xfrm>
          <a:off x="229068" y="230191"/>
          <a:ext cx="1154939" cy="1832549"/>
        </a:xfrm>
        <a:prstGeom prst="roundRect">
          <a:avLst>
            <a:gd name="adj" fmla="val 10000"/>
          </a:avLst>
        </a:prstGeom>
        <a:blipFill rotWithShape="1">
          <a:blip xmlns:r="http://schemas.openxmlformats.org/officeDocument/2006/relationships" r:embed="rId1"/>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786C3-0860-4348-98AE-DD91F051FABA}">
      <dsp:nvSpPr>
        <dsp:cNvPr id="0" name=""/>
        <dsp:cNvSpPr/>
      </dsp:nvSpPr>
      <dsp:spPr>
        <a:xfrm>
          <a:off x="0" y="0"/>
          <a:ext cx="5933814" cy="1120527"/>
        </a:xfrm>
        <a:prstGeom prst="roundRect">
          <a:avLst>
            <a:gd name="adj" fmla="val 10000"/>
          </a:avLst>
        </a:prstGeom>
        <a:solidFill>
          <a:srgbClr val="FDEA7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just" defTabSz="444500">
            <a:lnSpc>
              <a:spcPct val="90000"/>
            </a:lnSpc>
            <a:spcBef>
              <a:spcPct val="0"/>
            </a:spcBef>
            <a:spcAft>
              <a:spcPct val="35000"/>
            </a:spcAft>
            <a:buNone/>
          </a:pPr>
          <a:r>
            <a:rPr lang="ru-RU" sz="10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обеспечение системы развития отдыха, оздоровления и занятости детей и молодежи</a:t>
          </a:r>
        </a:p>
      </dsp:txBody>
      <dsp:txXfrm>
        <a:off x="1298705" y="0"/>
        <a:ext cx="4635108" cy="1120527"/>
      </dsp:txXfrm>
    </dsp:sp>
    <dsp:sp modelId="{B3A54806-D249-48D8-9CC4-796EAF9ADED1}">
      <dsp:nvSpPr>
        <dsp:cNvPr id="0" name=""/>
        <dsp:cNvSpPr/>
      </dsp:nvSpPr>
      <dsp:spPr>
        <a:xfrm>
          <a:off x="144608" y="112491"/>
          <a:ext cx="1121431" cy="895544"/>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786C3-0860-4348-98AE-DD91F051FABA}">
      <dsp:nvSpPr>
        <dsp:cNvPr id="0" name=""/>
        <dsp:cNvSpPr/>
      </dsp:nvSpPr>
      <dsp:spPr>
        <a:xfrm>
          <a:off x="0" y="0"/>
          <a:ext cx="5755840" cy="1038832"/>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just" defTabSz="444500">
            <a:lnSpc>
              <a:spcPct val="90000"/>
            </a:lnSpc>
            <a:spcBef>
              <a:spcPct val="0"/>
            </a:spcBef>
            <a:spcAft>
              <a:spcPct val="35000"/>
            </a:spcAft>
            <a:buNone/>
          </a:pPr>
          <a:r>
            <a:rPr lang="ru-RU" sz="10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«Школьное питание»</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обеспечения школьного питания.</a:t>
          </a:r>
        </a:p>
      </dsp:txBody>
      <dsp:txXfrm>
        <a:off x="1254949" y="0"/>
        <a:ext cx="4500890" cy="1038832"/>
      </dsp:txXfrm>
    </dsp:sp>
    <dsp:sp modelId="{B3A54806-D249-48D8-9CC4-796EAF9ADED1}">
      <dsp:nvSpPr>
        <dsp:cNvPr id="0" name=""/>
        <dsp:cNvSpPr/>
      </dsp:nvSpPr>
      <dsp:spPr>
        <a:xfrm>
          <a:off x="234605" y="104290"/>
          <a:ext cx="889519" cy="830252"/>
        </a:xfrm>
        <a:prstGeom prst="roundRect">
          <a:avLst>
            <a:gd name="adj" fmla="val 10000"/>
          </a:avLst>
        </a:prstGeom>
        <a:blipFill rotWithShape="1">
          <a:blip xmlns:r="http://schemas.openxmlformats.org/officeDocument/2006/relationships" r:embed="rId1"/>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786C3-0860-4348-98AE-DD91F051FABA}">
      <dsp:nvSpPr>
        <dsp:cNvPr id="0" name=""/>
        <dsp:cNvSpPr/>
      </dsp:nvSpPr>
      <dsp:spPr>
        <a:xfrm>
          <a:off x="0" y="0"/>
          <a:ext cx="10708940" cy="1729774"/>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расходы на содержание КУ МОУО;</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стипендия главы;</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квалификации;</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и конкурсов для педагогических работников;</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комплексной безопасности;</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мер социальной поддержки педагогическим работникам;</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трудоустройство и поддержка молодых специалистов;</a:t>
          </a:r>
        </a:p>
      </dsp:txBody>
      <dsp:txXfrm>
        <a:off x="2314596" y="0"/>
        <a:ext cx="8394344" cy="1729774"/>
      </dsp:txXfrm>
    </dsp:sp>
    <dsp:sp modelId="{B3A54806-D249-48D8-9CC4-796EAF9ADED1}">
      <dsp:nvSpPr>
        <dsp:cNvPr id="0" name=""/>
        <dsp:cNvSpPr/>
      </dsp:nvSpPr>
      <dsp:spPr>
        <a:xfrm>
          <a:off x="359079" y="173654"/>
          <a:ext cx="1769245" cy="1382464"/>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BA849-F020-4B68-808B-110BE9FC5715}">
      <dsp:nvSpPr>
        <dsp:cNvPr id="0" name=""/>
        <dsp:cNvSpPr/>
      </dsp:nvSpPr>
      <dsp:spPr>
        <a:xfrm>
          <a:off x="8471" y="0"/>
          <a:ext cx="2532053" cy="487892"/>
        </a:xfrm>
        <a:prstGeom prst="roundRect">
          <a:avLst>
            <a:gd name="adj" fmla="val 10000"/>
          </a:avLst>
        </a:prstGeom>
        <a:solidFill>
          <a:schemeClr val="accent4">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5090820,00 руб.</a:t>
          </a:r>
        </a:p>
      </dsp:txBody>
      <dsp:txXfrm>
        <a:off x="22761" y="14290"/>
        <a:ext cx="2503473" cy="459312"/>
      </dsp:txXfrm>
    </dsp:sp>
    <dsp:sp modelId="{B429B1F1-AE15-4684-913A-5415E93B3698}">
      <dsp:nvSpPr>
        <dsp:cNvPr id="0" name=""/>
        <dsp:cNvSpPr/>
      </dsp:nvSpPr>
      <dsp:spPr>
        <a:xfrm>
          <a:off x="2793730" y="0"/>
          <a:ext cx="536795" cy="487892"/>
        </a:xfrm>
        <a:prstGeom prst="rightArrow">
          <a:avLst>
            <a:gd name="adj1" fmla="val 60000"/>
            <a:gd name="adj2" fmla="val 50000"/>
          </a:avLst>
        </a:prstGeom>
        <a:solidFill>
          <a:schemeClr val="accent4">
            <a:lumMod val="20000"/>
            <a:lumOff val="8000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kern="1200"/>
        </a:p>
      </dsp:txBody>
      <dsp:txXfrm>
        <a:off x="2793730" y="97578"/>
        <a:ext cx="390427" cy="292736"/>
      </dsp:txXfrm>
    </dsp:sp>
    <dsp:sp modelId="{1DE79F66-6F26-4AB4-81A5-D6C59DD0FC32}">
      <dsp:nvSpPr>
        <dsp:cNvPr id="0" name=""/>
        <dsp:cNvSpPr/>
      </dsp:nvSpPr>
      <dsp:spPr>
        <a:xfrm>
          <a:off x="3553346" y="0"/>
          <a:ext cx="2532053" cy="487892"/>
        </a:xfrm>
        <a:prstGeom prst="roundRect">
          <a:avLst>
            <a:gd name="adj" fmla="val 10000"/>
          </a:avLst>
        </a:prstGeom>
        <a:solidFill>
          <a:schemeClr val="accent6">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3134069,82 руб.</a:t>
          </a:r>
        </a:p>
      </dsp:txBody>
      <dsp:txXfrm>
        <a:off x="3567636" y="14290"/>
        <a:ext cx="2503473" cy="459312"/>
      </dsp:txXfrm>
    </dsp:sp>
    <dsp:sp modelId="{6D6FF3AC-B06D-4253-B736-281BE5283F36}">
      <dsp:nvSpPr>
        <dsp:cNvPr id="0" name=""/>
        <dsp:cNvSpPr/>
      </dsp:nvSpPr>
      <dsp:spPr>
        <a:xfrm>
          <a:off x="6338605" y="0"/>
          <a:ext cx="536795" cy="487892"/>
        </a:xfrm>
        <a:prstGeom prst="rightArrow">
          <a:avLst>
            <a:gd name="adj1" fmla="val 60000"/>
            <a:gd name="adj2" fmla="val 50000"/>
          </a:avLst>
        </a:prstGeom>
        <a:solidFill>
          <a:schemeClr val="accent6">
            <a:lumMod val="20000"/>
            <a:lumOff val="8000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kern="1200"/>
        </a:p>
      </dsp:txBody>
      <dsp:txXfrm>
        <a:off x="6338605" y="97578"/>
        <a:ext cx="390427" cy="292736"/>
      </dsp:txXfrm>
    </dsp:sp>
    <dsp:sp modelId="{E2EFA43D-DB00-4C42-BBAF-195D1D3943F9}">
      <dsp:nvSpPr>
        <dsp:cNvPr id="0" name=""/>
        <dsp:cNvSpPr/>
      </dsp:nvSpPr>
      <dsp:spPr>
        <a:xfrm>
          <a:off x="7098221" y="0"/>
          <a:ext cx="2532053" cy="487892"/>
        </a:xfrm>
        <a:prstGeom prst="roundRect">
          <a:avLst>
            <a:gd name="adj" fmla="val 10000"/>
          </a:avLst>
        </a:prstGeom>
        <a:solidFill>
          <a:schemeClr val="accent5">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3084509,79 руб.</a:t>
          </a:r>
        </a:p>
      </dsp:txBody>
      <dsp:txXfrm>
        <a:off x="7112511" y="14290"/>
        <a:ext cx="2503473" cy="45931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6CDBF5-BDB2-474A-97C0-91F079BB2C6B}">
      <dsp:nvSpPr>
        <dsp:cNvPr id="0" name=""/>
        <dsp:cNvSpPr/>
      </dsp:nvSpPr>
      <dsp:spPr>
        <a:xfrm>
          <a:off x="0" y="0"/>
          <a:ext cx="3691156" cy="989956"/>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6FB724-309E-44F3-B26C-FB03415BF54F}">
      <dsp:nvSpPr>
        <dsp:cNvPr id="0" name=""/>
        <dsp:cNvSpPr/>
      </dsp:nvSpPr>
      <dsp:spPr>
        <a:xfrm>
          <a:off x="111158" y="131994"/>
          <a:ext cx="1651828" cy="725968"/>
        </a:xfrm>
        <a:prstGeom prst="roundRect">
          <a:avLst>
            <a:gd name="adj" fmla="val 10000"/>
          </a:avLst>
        </a:prstGeom>
        <a:blipFill rotWithShape="1">
          <a:blip xmlns:r="http://schemas.openxmlformats.org/officeDocument/2006/relationships" r:embed="rId1"/>
          <a:srcRect/>
          <a:stretch>
            <a:fillRect t="-7000" b="-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A3B9FF-04D8-43D4-A2ED-BB30D8FE33BB}">
      <dsp:nvSpPr>
        <dsp:cNvPr id="0" name=""/>
        <dsp:cNvSpPr/>
      </dsp:nvSpPr>
      <dsp:spPr>
        <a:xfrm rot="10800000">
          <a:off x="111158" y="989956"/>
          <a:ext cx="1651828" cy="1209947"/>
        </a:xfrm>
        <a:prstGeom prst="round2SameRect">
          <a:avLst>
            <a:gd name="adj1" fmla="val 10500"/>
            <a:gd name="adj2" fmla="val 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-физкультурно-оздоровительная, спортивно-массовая  работа с населением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-участие в соревнованиях;</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-укрепление спортивной базы округа</a:t>
          </a:r>
        </a:p>
      </dsp:txBody>
      <dsp:txXfrm rot="10800000">
        <a:off x="148368" y="989956"/>
        <a:ext cx="1577408" cy="1172737"/>
      </dsp:txXfrm>
    </dsp:sp>
    <dsp:sp modelId="{4BF442B8-7F3E-4FC0-8809-A7AA36C34F0D}">
      <dsp:nvSpPr>
        <dsp:cNvPr id="0" name=""/>
        <dsp:cNvSpPr/>
      </dsp:nvSpPr>
      <dsp:spPr>
        <a:xfrm>
          <a:off x="1928169" y="131994"/>
          <a:ext cx="1651828" cy="725968"/>
        </a:xfrm>
        <a:prstGeom prst="roundRect">
          <a:avLst>
            <a:gd name="adj" fmla="val 10000"/>
          </a:avLst>
        </a:prstGeom>
        <a:blipFill rotWithShape="1">
          <a:blip xmlns:r="http://schemas.openxmlformats.org/officeDocument/2006/relationships" r:embed="rId2"/>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B1F622-1407-4D80-8986-09A24DA62CD7}">
      <dsp:nvSpPr>
        <dsp:cNvPr id="0" name=""/>
        <dsp:cNvSpPr/>
      </dsp:nvSpPr>
      <dsp:spPr>
        <a:xfrm rot="10800000">
          <a:off x="1928169" y="989956"/>
          <a:ext cx="1651828" cy="1209947"/>
        </a:xfrm>
        <a:prstGeom prst="round2SameRect">
          <a:avLst>
            <a:gd name="adj1" fmla="val 10500"/>
            <a:gd name="adj2" fmla="val 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культурно – познавательный туризм</a:t>
          </a:r>
        </a:p>
      </dsp:txBody>
      <dsp:txXfrm rot="10800000">
        <a:off x="1965379" y="989956"/>
        <a:ext cx="1577408" cy="117273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99B33-7295-4059-84ED-28EBDF79F6AF}">
      <dsp:nvSpPr>
        <dsp:cNvPr id="0" name=""/>
        <dsp:cNvSpPr/>
      </dsp:nvSpPr>
      <dsp:spPr>
        <a:xfrm>
          <a:off x="0" y="0"/>
          <a:ext cx="11429650" cy="1430562"/>
        </a:xfrm>
        <a:prstGeom prst="roundRect">
          <a:avLst>
            <a:gd name="adj" fmla="val 10000"/>
          </a:avLst>
        </a:prstGeom>
        <a:solidFill>
          <a:srgbClr val="FEE6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endParaRPr lang="ru-RU" sz="1000" b="1" kern="1200" dirty="0">
            <a:solidFill>
              <a:schemeClr val="bg2">
                <a:lumMod val="10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bg2">
                  <a:lumMod val="10000"/>
                </a:schemeClr>
              </a:solidFill>
              <a:latin typeface="Times New Roman" panose="02020603050405020304" pitchFamily="18" charset="0"/>
              <a:cs typeface="Times New Roman" panose="02020603050405020304" pitchFamily="18" charset="0"/>
            </a:rPr>
            <a:t>Подпрограмма «Обеспечение деятельности Анучинского историко-краеведческого музея»</a:t>
          </a:r>
        </a:p>
        <a:p>
          <a:pPr marL="57150" lvl="1" indent="-57150" algn="l" defTabSz="444500">
            <a:lnSpc>
              <a:spcPct val="90000"/>
            </a:lnSpc>
            <a:spcBef>
              <a:spcPct val="0"/>
            </a:spcBef>
            <a:spcAft>
              <a:spcPct val="15000"/>
            </a:spcAft>
            <a:buChar char="•"/>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Основные мероприятия: расходы на обеспечение деятельности музея; укрепление МТБ; проведение ремонта</a:t>
          </a:r>
        </a:p>
        <a:p>
          <a:pPr marL="57150" lvl="1" indent="-57150" algn="l" defTabSz="444500">
            <a:lnSpc>
              <a:spcPct val="90000"/>
            </a:lnSpc>
            <a:spcBef>
              <a:spcPct val="0"/>
            </a:spcBef>
            <a:spcAft>
              <a:spcPct val="15000"/>
            </a:spcAft>
            <a:buChar char="•"/>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2025г – 21019963,27 руб.</a:t>
          </a:r>
        </a:p>
        <a:p>
          <a:pPr marL="57150" lvl="1" indent="-57150" algn="l" defTabSz="444500">
            <a:lnSpc>
              <a:spcPct val="90000"/>
            </a:lnSpc>
            <a:spcBef>
              <a:spcPct val="0"/>
            </a:spcBef>
            <a:spcAft>
              <a:spcPct val="15000"/>
            </a:spcAft>
            <a:buChar char="•"/>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2026г – 4016000,00 руб.</a:t>
          </a:r>
        </a:p>
        <a:p>
          <a:pPr marL="57150" lvl="1" indent="-57150" algn="l" defTabSz="444500">
            <a:lnSpc>
              <a:spcPct val="90000"/>
            </a:lnSpc>
            <a:spcBef>
              <a:spcPct val="0"/>
            </a:spcBef>
            <a:spcAft>
              <a:spcPct val="15000"/>
            </a:spcAft>
            <a:buChar char="•"/>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2027г – 4266000,00 руб.</a:t>
          </a:r>
        </a:p>
      </dsp:txBody>
      <dsp:txXfrm>
        <a:off x="2465639" y="0"/>
        <a:ext cx="8964010" cy="1430562"/>
      </dsp:txXfrm>
    </dsp:sp>
    <dsp:sp modelId="{D44E7329-3549-4875-9D4C-0BC12E7BB282}">
      <dsp:nvSpPr>
        <dsp:cNvPr id="0" name=""/>
        <dsp:cNvSpPr/>
      </dsp:nvSpPr>
      <dsp:spPr>
        <a:xfrm>
          <a:off x="179709" y="82515"/>
          <a:ext cx="2285930" cy="1265531"/>
        </a:xfrm>
        <a:prstGeom prst="roundRect">
          <a:avLst>
            <a:gd name="adj" fmla="val 10000"/>
          </a:avLst>
        </a:prstGeom>
        <a:blipFill rotWithShape="1">
          <a:blip xmlns:r="http://schemas.openxmlformats.org/officeDocument/2006/relationships" r:embed="rId1"/>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0AFA26-F743-4690-8252-AED5002BF419}">
      <dsp:nvSpPr>
        <dsp:cNvPr id="0" name=""/>
        <dsp:cNvSpPr/>
      </dsp:nvSpPr>
      <dsp:spPr>
        <a:xfrm>
          <a:off x="0" y="1520848"/>
          <a:ext cx="11429650" cy="1467492"/>
        </a:xfrm>
        <a:prstGeom prst="roundRect">
          <a:avLst>
            <a:gd name="adj" fmla="val 10000"/>
          </a:avLst>
        </a:prstGeom>
        <a:solidFill>
          <a:srgbClr val="FEE6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b="1" kern="1200" dirty="0">
              <a:solidFill>
                <a:schemeClr val="bg2">
                  <a:lumMod val="10000"/>
                </a:schemeClr>
              </a:solidFill>
              <a:latin typeface="Times New Roman" panose="02020603050405020304" pitchFamily="18" charset="0"/>
              <a:cs typeface="Times New Roman" panose="02020603050405020304" pitchFamily="18" charset="0"/>
            </a:rPr>
            <a:t>Подпрограмма «Обеспечение деятельности учреждений культуры и библиотек»</a:t>
          </a:r>
        </a:p>
        <a:p>
          <a:pPr marL="0" lvl="0" indent="0" algn="l" defTabSz="444500">
            <a:lnSpc>
              <a:spcPct val="90000"/>
            </a:lnSpc>
            <a:spcBef>
              <a:spcPct val="0"/>
            </a:spcBef>
            <a:spcAft>
              <a:spcPct val="35000"/>
            </a:spcAft>
            <a:buNone/>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Основные мероприятия: обеспечение деятельности МКУК ИДЦ; укрепление МТБ; организация проведения культурно-массовых мероприятий; поддержка и развитие самодеятельного художественного творчества, создание условий для развития творческой активности и самореализации жителей; поддержка системы непрерывного профессионального образования работников культуры; комплектование книжных фондов и обеспечение информационно-техническим оборудованием библиотек; проведение реставрационных и ремонтных работ памятников истории и культуры; благоустройство территорий, прилегающих к учреждениям культуры и искусства; мероприятия по антитеррористической защищенности и противопожарной безопасности объектов культуры.</a:t>
          </a:r>
        </a:p>
        <a:p>
          <a:pPr marL="0" lvl="0" indent="0" algn="l" defTabSz="444500">
            <a:lnSpc>
              <a:spcPct val="90000"/>
            </a:lnSpc>
            <a:spcBef>
              <a:spcPct val="0"/>
            </a:spcBef>
            <a:spcAft>
              <a:spcPct val="35000"/>
            </a:spcAft>
            <a:buNone/>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2025г – 87019547,81руб.</a:t>
          </a:r>
        </a:p>
        <a:p>
          <a:pPr marL="0" lvl="0" indent="0" algn="l" defTabSz="444500">
            <a:lnSpc>
              <a:spcPct val="90000"/>
            </a:lnSpc>
            <a:spcBef>
              <a:spcPct val="0"/>
            </a:spcBef>
            <a:spcAft>
              <a:spcPct val="35000"/>
            </a:spcAft>
            <a:buNone/>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2026г – 57160516,86руб.</a:t>
          </a:r>
        </a:p>
        <a:p>
          <a:pPr marL="0" lvl="0" indent="0" algn="l" defTabSz="444500">
            <a:lnSpc>
              <a:spcPct val="90000"/>
            </a:lnSpc>
            <a:spcBef>
              <a:spcPct val="0"/>
            </a:spcBef>
            <a:spcAft>
              <a:spcPct val="35000"/>
            </a:spcAft>
            <a:buNone/>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2027г – 60321716,00руб.</a:t>
          </a:r>
        </a:p>
      </dsp:txBody>
      <dsp:txXfrm>
        <a:off x="2465639" y="1520848"/>
        <a:ext cx="8964010" cy="1467492"/>
      </dsp:txXfrm>
    </dsp:sp>
    <dsp:sp modelId="{0E2DC1BE-956A-4194-B141-98261D758219}">
      <dsp:nvSpPr>
        <dsp:cNvPr id="0" name=""/>
        <dsp:cNvSpPr/>
      </dsp:nvSpPr>
      <dsp:spPr>
        <a:xfrm>
          <a:off x="185196" y="1593478"/>
          <a:ext cx="2285930" cy="1250723"/>
        </a:xfrm>
        <a:prstGeom prst="roundRect">
          <a:avLst>
            <a:gd name="adj" fmla="val 10000"/>
          </a:avLst>
        </a:prstGeom>
        <a:blipFill rotWithShape="1">
          <a:blip xmlns:r="http://schemas.openxmlformats.org/officeDocument/2006/relationships" r:embed="rId2"/>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67C455-C6B5-4E20-B19A-9BBAB652B55D}">
      <dsp:nvSpPr>
        <dsp:cNvPr id="0" name=""/>
        <dsp:cNvSpPr/>
      </dsp:nvSpPr>
      <dsp:spPr>
        <a:xfrm>
          <a:off x="0" y="3257474"/>
          <a:ext cx="11429650" cy="1797098"/>
        </a:xfrm>
        <a:prstGeom prst="roundRect">
          <a:avLst>
            <a:gd name="adj" fmla="val 10000"/>
          </a:avLst>
        </a:prstGeom>
        <a:solidFill>
          <a:srgbClr val="FEE6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endParaRPr lang="ru-RU" sz="1000" b="1" kern="1200" dirty="0">
            <a:solidFill>
              <a:schemeClr val="bg2">
                <a:lumMod val="10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endParaRPr lang="ru-RU" sz="1000" b="1" kern="1200" dirty="0">
            <a:solidFill>
              <a:schemeClr val="bg2">
                <a:lumMod val="10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bg2">
                  <a:lumMod val="10000"/>
                </a:schemeClr>
              </a:solidFill>
              <a:latin typeface="Times New Roman" panose="02020603050405020304" pitchFamily="18" charset="0"/>
              <a:cs typeface="Times New Roman" panose="02020603050405020304" pitchFamily="18" charset="0"/>
            </a:rPr>
            <a:t>Подпрограмма «Развитие дополнительного образования детей в области культуры и </a:t>
          </a:r>
          <a:r>
            <a:rPr lang="ru-RU" sz="1000" b="1" kern="1200" dirty="0" err="1">
              <a:solidFill>
                <a:schemeClr val="bg2">
                  <a:lumMod val="10000"/>
                </a:schemeClr>
              </a:solidFill>
              <a:latin typeface="Times New Roman" panose="02020603050405020304" pitchFamily="18" charset="0"/>
              <a:cs typeface="Times New Roman" panose="02020603050405020304" pitchFamily="18" charset="0"/>
            </a:rPr>
            <a:t>исскуства</a:t>
          </a:r>
          <a:r>
            <a:rPr lang="ru-RU" sz="1000" b="1" kern="1200" dirty="0">
              <a:solidFill>
                <a:schemeClr val="bg2">
                  <a:lumMod val="10000"/>
                </a:schemeClr>
              </a:solidFill>
              <a:latin typeface="Times New Roman" panose="02020603050405020304" pitchFamily="18" charset="0"/>
              <a:cs typeface="Times New Roman" panose="02020603050405020304" pitchFamily="18" charset="0"/>
            </a:rPr>
            <a:t>»</a:t>
          </a:r>
        </a:p>
        <a:p>
          <a:pPr marL="0" lvl="0" indent="0" algn="l" defTabSz="444500">
            <a:lnSpc>
              <a:spcPct val="90000"/>
            </a:lnSpc>
            <a:spcBef>
              <a:spcPct val="0"/>
            </a:spcBef>
            <a:spcAft>
              <a:spcPct val="35000"/>
            </a:spcAft>
            <a:buNone/>
          </a:pPr>
          <a:r>
            <a:rPr lang="ru-RU" sz="1000" b="0" kern="1200" dirty="0">
              <a:solidFill>
                <a:schemeClr val="bg2">
                  <a:lumMod val="10000"/>
                </a:schemeClr>
              </a:solidFill>
              <a:latin typeface="Times New Roman" panose="02020603050405020304" pitchFamily="18" charset="0"/>
              <a:cs typeface="Times New Roman" panose="02020603050405020304" pitchFamily="18" charset="0"/>
            </a:rPr>
            <a:t>Основные мероприятия: выполнение ДШИ </a:t>
          </a:r>
          <a:r>
            <a:rPr lang="ru-RU" sz="1000" b="0" kern="1200" dirty="0" err="1">
              <a:solidFill>
                <a:schemeClr val="bg2">
                  <a:lumMod val="10000"/>
                </a:schemeClr>
              </a:solidFill>
              <a:latin typeface="Times New Roman" panose="02020603050405020304" pitchFamily="18" charset="0"/>
              <a:cs typeface="Times New Roman" panose="02020603050405020304" pitchFamily="18" charset="0"/>
            </a:rPr>
            <a:t>с.Анучино</a:t>
          </a:r>
          <a:r>
            <a:rPr lang="ru-RU" sz="1000" b="0" kern="1200" dirty="0">
              <a:solidFill>
                <a:schemeClr val="bg2">
                  <a:lumMod val="10000"/>
                </a:schemeClr>
              </a:solidFill>
              <a:latin typeface="Times New Roman" panose="02020603050405020304" pitchFamily="18" charset="0"/>
              <a:cs typeface="Times New Roman" panose="02020603050405020304" pitchFamily="18" charset="0"/>
            </a:rPr>
            <a:t> муниципальных заданий, проведение ремонта, укрепление МТБ, мероприятия по антитеррористической защищенности и противопожарной безопасности.</a:t>
          </a:r>
        </a:p>
        <a:p>
          <a:pPr marL="57150" lvl="1" indent="-57150" algn="l" defTabSz="444500">
            <a:lnSpc>
              <a:spcPct val="90000"/>
            </a:lnSpc>
            <a:spcBef>
              <a:spcPct val="0"/>
            </a:spcBef>
            <a:spcAft>
              <a:spcPct val="15000"/>
            </a:spcAft>
            <a:buChar char="•"/>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2025г – 141177000,00руб.</a:t>
          </a:r>
        </a:p>
        <a:p>
          <a:pPr marL="57150" lvl="1" indent="-57150" algn="l" defTabSz="444500">
            <a:lnSpc>
              <a:spcPct val="90000"/>
            </a:lnSpc>
            <a:spcBef>
              <a:spcPct val="0"/>
            </a:spcBef>
            <a:spcAft>
              <a:spcPct val="15000"/>
            </a:spcAft>
            <a:buChar char="•"/>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2026г – 14551400,00руб.</a:t>
          </a:r>
        </a:p>
        <a:p>
          <a:pPr marL="57150" lvl="1" indent="-57150" algn="l" defTabSz="444500">
            <a:lnSpc>
              <a:spcPct val="90000"/>
            </a:lnSpc>
            <a:spcBef>
              <a:spcPct val="0"/>
            </a:spcBef>
            <a:spcAft>
              <a:spcPct val="15000"/>
            </a:spcAft>
            <a:buChar char="•"/>
          </a:pPr>
          <a:r>
            <a:rPr lang="ru-RU" sz="1000" kern="1200" dirty="0">
              <a:solidFill>
                <a:schemeClr val="bg2">
                  <a:lumMod val="10000"/>
                </a:schemeClr>
              </a:solidFill>
              <a:latin typeface="Times New Roman" panose="02020603050405020304" pitchFamily="18" charset="0"/>
              <a:cs typeface="Times New Roman" panose="02020603050405020304" pitchFamily="18" charset="0"/>
            </a:rPr>
            <a:t>2027г – 15451700,00руб.</a:t>
          </a:r>
        </a:p>
      </dsp:txBody>
      <dsp:txXfrm>
        <a:off x="2465639" y="3257474"/>
        <a:ext cx="8964010" cy="1797098"/>
      </dsp:txXfrm>
    </dsp:sp>
    <dsp:sp modelId="{9DA295C2-3650-43E6-986D-48259D619643}">
      <dsp:nvSpPr>
        <dsp:cNvPr id="0" name=""/>
        <dsp:cNvSpPr/>
      </dsp:nvSpPr>
      <dsp:spPr>
        <a:xfrm>
          <a:off x="154541" y="3370073"/>
          <a:ext cx="2285930" cy="1437678"/>
        </a:xfrm>
        <a:prstGeom prst="roundRect">
          <a:avLst>
            <a:gd name="adj" fmla="val 10000"/>
          </a:avLst>
        </a:prstGeom>
        <a:blipFill rotWithShape="1">
          <a:blip xmlns:r="http://schemas.openxmlformats.org/officeDocument/2006/relationships" r:embed="rId3"/>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C7E25D-DF4F-46E0-B248-ED336875DA73}">
      <dsp:nvSpPr>
        <dsp:cNvPr id="0" name=""/>
        <dsp:cNvSpPr/>
      </dsp:nvSpPr>
      <dsp:spPr>
        <a:xfrm>
          <a:off x="0" y="0"/>
          <a:ext cx="8554906" cy="1103032"/>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54C74C-683B-4CED-9855-5FC1EA244689}">
      <dsp:nvSpPr>
        <dsp:cNvPr id="0" name=""/>
        <dsp:cNvSpPr/>
      </dsp:nvSpPr>
      <dsp:spPr>
        <a:xfrm>
          <a:off x="259395" y="147071"/>
          <a:ext cx="1488169" cy="808890"/>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4407F5-21D1-4DB6-9885-DCAE326711F1}">
      <dsp:nvSpPr>
        <dsp:cNvPr id="0" name=""/>
        <dsp:cNvSpPr/>
      </dsp:nvSpPr>
      <dsp:spPr>
        <a:xfrm rot="10800000">
          <a:off x="259395" y="1103032"/>
          <a:ext cx="1488169" cy="1348151"/>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Обустройство пешеходных переходов, светофоров</a:t>
          </a:r>
        </a:p>
      </dsp:txBody>
      <dsp:txXfrm rot="10800000">
        <a:off x="300855" y="1103032"/>
        <a:ext cx="1405249" cy="1306691"/>
      </dsp:txXfrm>
    </dsp:sp>
    <dsp:sp modelId="{A7F506BE-45D0-48B6-AF40-DBE6E45C383D}">
      <dsp:nvSpPr>
        <dsp:cNvPr id="0" name=""/>
        <dsp:cNvSpPr/>
      </dsp:nvSpPr>
      <dsp:spPr>
        <a:xfrm>
          <a:off x="1896382" y="147071"/>
          <a:ext cx="1488169" cy="808890"/>
        </a:xfrm>
        <a:prstGeom prst="roundRect">
          <a:avLst>
            <a:gd name="adj" fmla="val 10000"/>
          </a:avLst>
        </a:prstGeom>
        <a:blipFill rotWithShape="1">
          <a:blip xmlns:r="http://schemas.openxmlformats.org/officeDocument/2006/relationships" r:embed="rId2"/>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D157A7-35E2-4AA1-BB77-4CDA2F376630}">
      <dsp:nvSpPr>
        <dsp:cNvPr id="0" name=""/>
        <dsp:cNvSpPr/>
      </dsp:nvSpPr>
      <dsp:spPr>
        <a:xfrm rot="10800000">
          <a:off x="1896382" y="1103032"/>
          <a:ext cx="1488169" cy="1348151"/>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автомобильных дорог местного значения</a:t>
          </a:r>
        </a:p>
      </dsp:txBody>
      <dsp:txXfrm rot="10800000">
        <a:off x="1937842" y="1103032"/>
        <a:ext cx="1405249" cy="1306691"/>
      </dsp:txXfrm>
    </dsp:sp>
    <dsp:sp modelId="{3C2A1178-5D54-4C42-9857-8170565BA4DB}">
      <dsp:nvSpPr>
        <dsp:cNvPr id="0" name=""/>
        <dsp:cNvSpPr/>
      </dsp:nvSpPr>
      <dsp:spPr>
        <a:xfrm>
          <a:off x="3533368" y="147071"/>
          <a:ext cx="1488169" cy="808890"/>
        </a:xfrm>
        <a:prstGeom prst="roundRect">
          <a:avLst>
            <a:gd name="adj" fmla="val 10000"/>
          </a:avLst>
        </a:prstGeom>
        <a:blipFill rotWithShape="1">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D61109-0895-4B17-8F23-F757635AB355}">
      <dsp:nvSpPr>
        <dsp:cNvPr id="0" name=""/>
        <dsp:cNvSpPr/>
      </dsp:nvSpPr>
      <dsp:spPr>
        <a:xfrm rot="10800000">
          <a:off x="3558533" y="1103032"/>
          <a:ext cx="1488169" cy="1348151"/>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сетей водоснабжения</a:t>
          </a:r>
        </a:p>
      </dsp:txBody>
      <dsp:txXfrm rot="10800000">
        <a:off x="3599993" y="1103032"/>
        <a:ext cx="1405249" cy="1306691"/>
      </dsp:txXfrm>
    </dsp:sp>
    <dsp:sp modelId="{642FF542-F6A1-4F51-845D-5A3DDDED363C}">
      <dsp:nvSpPr>
        <dsp:cNvPr id="0" name=""/>
        <dsp:cNvSpPr/>
      </dsp:nvSpPr>
      <dsp:spPr>
        <a:xfrm>
          <a:off x="5170354" y="147071"/>
          <a:ext cx="1488169" cy="808890"/>
        </a:xfrm>
        <a:prstGeom prst="roundRect">
          <a:avLst>
            <a:gd name="adj" fmla="val 10000"/>
          </a:avLst>
        </a:prstGeom>
        <a:blipFill rotWithShape="1">
          <a:blip xmlns:r="http://schemas.openxmlformats.org/officeDocument/2006/relationships" r:embed="rId4"/>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5521C5-769F-4BDE-9C36-209E7ECB09DA}">
      <dsp:nvSpPr>
        <dsp:cNvPr id="0" name=""/>
        <dsp:cNvSpPr/>
      </dsp:nvSpPr>
      <dsp:spPr>
        <a:xfrm rot="10800000">
          <a:off x="5170354" y="1103032"/>
          <a:ext cx="1488169" cy="1348151"/>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Устройство пожарного депо</a:t>
          </a:r>
        </a:p>
      </dsp:txBody>
      <dsp:txXfrm rot="10800000">
        <a:off x="5211814" y="1103032"/>
        <a:ext cx="1405249" cy="1306691"/>
      </dsp:txXfrm>
    </dsp:sp>
    <dsp:sp modelId="{491D2E85-3E82-4156-B16D-4BC577675FC2}">
      <dsp:nvSpPr>
        <dsp:cNvPr id="0" name=""/>
        <dsp:cNvSpPr/>
      </dsp:nvSpPr>
      <dsp:spPr>
        <a:xfrm>
          <a:off x="6807340" y="147071"/>
          <a:ext cx="1488169" cy="808890"/>
        </a:xfrm>
        <a:prstGeom prst="roundRect">
          <a:avLst>
            <a:gd name="adj" fmla="val 10000"/>
          </a:avLst>
        </a:prstGeom>
        <a:blipFill rotWithShape="1">
          <a:blip xmlns:r="http://schemas.openxmlformats.org/officeDocument/2006/relationships" r:embed="rId5"/>
          <a:srcRect/>
          <a:stretch>
            <a:fillRect l="-30000" r="-3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0DB536-082F-456A-9A2B-FC72098E758A}">
      <dsp:nvSpPr>
        <dsp:cNvPr id="0" name=""/>
        <dsp:cNvSpPr/>
      </dsp:nvSpPr>
      <dsp:spPr>
        <a:xfrm rot="10800000">
          <a:off x="6807340" y="1103032"/>
          <a:ext cx="1488169" cy="1348151"/>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Устройство уличного освещения</a:t>
          </a:r>
        </a:p>
      </dsp:txBody>
      <dsp:txXfrm rot="10800000">
        <a:off x="6848800" y="1103032"/>
        <a:ext cx="1405249" cy="1306691"/>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C46D9-D729-4E66-BFD4-4B699E967B8F}">
      <dsp:nvSpPr>
        <dsp:cNvPr id="0" name=""/>
        <dsp:cNvSpPr/>
      </dsp:nvSpPr>
      <dsp:spPr>
        <a:xfrm>
          <a:off x="0" y="0"/>
          <a:ext cx="6725746" cy="124176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F8B0C8-D9AE-4613-B108-372A4CB449EE}">
      <dsp:nvSpPr>
        <dsp:cNvPr id="0" name=""/>
        <dsp:cNvSpPr/>
      </dsp:nvSpPr>
      <dsp:spPr>
        <a:xfrm>
          <a:off x="203624" y="165568"/>
          <a:ext cx="1469417" cy="910627"/>
        </a:xfrm>
        <a:prstGeom prst="roundRect">
          <a:avLst>
            <a:gd name="adj" fmla="val 10000"/>
          </a:avLst>
        </a:prstGeom>
        <a:blipFill rotWithShape="1">
          <a:blip xmlns:r="http://schemas.openxmlformats.org/officeDocument/2006/relationships" r:embed="rId1"/>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E45B6F-0EE8-4EBD-BB68-19390997F96A}">
      <dsp:nvSpPr>
        <dsp:cNvPr id="0" name=""/>
        <dsp:cNvSpPr/>
      </dsp:nvSpPr>
      <dsp:spPr>
        <a:xfrm rot="10800000">
          <a:off x="203624" y="1241765"/>
          <a:ext cx="1469417" cy="1517712"/>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помещений дошкольных учреждений</a:t>
          </a:r>
        </a:p>
      </dsp:txBody>
      <dsp:txXfrm rot="10800000">
        <a:off x="248814" y="1241765"/>
        <a:ext cx="1379037" cy="1472522"/>
      </dsp:txXfrm>
    </dsp:sp>
    <dsp:sp modelId="{5E819CEA-3481-4EC0-80F1-AE924BA6BCEB}">
      <dsp:nvSpPr>
        <dsp:cNvPr id="0" name=""/>
        <dsp:cNvSpPr/>
      </dsp:nvSpPr>
      <dsp:spPr>
        <a:xfrm>
          <a:off x="1819984" y="165568"/>
          <a:ext cx="1469417" cy="910627"/>
        </a:xfrm>
        <a:prstGeom prst="roundRect">
          <a:avLst>
            <a:gd name="adj" fmla="val 10000"/>
          </a:avLst>
        </a:prstGeom>
        <a:blipFill rotWithShape="1">
          <a:blip xmlns:r="http://schemas.openxmlformats.org/officeDocument/2006/relationships" r:embed="rId2"/>
          <a:srcRect/>
          <a:stretch>
            <a:fillRect t="-18000" b="-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72C7AB-01E6-484D-AF26-CDD903A8D89C}">
      <dsp:nvSpPr>
        <dsp:cNvPr id="0" name=""/>
        <dsp:cNvSpPr/>
      </dsp:nvSpPr>
      <dsp:spPr>
        <a:xfrm rot="10800000">
          <a:off x="1819984" y="1241765"/>
          <a:ext cx="1469417" cy="1517712"/>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учреждений общего образования</a:t>
          </a:r>
        </a:p>
      </dsp:txBody>
      <dsp:txXfrm rot="10800000">
        <a:off x="1865174" y="1241765"/>
        <a:ext cx="1379037" cy="1472522"/>
      </dsp:txXfrm>
    </dsp:sp>
    <dsp:sp modelId="{FC98AB2B-A036-4BB1-ABB2-7F3CEF0459D6}">
      <dsp:nvSpPr>
        <dsp:cNvPr id="0" name=""/>
        <dsp:cNvSpPr/>
      </dsp:nvSpPr>
      <dsp:spPr>
        <a:xfrm>
          <a:off x="3436343" y="165568"/>
          <a:ext cx="1469417" cy="910627"/>
        </a:xfrm>
        <a:prstGeom prst="roundRect">
          <a:avLst>
            <a:gd name="adj" fmla="val 10000"/>
          </a:avLst>
        </a:prstGeom>
        <a:blipFill rotWithShape="1">
          <a:blip xmlns:r="http://schemas.openxmlformats.org/officeDocument/2006/relationships" r:embed="rId3"/>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812AC4-FFFC-4CCC-AECF-779772603BFF}">
      <dsp:nvSpPr>
        <dsp:cNvPr id="0" name=""/>
        <dsp:cNvSpPr/>
      </dsp:nvSpPr>
      <dsp:spPr>
        <a:xfrm rot="10800000">
          <a:off x="3436343" y="1241765"/>
          <a:ext cx="1469417" cy="1517712"/>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Обустройство мест накопления ТБО</a:t>
          </a:r>
        </a:p>
      </dsp:txBody>
      <dsp:txXfrm rot="10800000">
        <a:off x="3481533" y="1241765"/>
        <a:ext cx="1379037" cy="1472522"/>
      </dsp:txXfrm>
    </dsp:sp>
    <dsp:sp modelId="{AFDFC298-EA3F-418C-9DF2-DF3C961B7AC1}">
      <dsp:nvSpPr>
        <dsp:cNvPr id="0" name=""/>
        <dsp:cNvSpPr/>
      </dsp:nvSpPr>
      <dsp:spPr>
        <a:xfrm>
          <a:off x="5052703" y="165568"/>
          <a:ext cx="1469417" cy="910627"/>
        </a:xfrm>
        <a:prstGeom prst="roundRect">
          <a:avLst>
            <a:gd name="adj" fmla="val 10000"/>
          </a:avLst>
        </a:prstGeom>
        <a:blipFill rotWithShape="1">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2E2393-02DF-49F7-AB50-5A907734BD63}">
      <dsp:nvSpPr>
        <dsp:cNvPr id="0" name=""/>
        <dsp:cNvSpPr/>
      </dsp:nvSpPr>
      <dsp:spPr>
        <a:xfrm rot="10800000">
          <a:off x="5052703" y="1241765"/>
          <a:ext cx="1469417" cy="1517712"/>
        </a:xfrm>
        <a:prstGeom prst="round2SameRect">
          <a:avLst>
            <a:gd name="adj1" fmla="val 10500"/>
            <a:gd name="adj2" fmla="val 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учреждений культуры</a:t>
          </a:r>
        </a:p>
      </dsp:txBody>
      <dsp:txXfrm rot="10800000">
        <a:off x="5097893" y="1241765"/>
        <a:ext cx="1379037" cy="1472522"/>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9.xml><?xml version="1.0" encoding="utf-8"?>
<dgm:layoutDef xmlns:dgm="http://schemas.openxmlformats.org/drawingml/2006/diagram" xmlns:a="http://schemas.openxmlformats.org/drawingml/2006/main" uniqueId="urn:microsoft.com/office/officeart/2005/8/layout/pList2#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0.xml><?xml version="1.0" encoding="utf-8"?>
<dgm:layoutDef xmlns:dgm="http://schemas.openxmlformats.org/drawingml/2006/diagram" xmlns:a="http://schemas.openxmlformats.org/drawingml/2006/main" uniqueId="urn:microsoft.com/office/officeart/2005/8/layout/pList2#3">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1.xml><?xml version="1.0" encoding="utf-8"?>
<dgm:layoutDef xmlns:dgm="http://schemas.openxmlformats.org/drawingml/2006/diagram" xmlns:a="http://schemas.openxmlformats.org/drawingml/2006/main" uniqueId="urn:microsoft.com/office/officeart/2005/8/layout/hList7#3">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4#2">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4#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4#6">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4#5">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List2#4">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0.01057</cdr:x>
      <cdr:y>0.87543</cdr:y>
    </cdr:from>
    <cdr:to>
      <cdr:x>0.49469</cdr:x>
      <cdr:y>1</cdr:y>
    </cdr:to>
    <cdr:sp macro="" textlink="">
      <cdr:nvSpPr>
        <cdr:cNvPr id="2" name="TextBox 5">
          <a:extLst xmlns:a="http://schemas.openxmlformats.org/drawingml/2006/main">
            <a:ext uri="{FF2B5EF4-FFF2-40B4-BE49-F238E27FC236}">
              <a16:creationId xmlns:a16="http://schemas.microsoft.com/office/drawing/2014/main" id="{CDA4CDC0-0010-4036-186F-BCF5F5CB5EA3}"/>
            </a:ext>
          </a:extLst>
        </cdr:cNvPr>
        <cdr:cNvSpPr txBox="1"/>
      </cdr:nvSpPr>
      <cdr:spPr>
        <a:xfrm xmlns:a="http://schemas.openxmlformats.org/drawingml/2006/main">
          <a:off x="120770" y="5410827"/>
          <a:ext cx="5531140" cy="769441"/>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Социальная сфера – </a:t>
          </a:r>
          <a:r>
            <a:rPr lang="ru-RU" sz="1100"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 культура, социальная политика, физкультура и спорт.</a:t>
          </a:r>
        </a:p>
        <a:p xmlns:a="http://schemas.openxmlformats.org/drawingml/2006/main">
          <a:pPr algn="just"/>
          <a:r>
            <a:rPr lang="ru-RU" sz="1100" b="1" dirty="0">
              <a:solidFill>
                <a:srgbClr val="0000CC"/>
              </a:solidFill>
              <a:latin typeface="Times New Roman" panose="02020603050405020304" pitchFamily="18" charset="0"/>
              <a:cs typeface="Times New Roman" panose="02020603050405020304" pitchFamily="18" charset="0"/>
            </a:rPr>
            <a:t>Экономика –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 ЖКХ.</a:t>
          </a:r>
        </a:p>
        <a:p xmlns:a="http://schemas.openxmlformats.org/drawingml/2006/main">
          <a:pPr algn="just"/>
          <a:r>
            <a:rPr lang="ru-RU" sz="1100" b="1" dirty="0">
              <a:solidFill>
                <a:srgbClr val="0000CC"/>
              </a:solidFill>
              <a:latin typeface="Times New Roman" panose="02020603050405020304" pitchFamily="18" charset="0"/>
              <a:cs typeface="Times New Roman" panose="02020603050405020304" pitchFamily="18" charset="0"/>
            </a:rPr>
            <a:t>Прочие расходы –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 национальная безопасность и правоохранительная деятельность, средства массовой информации.</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F0768A-F661-F536-22FF-B6723D0EF6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F09597CF-19FD-3E47-974D-17D19FF757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6B1D08A-2881-8C01-B7DB-177A0147783D}"/>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5" name="Нижний колонтитул 4">
            <a:extLst>
              <a:ext uri="{FF2B5EF4-FFF2-40B4-BE49-F238E27FC236}">
                <a16:creationId xmlns:a16="http://schemas.microsoft.com/office/drawing/2014/main" id="{F95ACDA2-CF86-3865-655B-D560F65EA04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F172849-0C02-C3F2-032E-693C8786B848}"/>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1892564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1808D6-E464-0D0A-5DA7-762451ED527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A64333F-2B9E-8A2D-8CFB-E4031271F6F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8552057-E1E9-8D2E-7BF1-E0B99594FA66}"/>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5" name="Нижний колонтитул 4">
            <a:extLst>
              <a:ext uri="{FF2B5EF4-FFF2-40B4-BE49-F238E27FC236}">
                <a16:creationId xmlns:a16="http://schemas.microsoft.com/office/drawing/2014/main" id="{B79C860C-4ED1-F86F-CAD7-A43E7E28763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9F650D0-7CA0-1689-EC2C-93FB8DFA5CAC}"/>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24681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95E6D3-0DA0-70D8-A710-80A313E0EF0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20BEC038-61EE-0FF8-3370-1CB67359AC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73066FDE-35EB-7982-8706-0515DEE6A34F}"/>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5" name="Нижний колонтитул 4">
            <a:extLst>
              <a:ext uri="{FF2B5EF4-FFF2-40B4-BE49-F238E27FC236}">
                <a16:creationId xmlns:a16="http://schemas.microsoft.com/office/drawing/2014/main" id="{ECAF3A47-F327-6AC1-6C99-B89D0171971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27274F5-92BC-39B4-DA4B-81773D42E9B5}"/>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61418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23FF84-6683-5A55-32D5-5BF9C814CCA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D867B16-8680-302B-3FDD-C30E10C6C74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E7DB0FE-E5B6-CA73-9B71-C109687BE34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5DFA0C0-A234-6396-413A-5CB5A0FCA29A}"/>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6" name="Нижний колонтитул 5">
            <a:extLst>
              <a:ext uri="{FF2B5EF4-FFF2-40B4-BE49-F238E27FC236}">
                <a16:creationId xmlns:a16="http://schemas.microsoft.com/office/drawing/2014/main" id="{5AA63378-6875-016E-14FE-C43501CEDF8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4A83F5C-9FF2-CE44-46C5-7D7268DD3E64}"/>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274029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32C053-F116-FE28-CF8F-0DABC52791C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32F4102-D311-C1A7-CE3F-61667A7D37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202FF07-6C04-10BB-BAAC-CCCA6640BF0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5C15B57-3CF9-084D-9CFF-D17F398814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81133BC-2683-D310-BDC1-6720B948D47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21DEAB3-AF01-0297-D37C-CE7092120ED3}"/>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8" name="Нижний колонтитул 7">
            <a:extLst>
              <a:ext uri="{FF2B5EF4-FFF2-40B4-BE49-F238E27FC236}">
                <a16:creationId xmlns:a16="http://schemas.microsoft.com/office/drawing/2014/main" id="{16E81123-5E6F-92A0-CA94-915C39274EF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21943A4-AE86-418F-E96C-73D87780D860}"/>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84508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AD04AD-1350-2650-AA99-CA8915FA2CF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155DFBA-5F60-235A-3B67-31FF3C2FB6E8}"/>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4" name="Нижний колонтитул 3">
            <a:extLst>
              <a:ext uri="{FF2B5EF4-FFF2-40B4-BE49-F238E27FC236}">
                <a16:creationId xmlns:a16="http://schemas.microsoft.com/office/drawing/2014/main" id="{6EAF776A-338C-8C36-9BDF-C96CF607F39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DA2E1EF-CB57-C820-E2AC-90C60EF54315}"/>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96383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6BE25D40-565B-05D5-9B37-B5E120E3EF82}"/>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3" name="Нижний колонтитул 2">
            <a:extLst>
              <a:ext uri="{FF2B5EF4-FFF2-40B4-BE49-F238E27FC236}">
                <a16:creationId xmlns:a16="http://schemas.microsoft.com/office/drawing/2014/main" id="{CECAE54F-0872-1E4F-3EBE-A0A33C6F836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019DF2B-9953-C851-F4B2-214DF8046AD1}"/>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2409022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3903BE-D922-5CF5-DA65-4CAC77812C5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125AD40-483B-5E8F-E8D9-BDE63ED49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778422F-23F8-E210-20D3-6410A2FDEB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9A6DD5-DC5D-B63F-F3DF-A5392E357DAC}"/>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6" name="Нижний колонтитул 5">
            <a:extLst>
              <a:ext uri="{FF2B5EF4-FFF2-40B4-BE49-F238E27FC236}">
                <a16:creationId xmlns:a16="http://schemas.microsoft.com/office/drawing/2014/main" id="{5DCFD6EC-6923-CD46-1F51-BF56059230A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E4D72FC-4A21-CCA9-578B-065B97B6F20D}"/>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400959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3A9126-7CD5-2F1A-F42D-85996349821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C45C9CB-F71C-53F8-FB1A-DD942B54DC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9DC4570-8F32-27FC-6F0F-42C8179535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923B47E-068B-0A86-B18B-52BEB1D8FE5A}"/>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6" name="Нижний колонтитул 5">
            <a:extLst>
              <a:ext uri="{FF2B5EF4-FFF2-40B4-BE49-F238E27FC236}">
                <a16:creationId xmlns:a16="http://schemas.microsoft.com/office/drawing/2014/main" id="{E4302106-C12D-43E3-9062-EA74AFFE7D2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37532C4-AC7D-2307-5B07-20100242F3EA}"/>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47357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737282-9A42-C085-6A24-5F109AA473F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AB607FC-7073-8486-BDFD-02D598648DE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A1AA490-D2E8-8C18-4FE1-4DDAE28B6BE8}"/>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5" name="Нижний колонтитул 4">
            <a:extLst>
              <a:ext uri="{FF2B5EF4-FFF2-40B4-BE49-F238E27FC236}">
                <a16:creationId xmlns:a16="http://schemas.microsoft.com/office/drawing/2014/main" id="{90034133-D76D-2A35-9E36-39389F8685A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9759F26-826A-D629-725E-DBD1BE4B4318}"/>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347738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642CD6B-2B10-5116-83DD-A4D57EB7547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5921C6F-913A-5885-EDF4-CA593AE7F40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12DDC0-4BA2-7CBD-023C-6B7C75C981FF}"/>
              </a:ext>
            </a:extLst>
          </p:cNvPr>
          <p:cNvSpPr>
            <a:spLocks noGrp="1"/>
          </p:cNvSpPr>
          <p:nvPr>
            <p:ph type="dt" sz="half" idx="10"/>
          </p:nvPr>
        </p:nvSpPr>
        <p:spPr/>
        <p:txBody>
          <a:bodyPr/>
          <a:lstStyle/>
          <a:p>
            <a:fld id="{C5563C81-31A1-42C2-A208-E42F62D02389}" type="datetimeFigureOut">
              <a:rPr lang="ru-RU" smtClean="0"/>
              <a:pPr/>
              <a:t>15.01.2025</a:t>
            </a:fld>
            <a:endParaRPr lang="ru-RU"/>
          </a:p>
        </p:txBody>
      </p:sp>
      <p:sp>
        <p:nvSpPr>
          <p:cNvPr id="5" name="Нижний колонтитул 4">
            <a:extLst>
              <a:ext uri="{FF2B5EF4-FFF2-40B4-BE49-F238E27FC236}">
                <a16:creationId xmlns:a16="http://schemas.microsoft.com/office/drawing/2014/main" id="{9177A60B-9BAD-0870-9350-A6D8A23223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53532B2-9027-D5BA-0C27-0CB70C5567D2}"/>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val="95560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3F10E4-6553-3634-B160-EE84AC1843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E4A821-5919-4B18-04C8-856F27C254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D3B716C-8ECD-92B6-BB0E-A5D97A42B3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563C81-31A1-42C2-A208-E42F62D02389}" type="datetimeFigureOut">
              <a:rPr lang="ru-RU" smtClean="0"/>
              <a:pPr/>
              <a:t>15.01.2025</a:t>
            </a:fld>
            <a:endParaRPr lang="ru-RU"/>
          </a:p>
        </p:txBody>
      </p:sp>
      <p:sp>
        <p:nvSpPr>
          <p:cNvPr id="5" name="Нижний колонтитул 4">
            <a:extLst>
              <a:ext uri="{FF2B5EF4-FFF2-40B4-BE49-F238E27FC236}">
                <a16:creationId xmlns:a16="http://schemas.microsoft.com/office/drawing/2014/main" id="{34963300-0CDC-C991-E0F9-5EAC1EC6B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1496B10B-8573-6B68-F97F-377D9E11B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7B84EE-FE4C-49A4-9670-3DCB1292D0E8}" type="slidenum">
              <a:rPr lang="ru-RU" smtClean="0"/>
              <a:pPr/>
              <a:t>‹#›</a:t>
            </a:fld>
            <a:endParaRPr lang="ru-RU"/>
          </a:p>
        </p:txBody>
      </p:sp>
    </p:spTree>
    <p:extLst>
      <p:ext uri="{BB962C8B-B14F-4D97-AF65-F5344CB8AC3E}">
        <p14:creationId xmlns:p14="http://schemas.microsoft.com/office/powerpoint/2010/main" val="25571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diagramColors" Target="../diagrams/colors1.xml"/><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16.png"/><Relationship Id="rId5" Type="http://schemas.openxmlformats.org/officeDocument/2006/relationships/diagramLayout" Target="../diagrams/layout1.xml"/><Relationship Id="rId10" Type="http://schemas.openxmlformats.org/officeDocument/2006/relationships/image" Target="../media/image15.png"/><Relationship Id="rId4" Type="http://schemas.openxmlformats.org/officeDocument/2006/relationships/diagramData" Target="../diagrams/data1.xml"/><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image" Target="../media/image20.png"/><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image" Target="../media/image22.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image" Target="../media/image25.png"/><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image" Target="../media/image28.png"/><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13" Type="http://schemas.microsoft.com/office/2007/relationships/diagramDrawing" Target="../diagrams/drawing4.xml"/><Relationship Id="rId18" Type="http://schemas.openxmlformats.org/officeDocument/2006/relationships/diagramColors" Target="../diagrams/colors5.xml"/><Relationship Id="rId26" Type="http://schemas.openxmlformats.org/officeDocument/2006/relationships/image" Target="../media/image32.png"/><Relationship Id="rId3" Type="http://schemas.openxmlformats.org/officeDocument/2006/relationships/diagramData" Target="../diagrams/data3.xml"/><Relationship Id="rId21" Type="http://schemas.openxmlformats.org/officeDocument/2006/relationships/diagramData" Target="../diagrams/data6.xml"/><Relationship Id="rId7" Type="http://schemas.microsoft.com/office/2007/relationships/diagramDrawing" Target="../diagrams/drawing3.xml"/><Relationship Id="rId12" Type="http://schemas.openxmlformats.org/officeDocument/2006/relationships/diagramColors" Target="../diagrams/colors4.xml"/><Relationship Id="rId17" Type="http://schemas.openxmlformats.org/officeDocument/2006/relationships/diagramQuickStyle" Target="../diagrams/quickStyle5.xml"/><Relationship Id="rId25" Type="http://schemas.microsoft.com/office/2007/relationships/diagramDrawing" Target="../diagrams/drawing6.xml"/><Relationship Id="rId2" Type="http://schemas.openxmlformats.org/officeDocument/2006/relationships/image" Target="../media/image7.png"/><Relationship Id="rId16" Type="http://schemas.openxmlformats.org/officeDocument/2006/relationships/diagramLayout" Target="../diagrams/layout5.xml"/><Relationship Id="rId20" Type="http://schemas.openxmlformats.org/officeDocument/2006/relationships/image" Target="../media/image31.png"/><Relationship Id="rId29" Type="http://schemas.openxmlformats.org/officeDocument/2006/relationships/diagramQuickStyle" Target="../diagrams/quickStyle7.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QuickStyle" Target="../diagrams/quickStyle4.xml"/><Relationship Id="rId24" Type="http://schemas.openxmlformats.org/officeDocument/2006/relationships/diagramColors" Target="../diagrams/colors6.xml"/><Relationship Id="rId32" Type="http://schemas.openxmlformats.org/officeDocument/2006/relationships/image" Target="../media/image33.png"/><Relationship Id="rId5" Type="http://schemas.openxmlformats.org/officeDocument/2006/relationships/diagramQuickStyle" Target="../diagrams/quickStyle3.xml"/><Relationship Id="rId15" Type="http://schemas.openxmlformats.org/officeDocument/2006/relationships/diagramData" Target="../diagrams/data5.xml"/><Relationship Id="rId23" Type="http://schemas.openxmlformats.org/officeDocument/2006/relationships/diagramQuickStyle" Target="../diagrams/quickStyle6.xml"/><Relationship Id="rId28" Type="http://schemas.openxmlformats.org/officeDocument/2006/relationships/diagramLayout" Target="../diagrams/layout7.xml"/><Relationship Id="rId10" Type="http://schemas.openxmlformats.org/officeDocument/2006/relationships/diagramLayout" Target="../diagrams/layout4.xml"/><Relationship Id="rId19" Type="http://schemas.microsoft.com/office/2007/relationships/diagramDrawing" Target="../diagrams/drawing5.xml"/><Relationship Id="rId31" Type="http://schemas.microsoft.com/office/2007/relationships/diagramDrawing" Target="../diagrams/drawing7.xml"/><Relationship Id="rId4" Type="http://schemas.openxmlformats.org/officeDocument/2006/relationships/diagramLayout" Target="../diagrams/layout3.xml"/><Relationship Id="rId9" Type="http://schemas.openxmlformats.org/officeDocument/2006/relationships/diagramData" Target="../diagrams/data4.xml"/><Relationship Id="rId14" Type="http://schemas.openxmlformats.org/officeDocument/2006/relationships/image" Target="../media/image30.png"/><Relationship Id="rId22" Type="http://schemas.openxmlformats.org/officeDocument/2006/relationships/diagramLayout" Target="../diagrams/layout6.xml"/><Relationship Id="rId27" Type="http://schemas.openxmlformats.org/officeDocument/2006/relationships/diagramData" Target="../diagrams/data7.xml"/><Relationship Id="rId30" Type="http://schemas.openxmlformats.org/officeDocument/2006/relationships/diagramColors" Target="../diagrams/colors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7" Type="http://schemas.openxmlformats.org/officeDocument/2006/relationships/chart" Target="../charts/chart22.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chart" Target="../charts/chart19.xml"/></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24.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chart" Target="../charts/chart23.xml"/><Relationship Id="rId7" Type="http://schemas.openxmlformats.org/officeDocument/2006/relationships/chart" Target="../charts/chart27.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chart" Target="../charts/chart24.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3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diagramData" Target="../diagrams/data9.xml"/><Relationship Id="rId13" Type="http://schemas.openxmlformats.org/officeDocument/2006/relationships/diagramData" Target="../diagrams/data10.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17" Type="http://schemas.microsoft.com/office/2007/relationships/diagramDrawing" Target="../diagrams/drawing10.xml"/><Relationship Id="rId2" Type="http://schemas.openxmlformats.org/officeDocument/2006/relationships/image" Target="../media/image7.png"/><Relationship Id="rId16" Type="http://schemas.openxmlformats.org/officeDocument/2006/relationships/diagramColors" Target="../diagrams/colors10.xml"/><Relationship Id="rId1" Type="http://schemas.openxmlformats.org/officeDocument/2006/relationships/slideLayout" Target="../slideLayouts/slideLayout7.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5" Type="http://schemas.openxmlformats.org/officeDocument/2006/relationships/diagramQuickStyle" Target="../diagrams/quickStyle10.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 Id="rId14" Type="http://schemas.openxmlformats.org/officeDocument/2006/relationships/diagramLayout" Target="../diagrams/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chart" Target="../charts/chart32.xml"/><Relationship Id="rId7" Type="http://schemas.openxmlformats.org/officeDocument/2006/relationships/chart" Target="../charts/chart36.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35.xml"/><Relationship Id="rId5" Type="http://schemas.openxmlformats.org/officeDocument/2006/relationships/chart" Target="../charts/chart34.xml"/><Relationship Id="rId4" Type="http://schemas.openxmlformats.org/officeDocument/2006/relationships/chart" Target="../charts/chart3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1.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chart" Target="../charts/chart38.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diagramData" Target="../diagrams/data14.xml"/><Relationship Id="rId18" Type="http://schemas.openxmlformats.org/officeDocument/2006/relationships/diagramData" Target="../diagrams/data15.xml"/><Relationship Id="rId3" Type="http://schemas.openxmlformats.org/officeDocument/2006/relationships/diagramData" Target="../diagrams/data12.xml"/><Relationship Id="rId21" Type="http://schemas.openxmlformats.org/officeDocument/2006/relationships/diagramColors" Target="../diagrams/colors15.xml"/><Relationship Id="rId7" Type="http://schemas.microsoft.com/office/2007/relationships/diagramDrawing" Target="../diagrams/drawing12.xml"/><Relationship Id="rId12" Type="http://schemas.microsoft.com/office/2007/relationships/diagramDrawing" Target="../diagrams/drawing13.xml"/><Relationship Id="rId17" Type="http://schemas.microsoft.com/office/2007/relationships/diagramDrawing" Target="../diagrams/drawing14.xml"/><Relationship Id="rId2" Type="http://schemas.openxmlformats.org/officeDocument/2006/relationships/image" Target="../media/image7.png"/><Relationship Id="rId16" Type="http://schemas.openxmlformats.org/officeDocument/2006/relationships/diagramColors" Target="../diagrams/colors14.xml"/><Relationship Id="rId20" Type="http://schemas.openxmlformats.org/officeDocument/2006/relationships/diagramQuickStyle" Target="../diagrams/quickStyle15.xml"/><Relationship Id="rId1" Type="http://schemas.openxmlformats.org/officeDocument/2006/relationships/slideLayout" Target="../slideLayouts/slideLayout7.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5" Type="http://schemas.openxmlformats.org/officeDocument/2006/relationships/diagramQuickStyle" Target="../diagrams/quickStyle14.xml"/><Relationship Id="rId10" Type="http://schemas.openxmlformats.org/officeDocument/2006/relationships/diagramQuickStyle" Target="../diagrams/quickStyle13.xml"/><Relationship Id="rId19" Type="http://schemas.openxmlformats.org/officeDocument/2006/relationships/diagramLayout" Target="../diagrams/layout15.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diagramLayout" Target="../diagrams/layout14.xml"/><Relationship Id="rId22" Type="http://schemas.microsoft.com/office/2007/relationships/diagramDrawing" Target="../diagrams/drawing15.xml"/></Relationships>
</file>

<file path=ppt/slides/_rels/slide46.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66.png"/><Relationship Id="rId7" Type="http://schemas.openxmlformats.org/officeDocument/2006/relationships/diagramColors" Target="../diagrams/colors16.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47.xml.rels><?xml version="1.0" encoding="UTF-8" standalone="yes"?>
<Relationships xmlns="http://schemas.openxmlformats.org/package/2006/relationships"><Relationship Id="rId8" Type="http://schemas.openxmlformats.org/officeDocument/2006/relationships/diagramQuickStyle" Target="../diagrams/quickStyle17.xml"/><Relationship Id="rId3" Type="http://schemas.openxmlformats.org/officeDocument/2006/relationships/image" Target="../media/image105.png"/><Relationship Id="rId7" Type="http://schemas.openxmlformats.org/officeDocument/2006/relationships/diagramLayout" Target="../diagrams/layout17.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Data" Target="../diagrams/data17.xml"/><Relationship Id="rId11" Type="http://schemas.openxmlformats.org/officeDocument/2006/relationships/image" Target="../media/image108.png"/><Relationship Id="rId5" Type="http://schemas.openxmlformats.org/officeDocument/2006/relationships/image" Target="../media/image107.png"/><Relationship Id="rId10" Type="http://schemas.microsoft.com/office/2007/relationships/diagramDrawing" Target="../diagrams/drawing17.xml"/><Relationship Id="rId4" Type="http://schemas.openxmlformats.org/officeDocument/2006/relationships/image" Target="../media/image106.png"/><Relationship Id="rId9" Type="http://schemas.openxmlformats.org/officeDocument/2006/relationships/diagramColors" Target="../diagrams/colors17.xml"/></Relationships>
</file>

<file path=ppt/slides/_rels/slide48.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10" Type="http://schemas.openxmlformats.org/officeDocument/2006/relationships/image" Target="../media/image113.png"/><Relationship Id="rId4" Type="http://schemas.openxmlformats.org/officeDocument/2006/relationships/diagramLayout" Target="../diagrams/layout18.xml"/><Relationship Id="rId9" Type="http://schemas.openxmlformats.org/officeDocument/2006/relationships/image" Target="../media/image112.png"/></Relationships>
</file>

<file path=ppt/slides/_rels/slide49.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7.png"/><Relationship Id="rId11" Type="http://schemas.openxmlformats.org/officeDocument/2006/relationships/image" Target="../media/image122.png"/><Relationship Id="rId5" Type="http://schemas.openxmlformats.org/officeDocument/2006/relationships/image" Target="../media/image116.png"/><Relationship Id="rId10" Type="http://schemas.openxmlformats.org/officeDocument/2006/relationships/image" Target="../media/image121.png"/><Relationship Id="rId4" Type="http://schemas.openxmlformats.org/officeDocument/2006/relationships/image" Target="../media/image115.png"/><Relationship Id="rId9" Type="http://schemas.openxmlformats.org/officeDocument/2006/relationships/image" Target="../media/image120.png"/></Relationships>
</file>

<file path=ppt/slides/_rels/slide5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25.png"/><Relationship Id="rId4" Type="http://schemas.openxmlformats.org/officeDocument/2006/relationships/image" Target="../media/image124.png"/></Relationships>
</file>

<file path=ppt/slides/_rels/slide5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5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5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5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8.png"/><Relationship Id="rId4" Type="http://schemas.openxmlformats.org/officeDocument/2006/relationships/image" Target="../media/image137.png"/></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44.png"/><Relationship Id="rId4" Type="http://schemas.openxmlformats.org/officeDocument/2006/relationships/image" Target="../media/image143.png"/></Relationships>
</file>

<file path=ppt/slides/_rels/slide5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47.png"/></Relationships>
</file>

<file path=ppt/slides/_rels/slide6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49.png"/></Relationships>
</file>

<file path=ppt/slides/_rels/slide6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51.png"/></Relationships>
</file>

<file path=ppt/slides/_rels/slide6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53.png"/></Relationships>
</file>

<file path=ppt/slides/_rels/slide63.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55.emf"/></Relationships>
</file>

<file path=ppt/slides/_rels/slide64.xml.rels><?xml version="1.0" encoding="UTF-8" standalone="yes"?>
<Relationships xmlns="http://schemas.openxmlformats.org/package/2006/relationships"><Relationship Id="rId8" Type="http://schemas.openxmlformats.org/officeDocument/2006/relationships/diagramData" Target="../diagrams/data21.xml"/><Relationship Id="rId3" Type="http://schemas.openxmlformats.org/officeDocument/2006/relationships/diagramData" Target="../diagrams/data20.xml"/><Relationship Id="rId7" Type="http://schemas.microsoft.com/office/2007/relationships/diagramDrawing" Target="../diagrams/drawing20.xml"/><Relationship Id="rId12" Type="http://schemas.microsoft.com/office/2007/relationships/diagramDrawing" Target="../diagrams/drawing21.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20.xml"/><Relationship Id="rId11" Type="http://schemas.openxmlformats.org/officeDocument/2006/relationships/diagramColors" Target="../diagrams/colors21.xml"/><Relationship Id="rId5" Type="http://schemas.openxmlformats.org/officeDocument/2006/relationships/diagramQuickStyle" Target="../diagrams/quickStyle20.xml"/><Relationship Id="rId10" Type="http://schemas.openxmlformats.org/officeDocument/2006/relationships/diagramQuickStyle" Target="../diagrams/quickStyle21.xml"/><Relationship Id="rId4" Type="http://schemas.openxmlformats.org/officeDocument/2006/relationships/diagramLayout" Target="../diagrams/layout20.xml"/><Relationship Id="rId9" Type="http://schemas.openxmlformats.org/officeDocument/2006/relationships/diagramLayout" Target="../diagrams/layout21.xml"/></Relationships>
</file>

<file path=ppt/slides/_rels/slide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hyperlink" Target="https://www.&#1072;&#1085;&#1091;&#1095;&#1080;&#1085;&#1089;&#1082;&#1080;&#1081;.&#1088;&#1092;/okrug/finansovaya-gramotnost/" TargetMode="External"/><Relationship Id="rId4" Type="http://schemas.openxmlformats.org/officeDocument/2006/relationships/image" Target="../media/image166.png"/></Relationships>
</file>

<file path=ppt/slides/_rels/slide67.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783E90F-382C-4A8E-2624-91B5FE6BB5E9}"/>
              </a:ext>
            </a:extLst>
          </p:cNvPr>
          <p:cNvPicPr>
            <a:picLocks noChangeAspect="1"/>
          </p:cNvPicPr>
          <p:nvPr/>
        </p:nvPicPr>
        <p:blipFill>
          <a:blip r:embed="rId2"/>
          <a:stretch>
            <a:fillRect/>
          </a:stretch>
        </p:blipFill>
        <p:spPr>
          <a:xfrm>
            <a:off x="0" y="0"/>
            <a:ext cx="12192000" cy="6858000"/>
          </a:xfrm>
          <a:prstGeom prst="rect">
            <a:avLst/>
          </a:prstGeom>
        </p:spPr>
      </p:pic>
      <p:pic>
        <p:nvPicPr>
          <p:cNvPr id="5" name="Рисунок 4">
            <a:extLst>
              <a:ext uri="{FF2B5EF4-FFF2-40B4-BE49-F238E27FC236}">
                <a16:creationId xmlns:a16="http://schemas.microsoft.com/office/drawing/2014/main" id="{97F2A916-2C33-92BA-E700-0440AE3BF084}"/>
              </a:ext>
            </a:extLst>
          </p:cNvPr>
          <p:cNvPicPr>
            <a:picLocks noChangeAspect="1"/>
          </p:cNvPicPr>
          <p:nvPr/>
        </p:nvPicPr>
        <p:blipFill>
          <a:blip r:embed="rId3"/>
          <a:stretch>
            <a:fillRect/>
          </a:stretch>
        </p:blipFill>
        <p:spPr>
          <a:xfrm>
            <a:off x="10660790" y="85637"/>
            <a:ext cx="1457325" cy="1905000"/>
          </a:xfrm>
          <a:prstGeom prst="rect">
            <a:avLst/>
          </a:prstGeom>
        </p:spPr>
      </p:pic>
      <p:sp>
        <p:nvSpPr>
          <p:cNvPr id="6" name="TextBox 5">
            <a:extLst>
              <a:ext uri="{FF2B5EF4-FFF2-40B4-BE49-F238E27FC236}">
                <a16:creationId xmlns:a16="http://schemas.microsoft.com/office/drawing/2014/main" id="{0A638929-EFAC-B88F-B6C9-F461BD7A3F03}"/>
              </a:ext>
            </a:extLst>
          </p:cNvPr>
          <p:cNvSpPr txBox="1"/>
          <p:nvPr/>
        </p:nvSpPr>
        <p:spPr>
          <a:xfrm>
            <a:off x="5005931" y="1356919"/>
            <a:ext cx="5745484" cy="400110"/>
          </a:xfrm>
          <a:prstGeom prst="rect">
            <a:avLst/>
          </a:prstGeom>
          <a:noFill/>
        </p:spPr>
        <p:txBody>
          <a:bodyPr wrap="none" rtlCol="0">
            <a:spAutoFit/>
          </a:bodyPr>
          <a:lstStyle/>
          <a:p>
            <a:r>
              <a:rPr lang="ru-RU" sz="2000" b="1" i="1" dirty="0">
                <a:solidFill>
                  <a:srgbClr val="0000CC"/>
                </a:solidFill>
                <a:latin typeface="Times New Roman" panose="02020603050405020304" pitchFamily="18" charset="0"/>
                <a:cs typeface="Times New Roman" panose="02020603050405020304" pitchFamily="18" charset="0"/>
              </a:rPr>
              <a:t>АНУЧИНСКИЙ МУНИЦИПАЛЬНЫЙ ОКРУГ</a:t>
            </a:r>
          </a:p>
        </p:txBody>
      </p:sp>
      <p:sp>
        <p:nvSpPr>
          <p:cNvPr id="7" name="TextBox 6">
            <a:extLst>
              <a:ext uri="{FF2B5EF4-FFF2-40B4-BE49-F238E27FC236}">
                <a16:creationId xmlns:a16="http://schemas.microsoft.com/office/drawing/2014/main" id="{68A8F361-BA26-C11D-7A13-E06A69BAEFB0}"/>
              </a:ext>
            </a:extLst>
          </p:cNvPr>
          <p:cNvSpPr txBox="1"/>
          <p:nvPr/>
        </p:nvSpPr>
        <p:spPr>
          <a:xfrm>
            <a:off x="5623236" y="2566646"/>
            <a:ext cx="4068658" cy="461665"/>
          </a:xfrm>
          <a:prstGeom prst="rect">
            <a:avLst/>
          </a:prstGeom>
          <a:noFill/>
        </p:spPr>
        <p:txBody>
          <a:bodyPr wrap="square" rtlCol="0">
            <a:spAutoFit/>
          </a:bodyPr>
          <a:lstStyle/>
          <a:p>
            <a:r>
              <a:rPr lang="ru-RU" sz="2400" b="1" i="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БЮДЖЕТ</a:t>
            </a:r>
            <a:r>
              <a:rPr lang="ru-RU" sz="2400" b="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sz="2400" b="1" i="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ДЛЯ</a:t>
            </a:r>
            <a:r>
              <a:rPr lang="ru-RU" sz="2400" b="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sz="2400" b="1" i="1" dirty="0">
                <a:ln w="1905"/>
                <a:solidFill>
                  <a:srgbClr val="FFFF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ГРАЖДАН</a:t>
            </a:r>
          </a:p>
        </p:txBody>
      </p:sp>
      <p:sp>
        <p:nvSpPr>
          <p:cNvPr id="8" name="TextBox 7">
            <a:extLst>
              <a:ext uri="{FF2B5EF4-FFF2-40B4-BE49-F238E27FC236}">
                <a16:creationId xmlns:a16="http://schemas.microsoft.com/office/drawing/2014/main" id="{600F3178-1FB0-5296-49D2-7C39844B426E}"/>
              </a:ext>
            </a:extLst>
          </p:cNvPr>
          <p:cNvSpPr txBox="1"/>
          <p:nvPr/>
        </p:nvSpPr>
        <p:spPr>
          <a:xfrm>
            <a:off x="3065780" y="3345630"/>
            <a:ext cx="8954219" cy="1323439"/>
          </a:xfrm>
          <a:prstGeom prst="rect">
            <a:avLst/>
          </a:prstGeom>
          <a:noFill/>
          <a:scene3d>
            <a:camera prst="orthographicFront"/>
            <a:lightRig rig="threePt" dir="t"/>
          </a:scene3d>
          <a:sp3d>
            <a:bevelT/>
          </a:sp3d>
        </p:spPr>
        <p:txBody>
          <a:bodyPr wrap="square" rtlCol="0">
            <a:spAutoFit/>
          </a:bodyPr>
          <a:lstStyle/>
          <a:p>
            <a:pPr algn="ctr"/>
            <a:r>
              <a:rPr lang="ru-RU" sz="2000" b="1" i="1" dirty="0">
                <a:solidFill>
                  <a:srgbClr val="FFFF0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по решению Думы Анучинского муниципального округа </a:t>
            </a:r>
          </a:p>
          <a:p>
            <a:pPr algn="ctr"/>
            <a:r>
              <a:rPr lang="ru-RU" sz="2000" b="1" i="1" dirty="0">
                <a:solidFill>
                  <a:srgbClr val="FFFF0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от 18.12.2024 года № 641 - НПА </a:t>
            </a:r>
          </a:p>
          <a:p>
            <a:pPr algn="ctr"/>
            <a:r>
              <a:rPr lang="ru-RU" sz="2000" b="1" i="1" dirty="0">
                <a:solidFill>
                  <a:srgbClr val="FFFF0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«О бюджете Анучинского муниципального округа на 2025год и плановый период 2026 и 2027годов» </a:t>
            </a:r>
          </a:p>
        </p:txBody>
      </p:sp>
    </p:spTree>
    <p:extLst>
      <p:ext uri="{BB962C8B-B14F-4D97-AF65-F5344CB8AC3E}">
        <p14:creationId xmlns:p14="http://schemas.microsoft.com/office/powerpoint/2010/main" val="220780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37C58A7-40F7-FA0C-3986-1F757687AB9A}"/>
              </a:ext>
            </a:extLst>
          </p:cNvPr>
          <p:cNvPicPr>
            <a:picLocks noChangeAspect="1"/>
          </p:cNvPicPr>
          <p:nvPr/>
        </p:nvPicPr>
        <p:blipFill>
          <a:blip r:embed="rId2"/>
          <a:stretch>
            <a:fillRect/>
          </a:stretch>
        </p:blipFill>
        <p:spPr>
          <a:xfrm>
            <a:off x="0" y="0"/>
            <a:ext cx="12192000" cy="6858000"/>
          </a:xfrm>
          <a:prstGeom prst="rect">
            <a:avLst/>
          </a:prstGeom>
        </p:spPr>
      </p:pic>
      <p:sp>
        <p:nvSpPr>
          <p:cNvPr id="3" name="Овал 2">
            <a:extLst>
              <a:ext uri="{FF2B5EF4-FFF2-40B4-BE49-F238E27FC236}">
                <a16:creationId xmlns:a16="http://schemas.microsoft.com/office/drawing/2014/main" id="{B813A909-C9B5-CD2B-CA04-3CF5FF539547}"/>
              </a:ext>
            </a:extLst>
          </p:cNvPr>
          <p:cNvSpPr/>
          <p:nvPr/>
        </p:nvSpPr>
        <p:spPr>
          <a:xfrm>
            <a:off x="715993" y="172529"/>
            <a:ext cx="4321833" cy="63835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Что такое «Бюджет для граждан»</a:t>
            </a:r>
          </a:p>
        </p:txBody>
      </p:sp>
      <p:sp>
        <p:nvSpPr>
          <p:cNvPr id="4" name="TextBox 3">
            <a:extLst>
              <a:ext uri="{FF2B5EF4-FFF2-40B4-BE49-F238E27FC236}">
                <a16:creationId xmlns:a16="http://schemas.microsoft.com/office/drawing/2014/main" id="{98A9AB2F-411F-974D-8D45-14ADF2F2501A}"/>
              </a:ext>
            </a:extLst>
          </p:cNvPr>
          <p:cNvSpPr txBox="1"/>
          <p:nvPr/>
        </p:nvSpPr>
        <p:spPr>
          <a:xfrm>
            <a:off x="286810" y="1289885"/>
            <a:ext cx="5087448" cy="3801041"/>
          </a:xfrm>
          <a:prstGeom prst="rect">
            <a:avLst/>
          </a:prstGeom>
          <a:noFill/>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«Бюджет для граждан» – информационный сборник, который познакомит население Анучинского муниципального округа с основными положениями главного финансового документа округа.</a:t>
            </a:r>
          </a:p>
          <a:p>
            <a:pPr algn="just"/>
            <a:r>
              <a:rPr lang="ru-RU" sz="1200" dirty="0">
                <a:latin typeface="Times New Roman" panose="02020603050405020304" pitchFamily="18" charset="0"/>
                <a:cs typeface="Times New Roman" panose="02020603050405020304" pitchFamily="18" charset="0"/>
              </a:rPr>
              <a:t>В сборнике в доступной форме представлено описание доходов, расходов бюджета и их структуры, приоритетные направления расходования бюджетных средств, объёмы бюджетных ассигнований, направляемых на финансирование социально-значимых мероприятий в сфере образования, жилищно-коммунального хозяйства, социальной политики, культуры и в других сферах.</a:t>
            </a:r>
          </a:p>
          <a:p>
            <a:pPr algn="just"/>
            <a:endParaRPr lang="ru-RU" sz="1200" dirty="0">
              <a:latin typeface="Times New Roman" panose="02020603050405020304" pitchFamily="18" charset="0"/>
              <a:cs typeface="Times New Roman" panose="02020603050405020304" pitchFamily="18" charset="0"/>
            </a:endParaRPr>
          </a:p>
          <a:p>
            <a:pPr algn="just"/>
            <a:r>
              <a:rPr lang="ru-RU" sz="1200" dirty="0">
                <a:latin typeface="Times New Roman" panose="02020603050405020304" pitchFamily="18" charset="0"/>
                <a:cs typeface="Times New Roman" panose="02020603050405020304" pitchFamily="18" charset="0"/>
              </a:rPr>
              <a:t>«Бюджет для граждан» нацелен на широкий круг пользователей – всех граждан Анучинского муниципального округа, интересы которых в той или иной мере затронуты местным бюджетом.</a:t>
            </a:r>
          </a:p>
          <a:p>
            <a:pPr algn="just"/>
            <a:endParaRPr lang="ru-RU" sz="1200" dirty="0">
              <a:latin typeface="Times New Roman" panose="02020603050405020304" pitchFamily="18" charset="0"/>
              <a:cs typeface="Times New Roman" panose="02020603050405020304" pitchFamily="18" charset="0"/>
            </a:endParaRPr>
          </a:p>
          <a:p>
            <a:pPr algn="just"/>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Представляем Вам  информационную брошюру </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Бюджет для граждан</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 составленную на основе  решения Думы Анучинского муниципального округа от 18.12.2024года № 641-НПА </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О бюджете Анучинского муниципального округа на 2025 год и плановый период 2026 и 2027 годов</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 </a:t>
            </a:r>
            <a:endParaRPr lang="ru-RU" sz="1200" dirty="0"/>
          </a:p>
          <a:p>
            <a:pPr algn="just"/>
            <a:endParaRPr lang="ru-RU" sz="13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69769C28-86F7-BBCF-386B-CFF70CB3A1ED}"/>
              </a:ext>
            </a:extLst>
          </p:cNvPr>
          <p:cNvPicPr>
            <a:picLocks noChangeAspect="1"/>
          </p:cNvPicPr>
          <p:nvPr/>
        </p:nvPicPr>
        <p:blipFill>
          <a:blip r:embed="rId3"/>
          <a:stretch>
            <a:fillRect/>
          </a:stretch>
        </p:blipFill>
        <p:spPr>
          <a:xfrm>
            <a:off x="5436067" y="276836"/>
            <a:ext cx="6337340" cy="5704513"/>
          </a:xfrm>
          <a:prstGeom prst="rect">
            <a:avLst/>
          </a:prstGeom>
        </p:spPr>
      </p:pic>
    </p:spTree>
    <p:extLst>
      <p:ext uri="{BB962C8B-B14F-4D97-AF65-F5344CB8AC3E}">
        <p14:creationId xmlns:p14="http://schemas.microsoft.com/office/powerpoint/2010/main" val="2261912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E5C5ED3-C9AD-7E83-5A80-AD4610F2013A}"/>
              </a:ext>
            </a:extLst>
          </p:cNvPr>
          <p:cNvPicPr>
            <a:picLocks noChangeAspect="1"/>
          </p:cNvPicPr>
          <p:nvPr/>
        </p:nvPicPr>
        <p:blipFill>
          <a:blip r:embed="rId2"/>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C58E0B05-79CB-CEA5-CA3E-E458C88A855F}"/>
              </a:ext>
            </a:extLst>
          </p:cNvPr>
          <p:cNvPicPr>
            <a:picLocks noChangeAspect="1"/>
          </p:cNvPicPr>
          <p:nvPr/>
        </p:nvPicPr>
        <p:blipFill>
          <a:blip r:embed="rId3"/>
          <a:stretch>
            <a:fillRect/>
          </a:stretch>
        </p:blipFill>
        <p:spPr>
          <a:xfrm>
            <a:off x="3934437" y="3299658"/>
            <a:ext cx="4576465" cy="2746707"/>
          </a:xfrm>
          <a:prstGeom prst="rect">
            <a:avLst/>
          </a:prstGeom>
        </p:spPr>
      </p:pic>
      <p:sp>
        <p:nvSpPr>
          <p:cNvPr id="4" name="TextBox 3">
            <a:extLst>
              <a:ext uri="{FF2B5EF4-FFF2-40B4-BE49-F238E27FC236}">
                <a16:creationId xmlns:a16="http://schemas.microsoft.com/office/drawing/2014/main" id="{91370F65-DB23-91BE-EB4A-1516BF3D0113}"/>
              </a:ext>
            </a:extLst>
          </p:cNvPr>
          <p:cNvSpPr txBox="1"/>
          <p:nvPr/>
        </p:nvSpPr>
        <p:spPr>
          <a:xfrm>
            <a:off x="2856722" y="249446"/>
            <a:ext cx="8812364" cy="2800767"/>
          </a:xfrm>
          <a:prstGeom prst="rect">
            <a:avLst/>
          </a:prstGeom>
          <a:noFill/>
        </p:spPr>
        <p:txBody>
          <a:bodyPr wrap="square">
            <a:spAutoFit/>
          </a:bodyPr>
          <a:lstStyle/>
          <a:p>
            <a:pPr indent="450215" algn="just"/>
            <a:r>
              <a:rPr lang="ru-RU" sz="1200" dirty="0">
                <a:effectLst/>
                <a:latin typeface="Times New Roman" panose="02020603050405020304" pitchFamily="18" charset="0"/>
                <a:ea typeface="Times New Roman" panose="02020603050405020304" pitchFamily="18" charset="0"/>
              </a:rPr>
              <a:t>Анучинский муниципальный округ расположен в южной части Приморского края. Площадь округа составляет – 3885,4 </a:t>
            </a:r>
            <a:r>
              <a:rPr lang="ru-RU" sz="1200" dirty="0" err="1">
                <a:effectLst/>
                <a:latin typeface="Times New Roman" panose="02020603050405020304" pitchFamily="18" charset="0"/>
                <a:ea typeface="Times New Roman" panose="02020603050405020304" pitchFamily="18" charset="0"/>
              </a:rPr>
              <a:t>кв.км</a:t>
            </a:r>
            <a:r>
              <a:rPr lang="ru-RU" sz="1200" dirty="0">
                <a:effectLst/>
                <a:latin typeface="Times New Roman" panose="02020603050405020304" pitchFamily="18" charset="0"/>
                <a:ea typeface="Times New Roman" panose="02020603050405020304" pitchFamily="18" charset="0"/>
              </a:rPr>
              <a:t>.</a:t>
            </a:r>
            <a:r>
              <a:rPr lang="ru-RU" sz="1800" kern="100" dirty="0">
                <a:effectLst/>
                <a:latin typeface="Aptos" panose="020B0004020202020204" pitchFamily="34" charset="0"/>
                <a:ea typeface="Aptos" panose="020B0004020202020204" pitchFamily="34" charset="0"/>
                <a:cs typeface="Times New Roman" panose="02020603050405020304" pitchFamily="18" charset="0"/>
              </a:rPr>
              <a:t> </a:t>
            </a:r>
            <a:r>
              <a:rPr lang="ru-RU" sz="1200" kern="100" dirty="0">
                <a:effectLst/>
                <a:latin typeface="Times New Roman" panose="02020603050405020304" pitchFamily="18" charset="0"/>
                <a:ea typeface="Aptos" panose="020B0004020202020204" pitchFamily="34" charset="0"/>
                <a:cs typeface="Times New Roman" panose="02020603050405020304" pitchFamily="18" charset="0"/>
              </a:rPr>
              <a:t>Численность населения в 2024 г. – 12 237 чел.</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r>
              <a:rPr lang="ru-RU" sz="1200" dirty="0">
                <a:effectLst/>
                <a:latin typeface="Times New Roman" panose="02020603050405020304" pitchFamily="18" charset="0"/>
                <a:ea typeface="Times New Roman" panose="02020603050405020304" pitchFamily="18" charset="0"/>
              </a:rPr>
              <a:t>Территория Анучинского муниципального округа граничит с западной стороны с Михайловским районом, с северо-западной – с Черниговским районом, с северной – со Спасским районом, с северо-восточной – Яковлевским районом и Арсеньевским городским округом, с восточной – с Чугуевским районом, с юго-восточной – с Партизанским районом, с южной – с Партизанским городским округом и с юго-запада – с Шкотовским районом.</a:t>
            </a:r>
          </a:p>
          <a:p>
            <a:pPr indent="450215" algn="just"/>
            <a:r>
              <a:rPr lang="ru-RU" sz="1200" dirty="0">
                <a:effectLst/>
                <a:latin typeface="Times New Roman" panose="02020603050405020304" pitchFamily="18" charset="0"/>
                <a:ea typeface="Times New Roman" panose="02020603050405020304" pitchFamily="18" charset="0"/>
              </a:rPr>
              <a:t>Административный центр округа – с. Анучино (</a:t>
            </a:r>
            <a:r>
              <a:rPr lang="ru-RU" sz="1200" kern="100" dirty="0">
                <a:effectLst/>
                <a:latin typeface="Times New Roman" panose="02020603050405020304" pitchFamily="18" charset="0"/>
                <a:ea typeface="Aptos" panose="020B0004020202020204" pitchFamily="34" charset="0"/>
                <a:cs typeface="Times New Roman" panose="02020603050405020304" pitchFamily="18" charset="0"/>
              </a:rPr>
              <a:t>удаленность его от краевого центра составляет 224 км, ближайшего аэропорта – 198 км, морского порта – 233 км, железнодорожной станции – 40 км)</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r>
              <a:rPr lang="ru-RU" sz="1200" dirty="0">
                <a:effectLst/>
                <a:latin typeface="Times New Roman" panose="02020603050405020304" pitchFamily="18" charset="0"/>
                <a:ea typeface="Times New Roman" panose="02020603050405020304" pitchFamily="18" charset="0"/>
              </a:rPr>
              <a:t>В состав муниципального округа входят:</a:t>
            </a:r>
          </a:p>
          <a:p>
            <a:pPr indent="450215" algn="just"/>
            <a:r>
              <a:rPr lang="ru-RU" sz="1200" dirty="0">
                <a:effectLst/>
                <a:latin typeface="Times New Roman" panose="02020603050405020304" pitchFamily="18" charset="0"/>
                <a:ea typeface="Times New Roman" panose="02020603050405020304" pitchFamily="18" charset="0"/>
              </a:rPr>
              <a:t>- села: Анучино, </a:t>
            </a:r>
            <a:r>
              <a:rPr lang="ru-RU" sz="1200" dirty="0" err="1">
                <a:effectLst/>
                <a:latin typeface="Times New Roman" panose="02020603050405020304" pitchFamily="18" charset="0"/>
                <a:ea typeface="Times New Roman" panose="02020603050405020304" pitchFamily="18" charset="0"/>
              </a:rPr>
              <a:t>Ауровка</a:t>
            </a:r>
            <a:r>
              <a:rPr lang="ru-RU" sz="1200" dirty="0">
                <a:effectLst/>
                <a:latin typeface="Times New Roman" panose="02020603050405020304" pitchFamily="18" charset="0"/>
                <a:ea typeface="Times New Roman" panose="02020603050405020304" pitchFamily="18" charset="0"/>
              </a:rPr>
              <a:t>, Виноградовка, Гражданка, Гродеково, Еловка, </a:t>
            </a:r>
            <a:r>
              <a:rPr lang="ru-RU" sz="1200" dirty="0" err="1">
                <a:effectLst/>
                <a:latin typeface="Times New Roman" panose="02020603050405020304" pitchFamily="18" charset="0"/>
                <a:ea typeface="Times New Roman" panose="02020603050405020304" pitchFamily="18" charset="0"/>
              </a:rPr>
              <a:t>Ильмаковка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Корниловка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Лугохутор</a:t>
            </a:r>
            <a:r>
              <a:rPr lang="ru-RU" sz="1200" dirty="0">
                <a:effectLst/>
                <a:latin typeface="Times New Roman" panose="02020603050405020304" pitchFamily="18" charset="0"/>
                <a:ea typeface="Times New Roman" panose="02020603050405020304" pitchFamily="18" charset="0"/>
              </a:rPr>
              <a:t>, Муравейка, </a:t>
            </a:r>
            <a:r>
              <a:rPr lang="ru-RU" sz="1200" dirty="0" err="1">
                <a:effectLst/>
                <a:latin typeface="Times New Roman" panose="02020603050405020304" pitchFamily="18" charset="0"/>
                <a:ea typeface="Times New Roman" panose="02020603050405020304" pitchFamily="18" charset="0"/>
              </a:rPr>
              <a:t>Нововарваровка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Новогордеевка</a:t>
            </a:r>
            <a:r>
              <a:rPr lang="ru-RU" sz="1200" dirty="0">
                <a:effectLst/>
                <a:latin typeface="Times New Roman" panose="02020603050405020304" pitchFamily="18" charset="0"/>
                <a:ea typeface="Times New Roman" panose="02020603050405020304" pitchFamily="18" charset="0"/>
              </a:rPr>
              <a:t>, Новопокровка, Новотроицкое, Пухово, Рисовое, Смольное, </a:t>
            </a:r>
            <a:r>
              <a:rPr lang="ru-RU" sz="1200" dirty="0" err="1">
                <a:effectLst/>
                <a:latin typeface="Times New Roman" panose="02020603050405020304" pitchFamily="18" charset="0"/>
                <a:ea typeface="Times New Roman" panose="02020603050405020304" pitchFamily="18" charset="0"/>
              </a:rPr>
              <a:t>Староварваровка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Старогордеевка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Таежка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Тихоречное</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Чернышевка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Шекляево</a:t>
            </a:r>
            <a:r>
              <a:rPr lang="ru-RU" sz="1200" dirty="0">
                <a:effectLst/>
                <a:latin typeface="Times New Roman" panose="02020603050405020304" pitchFamily="18" charset="0"/>
                <a:ea typeface="Times New Roman" panose="02020603050405020304" pitchFamily="18" charset="0"/>
              </a:rPr>
              <a:t>, Ясная Поляна;</a:t>
            </a:r>
          </a:p>
          <a:p>
            <a:pPr indent="450215" algn="just"/>
            <a:r>
              <a:rPr lang="ru-RU" sz="1200" dirty="0">
                <a:effectLst/>
                <a:latin typeface="Times New Roman" panose="02020603050405020304" pitchFamily="18" charset="0"/>
                <a:ea typeface="Times New Roman" panose="02020603050405020304" pitchFamily="18" charset="0"/>
              </a:rPr>
              <a:t>- поселки Веселый, ЛЗП-3, Орловка, </a:t>
            </a:r>
            <a:r>
              <a:rPr lang="ru-RU" sz="1200" dirty="0" err="1">
                <a:effectLst/>
                <a:latin typeface="Times New Roman" panose="02020603050405020304" pitchFamily="18" charset="0"/>
                <a:ea typeface="Times New Roman" panose="02020603050405020304" pitchFamily="18" charset="0"/>
              </a:rPr>
              <a:t>Скворцово</a:t>
            </a:r>
            <a:r>
              <a:rPr lang="ru-RU" sz="1200" dirty="0">
                <a:effectLst/>
                <a:latin typeface="Times New Roman" panose="02020603050405020304" pitchFamily="18" charset="0"/>
                <a:ea typeface="Times New Roman" panose="02020603050405020304" pitchFamily="18" charset="0"/>
              </a:rPr>
              <a:t>, Тигровый.</a:t>
            </a:r>
          </a:p>
          <a:p>
            <a:pPr indent="450215" algn="just"/>
            <a:endParaRPr lang="ru-RU" sz="1400" dirty="0">
              <a:effectLst/>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D49EE064-EE3F-D606-70A3-8B2ECD749E16}"/>
              </a:ext>
            </a:extLst>
          </p:cNvPr>
          <p:cNvPicPr>
            <a:picLocks noChangeAspect="1"/>
          </p:cNvPicPr>
          <p:nvPr/>
        </p:nvPicPr>
        <p:blipFill>
          <a:blip r:embed="rId4"/>
          <a:stretch>
            <a:fillRect/>
          </a:stretch>
        </p:blipFill>
        <p:spPr>
          <a:xfrm>
            <a:off x="801687" y="348041"/>
            <a:ext cx="1780186" cy="2158171"/>
          </a:xfrm>
          <a:prstGeom prst="rect">
            <a:avLst/>
          </a:prstGeom>
        </p:spPr>
      </p:pic>
    </p:spTree>
    <p:extLst>
      <p:ext uri="{BB962C8B-B14F-4D97-AF65-F5344CB8AC3E}">
        <p14:creationId xmlns:p14="http://schemas.microsoft.com/office/powerpoint/2010/main" val="4001703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1478ECF-888E-D949-D088-B9960A95CF6A}"/>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036748AB-6B6A-AA37-5A69-253239B6E179}"/>
              </a:ext>
            </a:extLst>
          </p:cNvPr>
          <p:cNvSpPr/>
          <p:nvPr/>
        </p:nvSpPr>
        <p:spPr>
          <a:xfrm>
            <a:off x="336430" y="144036"/>
            <a:ext cx="4494362" cy="553674"/>
          </a:xfrm>
          <a:prstGeom prst="roundRect">
            <a:avLst/>
          </a:prstGeom>
          <a:solidFill>
            <a:schemeClr val="accent4">
              <a:lumMod val="40000"/>
              <a:lumOff val="60000"/>
            </a:schemeClr>
          </a:solidFill>
          <a:effectLst>
            <a:reflection blurRad="6350" stA="52000" endA="300" endPos="35000" dir="5400000" sy="-100000" algn="bl" rotWithShape="0"/>
          </a:effectLst>
          <a:scene3d>
            <a:camera prst="orthographicFront"/>
            <a:lightRig rig="threePt" dir="t"/>
          </a:scene3d>
          <a:sp3d>
            <a:bevelT w="114300" prst="artDeco"/>
          </a:sp3d>
        </p:spPr>
        <p:style>
          <a:lnRef idx="1">
            <a:schemeClr val="accent2"/>
          </a:lnRef>
          <a:fillRef idx="2">
            <a:schemeClr val="accent2"/>
          </a:fillRef>
          <a:effectRef idx="1">
            <a:schemeClr val="accent2"/>
          </a:effectRef>
          <a:fontRef idx="minor">
            <a:schemeClr val="dk1"/>
          </a:fontRef>
        </p:style>
        <p:txBody>
          <a:bodyPr rtlCol="0" anchor="ctr">
            <a:sp3d extrusionH="57150">
              <a:bevelT w="38100" h="38100" prst="angle"/>
            </a:sp3d>
          </a:bodyPr>
          <a:lstStyle/>
          <a:p>
            <a:pPr algn="ctr"/>
            <a:r>
              <a:rPr lang="ru-RU" sz="1200" b="1" dirty="0">
                <a:solidFill>
                  <a:srgbClr val="660066"/>
                </a:solidFill>
                <a:latin typeface="Times New Roman" panose="02020603050405020304" pitchFamily="18" charset="0"/>
                <a:cs typeface="Times New Roman" panose="02020603050405020304" pitchFamily="18" charset="0"/>
              </a:rPr>
              <a:t>ГЛОССАРИЙ</a:t>
            </a:r>
          </a:p>
        </p:txBody>
      </p:sp>
      <p:sp>
        <p:nvSpPr>
          <p:cNvPr id="4" name="TextBox 3">
            <a:extLst>
              <a:ext uri="{FF2B5EF4-FFF2-40B4-BE49-F238E27FC236}">
                <a16:creationId xmlns:a16="http://schemas.microsoft.com/office/drawing/2014/main" id="{8BF70828-5077-0743-A6FF-F2B60D554B06}"/>
              </a:ext>
            </a:extLst>
          </p:cNvPr>
          <p:cNvSpPr txBox="1"/>
          <p:nvPr/>
        </p:nvSpPr>
        <p:spPr>
          <a:xfrm>
            <a:off x="325072" y="528505"/>
            <a:ext cx="4230151" cy="954107"/>
          </a:xfrm>
          <a:prstGeom prst="rect">
            <a:avLst/>
          </a:prstGeom>
          <a:noFill/>
        </p:spPr>
        <p:txBody>
          <a:bodyPr wrap="square">
            <a:spAutoFit/>
          </a:bodyPr>
          <a:lstStyle/>
          <a:p>
            <a:pPr algn="l"/>
            <a:endParaRPr lang="ru-RU" sz="1200" b="0" i="0" u="none" strike="noStrike" baseline="0" dirty="0">
              <a:solidFill>
                <a:srgbClr val="000000"/>
              </a:solidFill>
              <a:latin typeface="Calibri" panose="020F0502020204030204" pitchFamily="34" charset="0"/>
            </a:endParaRP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Бюджетный кодекс Российской Федерации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основной документ, регулирующий отношения, связанные с формированием и исполнением бюджетов, государственными и муниципальными заимствованиями, долгом. </a:t>
            </a:r>
            <a:endParaRPr lang="ru-RU" sz="11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C8E7993-FC11-DC37-3EC8-80302C22D488}"/>
              </a:ext>
            </a:extLst>
          </p:cNvPr>
          <p:cNvSpPr txBox="1"/>
          <p:nvPr/>
        </p:nvSpPr>
        <p:spPr>
          <a:xfrm>
            <a:off x="325072" y="1474315"/>
            <a:ext cx="4230151" cy="5170646"/>
          </a:xfrm>
          <a:prstGeom prst="rect">
            <a:avLst/>
          </a:prstGeom>
          <a:noFill/>
        </p:spPr>
        <p:txBody>
          <a:bodyPr wrap="square">
            <a:spAutoFit/>
          </a:bodyPr>
          <a:lstStyle/>
          <a:p>
            <a:pPr algn="just"/>
            <a:r>
              <a:rPr lang="ru-RU" sz="1100" b="1" i="0" dirty="0">
                <a:solidFill>
                  <a:srgbClr val="0000CC"/>
                </a:solidFill>
                <a:effectLst/>
                <a:latin typeface="Times New Roman" panose="02020603050405020304" pitchFamily="18" charset="0"/>
                <a:cs typeface="Times New Roman" panose="02020603050405020304" pitchFamily="18" charset="0"/>
              </a:rPr>
              <a:t>Бюджет</a:t>
            </a:r>
            <a:r>
              <a:rPr lang="ru-RU" sz="1100" b="0" i="0" dirty="0">
                <a:solidFill>
                  <a:srgbClr val="333333"/>
                </a:solidFill>
                <a:effectLst/>
                <a:latin typeface="Times New Roman" panose="02020603050405020304" pitchFamily="18" charset="0"/>
                <a:cs typeface="Times New Roman" panose="02020603050405020304" pitchFamily="18" charset="0"/>
              </a:rPr>
              <a:t>– это</a:t>
            </a:r>
            <a:r>
              <a:rPr lang="ru-RU" sz="1100" i="0" dirty="0">
                <a:solidFill>
                  <a:srgbClr val="333333"/>
                </a:solidFill>
                <a:effectLst/>
                <a:latin typeface="Times New Roman" panose="02020603050405020304" pitchFamily="18" charset="0"/>
                <a:cs typeface="Times New Roman" panose="02020603050405020304" pitchFamily="18" charset="0"/>
              </a:rPr>
              <a:t> форма образования и расходования фонда денежных средств, предназначенных для финансового обеспечения задач и функций государства и местного самоуправления</a:t>
            </a:r>
            <a:r>
              <a:rPr lang="ru-RU" sz="1100" b="0" i="0" dirty="0">
                <a:solidFill>
                  <a:srgbClr val="333333"/>
                </a:solidFill>
                <a:effectLst/>
                <a:latin typeface="Times New Roman" panose="02020603050405020304" pitchFamily="18" charset="0"/>
                <a:cs typeface="Times New Roman" panose="02020603050405020304" pitchFamily="18" charset="0"/>
              </a:rPr>
              <a:t>.</a:t>
            </a:r>
          </a:p>
          <a:p>
            <a:pPr algn="just"/>
            <a:r>
              <a:rPr lang="ru-RU" sz="1100" b="0" i="0" dirty="0">
                <a:solidFill>
                  <a:srgbClr val="333333"/>
                </a:solidFill>
                <a:effectLst/>
                <a:latin typeface="Times New Roman" panose="02020603050405020304" pitchFamily="18" charset="0"/>
                <a:cs typeface="Times New Roman" panose="02020603050405020304" pitchFamily="18" charset="0"/>
              </a:rPr>
              <a:t>Как правовой акт бюджет – это основной финансовый план образования, распределения и использования централизованного денежного фонда муниципального образования, утверждаемый соответствующим представительным органом власти.</a:t>
            </a: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Бюджетные ассигнования</a:t>
            </a:r>
            <a:r>
              <a:rPr lang="ru-RU" sz="1100" b="1"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денежные средства, предусмотренные законом (решением) о бюджете, направленные на различные виды расходов</a:t>
            </a:r>
            <a:r>
              <a:rPr lang="ru-RU" sz="1100" dirty="0">
                <a:solidFill>
                  <a:srgbClr val="000000"/>
                </a:solidFill>
                <a:latin typeface="Times New Roman" panose="02020603050405020304" pitchFamily="18"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0000CC"/>
                </a:solidFill>
                <a:effectLst/>
                <a:uLnTx/>
                <a:uFillTx/>
                <a:latin typeface="Times New Roman" panose="02020603050405020304" pitchFamily="18" charset="0"/>
                <a:ea typeface="Calibri" panose="020F0502020204030204" pitchFamily="34" charset="0"/>
                <a:cs typeface="+mn-cs"/>
              </a:rPr>
              <a:t>Сводная бюджетная роспись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документ, который составляется и ведется финансовым органом (органом управления государственным внебюджетным фондом) в соответствии с Бюджетным кодексом Российской Федерации в целях организации исполнения бюджета по расходам бюджета и источникам финансирования дефицита бюджета.</a:t>
            </a:r>
          </a:p>
          <a:p>
            <a:pPr algn="just"/>
            <a:r>
              <a:rPr kumimoji="0" lang="ru-RU" sz="1100" b="1" i="0" u="none" strike="noStrike" kern="1200" cap="none" spc="0" normalizeH="0" baseline="0" noProof="0" dirty="0">
                <a:ln>
                  <a:noFill/>
                </a:ln>
                <a:solidFill>
                  <a:srgbClr val="0000CC"/>
                </a:solidFill>
                <a:effectLst/>
                <a:uLnTx/>
                <a:uFillTx/>
                <a:latin typeface="Times New Roman" panose="02020603050405020304" pitchFamily="18" charset="0"/>
                <a:ea typeface="Calibri" panose="020F0502020204030204" pitchFamily="34" charset="0"/>
                <a:cs typeface="Times New Roman" panose="02020603050405020304" pitchFamily="18" charset="0"/>
              </a:rPr>
              <a:t>Дефицит бюджета </a:t>
            </a:r>
            <a:r>
              <a:rPr kumimoji="0" lang="ru-RU" sz="110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превышение расходов бюджета над доходами.</a:t>
            </a: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Профицит бюджета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превышение доходов над его расходами.</a:t>
            </a:r>
          </a:p>
          <a:p>
            <a:pPr algn="just"/>
            <a:r>
              <a:rPr lang="ru-RU" sz="1100" b="1" dirty="0">
                <a:solidFill>
                  <a:srgbClr val="0000CC"/>
                </a:solidFill>
                <a:latin typeface="Times New Roman" panose="02020603050405020304" pitchFamily="18" charset="0"/>
                <a:cs typeface="Times New Roman" panose="02020603050405020304" pitchFamily="18" charset="0"/>
              </a:rPr>
              <a:t>Бюджетные обязательства </a:t>
            </a:r>
            <a:r>
              <a:rPr lang="ru-RU" sz="1100" dirty="0">
                <a:solidFill>
                  <a:srgbClr val="000000"/>
                </a:solidFill>
                <a:latin typeface="Times New Roman" panose="02020603050405020304" pitchFamily="18" charset="0"/>
                <a:cs typeface="Times New Roman" panose="02020603050405020304" pitchFamily="18" charset="0"/>
              </a:rPr>
              <a:t>– расходные обязательства, подлежащие исполнению в соответствующем финансовом году.</a:t>
            </a:r>
          </a:p>
          <a:p>
            <a:pPr algn="just"/>
            <a:r>
              <a:rPr lang="ru-RU" sz="1100" b="1" dirty="0">
                <a:solidFill>
                  <a:srgbClr val="0000CC"/>
                </a:solidFill>
                <a:latin typeface="Times New Roman" panose="02020603050405020304" pitchFamily="18" charset="0"/>
                <a:cs typeface="Times New Roman" panose="02020603050405020304" pitchFamily="18" charset="0"/>
              </a:rPr>
              <a:t>Текущий финансовый год </a:t>
            </a:r>
            <a:r>
              <a:rPr lang="ru-RU" sz="1100" dirty="0">
                <a:solidFill>
                  <a:srgbClr val="000000"/>
                </a:solidFill>
                <a:latin typeface="Times New Roman" panose="02020603050405020304" pitchFamily="18" charset="0"/>
                <a:cs typeface="Times New Roman" panose="02020603050405020304" pitchFamily="18" charset="0"/>
              </a:rPr>
              <a:t>– год, в котором осуществляется исполнение бюджета, составление и рассмотрение проекта бюджета на очередной финансовый год (очередной финансовый год и плановый период).</a:t>
            </a: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Плановый период </a:t>
            </a:r>
            <a:r>
              <a:rPr lang="ru-RU" sz="1100" b="1"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два финансовых года, следующие за очередным финансовым годом.</a:t>
            </a:r>
          </a:p>
          <a:p>
            <a:pPr algn="just"/>
            <a:r>
              <a:rPr lang="ru-RU" sz="1100" b="1" dirty="0">
                <a:solidFill>
                  <a:srgbClr val="0000CC"/>
                </a:solidFill>
                <a:latin typeface="Times New Roman" panose="02020603050405020304" pitchFamily="18" charset="0"/>
                <a:cs typeface="Times New Roman" panose="02020603050405020304" pitchFamily="18" charset="0"/>
              </a:rPr>
              <a:t>Отчетный финансовый год </a:t>
            </a:r>
            <a:r>
              <a:rPr lang="ru-RU" sz="1100" dirty="0">
                <a:solidFill>
                  <a:srgbClr val="000000"/>
                </a:solidFill>
                <a:latin typeface="Times New Roman" panose="02020603050405020304" pitchFamily="18" charset="0"/>
                <a:cs typeface="Times New Roman" panose="02020603050405020304" pitchFamily="18" charset="0"/>
              </a:rPr>
              <a:t>– год, предшествующий текущему финансовому году.</a:t>
            </a:r>
            <a:endParaRPr lang="ru-RU" sz="1100" i="0" u="none" strike="noStrike" baseline="0" dirty="0">
              <a:solidFill>
                <a:srgbClr val="000000"/>
              </a:solidFill>
              <a:latin typeface="Times New Roman" panose="02020603050405020304" pitchFamily="18" charset="0"/>
              <a:cs typeface="Times New Roman" panose="02020603050405020304" pitchFamily="18" charset="0"/>
            </a:endParaRPr>
          </a:p>
          <a:p>
            <a:pPr algn="just"/>
            <a:endParaRPr kumimoji="0" lang="ru-RU" sz="110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2FF6E8E-08F8-03F3-7209-DA2C1495AA83}"/>
              </a:ext>
            </a:extLst>
          </p:cNvPr>
          <p:cNvSpPr txBox="1"/>
          <p:nvPr/>
        </p:nvSpPr>
        <p:spPr>
          <a:xfrm>
            <a:off x="5066928" y="212018"/>
            <a:ext cx="5335421" cy="4154984"/>
          </a:xfrm>
          <a:prstGeom prst="rect">
            <a:avLst/>
          </a:prstGeom>
          <a:noFill/>
        </p:spPr>
        <p:txBody>
          <a:bodyPr wrap="square">
            <a:spAutoFit/>
          </a:bodyPr>
          <a:lstStyle/>
          <a:p>
            <a:pPr algn="just"/>
            <a:r>
              <a:rPr lang="ru-RU" sz="1100" b="1" dirty="0">
                <a:solidFill>
                  <a:srgbClr val="0000CC"/>
                </a:solidFill>
                <a:latin typeface="Times New Roman" panose="02020603050405020304" pitchFamily="18" charset="0"/>
                <a:cs typeface="Times New Roman" panose="02020603050405020304" pitchFamily="18" charset="0"/>
              </a:rPr>
              <a:t>Отчетный финансовый год </a:t>
            </a:r>
            <a:r>
              <a:rPr lang="ru-RU" sz="1100" dirty="0">
                <a:solidFill>
                  <a:srgbClr val="000000"/>
                </a:solidFill>
                <a:latin typeface="Times New Roman" panose="02020603050405020304" pitchFamily="18" charset="0"/>
                <a:cs typeface="Times New Roman" panose="02020603050405020304" pitchFamily="18" charset="0"/>
              </a:rPr>
              <a:t>– год, предшествующий текущему финансовому году.</a:t>
            </a:r>
            <a:endParaRPr lang="ru-RU" sz="110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ru-RU" sz="1100" b="1" i="0" dirty="0">
                <a:solidFill>
                  <a:srgbClr val="0000CC"/>
                </a:solidFill>
                <a:effectLst/>
                <a:latin typeface="Times New Roman" panose="02020603050405020304" pitchFamily="18" charset="0"/>
              </a:rPr>
              <a:t>Публичные нормативные обязательства </a:t>
            </a:r>
            <a:r>
              <a:rPr lang="ru-RU" sz="1100" b="0" i="0" dirty="0">
                <a:solidFill>
                  <a:srgbClr val="000000"/>
                </a:solidFill>
                <a:effectLst/>
                <a:latin typeface="Times New Roman" panose="02020603050405020304" pitchFamily="18" charset="0"/>
              </a:rPr>
              <a:t>-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 (или) порядке расчета размера (индексации), за исключением выплат физическому лицу, предусмотренных статусом государственных (муниципальных) служащих, а также лиц, замещающих государственные должности Российской Федерации, государственные должности субъектов Российской Федерации, муниципальные должности, работников казенных учреждений, военнослужащих, проходящих военную службу по призыву (обладающих статусом военнослужащих, проходящих военную службу по призыву), лиц, обучающихся в государственных или муниципальных организациях, осуществляющих образовательную деятельность.</a:t>
            </a:r>
            <a:endParaRPr lang="ru-RU" sz="110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ru-RU" sz="1100" b="1" i="0" dirty="0">
                <a:solidFill>
                  <a:srgbClr val="0000CC"/>
                </a:solidFill>
                <a:effectLst/>
                <a:latin typeface="Times New Roman" panose="02020603050405020304" pitchFamily="18" charset="0"/>
              </a:rPr>
              <a:t>Межбюджетные отношения </a:t>
            </a:r>
            <a:r>
              <a:rPr lang="ru-RU" sz="1100" b="0" i="0" dirty="0">
                <a:solidFill>
                  <a:srgbClr val="000000"/>
                </a:solidFill>
                <a:effectLst/>
                <a:latin typeface="Times New Roman" panose="02020603050405020304" pitchFamily="18" charset="0"/>
              </a:rPr>
              <a:t>- взаимоотношения между публично-правовыми образованиями по вопросам регулирования бюджетных правоотношений, организации и осуществления бюджетного процесса.</a:t>
            </a:r>
          </a:p>
          <a:p>
            <a:pPr algn="just"/>
            <a:r>
              <a:rPr lang="ru-RU" sz="1100" b="1" i="0" dirty="0">
                <a:solidFill>
                  <a:srgbClr val="0000CC"/>
                </a:solidFill>
                <a:effectLst/>
                <a:latin typeface="Times New Roman" panose="02020603050405020304" pitchFamily="18" charset="0"/>
              </a:rPr>
              <a:t>Межбюджетные трансферты </a:t>
            </a:r>
            <a:r>
              <a:rPr lang="ru-RU" sz="1100" b="0" i="0" dirty="0">
                <a:solidFill>
                  <a:srgbClr val="000000"/>
                </a:solidFill>
                <a:effectLst/>
                <a:latin typeface="Times New Roman" panose="02020603050405020304" pitchFamily="18" charset="0"/>
              </a:rPr>
              <a:t>- средства, предоставляемые одним бюджетом бюджетной системы Российской Федерации другому бюджету бюджетной системы Российской Федерации.</a:t>
            </a:r>
          </a:p>
          <a:p>
            <a:pPr algn="just"/>
            <a:r>
              <a:rPr lang="ru-RU" sz="1100" b="1" i="0" dirty="0">
                <a:solidFill>
                  <a:srgbClr val="0000CC"/>
                </a:solidFill>
                <a:effectLst/>
                <a:latin typeface="Times New Roman" panose="02020603050405020304" pitchFamily="18" charset="0"/>
                <a:cs typeface="Times New Roman" panose="02020603050405020304" pitchFamily="18" charset="0"/>
              </a:rPr>
              <a:t>Источники финансирования дефицита бюджета</a:t>
            </a:r>
            <a:r>
              <a:rPr lang="ru-RU" sz="1100" b="0" i="0" dirty="0">
                <a:solidFill>
                  <a:srgbClr val="0000CC"/>
                </a:solidFill>
                <a:effectLst/>
                <a:latin typeface="Times New Roman" panose="02020603050405020304" pitchFamily="18" charset="0"/>
                <a:cs typeface="Times New Roman" panose="02020603050405020304" pitchFamily="18" charset="0"/>
              </a:rPr>
              <a:t> </a:t>
            </a:r>
            <a:r>
              <a:rPr lang="ru-RU" sz="1100" b="0" i="0" dirty="0">
                <a:solidFill>
                  <a:srgbClr val="333333"/>
                </a:solidFill>
                <a:effectLst/>
                <a:latin typeface="Times New Roman" panose="02020603050405020304" pitchFamily="18" charset="0"/>
                <a:cs typeface="Times New Roman" panose="02020603050405020304" pitchFamily="18" charset="0"/>
              </a:rPr>
              <a:t>– поступления денежных средств в бюджет, направляемые на покрытие разницы, возникающей в результате превышения расходов бюджета над его доходами, и погашение ранее привлеченных долговых обязательств -</a:t>
            </a:r>
            <a:r>
              <a:rPr lang="ru-RU" sz="1100" b="1" i="0" dirty="0">
                <a:solidFill>
                  <a:srgbClr val="333333"/>
                </a:solidFill>
                <a:effectLst/>
                <a:latin typeface="Times New Roman" panose="02020603050405020304" pitchFamily="18" charset="0"/>
                <a:cs typeface="Times New Roman" panose="02020603050405020304" pitchFamily="18" charset="0"/>
              </a:rPr>
              <a:t> </a:t>
            </a:r>
            <a:r>
              <a:rPr lang="ru-RU" sz="1100" i="0" dirty="0">
                <a:solidFill>
                  <a:srgbClr val="333333"/>
                </a:solidFill>
                <a:effectLst/>
                <a:latin typeface="Times New Roman" panose="02020603050405020304" pitchFamily="18" charset="0"/>
                <a:cs typeface="Times New Roman" panose="02020603050405020304" pitchFamily="18" charset="0"/>
              </a:rPr>
              <a:t>банковские кредиты, бюджетные кредиты (кредиты, полученные от других бюджетов), остатки на счете бюджета </a:t>
            </a:r>
            <a:r>
              <a:rPr lang="ru-RU" sz="1100" b="0" i="0" dirty="0">
                <a:solidFill>
                  <a:srgbClr val="333333"/>
                </a:solidFill>
                <a:effectLst/>
                <a:latin typeface="Times New Roman" panose="02020603050405020304" pitchFamily="18" charset="0"/>
                <a:cs typeface="Times New Roman" panose="02020603050405020304" pitchFamily="18" charset="0"/>
              </a:rPr>
              <a:t>(неиспользованные средства прошлого года) и иные источники. </a:t>
            </a:r>
            <a:endParaRPr lang="ru-RU" sz="1100" i="0" u="none" strike="noStrike" baseline="0" dirty="0">
              <a:solidFill>
                <a:srgbClr val="C00000"/>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ED948696-CD8D-29E1-C441-794D27995540}"/>
              </a:ext>
            </a:extLst>
          </p:cNvPr>
          <p:cNvPicPr>
            <a:picLocks noChangeAspect="1"/>
          </p:cNvPicPr>
          <p:nvPr/>
        </p:nvPicPr>
        <p:blipFill>
          <a:blip r:embed="rId3"/>
          <a:stretch>
            <a:fillRect/>
          </a:stretch>
        </p:blipFill>
        <p:spPr>
          <a:xfrm>
            <a:off x="10307119" y="312897"/>
            <a:ext cx="1627773" cy="4151736"/>
          </a:xfrm>
          <a:prstGeom prst="rect">
            <a:avLst/>
          </a:prstGeom>
        </p:spPr>
      </p:pic>
    </p:spTree>
    <p:extLst>
      <p:ext uri="{BB962C8B-B14F-4D97-AF65-F5344CB8AC3E}">
        <p14:creationId xmlns:p14="http://schemas.microsoft.com/office/powerpoint/2010/main" val="702327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690991D-AF78-2012-C97A-9477E61793C1}"/>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6B212E59-EC1E-2F98-8E43-8B2F1151314A}"/>
              </a:ext>
            </a:extLst>
          </p:cNvPr>
          <p:cNvSpPr/>
          <p:nvPr/>
        </p:nvSpPr>
        <p:spPr>
          <a:xfrm>
            <a:off x="3271706" y="83890"/>
            <a:ext cx="4697836" cy="450948"/>
          </a:xfrm>
          <a:prstGeom prst="snip2SameRect">
            <a:avLst/>
          </a:prstGeom>
          <a:solidFill>
            <a:schemeClr val="accent4">
              <a:lumMod val="60000"/>
              <a:lumOff val="4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Бюджетный процесс</a:t>
            </a:r>
          </a:p>
        </p:txBody>
      </p:sp>
      <p:sp>
        <p:nvSpPr>
          <p:cNvPr id="4" name="TextBox 3">
            <a:extLst>
              <a:ext uri="{FF2B5EF4-FFF2-40B4-BE49-F238E27FC236}">
                <a16:creationId xmlns:a16="http://schemas.microsoft.com/office/drawing/2014/main" id="{588A7A90-C893-2E28-DC67-C33C998D920F}"/>
              </a:ext>
            </a:extLst>
          </p:cNvPr>
          <p:cNvSpPr txBox="1"/>
          <p:nvPr/>
        </p:nvSpPr>
        <p:spPr>
          <a:xfrm>
            <a:off x="170402" y="612396"/>
            <a:ext cx="11532239" cy="430887"/>
          </a:xfrm>
          <a:prstGeom prst="rect">
            <a:avLst/>
          </a:prstGeom>
          <a:noFill/>
        </p:spPr>
        <p:txBody>
          <a:bodyPr wrap="square" rtlCol="0">
            <a:spAutoFit/>
          </a:bodyPr>
          <a:lstStyle/>
          <a:p>
            <a:pPr algn="just"/>
            <a:r>
              <a:rPr lang="ru-RU" sz="1100" b="1" dirty="0">
                <a:solidFill>
                  <a:srgbClr val="0000CC"/>
                </a:solidFill>
                <a:latin typeface="Times New Roman" panose="02020603050405020304" pitchFamily="18" charset="0"/>
                <a:cs typeface="Times New Roman" panose="02020603050405020304" pitchFamily="18" charset="0"/>
              </a:rPr>
              <a:t>Бюджетный процесс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регламентируемая законодательством РФ деятельность органов местного самоуправления и иных участников бюджетного процесса по составлению и рассмотрению проекта бюджета, утверждению и исполнению бюджета, контролю за исполнением бюджета.</a:t>
            </a:r>
          </a:p>
        </p:txBody>
      </p:sp>
      <p:sp>
        <p:nvSpPr>
          <p:cNvPr id="12" name="TextBox 11">
            <a:extLst>
              <a:ext uri="{FF2B5EF4-FFF2-40B4-BE49-F238E27FC236}">
                <a16:creationId xmlns:a16="http://schemas.microsoft.com/office/drawing/2014/main" id="{F51B8F22-9102-5FBA-0F72-65EB8561D5E8}"/>
              </a:ext>
            </a:extLst>
          </p:cNvPr>
          <p:cNvSpPr txBox="1"/>
          <p:nvPr/>
        </p:nvSpPr>
        <p:spPr>
          <a:xfrm>
            <a:off x="170401" y="1043283"/>
            <a:ext cx="11456739" cy="446276"/>
          </a:xfrm>
          <a:prstGeom prst="rect">
            <a:avLst/>
          </a:prstGeom>
          <a:noFill/>
        </p:spPr>
        <p:txBody>
          <a:bodyPr wrap="square" rtlCol="0">
            <a:spAutoFit/>
          </a:bodyPr>
          <a:lstStyle/>
          <a:p>
            <a:pPr algn="just"/>
            <a:r>
              <a:rPr lang="ru-RU" sz="1100" dirty="0">
                <a:effectLst/>
                <a:latin typeface="Times New Roman" panose="02020603050405020304" pitchFamily="18" charset="0"/>
                <a:ea typeface="Times New Roman" panose="02020603050405020304" pitchFamily="18" charset="0"/>
              </a:rPr>
              <a:t>Бюджетный процесс в Анучинском муниципальном округе регулируется решением Думы от 25.11.2020г № 119-НПА «Об утверждении Положения о бюджетном устройстве и бюджетном процессе</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в</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Анучинском муниципальном округе»</a:t>
            </a:r>
            <a:r>
              <a:rPr lang="ru-RU" sz="1100" dirty="0">
                <a:effectLst/>
                <a:latin typeface="Arial" panose="020B0604020202020204" pitchFamily="34" charset="0"/>
                <a:ea typeface="Times New Roman" panose="02020603050405020304" pitchFamily="18" charset="0"/>
              </a:rPr>
              <a:t>      </a:t>
            </a:r>
            <a:r>
              <a:rPr lang="ru-RU" sz="1200" dirty="0">
                <a:effectLst/>
                <a:latin typeface="Arial" panose="020B0604020202020204" pitchFamily="34" charset="0"/>
                <a:ea typeface="Times New Roman" panose="02020603050405020304" pitchFamily="18" charset="0"/>
              </a:rPr>
              <a:t>          </a:t>
            </a:r>
          </a:p>
        </p:txBody>
      </p:sp>
      <p:pic>
        <p:nvPicPr>
          <p:cNvPr id="5" name="Рисунок 4">
            <a:extLst>
              <a:ext uri="{FF2B5EF4-FFF2-40B4-BE49-F238E27FC236}">
                <a16:creationId xmlns:a16="http://schemas.microsoft.com/office/drawing/2014/main" id="{35FB5D50-96B2-E0FE-8916-870BB5FC73F7}"/>
              </a:ext>
            </a:extLst>
          </p:cNvPr>
          <p:cNvPicPr>
            <a:picLocks noChangeAspect="1"/>
          </p:cNvPicPr>
          <p:nvPr/>
        </p:nvPicPr>
        <p:blipFill>
          <a:blip r:embed="rId3"/>
          <a:srcRect t="28003"/>
          <a:stretch/>
        </p:blipFill>
        <p:spPr>
          <a:xfrm>
            <a:off x="170401" y="1489558"/>
            <a:ext cx="5299222" cy="3320775"/>
          </a:xfrm>
          <a:prstGeom prst="rect">
            <a:avLst/>
          </a:prstGeom>
        </p:spPr>
      </p:pic>
      <p:graphicFrame>
        <p:nvGraphicFramePr>
          <p:cNvPr id="6" name="Схема 5">
            <a:extLst>
              <a:ext uri="{FF2B5EF4-FFF2-40B4-BE49-F238E27FC236}">
                <a16:creationId xmlns:a16="http://schemas.microsoft.com/office/drawing/2014/main" id="{892C4AFE-FED4-CDD0-5855-EF39A879B013}"/>
              </a:ext>
            </a:extLst>
          </p:cNvPr>
          <p:cNvGraphicFramePr/>
          <p:nvPr>
            <p:extLst>
              <p:ext uri="{D42A27DB-BD31-4B8C-83A1-F6EECF244321}">
                <p14:modId xmlns:p14="http://schemas.microsoft.com/office/powerpoint/2010/main" val="2047976393"/>
              </p:ext>
            </p:extLst>
          </p:nvPr>
        </p:nvGraphicFramePr>
        <p:xfrm>
          <a:off x="4714612" y="1457784"/>
          <a:ext cx="7306987" cy="33525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Стрелка: пятиугольник 10">
            <a:extLst>
              <a:ext uri="{FF2B5EF4-FFF2-40B4-BE49-F238E27FC236}">
                <a16:creationId xmlns:a16="http://schemas.microsoft.com/office/drawing/2014/main" id="{2F52C6C5-FA4D-2B01-6D3C-F56B75E4543E}"/>
              </a:ext>
            </a:extLst>
          </p:cNvPr>
          <p:cNvSpPr/>
          <p:nvPr/>
        </p:nvSpPr>
        <p:spPr>
          <a:xfrm>
            <a:off x="170401" y="4883810"/>
            <a:ext cx="3034194"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получатели бюджетных средств</a:t>
            </a:r>
          </a:p>
        </p:txBody>
      </p:sp>
      <p:pic>
        <p:nvPicPr>
          <p:cNvPr id="13" name="Рисунок 12">
            <a:extLst>
              <a:ext uri="{FF2B5EF4-FFF2-40B4-BE49-F238E27FC236}">
                <a16:creationId xmlns:a16="http://schemas.microsoft.com/office/drawing/2014/main" id="{E1DE4C11-7A07-28AB-E496-601CFA7F2E64}"/>
              </a:ext>
            </a:extLst>
          </p:cNvPr>
          <p:cNvPicPr>
            <a:picLocks noChangeAspect="1"/>
          </p:cNvPicPr>
          <p:nvPr/>
        </p:nvPicPr>
        <p:blipFill>
          <a:blip r:embed="rId9"/>
          <a:stretch>
            <a:fillRect/>
          </a:stretch>
        </p:blipFill>
        <p:spPr>
          <a:xfrm>
            <a:off x="170400" y="4883810"/>
            <a:ext cx="750602" cy="678091"/>
          </a:xfrm>
          <a:prstGeom prst="rect">
            <a:avLst/>
          </a:prstGeom>
        </p:spPr>
      </p:pic>
      <p:sp>
        <p:nvSpPr>
          <p:cNvPr id="14" name="Стрелка: пятиугольник 13">
            <a:extLst>
              <a:ext uri="{FF2B5EF4-FFF2-40B4-BE49-F238E27FC236}">
                <a16:creationId xmlns:a16="http://schemas.microsoft.com/office/drawing/2014/main" id="{04646644-28B2-CB03-4D72-CD20ED9BC6A8}"/>
              </a:ext>
            </a:extLst>
          </p:cNvPr>
          <p:cNvSpPr/>
          <p:nvPr/>
        </p:nvSpPr>
        <p:spPr>
          <a:xfrm>
            <a:off x="237512" y="5889080"/>
            <a:ext cx="3034194"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органы муниципального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финансового контроля</a:t>
            </a:r>
          </a:p>
        </p:txBody>
      </p:sp>
      <p:pic>
        <p:nvPicPr>
          <p:cNvPr id="15" name="Рисунок 14">
            <a:extLst>
              <a:ext uri="{FF2B5EF4-FFF2-40B4-BE49-F238E27FC236}">
                <a16:creationId xmlns:a16="http://schemas.microsoft.com/office/drawing/2014/main" id="{8667D81A-5183-9A34-E756-75C3701AB046}"/>
              </a:ext>
            </a:extLst>
          </p:cNvPr>
          <p:cNvPicPr>
            <a:picLocks noChangeAspect="1"/>
          </p:cNvPicPr>
          <p:nvPr/>
        </p:nvPicPr>
        <p:blipFill>
          <a:blip r:embed="rId10"/>
          <a:stretch>
            <a:fillRect/>
          </a:stretch>
        </p:blipFill>
        <p:spPr>
          <a:xfrm>
            <a:off x="237512" y="5927092"/>
            <a:ext cx="752389" cy="691315"/>
          </a:xfrm>
          <a:prstGeom prst="rect">
            <a:avLst/>
          </a:prstGeom>
        </p:spPr>
      </p:pic>
      <p:sp>
        <p:nvSpPr>
          <p:cNvPr id="16" name="Стрелка: пятиугольник 15">
            <a:extLst>
              <a:ext uri="{FF2B5EF4-FFF2-40B4-BE49-F238E27FC236}">
                <a16:creationId xmlns:a16="http://schemas.microsoft.com/office/drawing/2014/main" id="{C41F389F-6EDC-A2C4-5929-6AD3A04329D1}"/>
              </a:ext>
            </a:extLst>
          </p:cNvPr>
          <p:cNvSpPr/>
          <p:nvPr/>
        </p:nvSpPr>
        <p:spPr>
          <a:xfrm>
            <a:off x="3510616" y="4964521"/>
            <a:ext cx="4089810"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главные администраторы (администраторы)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источников финансирования дефицита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бюджета</a:t>
            </a:r>
          </a:p>
        </p:txBody>
      </p:sp>
      <p:pic>
        <p:nvPicPr>
          <p:cNvPr id="17" name="Рисунок 16">
            <a:extLst>
              <a:ext uri="{FF2B5EF4-FFF2-40B4-BE49-F238E27FC236}">
                <a16:creationId xmlns:a16="http://schemas.microsoft.com/office/drawing/2014/main" id="{C244909F-F0C4-96A3-E224-18F56447BE38}"/>
              </a:ext>
            </a:extLst>
          </p:cNvPr>
          <p:cNvPicPr>
            <a:picLocks noChangeAspect="1"/>
          </p:cNvPicPr>
          <p:nvPr/>
        </p:nvPicPr>
        <p:blipFill>
          <a:blip r:embed="rId11"/>
          <a:stretch>
            <a:fillRect/>
          </a:stretch>
        </p:blipFill>
        <p:spPr>
          <a:xfrm>
            <a:off x="3628450" y="4964520"/>
            <a:ext cx="943549" cy="731633"/>
          </a:xfrm>
          <a:prstGeom prst="rect">
            <a:avLst/>
          </a:prstGeom>
        </p:spPr>
      </p:pic>
      <p:sp>
        <p:nvSpPr>
          <p:cNvPr id="18" name="Стрелка: пятиугольник 17">
            <a:extLst>
              <a:ext uri="{FF2B5EF4-FFF2-40B4-BE49-F238E27FC236}">
                <a16:creationId xmlns:a16="http://schemas.microsoft.com/office/drawing/2014/main" id="{6BCD097E-73B6-C91E-4CB2-76DB4D2944E1}"/>
              </a:ext>
            </a:extLst>
          </p:cNvPr>
          <p:cNvSpPr/>
          <p:nvPr/>
        </p:nvSpPr>
        <p:spPr>
          <a:xfrm>
            <a:off x="3510616" y="5872522"/>
            <a:ext cx="4089810"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главные распорядители (распорядители)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бюджетных средств</a:t>
            </a:r>
          </a:p>
        </p:txBody>
      </p:sp>
      <p:pic>
        <p:nvPicPr>
          <p:cNvPr id="19" name="Рисунок 18">
            <a:extLst>
              <a:ext uri="{FF2B5EF4-FFF2-40B4-BE49-F238E27FC236}">
                <a16:creationId xmlns:a16="http://schemas.microsoft.com/office/drawing/2014/main" id="{FD12789C-1E41-B893-9EC4-72F5692E106F}"/>
              </a:ext>
            </a:extLst>
          </p:cNvPr>
          <p:cNvPicPr>
            <a:picLocks noChangeAspect="1"/>
          </p:cNvPicPr>
          <p:nvPr/>
        </p:nvPicPr>
        <p:blipFill>
          <a:blip r:embed="rId12"/>
          <a:stretch>
            <a:fillRect/>
          </a:stretch>
        </p:blipFill>
        <p:spPr>
          <a:xfrm>
            <a:off x="3663616" y="5872140"/>
            <a:ext cx="908383" cy="746267"/>
          </a:xfrm>
          <a:prstGeom prst="rect">
            <a:avLst/>
          </a:prstGeom>
        </p:spPr>
      </p:pic>
      <p:sp>
        <p:nvSpPr>
          <p:cNvPr id="20" name="Стрелка: пятиугольник 19">
            <a:extLst>
              <a:ext uri="{FF2B5EF4-FFF2-40B4-BE49-F238E27FC236}">
                <a16:creationId xmlns:a16="http://schemas.microsoft.com/office/drawing/2014/main" id="{D7B01E68-3C4C-4F24-40E9-B6438138EA62}"/>
              </a:ext>
            </a:extLst>
          </p:cNvPr>
          <p:cNvSpPr/>
          <p:nvPr/>
        </p:nvSpPr>
        <p:spPr>
          <a:xfrm>
            <a:off x="7864678" y="5310968"/>
            <a:ext cx="4089810" cy="770370"/>
          </a:xfrm>
          <a:prstGeom prst="homePlat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главные администраторы (администраторы)              </a:t>
            </a:r>
          </a:p>
          <a:p>
            <a:pPr lvl="0"/>
            <a:r>
              <a:rPr lang="ru-RU" sz="1100" dirty="0">
                <a:solidFill>
                  <a:schemeClr val="tx2">
                    <a:lumMod val="50000"/>
                  </a:schemeClr>
                </a:solidFill>
                <a:latin typeface="Times New Roman" panose="02020603050405020304" pitchFamily="18" charset="0"/>
                <a:cs typeface="Times New Roman" panose="02020603050405020304" pitchFamily="18" charset="0"/>
              </a:rPr>
              <a:t>                              доходов бюджета</a:t>
            </a:r>
          </a:p>
        </p:txBody>
      </p:sp>
      <p:pic>
        <p:nvPicPr>
          <p:cNvPr id="21" name="Рисунок 20">
            <a:extLst>
              <a:ext uri="{FF2B5EF4-FFF2-40B4-BE49-F238E27FC236}">
                <a16:creationId xmlns:a16="http://schemas.microsoft.com/office/drawing/2014/main" id="{12FA7D6C-AB41-6C05-2A1E-EC33D93B96A9}"/>
              </a:ext>
            </a:extLst>
          </p:cNvPr>
          <p:cNvPicPr>
            <a:picLocks noChangeAspect="1"/>
          </p:cNvPicPr>
          <p:nvPr/>
        </p:nvPicPr>
        <p:blipFill>
          <a:blip r:embed="rId13"/>
          <a:stretch>
            <a:fillRect/>
          </a:stretch>
        </p:blipFill>
        <p:spPr>
          <a:xfrm>
            <a:off x="7927809" y="5330337"/>
            <a:ext cx="857872" cy="751002"/>
          </a:xfrm>
          <a:prstGeom prst="rect">
            <a:avLst/>
          </a:prstGeom>
        </p:spPr>
      </p:pic>
    </p:spTree>
    <p:extLst>
      <p:ext uri="{BB962C8B-B14F-4D97-AF65-F5344CB8AC3E}">
        <p14:creationId xmlns:p14="http://schemas.microsoft.com/office/powerpoint/2010/main" val="374988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1A51CB6-54DE-3611-0983-A285B5399CF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1831E80-758C-FA31-4802-1A28F44A5C4C}"/>
              </a:ext>
            </a:extLst>
          </p:cNvPr>
          <p:cNvSpPr txBox="1"/>
          <p:nvPr/>
        </p:nvSpPr>
        <p:spPr>
          <a:xfrm>
            <a:off x="1491449" y="276360"/>
            <a:ext cx="8975323" cy="461665"/>
          </a:xfrm>
          <a:prstGeom prst="rect">
            <a:avLst/>
          </a:prstGeom>
          <a:noFill/>
        </p:spPr>
        <p:txBody>
          <a:bodyPr wrap="square">
            <a:spAutoFit/>
          </a:bodyPr>
          <a:lstStyle/>
          <a:p>
            <a:pPr algn="ctr"/>
            <a:r>
              <a:rPr lang="ru-RU" sz="1200" b="1" dirty="0">
                <a:solidFill>
                  <a:srgbClr val="0000CC"/>
                </a:solidFill>
                <a:latin typeface="Times New Roman" panose="02020603050405020304" pitchFamily="18" charset="0"/>
                <a:cs typeface="Times New Roman" panose="02020603050405020304" pitchFamily="18" charset="0"/>
              </a:rPr>
              <a:t>Хронология рассмотрения проекта  бюджета Анучинского муниципального округа </a:t>
            </a:r>
          </a:p>
          <a:p>
            <a:pPr algn="ctr"/>
            <a:r>
              <a:rPr lang="ru-RU" sz="1200" b="1" dirty="0">
                <a:solidFill>
                  <a:srgbClr val="0000CC"/>
                </a:solidFill>
                <a:latin typeface="Times New Roman" panose="02020603050405020304" pitchFamily="18" charset="0"/>
                <a:cs typeface="Times New Roman" panose="02020603050405020304" pitchFamily="18" charset="0"/>
              </a:rPr>
              <a:t>на 2025 год и плановый период 2026 и 2027 годов</a:t>
            </a:r>
          </a:p>
        </p:txBody>
      </p:sp>
      <p:graphicFrame>
        <p:nvGraphicFramePr>
          <p:cNvPr id="10" name="Схема 9">
            <a:extLst>
              <a:ext uri="{FF2B5EF4-FFF2-40B4-BE49-F238E27FC236}">
                <a16:creationId xmlns:a16="http://schemas.microsoft.com/office/drawing/2014/main" id="{A302212B-99FE-A52F-EF8C-191EDEE0BCE3}"/>
              </a:ext>
            </a:extLst>
          </p:cNvPr>
          <p:cNvGraphicFramePr/>
          <p:nvPr>
            <p:extLst>
              <p:ext uri="{D42A27DB-BD31-4B8C-83A1-F6EECF244321}">
                <p14:modId xmlns:p14="http://schemas.microsoft.com/office/powerpoint/2010/main" val="3429931641"/>
              </p:ext>
            </p:extLst>
          </p:nvPr>
        </p:nvGraphicFramePr>
        <p:xfrm>
          <a:off x="648023" y="885991"/>
          <a:ext cx="10494393" cy="23186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1" name="Группа 10">
            <a:extLst>
              <a:ext uri="{FF2B5EF4-FFF2-40B4-BE49-F238E27FC236}">
                <a16:creationId xmlns:a16="http://schemas.microsoft.com/office/drawing/2014/main" id="{0D5AF2D9-D8C0-09B8-E977-D3A0FAAB33DE}"/>
              </a:ext>
            </a:extLst>
          </p:cNvPr>
          <p:cNvGrpSpPr/>
          <p:nvPr/>
        </p:nvGrpSpPr>
        <p:grpSpPr>
          <a:xfrm>
            <a:off x="2357366" y="3659650"/>
            <a:ext cx="2427697" cy="2137143"/>
            <a:chOff x="9101181" y="-1"/>
            <a:chExt cx="2115152" cy="2807276"/>
          </a:xfrm>
          <a:scene3d>
            <a:camera prst="orthographicFront">
              <a:rot lat="0" lon="0" rev="0"/>
            </a:camera>
            <a:lightRig rig="contrasting" dir="t">
              <a:rot lat="0" lon="0" rev="1200000"/>
            </a:lightRig>
          </a:scene3d>
        </p:grpSpPr>
        <p:sp>
          <p:nvSpPr>
            <p:cNvPr id="12" name="Блок-схема: ручное управление 11">
              <a:extLst>
                <a:ext uri="{FF2B5EF4-FFF2-40B4-BE49-F238E27FC236}">
                  <a16:creationId xmlns:a16="http://schemas.microsoft.com/office/drawing/2014/main" id="{64266EDB-4A67-2F47-28A9-235E6A58CB67}"/>
                </a:ext>
              </a:extLst>
            </p:cNvPr>
            <p:cNvSpPr/>
            <p:nvPr/>
          </p:nvSpPr>
          <p:spPr>
            <a:xfrm rot="16200000">
              <a:off x="8755119" y="346061"/>
              <a:ext cx="2807276" cy="2115152"/>
            </a:xfrm>
            <a:prstGeom prst="flowChartManualOperation">
              <a:avLst/>
            </a:prstGeom>
            <a:solidFill>
              <a:schemeClr val="accent4">
                <a:alpha val="50000"/>
              </a:schemeClr>
            </a:solidFill>
            <a:sp3d contourW="19050" prstMaterial="metal">
              <a:bevelT w="88900" h="203200"/>
              <a:bevelB w="165100" h="254000"/>
            </a:sp3d>
          </p:spPr>
          <p:style>
            <a:lnRef idx="0">
              <a:schemeClr val="lt1">
                <a:hueOff val="0"/>
                <a:satOff val="0"/>
                <a:lumOff val="0"/>
                <a:alphaOff val="0"/>
              </a:schemeClr>
            </a:lnRef>
            <a:fillRef idx="1">
              <a:schemeClr val="accent4">
                <a:alpha val="90000"/>
                <a:hueOff val="0"/>
                <a:satOff val="0"/>
                <a:lumOff val="0"/>
                <a:alphaOff val="-40000"/>
              </a:schemeClr>
            </a:fillRef>
            <a:effectRef idx="2">
              <a:schemeClr val="accent4">
                <a:alpha val="90000"/>
                <a:hueOff val="0"/>
                <a:satOff val="0"/>
                <a:lumOff val="0"/>
                <a:alphaOff val="-40000"/>
              </a:schemeClr>
            </a:effectRef>
            <a:fontRef idx="minor">
              <a:schemeClr val="lt1"/>
            </a:fontRef>
          </p:style>
        </p:sp>
        <p:sp>
          <p:nvSpPr>
            <p:cNvPr id="13" name="Блок-схема: ручное управление 4">
              <a:extLst>
                <a:ext uri="{FF2B5EF4-FFF2-40B4-BE49-F238E27FC236}">
                  <a16:creationId xmlns:a16="http://schemas.microsoft.com/office/drawing/2014/main" id="{EAFC3E78-DD56-3AB1-E819-14329E3B0243}"/>
                </a:ext>
              </a:extLst>
            </p:cNvPr>
            <p:cNvSpPr txBox="1"/>
            <p:nvPr/>
          </p:nvSpPr>
          <p:spPr>
            <a:xfrm rot="21600000">
              <a:off x="9101181" y="561454"/>
              <a:ext cx="2115152" cy="168436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27 ноября 2024 года</a:t>
              </a:r>
            </a:p>
            <a:p>
              <a:pPr marL="0" lvl="0" indent="0" algn="ctr" defTabSz="53340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рассмотрение проекта  решения «О бюджете Анучинского муниципального округа на 2025 год и плановый период 2026 и 2027 годов» Думой Анучинского муниципального округа в 1 чтении</a:t>
              </a:r>
            </a:p>
          </p:txBody>
        </p:sp>
      </p:grpSp>
      <p:grpSp>
        <p:nvGrpSpPr>
          <p:cNvPr id="14" name="Группа 13">
            <a:extLst>
              <a:ext uri="{FF2B5EF4-FFF2-40B4-BE49-F238E27FC236}">
                <a16:creationId xmlns:a16="http://schemas.microsoft.com/office/drawing/2014/main" id="{7D11F201-6F46-6B27-F00A-4977C8CB08A6}"/>
              </a:ext>
            </a:extLst>
          </p:cNvPr>
          <p:cNvGrpSpPr/>
          <p:nvPr/>
        </p:nvGrpSpPr>
        <p:grpSpPr>
          <a:xfrm>
            <a:off x="6533420" y="3653407"/>
            <a:ext cx="2736935" cy="2017551"/>
            <a:chOff x="9101180" y="-1"/>
            <a:chExt cx="2736935" cy="2807276"/>
          </a:xfrm>
          <a:scene3d>
            <a:camera prst="orthographicFront">
              <a:rot lat="0" lon="0" rev="0"/>
            </a:camera>
            <a:lightRig rig="contrasting" dir="t">
              <a:rot lat="0" lon="0" rev="1200000"/>
            </a:lightRig>
          </a:scene3d>
        </p:grpSpPr>
        <p:sp>
          <p:nvSpPr>
            <p:cNvPr id="15" name="Блок-схема: ручное управление 14">
              <a:extLst>
                <a:ext uri="{FF2B5EF4-FFF2-40B4-BE49-F238E27FC236}">
                  <a16:creationId xmlns:a16="http://schemas.microsoft.com/office/drawing/2014/main" id="{228AD949-3387-70B6-C945-CB35EC3C2E03}"/>
                </a:ext>
              </a:extLst>
            </p:cNvPr>
            <p:cNvSpPr/>
            <p:nvPr/>
          </p:nvSpPr>
          <p:spPr>
            <a:xfrm rot="16200000">
              <a:off x="9066010" y="35170"/>
              <a:ext cx="2807276" cy="2736934"/>
            </a:xfrm>
            <a:prstGeom prst="flowChartManualOperation">
              <a:avLst/>
            </a:prstGeom>
            <a:sp3d contourW="19050" prstMaterial="metal">
              <a:bevelT w="88900" h="203200"/>
              <a:bevelB w="165100" h="254000"/>
            </a:sp3d>
          </p:spPr>
          <p:style>
            <a:lnRef idx="0">
              <a:schemeClr val="lt1">
                <a:hueOff val="0"/>
                <a:satOff val="0"/>
                <a:lumOff val="0"/>
                <a:alphaOff val="0"/>
              </a:schemeClr>
            </a:lnRef>
            <a:fillRef idx="1">
              <a:schemeClr val="accent4">
                <a:alpha val="90000"/>
                <a:hueOff val="0"/>
                <a:satOff val="0"/>
                <a:lumOff val="0"/>
                <a:alphaOff val="-40000"/>
              </a:schemeClr>
            </a:fillRef>
            <a:effectRef idx="2">
              <a:schemeClr val="accent4">
                <a:alpha val="90000"/>
                <a:hueOff val="0"/>
                <a:satOff val="0"/>
                <a:lumOff val="0"/>
                <a:alphaOff val="-40000"/>
              </a:schemeClr>
            </a:effectRef>
            <a:fontRef idx="minor">
              <a:schemeClr val="lt1"/>
            </a:fontRef>
          </p:style>
        </p:sp>
        <p:sp>
          <p:nvSpPr>
            <p:cNvPr id="16" name="Блок-схема: ручное управление 4">
              <a:extLst>
                <a:ext uri="{FF2B5EF4-FFF2-40B4-BE49-F238E27FC236}">
                  <a16:creationId xmlns:a16="http://schemas.microsoft.com/office/drawing/2014/main" id="{50894313-0508-3E82-4BD0-CFEBB091CD23}"/>
                </a:ext>
              </a:extLst>
            </p:cNvPr>
            <p:cNvSpPr txBox="1"/>
            <p:nvPr/>
          </p:nvSpPr>
          <p:spPr>
            <a:xfrm>
              <a:off x="9101180" y="561454"/>
              <a:ext cx="2736935" cy="168436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до 31 декабря 2024 года</a:t>
              </a:r>
            </a:p>
            <a:p>
              <a:pPr marL="0" lvl="0" indent="0" algn="ctr" defTabSz="53340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принятие  решения «О бюджете Анучинского муниципального округа на 2025 год и плановый период 2026 и 2027 годов» Думой Анучинского муниципального округа</a:t>
              </a:r>
            </a:p>
          </p:txBody>
        </p:sp>
      </p:grpSp>
    </p:spTree>
    <p:extLst>
      <p:ext uri="{BB962C8B-B14F-4D97-AF65-F5344CB8AC3E}">
        <p14:creationId xmlns:p14="http://schemas.microsoft.com/office/powerpoint/2010/main" val="2155040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4B4B28E-92CF-46A4-D182-474A70AA28C0}"/>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1">
            <a:extLst>
              <a:ext uri="{FF2B5EF4-FFF2-40B4-BE49-F238E27FC236}">
                <a16:creationId xmlns:a16="http://schemas.microsoft.com/office/drawing/2014/main" id="{5676997E-FA54-BD2A-8454-61D224E27DF6}"/>
              </a:ext>
            </a:extLst>
          </p:cNvPr>
          <p:cNvSpPr/>
          <p:nvPr/>
        </p:nvSpPr>
        <p:spPr>
          <a:xfrm>
            <a:off x="2558642" y="125835"/>
            <a:ext cx="6241410" cy="469783"/>
          </a:xfrm>
          <a:prstGeom prst="snip2SameRect">
            <a:avLst/>
          </a:prstGeom>
          <a:solidFill>
            <a:schemeClr val="accent4">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3333CC"/>
                </a:solidFill>
                <a:latin typeface="Times New Roman" panose="02020603050405020304" pitchFamily="18" charset="0"/>
                <a:cs typeface="Times New Roman" panose="02020603050405020304" pitchFamily="18" charset="0"/>
              </a:rPr>
              <a:t>Основные направления бюджетной, налоговой и долговой политики</a:t>
            </a:r>
          </a:p>
          <a:p>
            <a:pPr algn="ct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4" name="Прямоугольник: скругленные верхние углы 3">
            <a:extLst>
              <a:ext uri="{FF2B5EF4-FFF2-40B4-BE49-F238E27FC236}">
                <a16:creationId xmlns:a16="http://schemas.microsoft.com/office/drawing/2014/main" id="{7DE3094A-524D-9ED1-A14E-3542E5767071}"/>
              </a:ext>
            </a:extLst>
          </p:cNvPr>
          <p:cNvSpPr/>
          <p:nvPr/>
        </p:nvSpPr>
        <p:spPr>
          <a:xfrm>
            <a:off x="520117" y="721454"/>
            <a:ext cx="10964411" cy="293614"/>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создание условий для устойчивого исполнения бюджета муниципального округа, в том числе для повышения бюджетной обеспеченности муниципального округа</a:t>
            </a:r>
            <a:endParaRPr lang="ru-RU" sz="1100" dirty="0">
              <a:solidFill>
                <a:schemeClr val="tx1">
                  <a:lumMod val="95000"/>
                  <a:lumOff val="5000"/>
                </a:schemeClr>
              </a:solidFill>
            </a:endParaRPr>
          </a:p>
        </p:txBody>
      </p:sp>
      <p:sp>
        <p:nvSpPr>
          <p:cNvPr id="5" name="Прямоугольник: скругленные верхние углы 4">
            <a:extLst>
              <a:ext uri="{FF2B5EF4-FFF2-40B4-BE49-F238E27FC236}">
                <a16:creationId xmlns:a16="http://schemas.microsoft.com/office/drawing/2014/main" id="{FA933245-47A4-1D6B-2761-3BF9C7A2FDC7}"/>
              </a:ext>
            </a:extLst>
          </p:cNvPr>
          <p:cNvSpPr/>
          <p:nvPr/>
        </p:nvSpPr>
        <p:spPr>
          <a:xfrm>
            <a:off x="520115" y="1073793"/>
            <a:ext cx="10964411" cy="276836"/>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использование проектных принципов управления</a:t>
            </a:r>
            <a:endParaRPr lang="ru-RU" sz="1100" dirty="0">
              <a:solidFill>
                <a:schemeClr val="tx1">
                  <a:lumMod val="95000"/>
                  <a:lumOff val="5000"/>
                </a:schemeClr>
              </a:solidFill>
            </a:endParaRPr>
          </a:p>
        </p:txBody>
      </p:sp>
      <p:sp>
        <p:nvSpPr>
          <p:cNvPr id="6" name="Прямоугольник: скругленные верхние углы 5">
            <a:extLst>
              <a:ext uri="{FF2B5EF4-FFF2-40B4-BE49-F238E27FC236}">
                <a16:creationId xmlns:a16="http://schemas.microsoft.com/office/drawing/2014/main" id="{5F7E32CA-9333-8B6D-8FE7-22207B7EFDC7}"/>
              </a:ext>
            </a:extLst>
          </p:cNvPr>
          <p:cNvSpPr/>
          <p:nvPr/>
        </p:nvSpPr>
        <p:spPr>
          <a:xfrm>
            <a:off x="520114" y="1459686"/>
            <a:ext cx="10964411" cy="276836"/>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участие в реализации федеральных и национальных проектов</a:t>
            </a:r>
            <a:endParaRPr lang="ru-RU" sz="1100" dirty="0">
              <a:solidFill>
                <a:schemeClr val="tx1">
                  <a:lumMod val="95000"/>
                  <a:lumOff val="5000"/>
                </a:schemeClr>
              </a:solidFill>
            </a:endParaRPr>
          </a:p>
        </p:txBody>
      </p:sp>
      <p:sp>
        <p:nvSpPr>
          <p:cNvPr id="7" name="Прямоугольник: скругленные верхние углы 6">
            <a:extLst>
              <a:ext uri="{FF2B5EF4-FFF2-40B4-BE49-F238E27FC236}">
                <a16:creationId xmlns:a16="http://schemas.microsoft.com/office/drawing/2014/main" id="{AA825DC7-B100-3A18-A700-E148C8CF8E41}"/>
              </a:ext>
            </a:extLst>
          </p:cNvPr>
          <p:cNvSpPr/>
          <p:nvPr/>
        </p:nvSpPr>
        <p:spPr>
          <a:xfrm>
            <a:off x="520112" y="1805032"/>
            <a:ext cx="10964411" cy="376107"/>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совершенствование программного метода планирования расходов местного бюджета с целью повышения эффективности расходов и их увязка с программными целями и задачами</a:t>
            </a:r>
            <a:endParaRPr lang="ru-RU" sz="1100" dirty="0">
              <a:solidFill>
                <a:schemeClr val="tx1">
                  <a:lumMod val="95000"/>
                  <a:lumOff val="5000"/>
                </a:schemeClr>
              </a:solidFill>
            </a:endParaRPr>
          </a:p>
        </p:txBody>
      </p:sp>
      <p:sp>
        <p:nvSpPr>
          <p:cNvPr id="8" name="Прямоугольник: скругленные верхние углы 7">
            <a:extLst>
              <a:ext uri="{FF2B5EF4-FFF2-40B4-BE49-F238E27FC236}">
                <a16:creationId xmlns:a16="http://schemas.microsoft.com/office/drawing/2014/main" id="{31ECE11A-53F0-C3A5-57AB-3F44CAFE3797}"/>
              </a:ext>
            </a:extLst>
          </p:cNvPr>
          <p:cNvSpPr/>
          <p:nvPr/>
        </p:nvSpPr>
        <p:spPr>
          <a:xfrm>
            <a:off x="520111" y="2262232"/>
            <a:ext cx="10964411" cy="276836"/>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создание условий для равных финансовых возможностей оказания гражданам муниципальных услуг на всей территории муниципального округа</a:t>
            </a:r>
            <a:endParaRPr lang="ru-RU" sz="1100" dirty="0">
              <a:solidFill>
                <a:schemeClr val="tx1">
                  <a:lumMod val="95000"/>
                  <a:lumOff val="5000"/>
                </a:schemeClr>
              </a:solidFill>
            </a:endParaRPr>
          </a:p>
        </p:txBody>
      </p:sp>
      <p:sp>
        <p:nvSpPr>
          <p:cNvPr id="9" name="Прямоугольник: скругленные верхние углы 8">
            <a:extLst>
              <a:ext uri="{FF2B5EF4-FFF2-40B4-BE49-F238E27FC236}">
                <a16:creationId xmlns:a16="http://schemas.microsoft.com/office/drawing/2014/main" id="{35585FB4-E12B-91F1-AB0B-955509D4B97C}"/>
              </a:ext>
            </a:extLst>
          </p:cNvPr>
          <p:cNvSpPr/>
          <p:nvPr/>
        </p:nvSpPr>
        <p:spPr>
          <a:xfrm>
            <a:off x="520110" y="2650923"/>
            <a:ext cx="10964411" cy="276836"/>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повышение качества управления муниципальными финансами в общественном секторе</a:t>
            </a:r>
            <a:endParaRPr lang="ru-RU" sz="1100" dirty="0">
              <a:solidFill>
                <a:schemeClr val="tx1">
                  <a:lumMod val="95000"/>
                  <a:lumOff val="5000"/>
                </a:schemeClr>
              </a:solidFill>
            </a:endParaRPr>
          </a:p>
        </p:txBody>
      </p:sp>
      <p:sp>
        <p:nvSpPr>
          <p:cNvPr id="10" name="Прямоугольник: скругленные верхние углы 9">
            <a:extLst>
              <a:ext uri="{FF2B5EF4-FFF2-40B4-BE49-F238E27FC236}">
                <a16:creationId xmlns:a16="http://schemas.microsoft.com/office/drawing/2014/main" id="{CCE457D8-0F23-1E51-7642-81BF362450FE}"/>
              </a:ext>
            </a:extLst>
          </p:cNvPr>
          <p:cNvSpPr/>
          <p:nvPr/>
        </p:nvSpPr>
        <p:spPr>
          <a:xfrm>
            <a:off x="520109" y="3017243"/>
            <a:ext cx="10964411" cy="276836"/>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проведение мониторинга качества управления муниципальными финансами, обеспечение открытости и прозрачности бюджетного процесса</a:t>
            </a:r>
            <a:endParaRPr lang="ru-RU" sz="1100" dirty="0">
              <a:solidFill>
                <a:schemeClr val="tx1">
                  <a:lumMod val="95000"/>
                  <a:lumOff val="5000"/>
                </a:schemeClr>
              </a:solidFill>
            </a:endParaRPr>
          </a:p>
        </p:txBody>
      </p:sp>
      <p:sp>
        <p:nvSpPr>
          <p:cNvPr id="11" name="Прямоугольник: скругленные верхние углы 10">
            <a:extLst>
              <a:ext uri="{FF2B5EF4-FFF2-40B4-BE49-F238E27FC236}">
                <a16:creationId xmlns:a16="http://schemas.microsoft.com/office/drawing/2014/main" id="{7789BE7E-F800-93A8-DC52-4C1E56B48EE2}"/>
              </a:ext>
            </a:extLst>
          </p:cNvPr>
          <p:cNvSpPr/>
          <p:nvPr/>
        </p:nvSpPr>
        <p:spPr>
          <a:xfrm>
            <a:off x="520107" y="3397543"/>
            <a:ext cx="10964411" cy="276836"/>
          </a:xfrm>
          <a:prstGeom prst="round2SameRect">
            <a:avLst/>
          </a:prstGeom>
          <a:solidFill>
            <a:schemeClr val="accent4">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эффективное управление муниципальным долгом</a:t>
            </a:r>
            <a:endParaRPr lang="ru-RU" sz="1100" dirty="0">
              <a:solidFill>
                <a:schemeClr val="tx1">
                  <a:lumMod val="95000"/>
                  <a:lumOff val="5000"/>
                </a:schemeClr>
              </a:solidFill>
            </a:endParaRPr>
          </a:p>
        </p:txBody>
      </p:sp>
      <p:sp>
        <p:nvSpPr>
          <p:cNvPr id="15" name="TextBox 14">
            <a:extLst>
              <a:ext uri="{FF2B5EF4-FFF2-40B4-BE49-F238E27FC236}">
                <a16:creationId xmlns:a16="http://schemas.microsoft.com/office/drawing/2014/main" id="{5814546B-2A6D-5CFD-09C1-48DFE838BD99}"/>
              </a:ext>
            </a:extLst>
          </p:cNvPr>
          <p:cNvSpPr txBox="1"/>
          <p:nvPr/>
        </p:nvSpPr>
        <p:spPr>
          <a:xfrm>
            <a:off x="425742" y="3685910"/>
            <a:ext cx="11058776" cy="1785104"/>
          </a:xfrm>
          <a:prstGeom prst="rect">
            <a:avLst/>
          </a:prstGeom>
          <a:noFill/>
        </p:spPr>
        <p:txBody>
          <a:bodyPr wrap="square">
            <a:spAutoFit/>
          </a:bodyPr>
          <a:lstStyle/>
          <a:p>
            <a:pPr indent="450215" algn="just"/>
            <a:r>
              <a:rPr lang="ru-RU" sz="1100" dirty="0">
                <a:effectLst/>
                <a:latin typeface="Times New Roman" panose="02020603050405020304" pitchFamily="18" charset="0"/>
                <a:ea typeface="Calibri" panose="020F0502020204030204" pitchFamily="34" charset="0"/>
                <a:cs typeface="Times New Roman" panose="02020603050405020304" pitchFamily="18" charset="0"/>
              </a:rPr>
              <a:t>В целях обеспечения основных направлений бюджетной политики Анучинского муниципального округа на 2025 - 2027 годы необходимо продолжить работу, направленную на решение следующих задач:</a:t>
            </a:r>
          </a:p>
          <a:p>
            <a:pPr indent="342900" algn="just"/>
            <a:r>
              <a:rPr lang="ru-RU" sz="1100" dirty="0">
                <a:effectLst/>
                <a:latin typeface="Liberation Serif"/>
                <a:ea typeface="Calibri" panose="020F0502020204030204" pitchFamily="34" charset="0"/>
              </a:rPr>
              <a:t>1) </a:t>
            </a:r>
            <a:r>
              <a:rPr lang="ru-RU" sz="1100" dirty="0">
                <a:effectLst/>
                <a:latin typeface="Liberation Serif"/>
                <a:ea typeface="Times New Roman" panose="02020603050405020304" pitchFamily="18" charset="0"/>
                <a:cs typeface="Times New Roman" panose="02020603050405020304" pitchFamily="18" charset="0"/>
              </a:rPr>
              <a:t>проведение ответственной бюджетной политики, направленной на максимально эффективное использование имеющихся финансовых ресурсов, расстановку приоритетов в расходовании бюджетных средств на реализацию современных целей и задач, оптимизацию и повышение эффективности бюджетных расходов</a:t>
            </a:r>
            <a:r>
              <a:rPr lang="ru-RU" sz="1100" dirty="0">
                <a:effectLst/>
                <a:latin typeface="Liberation Serif"/>
                <a:ea typeface="Calibri" panose="020F0502020204030204" pitchFamily="34" charset="0"/>
              </a:rPr>
              <a:t>;</a:t>
            </a:r>
            <a:endParaRPr lang="ru-RU" sz="1100" dirty="0">
              <a:effectLst/>
              <a:latin typeface="Times New Roman" panose="02020603050405020304" pitchFamily="18" charset="0"/>
              <a:ea typeface="Times New Roman" panose="02020603050405020304" pitchFamily="18" charset="0"/>
            </a:endParaRPr>
          </a:p>
          <a:p>
            <a:pPr indent="342900" algn="just"/>
            <a:r>
              <a:rPr lang="ru-RU" sz="1100" dirty="0">
                <a:effectLst/>
                <a:latin typeface="Liberation Serif"/>
                <a:ea typeface="Calibri" panose="020F0502020204030204" pitchFamily="34" charset="0"/>
              </a:rPr>
              <a:t>2) </a:t>
            </a:r>
            <a:r>
              <a:rPr lang="ru-RU" sz="1100" dirty="0">
                <a:effectLst/>
                <a:latin typeface="Liberation Serif"/>
                <a:ea typeface="Times New Roman" panose="02020603050405020304" pitchFamily="18" charset="0"/>
                <a:cs typeface="Times New Roman" panose="02020603050405020304" pitchFamily="18" charset="0"/>
              </a:rPr>
              <a:t>безусловное исполнение действующих расходных обязательств и ответственный подход к принятию новых расходных обязательств;</a:t>
            </a:r>
            <a:endParaRPr lang="ru-RU" sz="1100" dirty="0">
              <a:effectLst/>
              <a:latin typeface="Times New Roman" panose="02020603050405020304" pitchFamily="18" charset="0"/>
              <a:ea typeface="Times New Roman" panose="02020603050405020304" pitchFamily="18" charset="0"/>
            </a:endParaRPr>
          </a:p>
          <a:p>
            <a:pPr indent="342900" algn="just"/>
            <a:r>
              <a:rPr lang="ru-RU" sz="1100" dirty="0">
                <a:effectLst/>
                <a:latin typeface="Liberation Serif"/>
                <a:ea typeface="Times New Roman" panose="02020603050405020304" pitchFamily="18" charset="0"/>
                <a:cs typeface="Times New Roman" panose="02020603050405020304" pitchFamily="18" charset="0"/>
              </a:rPr>
              <a:t>3) повышение стратегической и операционной эффективности бюджетных расходов путем совершенствования нормативных правовых актов и методической базы в сфере разработки и реализации муниципальных программ Анучинского муниципального округа;</a:t>
            </a:r>
            <a:endParaRPr lang="ru-RU" sz="1100" dirty="0">
              <a:effectLst/>
              <a:latin typeface="Times New Roman" panose="02020603050405020304" pitchFamily="18" charset="0"/>
              <a:ea typeface="Times New Roman" panose="02020603050405020304" pitchFamily="18" charset="0"/>
            </a:endParaRPr>
          </a:p>
          <a:p>
            <a:pPr indent="342900" algn="just"/>
            <a:r>
              <a:rPr lang="ru-RU" sz="1100" dirty="0">
                <a:effectLst/>
                <a:latin typeface="Liberation Serif"/>
                <a:ea typeface="Calibri" panose="020F0502020204030204" pitchFamily="34" charset="0"/>
              </a:rPr>
              <a:t> 4) </a:t>
            </a:r>
            <a:r>
              <a:rPr lang="ru-RU" sz="1100" dirty="0">
                <a:effectLst/>
                <a:latin typeface="Liberation Serif"/>
                <a:ea typeface="Times New Roman" panose="02020603050405020304" pitchFamily="18" charset="0"/>
                <a:cs typeface="Times New Roman" panose="02020603050405020304" pitchFamily="18" charset="0"/>
              </a:rPr>
              <a:t>обеспечение открытости бюджетного процесса и вовлечения в него граждан, проживающих на территории Анучинского муниципального округа, в том числе путем развития инициативных проектов и инициативного бюджетирования на территории Анучинского муниципального округа.</a:t>
            </a:r>
            <a:endParaRPr lang="ru-RU" sz="1100" dirty="0">
              <a:effectLst/>
              <a:latin typeface="Times New Roman" panose="02020603050405020304" pitchFamily="18" charset="0"/>
              <a:ea typeface="Times New Roman" panose="02020603050405020304" pitchFamily="18" charset="0"/>
            </a:endParaRPr>
          </a:p>
          <a:p>
            <a:pPr indent="450215" algn="just"/>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C1F64A79-909F-7600-2C9C-02BA0B194CF7}"/>
              </a:ext>
            </a:extLst>
          </p:cNvPr>
          <p:cNvSpPr txBox="1"/>
          <p:nvPr/>
        </p:nvSpPr>
        <p:spPr>
          <a:xfrm>
            <a:off x="425741" y="5209910"/>
            <a:ext cx="11058775" cy="430887"/>
          </a:xfrm>
          <a:prstGeom prst="rect">
            <a:avLst/>
          </a:prstGeom>
          <a:noFill/>
        </p:spPr>
        <p:txBody>
          <a:bodyPr wrap="square">
            <a:spAutoFit/>
          </a:bodyPr>
          <a:lstStyle/>
          <a:p>
            <a:pPr indent="342900" algn="just"/>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В 2025 году бюджет Анучинского муниципального округа сохранит свою социальную направленность и будет ориентирован на последовательное повышение качества жизни населения Анучинского муниципального округа. </a:t>
            </a:r>
          </a:p>
        </p:txBody>
      </p:sp>
      <p:sp>
        <p:nvSpPr>
          <p:cNvPr id="19" name="TextBox 18">
            <a:extLst>
              <a:ext uri="{FF2B5EF4-FFF2-40B4-BE49-F238E27FC236}">
                <a16:creationId xmlns:a16="http://schemas.microsoft.com/office/drawing/2014/main" id="{798EA74E-1C23-A9A2-3203-B51915BE3536}"/>
              </a:ext>
            </a:extLst>
          </p:cNvPr>
          <p:cNvSpPr txBox="1"/>
          <p:nvPr/>
        </p:nvSpPr>
        <p:spPr>
          <a:xfrm>
            <a:off x="425741" y="5644920"/>
            <a:ext cx="11058774" cy="430887"/>
          </a:xfrm>
          <a:prstGeom prst="rect">
            <a:avLst/>
          </a:prstGeom>
          <a:noFill/>
        </p:spPr>
        <p:txBody>
          <a:bodyPr wrap="square">
            <a:spAutoFit/>
          </a:bodyPr>
          <a:lstStyle/>
          <a:p>
            <a:pPr algn="just"/>
            <a:r>
              <a:rPr lang="ru-RU" sz="1100" dirty="0">
                <a:effectLst/>
                <a:latin typeface="Liberation Serif"/>
                <a:ea typeface="Times New Roman" panose="02020603050405020304" pitchFamily="18" charset="0"/>
                <a:cs typeface="Times New Roman" panose="02020603050405020304" pitchFamily="18" charset="0"/>
              </a:rPr>
              <a:t>Важнейшей задачей бюджетной политики является повышение эффективности бюджетных расходов. Особое внимание должно быть уделено жесткому контролю за эффективностью и целевым использованием бюджетных средств.</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76923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05448B2-1218-CB25-E492-31EEDA2B0555}"/>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A4363AB6-40EC-C188-3D02-BEA9FC156485}"/>
              </a:ext>
            </a:extLst>
          </p:cNvPr>
          <p:cNvSpPr txBox="1"/>
          <p:nvPr/>
        </p:nvSpPr>
        <p:spPr>
          <a:xfrm>
            <a:off x="341851" y="203557"/>
            <a:ext cx="11469847" cy="1615827"/>
          </a:xfrm>
          <a:prstGeom prst="rect">
            <a:avLst/>
          </a:prstGeom>
          <a:noFill/>
        </p:spPr>
        <p:txBody>
          <a:bodyPr wrap="square">
            <a:spAutoFit/>
          </a:bodyPr>
          <a:lstStyle/>
          <a:p>
            <a:pPr algn="just"/>
            <a:r>
              <a:rPr lang="ru-RU" sz="1100" dirty="0">
                <a:effectLst/>
                <a:latin typeface="Liberation Serif"/>
                <a:ea typeface="Times New Roman" panose="02020603050405020304" pitchFamily="18" charset="0"/>
                <a:cs typeface="Times New Roman" panose="02020603050405020304" pitchFamily="18" charset="0"/>
              </a:rPr>
              <a:t>В целях повышения эффективности использования бюджетных ассигнований при реализации муниципальных программ следует продолжить реализацию мер, направленных на достижение целей и решение задач соответствующих муниципальных программ. Развитие методологии разработки муниципальных программ, повышение эффективности их реализации будут продолжены по следующим направлениям:</a:t>
            </a:r>
            <a:endParaRPr lang="ru-RU" sz="11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100" dirty="0">
                <a:effectLst/>
                <a:latin typeface="Liberation Serif"/>
                <a:ea typeface="Times New Roman" panose="02020603050405020304" pitchFamily="18" charset="0"/>
                <a:cs typeface="Times New Roman" panose="02020603050405020304" pitchFamily="18" charset="0"/>
              </a:rPr>
              <a:t>обязательное отражение в муниципальных программах показателей стратегических документов федерального и регионального уровней и их целевых значений, что должно обеспечить полное соответствие муниципальных программ приоритетам государственной и региональной политики;</a:t>
            </a:r>
            <a:endParaRPr lang="ru-RU" sz="11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100" dirty="0">
                <a:effectLst/>
                <a:latin typeface="Liberation Serif"/>
                <a:ea typeface="Times New Roman" panose="02020603050405020304" pitchFamily="18" charset="0"/>
                <a:cs typeface="Times New Roman" panose="02020603050405020304" pitchFamily="18" charset="0"/>
              </a:rPr>
              <a:t>повышение качества планирования значений целевых показателей муниципальных программ;</a:t>
            </a:r>
            <a:endParaRPr lang="ru-RU" sz="11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ru-RU" sz="1100" dirty="0">
                <a:effectLst/>
                <a:latin typeface="Liberation Serif"/>
                <a:ea typeface="Times New Roman" panose="02020603050405020304" pitchFamily="18" charset="0"/>
                <a:cs typeface="Times New Roman" panose="02020603050405020304" pitchFamily="18" charset="0"/>
              </a:rPr>
              <a:t>проведение комплексной оценки эффективности муниципальных программ, включающей оценку эффективности их реализации в разрезе подпрограмм, оценку финансового обеспечения и качества планирования каждой муниципальной программы. Результаты такой оценки должны учитываться при формировании параметров финансового обеспечения муниципальных программ на дальнейшую перспективу.  </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02276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47178A3-E6C9-C9CD-B8F9-076CC5FC736E}"/>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B6EA729B-AFAD-3664-88AF-BE95CBB0FD85}"/>
              </a:ext>
            </a:extLst>
          </p:cNvPr>
          <p:cNvSpPr/>
          <p:nvPr/>
        </p:nvSpPr>
        <p:spPr>
          <a:xfrm>
            <a:off x="2483840" y="138189"/>
            <a:ext cx="6957977" cy="469783"/>
          </a:xfrm>
          <a:prstGeom prst="snip2SameRect">
            <a:avLst/>
          </a:prstGeom>
          <a:solidFill>
            <a:schemeClr val="accent4">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Прогноз социально-экономического развития Анучинского муниципального округа</a:t>
            </a:r>
            <a:endParaRPr lang="ru-RU" sz="1200" b="1" dirty="0">
              <a:solidFill>
                <a:srgbClr val="3333CC"/>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AD76417-E8BA-A09B-B1FB-89C03A898F06}"/>
              </a:ext>
            </a:extLst>
          </p:cNvPr>
          <p:cNvSpPr txBox="1"/>
          <p:nvPr/>
        </p:nvSpPr>
        <p:spPr>
          <a:xfrm>
            <a:off x="383796" y="746161"/>
            <a:ext cx="11218177" cy="2292935"/>
          </a:xfrm>
          <a:prstGeom prst="rect">
            <a:avLst/>
          </a:prstGeom>
          <a:noFill/>
        </p:spPr>
        <p:txBody>
          <a:bodyPr wrap="square">
            <a:spAutoFit/>
          </a:bodyPr>
          <a:lstStyle/>
          <a:p>
            <a:pPr indent="571500" algn="just">
              <a:tabLst>
                <a:tab pos="4770755" algn="l"/>
              </a:tabLst>
            </a:pPr>
            <a:r>
              <a:rPr lang="ru-RU" sz="1100" dirty="0">
                <a:effectLst/>
                <a:latin typeface="Times New Roman" panose="02020603050405020304" pitchFamily="18" charset="0"/>
                <a:ea typeface="Times New Roman" panose="02020603050405020304" pitchFamily="18" charset="0"/>
              </a:rPr>
              <a:t>Параметры прогноза разработаны исходя из ориентиров и приоритетов социально-экономического развития, в соответствии </a:t>
            </a:r>
            <a:r>
              <a:rPr lang="ru-RU" sz="1100" b="1" dirty="0">
                <a:effectLst/>
                <a:latin typeface="Times New Roman" panose="02020603050405020304" pitchFamily="18" charset="0"/>
                <a:ea typeface="Times New Roman" panose="02020603050405020304" pitchFamily="18" charset="0"/>
              </a:rPr>
              <a:t>с </a:t>
            </a:r>
            <a:r>
              <a:rPr lang="ru-RU" sz="1100" b="0" dirty="0">
                <a:solidFill>
                  <a:srgbClr val="000000"/>
                </a:solidFill>
                <a:effectLst/>
                <a:latin typeface="Times New Roman" panose="02020603050405020304" pitchFamily="18" charset="0"/>
                <a:ea typeface="Times New Roman" panose="02020603050405020304" pitchFamily="18" charset="0"/>
              </a:rPr>
              <a:t>Указом Президента Российской Федерации от 7 мая 2024 г. № 309</a:t>
            </a:r>
            <a:r>
              <a:rPr lang="ru-RU" sz="1100" dirty="0">
                <a:solidFill>
                  <a:srgbClr val="000000"/>
                </a:solidFill>
                <a:effectLst/>
                <a:latin typeface="Times New Roman" panose="02020603050405020304" pitchFamily="18" charset="0"/>
                <a:ea typeface="Times New Roman" panose="02020603050405020304" pitchFamily="18" charset="0"/>
              </a:rPr>
              <a:t>  «О национальных целях развития Российской Федерации на период до 2030 года и на перспективу до 2036 года», </a:t>
            </a:r>
            <a:r>
              <a:rPr lang="ru-RU" sz="1100" dirty="0">
                <a:effectLst/>
                <a:latin typeface="Times New Roman" panose="02020603050405020304" pitchFamily="18" charset="0"/>
                <a:ea typeface="Times New Roman" panose="02020603050405020304" pitchFamily="18" charset="0"/>
              </a:rPr>
              <a:t>Сценарными условиями функционирования экономики Российской Федерации, основными параметрами прогноза социально-экономического развития Российской Федерации и прогнозируемых изменений цен (тарифов) на товары, услуги хозяйствующих субъектов, осуществляющих регулируемые виды деятельности в инфраструктурном секторе, на 2025 год и на плановый период 2026 и 2027 годов.</a:t>
            </a:r>
          </a:p>
          <a:p>
            <a:pPr indent="571500" algn="just">
              <a:tabLst>
                <a:tab pos="4770755" algn="l"/>
              </a:tabLst>
            </a:pPr>
            <a:r>
              <a:rPr lang="ru-RU" sz="1100" dirty="0">
                <a:effectLst/>
                <a:latin typeface="Times New Roman" panose="02020603050405020304" pitchFamily="18" charset="0"/>
                <a:ea typeface="Times New Roman" panose="02020603050405020304" pitchFamily="18" charset="0"/>
              </a:rPr>
              <a:t>Проектировки сценарных условий и основных параметров прогноза развития экономики в 2025 году и на плановый период до 2027 года учитывают консервативную и базовую оценки развития внешних и внутренних условий, тенденции и итоги экономического и социального развития Анучинского муниципального округа в январе-декабре 2023 года, январе-июне 2024 года, среднесрочный прогноз индексов цен и индексов-дефляторов по отраслям экономики, влияние прогнозируемых условий и факторов роста.</a:t>
            </a:r>
          </a:p>
          <a:p>
            <a:pPr indent="450215" algn="just"/>
            <a:r>
              <a:rPr lang="ru-RU" sz="1100" dirty="0">
                <a:effectLst/>
                <a:latin typeface="Times New Roman" panose="02020603050405020304" pitchFamily="18" charset="0"/>
                <a:ea typeface="Times New Roman" panose="02020603050405020304" pitchFamily="18" charset="0"/>
              </a:rPr>
              <a:t>Прогноз сценарных условий и основных макроэкономических параметров социально-экономического развития Анучинского муниципального округа на 2025 – 2027 гг. разработан в составе двух основных вариантов – базового и консервативного. </a:t>
            </a:r>
          </a:p>
          <a:p>
            <a:pPr indent="450215" algn="just"/>
            <a:r>
              <a:rPr lang="ru-RU" sz="1100" dirty="0">
                <a:effectLst/>
                <a:latin typeface="Times New Roman" panose="02020603050405020304" pitchFamily="18" charset="0"/>
                <a:ea typeface="Times New Roman" panose="02020603050405020304" pitchFamily="18" charset="0"/>
              </a:rPr>
              <a:t> Базовый вариант описывает наиболее вероятный сценарий развития  экономики. Консервативный вариант основан на предпосылках об ухудшении внешнеэкономических условий. </a:t>
            </a:r>
          </a:p>
          <a:p>
            <a:pPr indent="450215" algn="just"/>
            <a:r>
              <a:rPr lang="ru-RU" sz="1100" dirty="0">
                <a:effectLst/>
                <a:latin typeface="Times New Roman" panose="02020603050405020304" pitchFamily="18" charset="0"/>
                <a:ea typeface="Times New Roman" panose="02020603050405020304" pitchFamily="18" charset="0"/>
              </a:rPr>
              <a:t>Второй вариант прогноза рассматривается как основной для составления бюджета на 2025 год и плановый период  до 2027 года.</a:t>
            </a:r>
          </a:p>
          <a:p>
            <a:pPr indent="571500" algn="just">
              <a:tabLst>
                <a:tab pos="4770755" algn="l"/>
              </a:tabLst>
            </a:pPr>
            <a:endParaRPr lang="ru-RU" sz="1100" dirty="0">
              <a:effectLst/>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C0BCC3C2-317C-DF4B-8A41-4126ECFED1D2}"/>
              </a:ext>
            </a:extLst>
          </p:cNvPr>
          <p:cNvPicPr>
            <a:picLocks noChangeAspect="1"/>
          </p:cNvPicPr>
          <p:nvPr/>
        </p:nvPicPr>
        <p:blipFill>
          <a:blip r:embed="rId3"/>
          <a:stretch>
            <a:fillRect/>
          </a:stretch>
        </p:blipFill>
        <p:spPr>
          <a:xfrm>
            <a:off x="484464" y="2863531"/>
            <a:ext cx="1378330" cy="794900"/>
          </a:xfrm>
          <a:prstGeom prst="rect">
            <a:avLst/>
          </a:prstGeom>
        </p:spPr>
      </p:pic>
      <p:graphicFrame>
        <p:nvGraphicFramePr>
          <p:cNvPr id="12" name="Диаграмма 11">
            <a:extLst>
              <a:ext uri="{FF2B5EF4-FFF2-40B4-BE49-F238E27FC236}">
                <a16:creationId xmlns:a16="http://schemas.microsoft.com/office/drawing/2014/main" id="{8E2E74E4-EF67-8D52-98EB-61E9E29BD983}"/>
              </a:ext>
            </a:extLst>
          </p:cNvPr>
          <p:cNvGraphicFramePr/>
          <p:nvPr>
            <p:extLst>
              <p:ext uri="{D42A27DB-BD31-4B8C-83A1-F6EECF244321}">
                <p14:modId xmlns:p14="http://schemas.microsoft.com/office/powerpoint/2010/main" val="444139244"/>
              </p:ext>
            </p:extLst>
          </p:nvPr>
        </p:nvGraphicFramePr>
        <p:xfrm>
          <a:off x="484464" y="3672097"/>
          <a:ext cx="3538290" cy="2292935"/>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A47185A6-E9AC-CB98-041B-EF5C61F0E7A3}"/>
              </a:ext>
            </a:extLst>
          </p:cNvPr>
          <p:cNvSpPr txBox="1"/>
          <p:nvPr/>
        </p:nvSpPr>
        <p:spPr>
          <a:xfrm>
            <a:off x="1862794" y="2906771"/>
            <a:ext cx="2093843" cy="261610"/>
          </a:xfrm>
          <a:prstGeom prst="rect">
            <a:avLst/>
          </a:prstGeom>
          <a:noFill/>
        </p:spPr>
        <p:txBody>
          <a:bodyPr wrap="none" rtlCol="0">
            <a:spAutoFi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 населения (чел.)</a:t>
            </a:r>
          </a:p>
        </p:txBody>
      </p:sp>
      <p:pic>
        <p:nvPicPr>
          <p:cNvPr id="14" name="Рисунок 13">
            <a:extLst>
              <a:ext uri="{FF2B5EF4-FFF2-40B4-BE49-F238E27FC236}">
                <a16:creationId xmlns:a16="http://schemas.microsoft.com/office/drawing/2014/main" id="{F8B0C33E-7891-1470-5650-1B6F11CFFB1B}"/>
              </a:ext>
            </a:extLst>
          </p:cNvPr>
          <p:cNvPicPr>
            <a:picLocks noChangeAspect="1"/>
          </p:cNvPicPr>
          <p:nvPr/>
        </p:nvPicPr>
        <p:blipFill>
          <a:blip r:embed="rId5"/>
          <a:stretch>
            <a:fillRect/>
          </a:stretch>
        </p:blipFill>
        <p:spPr>
          <a:xfrm>
            <a:off x="5893937" y="2863531"/>
            <a:ext cx="1600312" cy="898842"/>
          </a:xfrm>
          <a:prstGeom prst="rect">
            <a:avLst/>
          </a:prstGeom>
        </p:spPr>
      </p:pic>
      <p:graphicFrame>
        <p:nvGraphicFramePr>
          <p:cNvPr id="15" name="Диаграмма 14">
            <a:extLst>
              <a:ext uri="{FF2B5EF4-FFF2-40B4-BE49-F238E27FC236}">
                <a16:creationId xmlns:a16="http://schemas.microsoft.com/office/drawing/2014/main" id="{F6AE6A26-10AE-8352-3537-5704760D21D1}"/>
              </a:ext>
            </a:extLst>
          </p:cNvPr>
          <p:cNvGraphicFramePr/>
          <p:nvPr>
            <p:extLst>
              <p:ext uri="{D42A27DB-BD31-4B8C-83A1-F6EECF244321}">
                <p14:modId xmlns:p14="http://schemas.microsoft.com/office/powerpoint/2010/main" val="2899167028"/>
              </p:ext>
            </p:extLst>
          </p:nvPr>
        </p:nvGraphicFramePr>
        <p:xfrm>
          <a:off x="5893936" y="3780235"/>
          <a:ext cx="4601343" cy="2292935"/>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AD3E2A81-BBAB-47BD-13B2-CE99C0354573}"/>
              </a:ext>
            </a:extLst>
          </p:cNvPr>
          <p:cNvSpPr txBox="1"/>
          <p:nvPr/>
        </p:nvSpPr>
        <p:spPr>
          <a:xfrm>
            <a:off x="7581100" y="2882065"/>
            <a:ext cx="3239300" cy="261610"/>
          </a:xfrm>
          <a:prstGeom prst="rect">
            <a:avLst/>
          </a:prstGeom>
          <a:noFill/>
        </p:spPr>
        <p:txBody>
          <a:bodyPr wrap="square" rtlCol="0">
            <a:spAutoFi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Объем промышленного производства (</a:t>
            </a:r>
            <a:r>
              <a:rPr lang="ru-RU" sz="1100" b="1" i="1"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30112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CB64B4C-5428-F37B-ED5E-D223999AFA13}"/>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4632FEAB-10B1-AE3C-EAA3-0A234D902111}"/>
              </a:ext>
            </a:extLst>
          </p:cNvPr>
          <p:cNvPicPr>
            <a:picLocks noChangeAspect="1"/>
          </p:cNvPicPr>
          <p:nvPr/>
        </p:nvPicPr>
        <p:blipFill>
          <a:blip r:embed="rId3"/>
          <a:stretch>
            <a:fillRect/>
          </a:stretch>
        </p:blipFill>
        <p:spPr>
          <a:xfrm>
            <a:off x="447040" y="293370"/>
            <a:ext cx="1686560" cy="925830"/>
          </a:xfrm>
          <a:prstGeom prst="rect">
            <a:avLst/>
          </a:prstGeom>
        </p:spPr>
      </p:pic>
      <p:graphicFrame>
        <p:nvGraphicFramePr>
          <p:cNvPr id="4" name="Диаграмма 3">
            <a:extLst>
              <a:ext uri="{FF2B5EF4-FFF2-40B4-BE49-F238E27FC236}">
                <a16:creationId xmlns:a16="http://schemas.microsoft.com/office/drawing/2014/main" id="{832C7184-36C2-D2D0-FA7D-5A6DBC6B1D52}"/>
              </a:ext>
            </a:extLst>
          </p:cNvPr>
          <p:cNvGraphicFramePr/>
          <p:nvPr>
            <p:extLst>
              <p:ext uri="{D42A27DB-BD31-4B8C-83A1-F6EECF244321}">
                <p14:modId xmlns:p14="http://schemas.microsoft.com/office/powerpoint/2010/main" val="261158957"/>
              </p:ext>
            </p:extLst>
          </p:nvPr>
        </p:nvGraphicFramePr>
        <p:xfrm>
          <a:off x="447041" y="1219200"/>
          <a:ext cx="4013200" cy="229293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19083917-9FEA-2840-B287-BE09091A0652}"/>
              </a:ext>
            </a:extLst>
          </p:cNvPr>
          <p:cNvSpPr txBox="1"/>
          <p:nvPr/>
        </p:nvSpPr>
        <p:spPr>
          <a:xfrm>
            <a:off x="2133601" y="363870"/>
            <a:ext cx="2225040" cy="430887"/>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Инвестиции в основной капитал(</a:t>
            </a:r>
            <a:r>
              <a:rPr lang="ru-RU" sz="1100" b="1" i="1"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pic>
        <p:nvPicPr>
          <p:cNvPr id="6" name="Рисунок 5">
            <a:extLst>
              <a:ext uri="{FF2B5EF4-FFF2-40B4-BE49-F238E27FC236}">
                <a16:creationId xmlns:a16="http://schemas.microsoft.com/office/drawing/2014/main" id="{67203424-E3DB-A363-8026-7574F7AC4C31}"/>
              </a:ext>
            </a:extLst>
          </p:cNvPr>
          <p:cNvPicPr>
            <a:picLocks noChangeAspect="1"/>
          </p:cNvPicPr>
          <p:nvPr/>
        </p:nvPicPr>
        <p:blipFill>
          <a:blip r:embed="rId5"/>
          <a:srcRect l="18867" r="17091" b="11010"/>
          <a:stretch/>
        </p:blipFill>
        <p:spPr>
          <a:xfrm>
            <a:off x="4592324" y="3752738"/>
            <a:ext cx="2539998" cy="1718310"/>
          </a:xfrm>
          <a:prstGeom prst="rect">
            <a:avLst/>
          </a:prstGeom>
        </p:spPr>
      </p:pic>
      <p:graphicFrame>
        <p:nvGraphicFramePr>
          <p:cNvPr id="7" name="Диаграмма 6">
            <a:extLst>
              <a:ext uri="{FF2B5EF4-FFF2-40B4-BE49-F238E27FC236}">
                <a16:creationId xmlns:a16="http://schemas.microsoft.com/office/drawing/2014/main" id="{576B1F27-9FA4-ACEC-C23E-0A59EA051E12}"/>
              </a:ext>
            </a:extLst>
          </p:cNvPr>
          <p:cNvGraphicFramePr/>
          <p:nvPr>
            <p:extLst>
              <p:ext uri="{D42A27DB-BD31-4B8C-83A1-F6EECF244321}">
                <p14:modId xmlns:p14="http://schemas.microsoft.com/office/powerpoint/2010/main" val="1787919839"/>
              </p:ext>
            </p:extLst>
          </p:nvPr>
        </p:nvGraphicFramePr>
        <p:xfrm>
          <a:off x="467364" y="3630818"/>
          <a:ext cx="4013200" cy="2292935"/>
        </p:xfrm>
        <a:graphic>
          <a:graphicData uri="http://schemas.openxmlformats.org/drawingml/2006/chart">
            <c:chart xmlns:c="http://schemas.openxmlformats.org/drawingml/2006/chart" xmlns:r="http://schemas.openxmlformats.org/officeDocument/2006/relationships" r:id="rId6"/>
          </a:graphicData>
        </a:graphic>
      </p:graphicFrame>
      <p:pic>
        <p:nvPicPr>
          <p:cNvPr id="8" name="Рисунок 7">
            <a:extLst>
              <a:ext uri="{FF2B5EF4-FFF2-40B4-BE49-F238E27FC236}">
                <a16:creationId xmlns:a16="http://schemas.microsoft.com/office/drawing/2014/main" id="{26C585B1-38E9-2D40-CB45-1322B3000B3A}"/>
              </a:ext>
            </a:extLst>
          </p:cNvPr>
          <p:cNvPicPr>
            <a:picLocks noChangeAspect="1"/>
          </p:cNvPicPr>
          <p:nvPr/>
        </p:nvPicPr>
        <p:blipFill>
          <a:blip r:embed="rId7"/>
          <a:stretch>
            <a:fillRect/>
          </a:stretch>
        </p:blipFill>
        <p:spPr>
          <a:xfrm>
            <a:off x="4907282" y="275652"/>
            <a:ext cx="2225040" cy="1038210"/>
          </a:xfrm>
          <a:prstGeom prst="rect">
            <a:avLst/>
          </a:prstGeom>
        </p:spPr>
      </p:pic>
      <p:graphicFrame>
        <p:nvGraphicFramePr>
          <p:cNvPr id="9" name="Диаграмма 8">
            <a:extLst>
              <a:ext uri="{FF2B5EF4-FFF2-40B4-BE49-F238E27FC236}">
                <a16:creationId xmlns:a16="http://schemas.microsoft.com/office/drawing/2014/main" id="{85F23C3A-F2C1-9605-5887-EDB3087FF44E}"/>
              </a:ext>
            </a:extLst>
          </p:cNvPr>
          <p:cNvGraphicFramePr/>
          <p:nvPr>
            <p:extLst>
              <p:ext uri="{D42A27DB-BD31-4B8C-83A1-F6EECF244321}">
                <p14:modId xmlns:p14="http://schemas.microsoft.com/office/powerpoint/2010/main" val="4092929883"/>
              </p:ext>
            </p:extLst>
          </p:nvPr>
        </p:nvGraphicFramePr>
        <p:xfrm>
          <a:off x="4866646" y="1337883"/>
          <a:ext cx="4571994" cy="2292935"/>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1009F98A-9192-DAC4-0BEE-0615F4C86E9D}"/>
              </a:ext>
            </a:extLst>
          </p:cNvPr>
          <p:cNvSpPr txBox="1"/>
          <p:nvPr/>
        </p:nvSpPr>
        <p:spPr>
          <a:xfrm>
            <a:off x="7284721" y="325398"/>
            <a:ext cx="2225040" cy="430887"/>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Уровень зарегистрированной безработицы (%)</a:t>
            </a:r>
          </a:p>
        </p:txBody>
      </p:sp>
    </p:spTree>
    <p:extLst>
      <p:ext uri="{BB962C8B-B14F-4D97-AF65-F5344CB8AC3E}">
        <p14:creationId xmlns:p14="http://schemas.microsoft.com/office/powerpoint/2010/main" val="32909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959BA76-12DB-71B5-4975-4D0EC7CE0E32}"/>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A5E5F85D-F9C7-FC93-A744-3E9993E526AE}"/>
              </a:ext>
            </a:extLst>
          </p:cNvPr>
          <p:cNvPicPr>
            <a:picLocks noChangeAspect="1"/>
          </p:cNvPicPr>
          <p:nvPr/>
        </p:nvPicPr>
        <p:blipFill>
          <a:blip r:embed="rId3"/>
          <a:stretch>
            <a:fillRect/>
          </a:stretch>
        </p:blipFill>
        <p:spPr>
          <a:xfrm>
            <a:off x="580051" y="386023"/>
            <a:ext cx="1401149" cy="1005897"/>
          </a:xfrm>
          <a:prstGeom prst="rect">
            <a:avLst/>
          </a:prstGeom>
        </p:spPr>
      </p:pic>
      <p:graphicFrame>
        <p:nvGraphicFramePr>
          <p:cNvPr id="4" name="Диаграмма 3">
            <a:extLst>
              <a:ext uri="{FF2B5EF4-FFF2-40B4-BE49-F238E27FC236}">
                <a16:creationId xmlns:a16="http://schemas.microsoft.com/office/drawing/2014/main" id="{39286270-459D-9425-6969-B8B40E671EFB}"/>
              </a:ext>
            </a:extLst>
          </p:cNvPr>
          <p:cNvGraphicFramePr/>
          <p:nvPr>
            <p:extLst>
              <p:ext uri="{D42A27DB-BD31-4B8C-83A1-F6EECF244321}">
                <p14:modId xmlns:p14="http://schemas.microsoft.com/office/powerpoint/2010/main" val="3759648735"/>
              </p:ext>
            </p:extLst>
          </p:nvPr>
        </p:nvGraphicFramePr>
        <p:xfrm>
          <a:off x="580051" y="1391920"/>
          <a:ext cx="4571994" cy="229293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A166818C-39D1-51A0-A069-07538712623B}"/>
              </a:ext>
            </a:extLst>
          </p:cNvPr>
          <p:cNvSpPr txBox="1"/>
          <p:nvPr/>
        </p:nvSpPr>
        <p:spPr>
          <a:xfrm>
            <a:off x="2052320" y="480517"/>
            <a:ext cx="2885439" cy="261610"/>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Среднемесячная заработная плата (руб.)</a:t>
            </a:r>
          </a:p>
        </p:txBody>
      </p:sp>
      <p:pic>
        <p:nvPicPr>
          <p:cNvPr id="6" name="Рисунок 5">
            <a:extLst>
              <a:ext uri="{FF2B5EF4-FFF2-40B4-BE49-F238E27FC236}">
                <a16:creationId xmlns:a16="http://schemas.microsoft.com/office/drawing/2014/main" id="{C5E3B96C-A41B-BBB7-ABE8-FA3A41DE339E}"/>
              </a:ext>
            </a:extLst>
          </p:cNvPr>
          <p:cNvPicPr>
            <a:picLocks noChangeAspect="1"/>
          </p:cNvPicPr>
          <p:nvPr/>
        </p:nvPicPr>
        <p:blipFill>
          <a:blip r:embed="rId5"/>
          <a:srcRect r="1886" b="22342"/>
          <a:stretch/>
        </p:blipFill>
        <p:spPr>
          <a:xfrm>
            <a:off x="4691612" y="4165599"/>
            <a:ext cx="1816792" cy="1982605"/>
          </a:xfrm>
          <a:prstGeom prst="rect">
            <a:avLst/>
          </a:prstGeom>
        </p:spPr>
      </p:pic>
      <p:sp>
        <p:nvSpPr>
          <p:cNvPr id="7" name="TextBox 6">
            <a:extLst>
              <a:ext uri="{FF2B5EF4-FFF2-40B4-BE49-F238E27FC236}">
                <a16:creationId xmlns:a16="http://schemas.microsoft.com/office/drawing/2014/main" id="{244A4B17-0F0B-2649-7BDE-73EA9A10FF20}"/>
              </a:ext>
            </a:extLst>
          </p:cNvPr>
          <p:cNvSpPr txBox="1"/>
          <p:nvPr/>
        </p:nvSpPr>
        <p:spPr>
          <a:xfrm>
            <a:off x="1780310" y="6148205"/>
            <a:ext cx="854363" cy="261610"/>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a:t>
            </a:r>
            <a:r>
              <a:rPr lang="ru-RU" sz="1100" b="1" i="1"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graphicFrame>
        <p:nvGraphicFramePr>
          <p:cNvPr id="8" name="Диаграмма 7">
            <a:extLst>
              <a:ext uri="{FF2B5EF4-FFF2-40B4-BE49-F238E27FC236}">
                <a16:creationId xmlns:a16="http://schemas.microsoft.com/office/drawing/2014/main" id="{8ED5CA50-D163-028C-3175-A0188CAB6C56}"/>
              </a:ext>
            </a:extLst>
          </p:cNvPr>
          <p:cNvGraphicFramePr/>
          <p:nvPr>
            <p:extLst>
              <p:ext uri="{D42A27DB-BD31-4B8C-83A1-F6EECF244321}">
                <p14:modId xmlns:p14="http://schemas.microsoft.com/office/powerpoint/2010/main" val="3190512938"/>
              </p:ext>
            </p:extLst>
          </p:nvPr>
        </p:nvGraphicFramePr>
        <p:xfrm>
          <a:off x="491376" y="3930307"/>
          <a:ext cx="4286595" cy="2292935"/>
        </p:xfrm>
        <a:graphic>
          <a:graphicData uri="http://schemas.openxmlformats.org/drawingml/2006/chart">
            <c:chart xmlns:c="http://schemas.openxmlformats.org/drawingml/2006/chart" xmlns:r="http://schemas.openxmlformats.org/officeDocument/2006/relationships" r:id="rId6"/>
          </a:graphicData>
        </a:graphic>
      </p:graphicFrame>
      <p:pic>
        <p:nvPicPr>
          <p:cNvPr id="9" name="Рисунок 8">
            <a:extLst>
              <a:ext uri="{FF2B5EF4-FFF2-40B4-BE49-F238E27FC236}">
                <a16:creationId xmlns:a16="http://schemas.microsoft.com/office/drawing/2014/main" id="{FE6A734E-5281-2E60-2688-E2CADE973189}"/>
              </a:ext>
            </a:extLst>
          </p:cNvPr>
          <p:cNvPicPr>
            <a:picLocks noChangeAspect="1"/>
          </p:cNvPicPr>
          <p:nvPr/>
        </p:nvPicPr>
        <p:blipFill>
          <a:blip r:embed="rId7"/>
          <a:stretch>
            <a:fillRect/>
          </a:stretch>
        </p:blipFill>
        <p:spPr>
          <a:xfrm>
            <a:off x="6057475" y="337143"/>
            <a:ext cx="1964964" cy="1103655"/>
          </a:xfrm>
          <a:prstGeom prst="rect">
            <a:avLst/>
          </a:prstGeom>
        </p:spPr>
      </p:pic>
      <p:sp>
        <p:nvSpPr>
          <p:cNvPr id="10" name="TextBox 9">
            <a:extLst>
              <a:ext uri="{FF2B5EF4-FFF2-40B4-BE49-F238E27FC236}">
                <a16:creationId xmlns:a16="http://schemas.microsoft.com/office/drawing/2014/main" id="{7E970C4F-A4A3-243A-0385-DB2A6B024608}"/>
              </a:ext>
            </a:extLst>
          </p:cNvPr>
          <p:cNvSpPr txBox="1"/>
          <p:nvPr/>
        </p:nvSpPr>
        <p:spPr>
          <a:xfrm>
            <a:off x="8305729" y="386023"/>
            <a:ext cx="2885439" cy="261610"/>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Объем жилищного строительства (кв.м.)</a:t>
            </a:r>
          </a:p>
        </p:txBody>
      </p:sp>
      <p:graphicFrame>
        <p:nvGraphicFramePr>
          <p:cNvPr id="11" name="Диаграмма 10">
            <a:extLst>
              <a:ext uri="{FF2B5EF4-FFF2-40B4-BE49-F238E27FC236}">
                <a16:creationId xmlns:a16="http://schemas.microsoft.com/office/drawing/2014/main" id="{A1B9D0D0-FEA5-95ED-F1A2-C9330A2387B0}"/>
              </a:ext>
            </a:extLst>
          </p:cNvPr>
          <p:cNvGraphicFramePr/>
          <p:nvPr>
            <p:extLst>
              <p:ext uri="{D42A27DB-BD31-4B8C-83A1-F6EECF244321}">
                <p14:modId xmlns:p14="http://schemas.microsoft.com/office/powerpoint/2010/main" val="2979237141"/>
              </p:ext>
            </p:extLst>
          </p:nvPr>
        </p:nvGraphicFramePr>
        <p:xfrm>
          <a:off x="6057475" y="1440798"/>
          <a:ext cx="4286595" cy="2292935"/>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238808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553B57A-4387-CC38-B7D1-107B96675795}"/>
              </a:ext>
            </a:extLst>
          </p:cNvPr>
          <p:cNvPicPr>
            <a:picLocks noChangeAspect="1"/>
          </p:cNvPicPr>
          <p:nvPr/>
        </p:nvPicPr>
        <p:blipFill>
          <a:blip r:embed="rId2"/>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5D1914EA-7E8A-0A56-2B46-0B2279C03A4C}"/>
              </a:ext>
            </a:extLst>
          </p:cNvPr>
          <p:cNvPicPr>
            <a:picLocks noChangeAspect="1"/>
          </p:cNvPicPr>
          <p:nvPr/>
        </p:nvPicPr>
        <p:blipFill>
          <a:blip r:embed="rId3"/>
          <a:stretch>
            <a:fillRect/>
          </a:stretch>
        </p:blipFill>
        <p:spPr>
          <a:xfrm>
            <a:off x="736104" y="477520"/>
            <a:ext cx="2360156" cy="1281112"/>
          </a:xfrm>
          <a:prstGeom prst="rect">
            <a:avLst/>
          </a:prstGeom>
        </p:spPr>
      </p:pic>
      <p:sp>
        <p:nvSpPr>
          <p:cNvPr id="5" name="TextBox 4">
            <a:extLst>
              <a:ext uri="{FF2B5EF4-FFF2-40B4-BE49-F238E27FC236}">
                <a16:creationId xmlns:a16="http://schemas.microsoft.com/office/drawing/2014/main" id="{BDADCA6A-3C5C-397E-7BB2-A2AD679DCB4F}"/>
              </a:ext>
            </a:extLst>
          </p:cNvPr>
          <p:cNvSpPr txBox="1"/>
          <p:nvPr/>
        </p:nvSpPr>
        <p:spPr>
          <a:xfrm>
            <a:off x="736103" y="1758632"/>
            <a:ext cx="2360157" cy="261610"/>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(руб.)</a:t>
            </a:r>
          </a:p>
        </p:txBody>
      </p:sp>
      <p:graphicFrame>
        <p:nvGraphicFramePr>
          <p:cNvPr id="6" name="Диаграмма 5">
            <a:extLst>
              <a:ext uri="{FF2B5EF4-FFF2-40B4-BE49-F238E27FC236}">
                <a16:creationId xmlns:a16="http://schemas.microsoft.com/office/drawing/2014/main" id="{A1B73909-9D73-2C72-B57F-8AD82F60E1AF}"/>
              </a:ext>
            </a:extLst>
          </p:cNvPr>
          <p:cNvGraphicFramePr/>
          <p:nvPr>
            <p:extLst>
              <p:ext uri="{D42A27DB-BD31-4B8C-83A1-F6EECF244321}">
                <p14:modId xmlns:p14="http://schemas.microsoft.com/office/powerpoint/2010/main" val="2952483780"/>
              </p:ext>
            </p:extLst>
          </p:nvPr>
        </p:nvGraphicFramePr>
        <p:xfrm>
          <a:off x="3357534" y="313038"/>
          <a:ext cx="4286595" cy="2292935"/>
        </p:xfrm>
        <a:graphic>
          <a:graphicData uri="http://schemas.openxmlformats.org/drawingml/2006/chart">
            <c:chart xmlns:c="http://schemas.openxmlformats.org/drawingml/2006/chart" xmlns:r="http://schemas.openxmlformats.org/officeDocument/2006/relationships" r:id="rId4"/>
          </a:graphicData>
        </a:graphic>
      </p:graphicFrame>
      <p:pic>
        <p:nvPicPr>
          <p:cNvPr id="7" name="Рисунок 6">
            <a:extLst>
              <a:ext uri="{FF2B5EF4-FFF2-40B4-BE49-F238E27FC236}">
                <a16:creationId xmlns:a16="http://schemas.microsoft.com/office/drawing/2014/main" id="{2868872F-5922-DC08-6392-C6568F659D5F}"/>
              </a:ext>
            </a:extLst>
          </p:cNvPr>
          <p:cNvPicPr>
            <a:picLocks noChangeAspect="1"/>
          </p:cNvPicPr>
          <p:nvPr/>
        </p:nvPicPr>
        <p:blipFill>
          <a:blip r:embed="rId5"/>
          <a:stretch>
            <a:fillRect/>
          </a:stretch>
        </p:blipFill>
        <p:spPr>
          <a:xfrm>
            <a:off x="736103" y="3022515"/>
            <a:ext cx="1905000" cy="2743200"/>
          </a:xfrm>
          <a:prstGeom prst="rect">
            <a:avLst/>
          </a:prstGeom>
        </p:spPr>
      </p:pic>
      <p:sp>
        <p:nvSpPr>
          <p:cNvPr id="8" name="TextBox 7">
            <a:extLst>
              <a:ext uri="{FF2B5EF4-FFF2-40B4-BE49-F238E27FC236}">
                <a16:creationId xmlns:a16="http://schemas.microsoft.com/office/drawing/2014/main" id="{4F793A56-FD00-E853-8AD5-D76668DEE73D}"/>
              </a:ext>
            </a:extLst>
          </p:cNvPr>
          <p:cNvSpPr txBox="1"/>
          <p:nvPr/>
        </p:nvSpPr>
        <p:spPr>
          <a:xfrm>
            <a:off x="736102" y="5755284"/>
            <a:ext cx="2360157" cy="261610"/>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(в %)</a:t>
            </a:r>
          </a:p>
        </p:txBody>
      </p:sp>
      <p:graphicFrame>
        <p:nvGraphicFramePr>
          <p:cNvPr id="9" name="Диаграмма 8">
            <a:extLst>
              <a:ext uri="{FF2B5EF4-FFF2-40B4-BE49-F238E27FC236}">
                <a16:creationId xmlns:a16="http://schemas.microsoft.com/office/drawing/2014/main" id="{123C3D3A-B1D8-4F06-00AD-E4079D69A1E7}"/>
              </a:ext>
            </a:extLst>
          </p:cNvPr>
          <p:cNvGraphicFramePr/>
          <p:nvPr>
            <p:extLst>
              <p:ext uri="{D42A27DB-BD31-4B8C-83A1-F6EECF244321}">
                <p14:modId xmlns:p14="http://schemas.microsoft.com/office/powerpoint/2010/main" val="495597275"/>
              </p:ext>
            </p:extLst>
          </p:nvPr>
        </p:nvGraphicFramePr>
        <p:xfrm>
          <a:off x="3357533" y="3462349"/>
          <a:ext cx="4286595" cy="229293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45715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1C0ED3C-8FFD-0DAB-7A82-9639BB89C6E5}"/>
              </a:ext>
            </a:extLst>
          </p:cNvPr>
          <p:cNvPicPr>
            <a:picLocks noChangeAspect="1"/>
          </p:cNvPicPr>
          <p:nvPr/>
        </p:nvPicPr>
        <p:blipFill>
          <a:blip r:embed="rId2"/>
          <a:stretch>
            <a:fillRect/>
          </a:stretch>
        </p:blipFill>
        <p:spPr>
          <a:xfrm>
            <a:off x="0" y="0"/>
            <a:ext cx="12192000" cy="6857999"/>
          </a:xfrm>
          <a:prstGeom prst="rect">
            <a:avLst/>
          </a:prstGeom>
        </p:spPr>
      </p:pic>
      <p:sp>
        <p:nvSpPr>
          <p:cNvPr id="4" name="Прямоугольник: усеченные верхние углы 3">
            <a:extLst>
              <a:ext uri="{FF2B5EF4-FFF2-40B4-BE49-F238E27FC236}">
                <a16:creationId xmlns:a16="http://schemas.microsoft.com/office/drawing/2014/main" id="{D145CDE4-1260-3907-D1B3-C0814F0F7668}"/>
              </a:ext>
            </a:extLst>
          </p:cNvPr>
          <p:cNvSpPr/>
          <p:nvPr/>
        </p:nvSpPr>
        <p:spPr>
          <a:xfrm>
            <a:off x="2617011" y="104633"/>
            <a:ext cx="6957977" cy="331595"/>
          </a:xfrm>
          <a:prstGeom prst="snip2SameRect">
            <a:avLst/>
          </a:prstGeom>
          <a:solidFill>
            <a:srgbClr val="FFFF99">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Основные параметр</a:t>
            </a:r>
            <a:r>
              <a:rPr lang="ru-RU" sz="1200" b="1" dirty="0">
                <a:solidFill>
                  <a:srgbClr val="0000CC"/>
                </a:solidFill>
                <a:latin typeface="Times New Roman" panose="02020603050405020304" pitchFamily="18" charset="0"/>
                <a:cs typeface="Times New Roman" panose="02020603050405020304" pitchFamily="18" charset="0"/>
              </a:rPr>
              <a:t>ы</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бюджета (</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руб</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6" name="Схема 5">
            <a:extLst>
              <a:ext uri="{FF2B5EF4-FFF2-40B4-BE49-F238E27FC236}">
                <a16:creationId xmlns:a16="http://schemas.microsoft.com/office/drawing/2014/main" id="{5AED215E-8F8A-051B-F9BD-B34735BD62A9}"/>
              </a:ext>
            </a:extLst>
          </p:cNvPr>
          <p:cNvGraphicFramePr/>
          <p:nvPr>
            <p:extLst>
              <p:ext uri="{D42A27DB-BD31-4B8C-83A1-F6EECF244321}">
                <p14:modId xmlns:p14="http://schemas.microsoft.com/office/powerpoint/2010/main" val="3884404716"/>
              </p:ext>
            </p:extLst>
          </p:nvPr>
        </p:nvGraphicFramePr>
        <p:xfrm>
          <a:off x="436806" y="677722"/>
          <a:ext cx="2885234" cy="2065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Рисунок 7">
            <a:extLst>
              <a:ext uri="{FF2B5EF4-FFF2-40B4-BE49-F238E27FC236}">
                <a16:creationId xmlns:a16="http://schemas.microsoft.com/office/drawing/2014/main" id="{51A8A4CC-11DC-D8CC-AEAF-C679723B00DC}"/>
              </a:ext>
            </a:extLst>
          </p:cNvPr>
          <p:cNvPicPr>
            <a:picLocks noChangeAspect="1"/>
          </p:cNvPicPr>
          <p:nvPr/>
        </p:nvPicPr>
        <p:blipFill>
          <a:blip r:embed="rId8"/>
          <a:srcRect t="33942"/>
          <a:stretch/>
        </p:blipFill>
        <p:spPr>
          <a:xfrm>
            <a:off x="1080568" y="685799"/>
            <a:ext cx="1597710" cy="436228"/>
          </a:xfrm>
          <a:prstGeom prst="rect">
            <a:avLst/>
          </a:prstGeom>
        </p:spPr>
      </p:pic>
      <p:sp>
        <p:nvSpPr>
          <p:cNvPr id="5" name="Двойные фигурные скобки 4">
            <a:extLst>
              <a:ext uri="{FF2B5EF4-FFF2-40B4-BE49-F238E27FC236}">
                <a16:creationId xmlns:a16="http://schemas.microsoft.com/office/drawing/2014/main" id="{8404B77C-7F2C-DDEB-7E3B-F4670021D292}"/>
              </a:ext>
            </a:extLst>
          </p:cNvPr>
          <p:cNvSpPr/>
          <p:nvPr/>
        </p:nvSpPr>
        <p:spPr>
          <a:xfrm rot="16200000">
            <a:off x="3080895" y="1486408"/>
            <a:ext cx="1069848" cy="520547"/>
          </a:xfrm>
          <a:prstGeom prst="bracePair">
            <a:avLst/>
          </a:prstGeom>
        </p:spPr>
        <p:style>
          <a:lnRef idx="3">
            <a:schemeClr val="accent2"/>
          </a:lnRef>
          <a:fillRef idx="0">
            <a:schemeClr val="accent2"/>
          </a:fillRef>
          <a:effectRef idx="2">
            <a:schemeClr val="accent2"/>
          </a:effectRef>
          <a:fontRef idx="minor">
            <a:schemeClr val="tx1"/>
          </a:fontRef>
        </p:style>
        <p:txBody>
          <a:bodyPr vert="vert270" rtlCol="0" anchor="ctr"/>
          <a:lstStyle/>
          <a:p>
            <a:pPr algn="ctr"/>
            <a:endParaRPr lang="ru-RU"/>
          </a:p>
        </p:txBody>
      </p:sp>
      <p:sp>
        <p:nvSpPr>
          <p:cNvPr id="9" name="TextBox 8">
            <a:extLst>
              <a:ext uri="{FF2B5EF4-FFF2-40B4-BE49-F238E27FC236}">
                <a16:creationId xmlns:a16="http://schemas.microsoft.com/office/drawing/2014/main" id="{BDB602DA-5DB6-2BA5-4B62-18CC492E213F}"/>
              </a:ext>
            </a:extLst>
          </p:cNvPr>
          <p:cNvSpPr txBox="1"/>
          <p:nvPr/>
        </p:nvSpPr>
        <p:spPr>
          <a:xfrm>
            <a:off x="3322040" y="1294247"/>
            <a:ext cx="523220" cy="832920"/>
          </a:xfrm>
          <a:prstGeom prst="rect">
            <a:avLst/>
          </a:prstGeom>
          <a:noFill/>
        </p:spPr>
        <p:txBody>
          <a:bodyPr vert="vert270" wrap="none" rtlCol="0">
            <a:spAutoFit/>
          </a:bodyPr>
          <a:lstStyle/>
          <a:p>
            <a:pPr algn="ctr"/>
            <a:r>
              <a:rPr lang="ru-RU" sz="1100" dirty="0">
                <a:latin typeface="Times New Roman" panose="02020603050405020304" pitchFamily="18" charset="0"/>
                <a:cs typeface="Times New Roman" panose="02020603050405020304" pitchFamily="18" charset="0"/>
              </a:rPr>
              <a:t>профицит </a:t>
            </a:r>
          </a:p>
          <a:p>
            <a:pPr algn="ctr"/>
            <a:r>
              <a:rPr lang="ru-RU" sz="1100" dirty="0">
                <a:latin typeface="Times New Roman" panose="02020603050405020304" pitchFamily="18" charset="0"/>
                <a:cs typeface="Times New Roman" panose="02020603050405020304" pitchFamily="18" charset="0"/>
              </a:rPr>
              <a:t>13446619,65</a:t>
            </a:r>
          </a:p>
        </p:txBody>
      </p:sp>
      <p:graphicFrame>
        <p:nvGraphicFramePr>
          <p:cNvPr id="14" name="Схема 13">
            <a:extLst>
              <a:ext uri="{FF2B5EF4-FFF2-40B4-BE49-F238E27FC236}">
                <a16:creationId xmlns:a16="http://schemas.microsoft.com/office/drawing/2014/main" id="{639C0784-29BA-F92E-A265-47D22434CDD2}"/>
              </a:ext>
            </a:extLst>
          </p:cNvPr>
          <p:cNvGraphicFramePr/>
          <p:nvPr>
            <p:extLst>
              <p:ext uri="{D42A27DB-BD31-4B8C-83A1-F6EECF244321}">
                <p14:modId xmlns:p14="http://schemas.microsoft.com/office/powerpoint/2010/main" val="183672738"/>
              </p:ext>
            </p:extLst>
          </p:nvPr>
        </p:nvGraphicFramePr>
        <p:xfrm>
          <a:off x="433312" y="3420922"/>
          <a:ext cx="2922233" cy="206547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5" name="Рисунок 14">
            <a:extLst>
              <a:ext uri="{FF2B5EF4-FFF2-40B4-BE49-F238E27FC236}">
                <a16:creationId xmlns:a16="http://schemas.microsoft.com/office/drawing/2014/main" id="{4F2031B2-590F-037E-6ABF-28154DEC7052}"/>
              </a:ext>
            </a:extLst>
          </p:cNvPr>
          <p:cNvPicPr>
            <a:picLocks noChangeAspect="1"/>
          </p:cNvPicPr>
          <p:nvPr/>
        </p:nvPicPr>
        <p:blipFill>
          <a:blip r:embed="rId14"/>
          <a:stretch>
            <a:fillRect/>
          </a:stretch>
        </p:blipFill>
        <p:spPr>
          <a:xfrm>
            <a:off x="1061574" y="3444622"/>
            <a:ext cx="1603387" cy="432854"/>
          </a:xfrm>
          <a:prstGeom prst="rect">
            <a:avLst/>
          </a:prstGeom>
        </p:spPr>
      </p:pic>
      <p:graphicFrame>
        <p:nvGraphicFramePr>
          <p:cNvPr id="18" name="Схема 17">
            <a:extLst>
              <a:ext uri="{FF2B5EF4-FFF2-40B4-BE49-F238E27FC236}">
                <a16:creationId xmlns:a16="http://schemas.microsoft.com/office/drawing/2014/main" id="{CBBED137-2CC2-498E-DCC8-ED78FB0AC133}"/>
              </a:ext>
            </a:extLst>
          </p:cNvPr>
          <p:cNvGraphicFramePr/>
          <p:nvPr>
            <p:extLst>
              <p:ext uri="{D42A27DB-BD31-4B8C-83A1-F6EECF244321}">
                <p14:modId xmlns:p14="http://schemas.microsoft.com/office/powerpoint/2010/main" val="2709118419"/>
              </p:ext>
            </p:extLst>
          </p:nvPr>
        </p:nvGraphicFramePr>
        <p:xfrm>
          <a:off x="4679236" y="2128298"/>
          <a:ext cx="2885234" cy="2059210"/>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19" name="Рисунок 18">
            <a:extLst>
              <a:ext uri="{FF2B5EF4-FFF2-40B4-BE49-F238E27FC236}">
                <a16:creationId xmlns:a16="http://schemas.microsoft.com/office/drawing/2014/main" id="{50CE88B2-CE59-A26D-D1DD-5F2ED649F8C9}"/>
              </a:ext>
            </a:extLst>
          </p:cNvPr>
          <p:cNvPicPr>
            <a:picLocks noChangeAspect="1"/>
          </p:cNvPicPr>
          <p:nvPr/>
        </p:nvPicPr>
        <p:blipFill>
          <a:blip r:embed="rId20"/>
          <a:stretch>
            <a:fillRect/>
          </a:stretch>
        </p:blipFill>
        <p:spPr>
          <a:xfrm>
            <a:off x="5233289" y="2127167"/>
            <a:ext cx="1932599" cy="434541"/>
          </a:xfrm>
          <a:prstGeom prst="rect">
            <a:avLst/>
          </a:prstGeom>
        </p:spPr>
      </p:pic>
      <p:sp>
        <p:nvSpPr>
          <p:cNvPr id="20" name="Двойные фигурные скобки 19">
            <a:extLst>
              <a:ext uri="{FF2B5EF4-FFF2-40B4-BE49-F238E27FC236}">
                <a16:creationId xmlns:a16="http://schemas.microsoft.com/office/drawing/2014/main" id="{C5A096E1-FC92-2AB9-5787-82208032987D}"/>
              </a:ext>
            </a:extLst>
          </p:cNvPr>
          <p:cNvSpPr/>
          <p:nvPr/>
        </p:nvSpPr>
        <p:spPr>
          <a:xfrm rot="16200000">
            <a:off x="3174571" y="4193388"/>
            <a:ext cx="1069848" cy="520547"/>
          </a:xfrm>
          <a:prstGeom prst="bracePair">
            <a:avLst/>
          </a:prstGeom>
        </p:spPr>
        <p:style>
          <a:lnRef idx="3">
            <a:schemeClr val="accent2"/>
          </a:lnRef>
          <a:fillRef idx="0">
            <a:schemeClr val="accent2"/>
          </a:fillRef>
          <a:effectRef idx="2">
            <a:schemeClr val="accent2"/>
          </a:effectRef>
          <a:fontRef idx="minor">
            <a:schemeClr val="tx1"/>
          </a:fontRef>
        </p:style>
        <p:txBody>
          <a:bodyPr vert="vert270" rtlCol="0" anchor="ctr"/>
          <a:lstStyle/>
          <a:p>
            <a:pPr algn="ctr"/>
            <a:endParaRPr lang="ru-RU"/>
          </a:p>
        </p:txBody>
      </p:sp>
      <p:sp>
        <p:nvSpPr>
          <p:cNvPr id="21" name="TextBox 20">
            <a:extLst>
              <a:ext uri="{FF2B5EF4-FFF2-40B4-BE49-F238E27FC236}">
                <a16:creationId xmlns:a16="http://schemas.microsoft.com/office/drawing/2014/main" id="{C1A07E71-8D43-1B93-9BDB-272FC38AC7BE}"/>
              </a:ext>
            </a:extLst>
          </p:cNvPr>
          <p:cNvSpPr txBox="1"/>
          <p:nvPr/>
        </p:nvSpPr>
        <p:spPr>
          <a:xfrm>
            <a:off x="3372578" y="4011020"/>
            <a:ext cx="523220" cy="832920"/>
          </a:xfrm>
          <a:prstGeom prst="rect">
            <a:avLst/>
          </a:prstGeom>
          <a:noFill/>
        </p:spPr>
        <p:txBody>
          <a:bodyPr vert="vert270" wrap="none" rtlCol="0">
            <a:spAutoFit/>
          </a:bodyPr>
          <a:lstStyle/>
          <a:p>
            <a:pPr algn="ctr"/>
            <a:r>
              <a:rPr lang="ru-RU" sz="1100" dirty="0">
                <a:latin typeface="Times New Roman" panose="02020603050405020304" pitchFamily="18" charset="0"/>
                <a:cs typeface="Times New Roman" panose="02020603050405020304" pitchFamily="18" charset="0"/>
              </a:rPr>
              <a:t>дефицит </a:t>
            </a:r>
          </a:p>
          <a:p>
            <a:pPr algn="ctr"/>
            <a:r>
              <a:rPr lang="ru-RU" sz="1100" dirty="0">
                <a:latin typeface="Times New Roman" panose="02020603050405020304" pitchFamily="18" charset="0"/>
                <a:cs typeface="Times New Roman" panose="02020603050405020304" pitchFamily="18" charset="0"/>
              </a:rPr>
              <a:t>62997155,28</a:t>
            </a:r>
          </a:p>
        </p:txBody>
      </p:sp>
      <p:graphicFrame>
        <p:nvGraphicFramePr>
          <p:cNvPr id="23" name="Схема 22">
            <a:extLst>
              <a:ext uri="{FF2B5EF4-FFF2-40B4-BE49-F238E27FC236}">
                <a16:creationId xmlns:a16="http://schemas.microsoft.com/office/drawing/2014/main" id="{93259C13-CD9E-BCF7-3267-47E247C0369E}"/>
              </a:ext>
            </a:extLst>
          </p:cNvPr>
          <p:cNvGraphicFramePr/>
          <p:nvPr>
            <p:extLst>
              <p:ext uri="{D42A27DB-BD31-4B8C-83A1-F6EECF244321}">
                <p14:modId xmlns:p14="http://schemas.microsoft.com/office/powerpoint/2010/main" val="427312941"/>
              </p:ext>
            </p:extLst>
          </p:nvPr>
        </p:nvGraphicFramePr>
        <p:xfrm>
          <a:off x="8399517" y="677722"/>
          <a:ext cx="2885234" cy="2059210"/>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pic>
        <p:nvPicPr>
          <p:cNvPr id="24" name="Рисунок 23">
            <a:extLst>
              <a:ext uri="{FF2B5EF4-FFF2-40B4-BE49-F238E27FC236}">
                <a16:creationId xmlns:a16="http://schemas.microsoft.com/office/drawing/2014/main" id="{6C7E78C6-45F2-204D-19F7-7900D09875F6}"/>
              </a:ext>
            </a:extLst>
          </p:cNvPr>
          <p:cNvPicPr>
            <a:picLocks noChangeAspect="1"/>
          </p:cNvPicPr>
          <p:nvPr/>
        </p:nvPicPr>
        <p:blipFill>
          <a:blip r:embed="rId26"/>
          <a:srcRect l="13368" t="16089" r="8530" b="33757"/>
          <a:stretch/>
        </p:blipFill>
        <p:spPr>
          <a:xfrm>
            <a:off x="9070176" y="685799"/>
            <a:ext cx="1778800" cy="422538"/>
          </a:xfrm>
          <a:prstGeom prst="rect">
            <a:avLst/>
          </a:prstGeom>
        </p:spPr>
      </p:pic>
      <p:graphicFrame>
        <p:nvGraphicFramePr>
          <p:cNvPr id="25" name="Схема 24">
            <a:extLst>
              <a:ext uri="{FF2B5EF4-FFF2-40B4-BE49-F238E27FC236}">
                <a16:creationId xmlns:a16="http://schemas.microsoft.com/office/drawing/2014/main" id="{47BCB871-5396-4132-4B21-0D5DCA2F42B3}"/>
              </a:ext>
            </a:extLst>
          </p:cNvPr>
          <p:cNvGraphicFramePr/>
          <p:nvPr>
            <p:extLst>
              <p:ext uri="{D42A27DB-BD31-4B8C-83A1-F6EECF244321}">
                <p14:modId xmlns:p14="http://schemas.microsoft.com/office/powerpoint/2010/main" val="736130822"/>
              </p:ext>
            </p:extLst>
          </p:nvPr>
        </p:nvGraphicFramePr>
        <p:xfrm>
          <a:off x="8399517" y="3414654"/>
          <a:ext cx="2885234" cy="2059210"/>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pic>
        <p:nvPicPr>
          <p:cNvPr id="26" name="Рисунок 25">
            <a:extLst>
              <a:ext uri="{FF2B5EF4-FFF2-40B4-BE49-F238E27FC236}">
                <a16:creationId xmlns:a16="http://schemas.microsoft.com/office/drawing/2014/main" id="{68D2156E-47C6-BC0D-0CC2-B5D5905D975A}"/>
              </a:ext>
            </a:extLst>
          </p:cNvPr>
          <p:cNvPicPr>
            <a:picLocks noChangeAspect="1"/>
          </p:cNvPicPr>
          <p:nvPr/>
        </p:nvPicPr>
        <p:blipFill>
          <a:blip r:embed="rId32"/>
          <a:srcRect t="37639" r="2008" b="33701"/>
          <a:stretch/>
        </p:blipFill>
        <p:spPr>
          <a:xfrm>
            <a:off x="8888161" y="3444622"/>
            <a:ext cx="2105270" cy="432854"/>
          </a:xfrm>
          <a:prstGeom prst="rect">
            <a:avLst/>
          </a:prstGeom>
        </p:spPr>
      </p:pic>
    </p:spTree>
    <p:extLst>
      <p:ext uri="{BB962C8B-B14F-4D97-AF65-F5344CB8AC3E}">
        <p14:creationId xmlns:p14="http://schemas.microsoft.com/office/powerpoint/2010/main" val="2525336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7A96680-B5AC-110C-9198-34B316BA2556}"/>
              </a:ext>
            </a:extLst>
          </p:cNvPr>
          <p:cNvPicPr>
            <a:picLocks noChangeAspect="1"/>
          </p:cNvPicPr>
          <p:nvPr/>
        </p:nvPicPr>
        <p:blipFill>
          <a:blip r:embed="rId2"/>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45FC66E2-194F-3F58-E170-91685E1D7F8A}"/>
              </a:ext>
            </a:extLst>
          </p:cNvPr>
          <p:cNvPicPr>
            <a:picLocks noChangeAspect="1"/>
          </p:cNvPicPr>
          <p:nvPr/>
        </p:nvPicPr>
        <p:blipFill>
          <a:blip r:embed="rId3"/>
          <a:stretch>
            <a:fillRect/>
          </a:stretch>
        </p:blipFill>
        <p:spPr>
          <a:xfrm>
            <a:off x="520390" y="299046"/>
            <a:ext cx="2091109" cy="1780186"/>
          </a:xfrm>
          <a:prstGeom prst="rect">
            <a:avLst/>
          </a:prstGeom>
        </p:spPr>
      </p:pic>
      <p:sp>
        <p:nvSpPr>
          <p:cNvPr id="5" name="Прямоугольник: скругленные углы 7">
            <a:extLst>
              <a:ext uri="{FF2B5EF4-FFF2-40B4-BE49-F238E27FC236}">
                <a16:creationId xmlns:a16="http://schemas.microsoft.com/office/drawing/2014/main" id="{B921B1FF-A929-C812-82C1-39E57BFCFAF9}"/>
              </a:ext>
            </a:extLst>
          </p:cNvPr>
          <p:cNvSpPr/>
          <p:nvPr/>
        </p:nvSpPr>
        <p:spPr>
          <a:xfrm>
            <a:off x="2818701" y="411386"/>
            <a:ext cx="8664278" cy="430887"/>
          </a:xfrm>
          <a:prstGeom prst="roundRect">
            <a:avLst/>
          </a:prstGeom>
          <a:solidFill>
            <a:srgbClr val="FFF9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a:extLst>
              <a:ext uri="{FF2B5EF4-FFF2-40B4-BE49-F238E27FC236}">
                <a16:creationId xmlns:a16="http://schemas.microsoft.com/office/drawing/2014/main" id="{953444A1-83A5-0E47-FA32-677D03C75375}"/>
              </a:ext>
            </a:extLst>
          </p:cNvPr>
          <p:cNvSpPr txBox="1"/>
          <p:nvPr/>
        </p:nvSpPr>
        <p:spPr>
          <a:xfrm>
            <a:off x="3080307" y="411386"/>
            <a:ext cx="8402671" cy="430887"/>
          </a:xfrm>
          <a:prstGeom prst="rect">
            <a:avLst/>
          </a:prstGeom>
          <a:noFill/>
        </p:spPr>
        <p:txBody>
          <a:bodyPr wrap="square">
            <a:spAutoFit/>
          </a:bodyPr>
          <a:lstStyle/>
          <a:p>
            <a:pPr algn="ctr"/>
            <a:r>
              <a:rPr lang="ru-RU" sz="1100" b="1" i="0" dirty="0">
                <a:solidFill>
                  <a:srgbClr val="202124"/>
                </a:solidFill>
                <a:effectLst/>
                <a:latin typeface="Times New Roman" panose="02020603050405020304" pitchFamily="18" charset="0"/>
                <a:cs typeface="Times New Roman" panose="02020603050405020304" pitchFamily="18" charset="0"/>
              </a:rPr>
              <a:t>Под условно утверждаемыми (утвержденными) расходами </a:t>
            </a:r>
            <a:r>
              <a:rPr lang="ru-RU" sz="1100" b="0" i="0" dirty="0">
                <a:solidFill>
                  <a:srgbClr val="202124"/>
                </a:solidFill>
                <a:effectLst/>
                <a:latin typeface="Times New Roman" panose="02020603050405020304" pitchFamily="18" charset="0"/>
                <a:cs typeface="Times New Roman" panose="02020603050405020304" pitchFamily="18" charset="0"/>
              </a:rPr>
              <a:t>понимаются </a:t>
            </a:r>
            <a:r>
              <a:rPr lang="ru-RU" sz="1100" i="0" dirty="0">
                <a:solidFill>
                  <a:srgbClr val="202124"/>
                </a:solidFill>
                <a:effectLst/>
                <a:latin typeface="Times New Roman" panose="02020603050405020304" pitchFamily="18" charset="0"/>
                <a:cs typeface="Times New Roman" panose="02020603050405020304" pitchFamily="18" charset="0"/>
              </a:rPr>
              <a:t>не распределенные в плановом периоде в соответствии с классификацией расходов бюджетов бюджетные ассигнования.</a:t>
            </a:r>
            <a:endParaRPr lang="ru-RU" sz="1100" dirty="0">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63ABC553-4A74-20D3-A8C4-B51BEB2A4708}"/>
              </a:ext>
            </a:extLst>
          </p:cNvPr>
          <p:cNvPicPr>
            <a:picLocks noChangeAspect="1"/>
          </p:cNvPicPr>
          <p:nvPr/>
        </p:nvPicPr>
        <p:blipFill>
          <a:blip r:embed="rId4"/>
          <a:stretch>
            <a:fillRect/>
          </a:stretch>
        </p:blipFill>
        <p:spPr>
          <a:xfrm>
            <a:off x="4372604" y="851288"/>
            <a:ext cx="426757" cy="402371"/>
          </a:xfrm>
          <a:prstGeom prst="rect">
            <a:avLst/>
          </a:prstGeom>
        </p:spPr>
      </p:pic>
      <p:pic>
        <p:nvPicPr>
          <p:cNvPr id="7" name="Рисунок 6">
            <a:extLst>
              <a:ext uri="{FF2B5EF4-FFF2-40B4-BE49-F238E27FC236}">
                <a16:creationId xmlns:a16="http://schemas.microsoft.com/office/drawing/2014/main" id="{D8EE16C1-A47C-CDA0-0B3A-527FCB0DAEF9}"/>
              </a:ext>
            </a:extLst>
          </p:cNvPr>
          <p:cNvPicPr>
            <a:picLocks noChangeAspect="1"/>
          </p:cNvPicPr>
          <p:nvPr/>
        </p:nvPicPr>
        <p:blipFill>
          <a:blip r:embed="rId5"/>
          <a:stretch>
            <a:fillRect/>
          </a:stretch>
        </p:blipFill>
        <p:spPr>
          <a:xfrm>
            <a:off x="9067390" y="842273"/>
            <a:ext cx="432854" cy="396274"/>
          </a:xfrm>
          <a:prstGeom prst="rect">
            <a:avLst/>
          </a:prstGeom>
        </p:spPr>
      </p:pic>
      <p:sp>
        <p:nvSpPr>
          <p:cNvPr id="8" name="Прямоугольник: скругленные углы 13">
            <a:extLst>
              <a:ext uri="{FF2B5EF4-FFF2-40B4-BE49-F238E27FC236}">
                <a16:creationId xmlns:a16="http://schemas.microsoft.com/office/drawing/2014/main" id="{F043ED24-5420-2CDE-F512-869B806FE159}"/>
              </a:ext>
            </a:extLst>
          </p:cNvPr>
          <p:cNvSpPr/>
          <p:nvPr/>
        </p:nvSpPr>
        <p:spPr>
          <a:xfrm>
            <a:off x="2818700" y="1262674"/>
            <a:ext cx="3900882" cy="48430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1"/>
                </a:solidFill>
                <a:latin typeface="Times New Roman" panose="02020603050405020304" pitchFamily="18" charset="0"/>
                <a:cs typeface="Times New Roman" panose="02020603050405020304" pitchFamily="18" charset="0"/>
              </a:rPr>
              <a:t>На случай непредвиденного сокращения доходов</a:t>
            </a:r>
          </a:p>
        </p:txBody>
      </p:sp>
      <p:sp>
        <p:nvSpPr>
          <p:cNvPr id="9" name="Прямоугольник: скругленные углы 14">
            <a:extLst>
              <a:ext uri="{FF2B5EF4-FFF2-40B4-BE49-F238E27FC236}">
                <a16:creationId xmlns:a16="http://schemas.microsoft.com/office/drawing/2014/main" id="{99F9D640-1A0C-1865-F4BB-92B262E4F943}"/>
              </a:ext>
            </a:extLst>
          </p:cNvPr>
          <p:cNvSpPr/>
          <p:nvPr/>
        </p:nvSpPr>
        <p:spPr>
          <a:xfrm>
            <a:off x="7307297" y="1256402"/>
            <a:ext cx="4175682" cy="49684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1"/>
                </a:solidFill>
                <a:latin typeface="Times New Roman" panose="02020603050405020304" pitchFamily="18" charset="0"/>
                <a:cs typeface="Times New Roman" panose="02020603050405020304" pitchFamily="18" charset="0"/>
              </a:rPr>
              <a:t>Для принятия новых расходных обязательств в очередном бюджетном цикле</a:t>
            </a:r>
          </a:p>
        </p:txBody>
      </p:sp>
      <p:sp>
        <p:nvSpPr>
          <p:cNvPr id="10" name="Прямоугольник: скругленные углы 16">
            <a:extLst>
              <a:ext uri="{FF2B5EF4-FFF2-40B4-BE49-F238E27FC236}">
                <a16:creationId xmlns:a16="http://schemas.microsoft.com/office/drawing/2014/main" id="{DB40AE85-8159-C29D-5CEA-077D6849B861}"/>
              </a:ext>
            </a:extLst>
          </p:cNvPr>
          <p:cNvSpPr/>
          <p:nvPr/>
        </p:nvSpPr>
        <p:spPr>
          <a:xfrm>
            <a:off x="520390" y="2322298"/>
            <a:ext cx="1996783" cy="2773871"/>
          </a:xfrm>
          <a:prstGeom prst="roundRect">
            <a:avLst/>
          </a:prstGeom>
          <a:solidFill>
            <a:schemeClr val="accent4">
              <a:lumMod val="20000"/>
              <a:lumOff val="80000"/>
            </a:schemeClr>
          </a:solidFill>
          <a:scene3d>
            <a:camera prst="perspectiveAbove"/>
            <a:lightRig rig="threePt" dir="t"/>
          </a:scene3d>
        </p:spPr>
        <p:style>
          <a:lnRef idx="1">
            <a:schemeClr val="accent2"/>
          </a:lnRef>
          <a:fillRef idx="2">
            <a:schemeClr val="accent2"/>
          </a:fillRef>
          <a:effectRef idx="1">
            <a:schemeClr val="accent2"/>
          </a:effectRef>
          <a:fontRef idx="minor">
            <a:schemeClr val="dk1"/>
          </a:fontRef>
        </p:style>
        <p:txBody>
          <a:bodyPr rtlCol="0" anchor="ctr"/>
          <a:lstStyle/>
          <a:p>
            <a:pPr algn="l"/>
            <a:endParaRPr lang="ru-RU" sz="1800" b="0" i="0" u="none" strike="noStrike" baseline="0" dirty="0">
              <a:solidFill>
                <a:srgbClr val="000000"/>
              </a:solidFill>
              <a:latin typeface="Cambria" panose="020405030504060302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r>
              <a:rPr lang="ru-RU" sz="1200" b="1" i="0" u="none" strike="noStrike" baseline="0" dirty="0">
                <a:solidFill>
                  <a:schemeClr val="tx1"/>
                </a:solidFill>
                <a:latin typeface="Times New Roman" panose="02020603050405020304" pitchFamily="18" charset="0"/>
                <a:cs typeface="Times New Roman" panose="02020603050405020304" pitchFamily="18" charset="0"/>
              </a:rPr>
              <a:t>На чем основаны предусмотренные условно утверждаемые расходы (УУР) в 2026 и 2027 годах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6E0342B1-8B1E-EC03-DDE8-8F89FD455F3B}"/>
              </a:ext>
            </a:extLst>
          </p:cNvPr>
          <p:cNvPicPr>
            <a:picLocks noChangeAspect="1"/>
          </p:cNvPicPr>
          <p:nvPr/>
        </p:nvPicPr>
        <p:blipFill>
          <a:blip r:embed="rId6"/>
          <a:stretch>
            <a:fillRect/>
          </a:stretch>
        </p:blipFill>
        <p:spPr>
          <a:xfrm>
            <a:off x="703284" y="2564561"/>
            <a:ext cx="1725318" cy="1042506"/>
          </a:xfrm>
          <a:prstGeom prst="rect">
            <a:avLst/>
          </a:prstGeom>
        </p:spPr>
      </p:pic>
      <p:sp>
        <p:nvSpPr>
          <p:cNvPr id="12" name="Прямоугольник: скругленные углы 18">
            <a:extLst>
              <a:ext uri="{FF2B5EF4-FFF2-40B4-BE49-F238E27FC236}">
                <a16:creationId xmlns:a16="http://schemas.microsoft.com/office/drawing/2014/main" id="{C145E0CA-3A8B-AE37-C6FE-03B73B51348F}"/>
              </a:ext>
            </a:extLst>
          </p:cNvPr>
          <p:cNvSpPr/>
          <p:nvPr/>
        </p:nvSpPr>
        <p:spPr>
          <a:xfrm>
            <a:off x="134405" y="5274248"/>
            <a:ext cx="2768752" cy="566471"/>
          </a:xfrm>
          <a:prstGeom prst="round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b="0" i="0" u="none" strike="noStrike" baseline="0" dirty="0">
                <a:latin typeface="Times New Roman" panose="02020603050405020304" pitchFamily="18" charset="0"/>
                <a:cs typeface="Times New Roman" panose="02020603050405020304" pitchFamily="18" charset="0"/>
              </a:rPr>
              <a:t>Статья 184.1 Бюджетного кодекса Российской </a:t>
            </a:r>
            <a:r>
              <a:rPr lang="ru-RU" sz="1100" dirty="0">
                <a:latin typeface="Times New Roman" panose="02020603050405020304" pitchFamily="18" charset="0"/>
                <a:cs typeface="Times New Roman" panose="02020603050405020304" pitchFamily="18" charset="0"/>
              </a:rPr>
              <a:t> </a:t>
            </a:r>
            <a:r>
              <a:rPr lang="ru-RU" sz="1100" b="0" i="0" u="none" strike="noStrike" baseline="0" dirty="0">
                <a:latin typeface="Times New Roman" panose="02020603050405020304" pitchFamily="18" charset="0"/>
                <a:cs typeface="Times New Roman" panose="02020603050405020304" pitchFamily="18" charset="0"/>
              </a:rPr>
              <a:t>Федерации </a:t>
            </a:r>
            <a:endParaRPr lang="ru-RU" sz="1100" dirty="0">
              <a:latin typeface="Times New Roman" panose="02020603050405020304" pitchFamily="18" charset="0"/>
              <a:cs typeface="Times New Roman" panose="02020603050405020304" pitchFamily="18" charset="0"/>
            </a:endParaRPr>
          </a:p>
        </p:txBody>
      </p:sp>
      <p:sp>
        <p:nvSpPr>
          <p:cNvPr id="13" name="Прямоугольник: скругленные углы 19">
            <a:extLst>
              <a:ext uri="{FF2B5EF4-FFF2-40B4-BE49-F238E27FC236}">
                <a16:creationId xmlns:a16="http://schemas.microsoft.com/office/drawing/2014/main" id="{89587346-B9D5-6B00-E470-65B63F5A1E99}"/>
              </a:ext>
            </a:extLst>
          </p:cNvPr>
          <p:cNvSpPr/>
          <p:nvPr/>
        </p:nvSpPr>
        <p:spPr>
          <a:xfrm>
            <a:off x="2820491" y="2079232"/>
            <a:ext cx="6316740" cy="1617822"/>
          </a:xfrm>
          <a:prstGeom prst="round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latin typeface="Times New Roman" panose="02020603050405020304" pitchFamily="18" charset="0"/>
                <a:cs typeface="Times New Roman" panose="02020603050405020304" pitchFamily="18" charset="0"/>
              </a:rPr>
              <a:t>Требование:</a:t>
            </a:r>
          </a:p>
          <a:p>
            <a:r>
              <a:rPr lang="ru-RU" sz="1100" b="0" i="0" dirty="0">
                <a:solidFill>
                  <a:srgbClr val="222222"/>
                </a:solidFill>
                <a:effectLst/>
                <a:latin typeface="Times New Roman" panose="02020603050405020304" pitchFamily="18" charset="0"/>
                <a:cs typeface="Times New Roman" panose="02020603050405020304" pitchFamily="18" charset="0"/>
              </a:rPr>
              <a:t>– на первый год планового периода в объеме не менее 2,5 %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br>
              <a:rPr lang="ru-RU" sz="1100" dirty="0">
                <a:latin typeface="Times New Roman" panose="02020603050405020304" pitchFamily="18" charset="0"/>
                <a:cs typeface="Times New Roman" panose="02020603050405020304" pitchFamily="18" charset="0"/>
              </a:rPr>
            </a:br>
            <a:r>
              <a:rPr lang="ru-RU" sz="1100" b="0" i="0" dirty="0">
                <a:solidFill>
                  <a:srgbClr val="222222"/>
                </a:solidFill>
                <a:effectLst/>
                <a:latin typeface="Times New Roman" panose="02020603050405020304" pitchFamily="18" charset="0"/>
                <a:cs typeface="Times New Roman" panose="02020603050405020304" pitchFamily="18" charset="0"/>
              </a:rPr>
              <a:t>– на второй год планового периода в объеме не менее 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endParaRPr lang="ru-RU" sz="1100" dirty="0">
              <a:latin typeface="Times New Roman" panose="02020603050405020304" pitchFamily="18" charset="0"/>
              <a:cs typeface="Times New Roman" panose="02020603050405020304" pitchFamily="18" charset="0"/>
            </a:endParaRPr>
          </a:p>
        </p:txBody>
      </p:sp>
      <p:sp>
        <p:nvSpPr>
          <p:cNvPr id="14" name="Блок-схема: альтернативный процесс 13">
            <a:extLst>
              <a:ext uri="{FF2B5EF4-FFF2-40B4-BE49-F238E27FC236}">
                <a16:creationId xmlns:a16="http://schemas.microsoft.com/office/drawing/2014/main" id="{D5F03AFA-8C26-B740-B4F9-6F8B0DFF442E}"/>
              </a:ext>
            </a:extLst>
          </p:cNvPr>
          <p:cNvSpPr/>
          <p:nvPr/>
        </p:nvSpPr>
        <p:spPr>
          <a:xfrm>
            <a:off x="3641688" y="4793072"/>
            <a:ext cx="5753450" cy="1018334"/>
          </a:xfrm>
          <a:prstGeom prst="flowChartAlternateProcess">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2026 год  в сумме 11375114 руб.</a:t>
            </a:r>
          </a:p>
          <a:p>
            <a:pPr algn="ctr"/>
            <a:endParaRPr lang="ru-RU" sz="12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2027 год в сумме 24286378 руб.</a:t>
            </a:r>
            <a:endParaRPr lang="ru-RU" sz="1200" dirty="0">
              <a:latin typeface="Times New Roman" panose="02020603050405020304" pitchFamily="18" charset="0"/>
              <a:cs typeface="Times New Roman" panose="02020603050405020304" pitchFamily="18" charset="0"/>
            </a:endParaRPr>
          </a:p>
        </p:txBody>
      </p:sp>
      <p:pic>
        <p:nvPicPr>
          <p:cNvPr id="15" name="Рисунок 14">
            <a:extLst>
              <a:ext uri="{FF2B5EF4-FFF2-40B4-BE49-F238E27FC236}">
                <a16:creationId xmlns:a16="http://schemas.microsoft.com/office/drawing/2014/main" id="{3234EE13-3E11-F9CE-5E3A-05BDC34B9CCC}"/>
              </a:ext>
            </a:extLst>
          </p:cNvPr>
          <p:cNvPicPr>
            <a:picLocks noChangeAspect="1"/>
          </p:cNvPicPr>
          <p:nvPr/>
        </p:nvPicPr>
        <p:blipFill>
          <a:blip r:embed="rId7"/>
          <a:stretch>
            <a:fillRect/>
          </a:stretch>
        </p:blipFill>
        <p:spPr>
          <a:xfrm>
            <a:off x="9556475" y="2420712"/>
            <a:ext cx="1926503" cy="1450974"/>
          </a:xfrm>
          <a:prstGeom prst="rect">
            <a:avLst/>
          </a:prstGeom>
        </p:spPr>
      </p:pic>
      <p:sp>
        <p:nvSpPr>
          <p:cNvPr id="16" name="TextBox 15">
            <a:extLst>
              <a:ext uri="{FF2B5EF4-FFF2-40B4-BE49-F238E27FC236}">
                <a16:creationId xmlns:a16="http://schemas.microsoft.com/office/drawing/2014/main" id="{026674BB-8832-5716-CC68-BA63DF5DE180}"/>
              </a:ext>
            </a:extLst>
          </p:cNvPr>
          <p:cNvSpPr txBox="1"/>
          <p:nvPr/>
        </p:nvSpPr>
        <p:spPr>
          <a:xfrm>
            <a:off x="8798429" y="3825713"/>
            <a:ext cx="3137482" cy="646331"/>
          </a:xfrm>
          <a:prstGeom prst="rect">
            <a:avLst/>
          </a:prstGeom>
          <a:noFill/>
        </p:spPr>
        <p:txBody>
          <a:bodyPr wrap="square">
            <a:spAutoFit/>
          </a:bodyPr>
          <a:lstStyle/>
          <a:p>
            <a:pPr algn="l"/>
            <a:endParaRPr lang="ru-RU" sz="1200" b="0" i="0" u="none" strike="noStrike" baseline="0" dirty="0">
              <a:solidFill>
                <a:srgbClr val="000000"/>
              </a:solidFill>
              <a:latin typeface="Verdana" panose="020B0604030504040204" pitchFamily="34" charset="0"/>
            </a:endParaRPr>
          </a:p>
          <a:p>
            <a:pPr algn="ctr"/>
            <a:r>
              <a:rPr lang="ru-RU" sz="1200" b="1" i="1" u="none" strike="noStrike" baseline="0" dirty="0">
                <a:latin typeface="Times New Roman" panose="02020603050405020304" pitchFamily="18" charset="0"/>
                <a:cs typeface="Times New Roman" panose="02020603050405020304" pitchFamily="18" charset="0"/>
              </a:rPr>
              <a:t>Цель – повышение устойчивости бюджета </a:t>
            </a:r>
            <a:endParaRPr lang="ru-RU" sz="1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2979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12E7B77-8681-1A8F-7DF2-36F5FF0774C6}"/>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F8764D80-36DE-0346-AFD3-6E123AA501D5}"/>
              </a:ext>
            </a:extLst>
          </p:cNvPr>
          <p:cNvSpPr/>
          <p:nvPr/>
        </p:nvSpPr>
        <p:spPr>
          <a:xfrm>
            <a:off x="2617011" y="104633"/>
            <a:ext cx="6957977" cy="331595"/>
          </a:xfrm>
          <a:prstGeom prst="snip2SameRect">
            <a:avLst/>
          </a:prstGeom>
          <a:solidFill>
            <a:srgbClr val="FFFF99">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Публичные нормативные обязательства(</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руб</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endParaRPr lang="ru-RU" sz="1200" b="1" dirty="0">
              <a:solidFill>
                <a:srgbClr val="0000CC"/>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7A4E1A96-2520-01A5-D82F-606B040FF76A}"/>
              </a:ext>
            </a:extLst>
          </p:cNvPr>
          <p:cNvPicPr>
            <a:picLocks noChangeAspect="1"/>
          </p:cNvPicPr>
          <p:nvPr/>
        </p:nvPicPr>
        <p:blipFill>
          <a:blip r:embed="rId3"/>
          <a:stretch>
            <a:fillRect/>
          </a:stretch>
        </p:blipFill>
        <p:spPr>
          <a:xfrm>
            <a:off x="504389" y="614144"/>
            <a:ext cx="1592859" cy="16341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5" name="Таблица 6">
            <a:extLst>
              <a:ext uri="{FF2B5EF4-FFF2-40B4-BE49-F238E27FC236}">
                <a16:creationId xmlns:a16="http://schemas.microsoft.com/office/drawing/2014/main" id="{AE6055F9-EF5B-C37D-2646-67202E65BE1B}"/>
              </a:ext>
            </a:extLst>
          </p:cNvPr>
          <p:cNvGraphicFramePr>
            <a:graphicFrameLocks noGrp="1"/>
          </p:cNvGraphicFramePr>
          <p:nvPr>
            <p:extLst>
              <p:ext uri="{D42A27DB-BD31-4B8C-83A1-F6EECF244321}">
                <p14:modId xmlns:p14="http://schemas.microsoft.com/office/powerpoint/2010/main" val="2587648446"/>
              </p:ext>
            </p:extLst>
          </p:nvPr>
        </p:nvGraphicFramePr>
        <p:xfrm>
          <a:off x="2292964" y="881577"/>
          <a:ext cx="3448980" cy="1304714"/>
        </p:xfrm>
        <a:graphic>
          <a:graphicData uri="http://schemas.openxmlformats.org/drawingml/2006/table">
            <a:tbl>
              <a:tblPr firstRow="1" bandRow="1">
                <a:tableStyleId>{8A107856-5554-42FB-B03E-39F5DBC370BA}</a:tableStyleId>
              </a:tblPr>
              <a:tblGrid>
                <a:gridCol w="1149660">
                  <a:extLst>
                    <a:ext uri="{9D8B030D-6E8A-4147-A177-3AD203B41FA5}">
                      <a16:colId xmlns:a16="http://schemas.microsoft.com/office/drawing/2014/main" val="2391241340"/>
                    </a:ext>
                  </a:extLst>
                </a:gridCol>
                <a:gridCol w="1149660">
                  <a:extLst>
                    <a:ext uri="{9D8B030D-6E8A-4147-A177-3AD203B41FA5}">
                      <a16:colId xmlns:a16="http://schemas.microsoft.com/office/drawing/2014/main" val="2316280640"/>
                    </a:ext>
                  </a:extLst>
                </a:gridCol>
                <a:gridCol w="1149660">
                  <a:extLst>
                    <a:ext uri="{9D8B030D-6E8A-4147-A177-3AD203B41FA5}">
                      <a16:colId xmlns:a16="http://schemas.microsoft.com/office/drawing/2014/main"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Компенсация части родительской платы за содержание ребенка в муниципальных образовательных учреждениях</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pPr algn="ctr"/>
                      <a:r>
                        <a:rPr lang="ru-RU" sz="1000" dirty="0">
                          <a:latin typeface="Times New Roman" panose="02020603050405020304" pitchFamily="18" charset="0"/>
                          <a:cs typeface="Times New Roman" panose="02020603050405020304" pitchFamily="18" charset="0"/>
                        </a:rPr>
                        <a:t>2025г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2026г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2027г (руб.)</a:t>
                      </a:r>
                    </a:p>
                  </a:txBody>
                  <a:tcPr/>
                </a:tc>
                <a:extLst>
                  <a:ext uri="{0D108BD9-81ED-4DB2-BD59-A6C34878D82A}">
                    <a16:rowId xmlns:a16="http://schemas.microsoft.com/office/drawing/2014/main" val="124460683"/>
                  </a:ext>
                </a:extLst>
              </a:tr>
              <a:tr h="479237">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1563181,00</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1625482,00</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1690614,00</a:t>
                      </a:r>
                    </a:p>
                  </a:txBody>
                  <a:tcPr marL="7620" marR="7620" marT="7620" marB="0"/>
                </a:tc>
                <a:extLst>
                  <a:ext uri="{0D108BD9-81ED-4DB2-BD59-A6C34878D82A}">
                    <a16:rowId xmlns:a16="http://schemas.microsoft.com/office/drawing/2014/main" val="1844541610"/>
                  </a:ext>
                </a:extLst>
              </a:tr>
            </a:tbl>
          </a:graphicData>
        </a:graphic>
      </p:graphicFrame>
      <p:pic>
        <p:nvPicPr>
          <p:cNvPr id="6" name="Рисунок 5">
            <a:extLst>
              <a:ext uri="{FF2B5EF4-FFF2-40B4-BE49-F238E27FC236}">
                <a16:creationId xmlns:a16="http://schemas.microsoft.com/office/drawing/2014/main" id="{B58688E1-F2BC-892E-76C1-51F4143F29E0}"/>
              </a:ext>
            </a:extLst>
          </p:cNvPr>
          <p:cNvPicPr>
            <a:picLocks noChangeAspect="1"/>
          </p:cNvPicPr>
          <p:nvPr/>
        </p:nvPicPr>
        <p:blipFill>
          <a:blip r:embed="rId4"/>
          <a:stretch>
            <a:fillRect/>
          </a:stretch>
        </p:blipFill>
        <p:spPr>
          <a:xfrm>
            <a:off x="5937660" y="755008"/>
            <a:ext cx="1805379" cy="1517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7" name="Таблица 6">
            <a:extLst>
              <a:ext uri="{FF2B5EF4-FFF2-40B4-BE49-F238E27FC236}">
                <a16:creationId xmlns:a16="http://schemas.microsoft.com/office/drawing/2014/main" id="{11CC150F-0F4B-CA9D-90C8-266B52FAA5B3}"/>
              </a:ext>
            </a:extLst>
          </p:cNvPr>
          <p:cNvGraphicFramePr>
            <a:graphicFrameLocks noGrp="1"/>
          </p:cNvGraphicFramePr>
          <p:nvPr>
            <p:extLst>
              <p:ext uri="{D42A27DB-BD31-4B8C-83A1-F6EECF244321}">
                <p14:modId xmlns:p14="http://schemas.microsoft.com/office/powerpoint/2010/main" val="2843529906"/>
              </p:ext>
            </p:extLst>
          </p:nvPr>
        </p:nvGraphicFramePr>
        <p:xfrm>
          <a:off x="7938755" y="815285"/>
          <a:ext cx="3644697" cy="1304714"/>
        </p:xfrm>
        <a:graphic>
          <a:graphicData uri="http://schemas.openxmlformats.org/drawingml/2006/table">
            <a:tbl>
              <a:tblPr firstRow="1" bandRow="1">
                <a:tableStyleId>{8A107856-5554-42FB-B03E-39F5DBC370BA}</a:tableStyleId>
              </a:tblPr>
              <a:tblGrid>
                <a:gridCol w="1214899">
                  <a:extLst>
                    <a:ext uri="{9D8B030D-6E8A-4147-A177-3AD203B41FA5}">
                      <a16:colId xmlns:a16="http://schemas.microsoft.com/office/drawing/2014/main" val="2391241340"/>
                    </a:ext>
                  </a:extLst>
                </a:gridCol>
                <a:gridCol w="1214899">
                  <a:extLst>
                    <a:ext uri="{9D8B030D-6E8A-4147-A177-3AD203B41FA5}">
                      <a16:colId xmlns:a16="http://schemas.microsoft.com/office/drawing/2014/main" val="2316280640"/>
                    </a:ext>
                  </a:extLst>
                </a:gridCol>
                <a:gridCol w="1214899">
                  <a:extLst>
                    <a:ext uri="{9D8B030D-6E8A-4147-A177-3AD203B41FA5}">
                      <a16:colId xmlns:a16="http://schemas.microsoft.com/office/drawing/2014/main"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49943004"/>
                  </a:ext>
                </a:extLst>
              </a:tr>
              <a:tr h="276837">
                <a:tc>
                  <a:txBody>
                    <a:bodyPr/>
                    <a:lstStyle/>
                    <a:p>
                      <a:pPr algn="ctr"/>
                      <a:r>
                        <a:rPr lang="ru-RU" sz="1000" dirty="0">
                          <a:latin typeface="Times New Roman" panose="02020603050405020304" pitchFamily="18" charset="0"/>
                          <a:cs typeface="Times New Roman" panose="02020603050405020304" pitchFamily="18" charset="0"/>
                        </a:rPr>
                        <a:t>2025г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2026г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2027г (руб.)</a:t>
                      </a:r>
                    </a:p>
                  </a:txBody>
                  <a:tcPr/>
                </a:tc>
                <a:extLst>
                  <a:ext uri="{0D108BD9-81ED-4DB2-BD59-A6C34878D82A}">
                    <a16:rowId xmlns:a16="http://schemas.microsoft.com/office/drawing/2014/main" val="124460683"/>
                  </a:ext>
                </a:extLst>
              </a:tr>
              <a:tr h="479237">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25650007,13</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27439939,38</a:t>
                      </a: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28231096,15</a:t>
                      </a:r>
                    </a:p>
                  </a:txBody>
                  <a:tcPr marL="7620" marR="7620" marT="7620" marB="0"/>
                </a:tc>
                <a:extLst>
                  <a:ext uri="{0D108BD9-81ED-4DB2-BD59-A6C34878D82A}">
                    <a16:rowId xmlns:a16="http://schemas.microsoft.com/office/drawing/2014/main" val="1844541610"/>
                  </a:ext>
                </a:extLst>
              </a:tr>
            </a:tbl>
          </a:graphicData>
        </a:graphic>
      </p:graphicFrame>
      <p:pic>
        <p:nvPicPr>
          <p:cNvPr id="8" name="Рисунок 7">
            <a:extLst>
              <a:ext uri="{FF2B5EF4-FFF2-40B4-BE49-F238E27FC236}">
                <a16:creationId xmlns:a16="http://schemas.microsoft.com/office/drawing/2014/main" id="{33E7AB27-26A3-9808-B3A4-0839073941C3}"/>
              </a:ext>
            </a:extLst>
          </p:cNvPr>
          <p:cNvPicPr>
            <a:picLocks noChangeAspect="1"/>
          </p:cNvPicPr>
          <p:nvPr/>
        </p:nvPicPr>
        <p:blipFill>
          <a:blip r:embed="rId5"/>
          <a:stretch>
            <a:fillRect/>
          </a:stretch>
        </p:blipFill>
        <p:spPr>
          <a:xfrm>
            <a:off x="504389" y="3736071"/>
            <a:ext cx="2112622" cy="16341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Рисунок 8">
            <a:extLst>
              <a:ext uri="{FF2B5EF4-FFF2-40B4-BE49-F238E27FC236}">
                <a16:creationId xmlns:a16="http://schemas.microsoft.com/office/drawing/2014/main" id="{FC21D4FF-2E78-00CB-805A-E62CED2CCAE3}"/>
              </a:ext>
            </a:extLst>
          </p:cNvPr>
          <p:cNvPicPr>
            <a:picLocks noChangeAspect="1"/>
          </p:cNvPicPr>
          <p:nvPr/>
        </p:nvPicPr>
        <p:blipFill>
          <a:blip r:embed="rId6"/>
          <a:stretch>
            <a:fillRect/>
          </a:stretch>
        </p:blipFill>
        <p:spPr>
          <a:xfrm>
            <a:off x="6156259" y="3736070"/>
            <a:ext cx="2004969" cy="16341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0" name="Таблица 6">
            <a:extLst>
              <a:ext uri="{FF2B5EF4-FFF2-40B4-BE49-F238E27FC236}">
                <a16:creationId xmlns:a16="http://schemas.microsoft.com/office/drawing/2014/main" id="{94B854BB-589D-665E-4096-329669769BA0}"/>
              </a:ext>
            </a:extLst>
          </p:cNvPr>
          <p:cNvGraphicFramePr>
            <a:graphicFrameLocks noGrp="1"/>
          </p:cNvGraphicFramePr>
          <p:nvPr>
            <p:extLst>
              <p:ext uri="{D42A27DB-BD31-4B8C-83A1-F6EECF244321}">
                <p14:modId xmlns:p14="http://schemas.microsoft.com/office/powerpoint/2010/main" val="3729974527"/>
              </p:ext>
            </p:extLst>
          </p:nvPr>
        </p:nvGraphicFramePr>
        <p:xfrm>
          <a:off x="2816063" y="4005689"/>
          <a:ext cx="3121596" cy="1032911"/>
        </p:xfrm>
        <a:graphic>
          <a:graphicData uri="http://schemas.openxmlformats.org/drawingml/2006/table">
            <a:tbl>
              <a:tblPr firstRow="1" bandRow="1">
                <a:tableStyleId>{8A107856-5554-42FB-B03E-39F5DBC370BA}</a:tableStyleId>
              </a:tblPr>
              <a:tblGrid>
                <a:gridCol w="1040532">
                  <a:extLst>
                    <a:ext uri="{9D8B030D-6E8A-4147-A177-3AD203B41FA5}">
                      <a16:colId xmlns:a16="http://schemas.microsoft.com/office/drawing/2014/main" val="2391241340"/>
                    </a:ext>
                  </a:extLst>
                </a:gridCol>
                <a:gridCol w="1040532">
                  <a:extLst>
                    <a:ext uri="{9D8B030D-6E8A-4147-A177-3AD203B41FA5}">
                      <a16:colId xmlns:a16="http://schemas.microsoft.com/office/drawing/2014/main" val="2316280640"/>
                    </a:ext>
                  </a:extLst>
                </a:gridCol>
                <a:gridCol w="1040532">
                  <a:extLst>
                    <a:ext uri="{9D8B030D-6E8A-4147-A177-3AD203B41FA5}">
                      <a16:colId xmlns:a16="http://schemas.microsoft.com/office/drawing/2014/main" val="1169265140"/>
                    </a:ext>
                  </a:extLst>
                </a:gridCol>
              </a:tblGrid>
              <a:tr h="276837">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Дорожный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 (руб.)</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2026г (руб.)</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2027г (руб.)</a:t>
                      </a:r>
                    </a:p>
                  </a:txBody>
                  <a:tcPr/>
                </a:tc>
                <a:extLst>
                  <a:ext uri="{0D108BD9-81ED-4DB2-BD59-A6C34878D82A}">
                    <a16:rowId xmlns:a16="http://schemas.microsoft.com/office/drawing/2014/main" val="124460683"/>
                  </a:ext>
                </a:extLst>
              </a:tr>
              <a:tr h="479237">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38113000,00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39895000,00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53641000,00</a:t>
                      </a:r>
                    </a:p>
                  </a:txBody>
                  <a:tcPr/>
                </a:tc>
                <a:extLst>
                  <a:ext uri="{0D108BD9-81ED-4DB2-BD59-A6C34878D82A}">
                    <a16:rowId xmlns:a16="http://schemas.microsoft.com/office/drawing/2014/main" val="1844541610"/>
                  </a:ext>
                </a:extLst>
              </a:tr>
            </a:tbl>
          </a:graphicData>
        </a:graphic>
      </p:graphicFrame>
      <p:graphicFrame>
        <p:nvGraphicFramePr>
          <p:cNvPr id="11" name="Таблица 6">
            <a:extLst>
              <a:ext uri="{FF2B5EF4-FFF2-40B4-BE49-F238E27FC236}">
                <a16:creationId xmlns:a16="http://schemas.microsoft.com/office/drawing/2014/main" id="{F34ADCE9-DE63-B146-238D-CF4F3A27EC91}"/>
              </a:ext>
            </a:extLst>
          </p:cNvPr>
          <p:cNvGraphicFramePr>
            <a:graphicFrameLocks noGrp="1"/>
          </p:cNvGraphicFramePr>
          <p:nvPr>
            <p:extLst>
              <p:ext uri="{D42A27DB-BD31-4B8C-83A1-F6EECF244321}">
                <p14:modId xmlns:p14="http://schemas.microsoft.com/office/powerpoint/2010/main" val="1832293737"/>
              </p:ext>
            </p:extLst>
          </p:nvPr>
        </p:nvGraphicFramePr>
        <p:xfrm>
          <a:off x="8256203" y="3994117"/>
          <a:ext cx="3327249" cy="1032911"/>
        </p:xfrm>
        <a:graphic>
          <a:graphicData uri="http://schemas.openxmlformats.org/drawingml/2006/table">
            <a:tbl>
              <a:tblPr firstRow="1" bandRow="1">
                <a:tableStyleId>{8A107856-5554-42FB-B03E-39F5DBC370BA}</a:tableStyleId>
              </a:tblPr>
              <a:tblGrid>
                <a:gridCol w="1109083">
                  <a:extLst>
                    <a:ext uri="{9D8B030D-6E8A-4147-A177-3AD203B41FA5}">
                      <a16:colId xmlns:a16="http://schemas.microsoft.com/office/drawing/2014/main" val="2391241340"/>
                    </a:ext>
                  </a:extLst>
                </a:gridCol>
                <a:gridCol w="1109083">
                  <a:extLst>
                    <a:ext uri="{9D8B030D-6E8A-4147-A177-3AD203B41FA5}">
                      <a16:colId xmlns:a16="http://schemas.microsoft.com/office/drawing/2014/main" val="2316280640"/>
                    </a:ext>
                  </a:extLst>
                </a:gridCol>
                <a:gridCol w="1109083">
                  <a:extLst>
                    <a:ext uri="{9D8B030D-6E8A-4147-A177-3AD203B41FA5}">
                      <a16:colId xmlns:a16="http://schemas.microsoft.com/office/drawing/2014/main" val="1169265140"/>
                    </a:ext>
                  </a:extLst>
                </a:gridCol>
              </a:tblGrid>
              <a:tr h="276837">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Резервный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 (руб.)</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2026г (руб.)</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2027г (руб.)</a:t>
                      </a:r>
                    </a:p>
                  </a:txBody>
                  <a:tcPr/>
                </a:tc>
                <a:extLst>
                  <a:ext uri="{0D108BD9-81ED-4DB2-BD59-A6C34878D82A}">
                    <a16:rowId xmlns:a16="http://schemas.microsoft.com/office/drawing/2014/main" val="124460683"/>
                  </a:ext>
                </a:extLst>
              </a:tr>
              <a:tr h="479237">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1000000,00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100000,00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100000,00</a:t>
                      </a:r>
                    </a:p>
                  </a:txBody>
                  <a:tcPr/>
                </a:tc>
                <a:extLst>
                  <a:ext uri="{0D108BD9-81ED-4DB2-BD59-A6C34878D82A}">
                    <a16:rowId xmlns:a16="http://schemas.microsoft.com/office/drawing/2014/main" val="1844541610"/>
                  </a:ext>
                </a:extLst>
              </a:tr>
            </a:tbl>
          </a:graphicData>
        </a:graphic>
      </p:graphicFrame>
    </p:spTree>
    <p:extLst>
      <p:ext uri="{BB962C8B-B14F-4D97-AF65-F5344CB8AC3E}">
        <p14:creationId xmlns:p14="http://schemas.microsoft.com/office/powerpoint/2010/main" val="603262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2EF5B2A-ABE7-300C-220E-F961818CC0FA}"/>
              </a:ext>
            </a:extLst>
          </p:cNvPr>
          <p:cNvPicPr>
            <a:picLocks noChangeAspect="1"/>
          </p:cNvPicPr>
          <p:nvPr/>
        </p:nvPicPr>
        <p:blipFill>
          <a:blip r:embed="rId2"/>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6785F3B0-B742-3228-8538-C1039A999E6A}"/>
              </a:ext>
            </a:extLst>
          </p:cNvPr>
          <p:cNvPicPr>
            <a:picLocks noChangeAspect="1"/>
          </p:cNvPicPr>
          <p:nvPr/>
        </p:nvPicPr>
        <p:blipFill>
          <a:blip r:embed="rId3"/>
          <a:stretch>
            <a:fillRect/>
          </a:stretch>
        </p:blipFill>
        <p:spPr>
          <a:xfrm>
            <a:off x="392618" y="268448"/>
            <a:ext cx="1944327" cy="1344970"/>
          </a:xfrm>
          <a:prstGeom prst="rect">
            <a:avLst/>
          </a:prstGeom>
        </p:spPr>
      </p:pic>
      <p:sp>
        <p:nvSpPr>
          <p:cNvPr id="5" name="TextBox 4">
            <a:extLst>
              <a:ext uri="{FF2B5EF4-FFF2-40B4-BE49-F238E27FC236}">
                <a16:creationId xmlns:a16="http://schemas.microsoft.com/office/drawing/2014/main" id="{1920AB82-F413-0323-6626-3B35C39014CC}"/>
              </a:ext>
            </a:extLst>
          </p:cNvPr>
          <p:cNvSpPr txBox="1"/>
          <p:nvPr/>
        </p:nvSpPr>
        <p:spPr>
          <a:xfrm>
            <a:off x="2336945" y="217658"/>
            <a:ext cx="9698804" cy="1446550"/>
          </a:xfrm>
          <a:prstGeom prst="rect">
            <a:avLst/>
          </a:prstGeom>
          <a:noFill/>
        </p:spPr>
        <p:txBody>
          <a:bodyPr wrap="square">
            <a:spAutoFit/>
          </a:bodyPr>
          <a:lstStyle/>
          <a:p>
            <a:pPr algn="just"/>
            <a:r>
              <a:rPr lang="ru-RU" sz="1100" b="0" i="0" dirty="0">
                <a:solidFill>
                  <a:srgbClr val="000000"/>
                </a:solidFill>
                <a:effectLst/>
                <a:latin typeface="Times New Roman" panose="02020603050405020304" pitchFamily="18" charset="0"/>
              </a:rPr>
              <a:t>Объем расходов на обслуживание государственного долга субъекта Российской Федерации в очередном финансовом году и плановом периоде или муниципального долга в очередном финансовом году (очередном финансовом году и плановом периоде), утвержденный законом (решением) о соответствующем бюджете, по данным отчета об исполнении соответствующего бюджета за отчетный финансовый год не должен превышать 15 процентов объема расходов соответствующего бюджета, за исключением объема расходов, которые осуществляются за счет субвенций, предоставляемых из бюджетов бюджетной системы Российской Федерации. (ст.111 БК).</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Государственный (муниципальный) долг– обязательства, возникающие из государственных или муниципальных заимствований, гарантий по обязательствам третьих лиц, другие обязательства в соответствии с видами долговых обязательств, установленными Бюджетным кодексом, принятые на себя Российской Федерацией, субъектом Российской Федерации или муниципальным образованием.</a:t>
            </a:r>
            <a:endParaRPr lang="ru-RU" sz="1100" dirty="0"/>
          </a:p>
        </p:txBody>
      </p:sp>
      <p:sp>
        <p:nvSpPr>
          <p:cNvPr id="6" name="TextBox 5">
            <a:extLst>
              <a:ext uri="{FF2B5EF4-FFF2-40B4-BE49-F238E27FC236}">
                <a16:creationId xmlns:a16="http://schemas.microsoft.com/office/drawing/2014/main" id="{6C4F5BF3-F443-9BC3-1A9F-13FA444C2806}"/>
              </a:ext>
            </a:extLst>
          </p:cNvPr>
          <p:cNvSpPr txBox="1"/>
          <p:nvPr/>
        </p:nvSpPr>
        <p:spPr>
          <a:xfrm>
            <a:off x="156251" y="1613418"/>
            <a:ext cx="3568461" cy="3647152"/>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Структура государственного (муниципального) долга представляет собой группировку долговых обязательств по установленным Бюджетным кодексом Российской Федерации видам долговых обязательств.</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Долговые обязательства могут существовать в виде обязательств по:</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государственным (муниципальным) ценным бумагам;</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бюджетным кредитам, привлеченным в соответствующий бюджет от других бюджетов бюджетной системы Российской Федерации;</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кредитам, полученным от кредитных организаций;</a:t>
            </a:r>
          </a:p>
          <a:p>
            <a:pPr marL="171450" indent="-171450" algn="just">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государственным (муниципальным) гарантиям.</a:t>
            </a:r>
          </a:p>
          <a:p>
            <a:pPr algn="just"/>
            <a:r>
              <a:rPr lang="ru-RU" sz="1100" b="0" i="0" dirty="0">
                <a:solidFill>
                  <a:srgbClr val="222222"/>
                </a:solidFill>
                <a:effectLst/>
                <a:latin typeface="Times New Roman" panose="02020603050405020304" pitchFamily="18" charset="0"/>
                <a:cs typeface="Times New Roman" panose="02020603050405020304" pitchFamily="18" charset="0"/>
              </a:rPr>
              <a:t>Объем муниципального долга не должен превышать утвержденный решением о местном бюджете на очередной финансовый год и плановый период (очередной финансовый год) общий объем доходов местного бюджета без учета утвержденного объема безвозмездных поступлений и (или) поступлений налоговых доходов по дополнительным нормативам отчислений от налога на доходы физических лиц. (ст.107 БК).</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F83871A5-6CEB-106C-E537-44FB1813A1BF}"/>
              </a:ext>
            </a:extLst>
          </p:cNvPr>
          <p:cNvGraphicFramePr>
            <a:graphicFrameLocks noGrp="1"/>
          </p:cNvGraphicFramePr>
          <p:nvPr>
            <p:extLst>
              <p:ext uri="{D42A27DB-BD31-4B8C-83A1-F6EECF244321}">
                <p14:modId xmlns:p14="http://schemas.microsoft.com/office/powerpoint/2010/main" val="3552887137"/>
              </p:ext>
            </p:extLst>
          </p:nvPr>
        </p:nvGraphicFramePr>
        <p:xfrm>
          <a:off x="3696675" y="1613418"/>
          <a:ext cx="8339074" cy="5203583"/>
        </p:xfrm>
        <a:graphic>
          <a:graphicData uri="http://schemas.openxmlformats.org/drawingml/2006/table">
            <a:tbl>
              <a:tblPr>
                <a:tableStyleId>{5C22544A-7EE6-4342-B048-85BDC9FD1C3A}</a:tableStyleId>
              </a:tblPr>
              <a:tblGrid>
                <a:gridCol w="3329509">
                  <a:extLst>
                    <a:ext uri="{9D8B030D-6E8A-4147-A177-3AD203B41FA5}">
                      <a16:colId xmlns:a16="http://schemas.microsoft.com/office/drawing/2014/main" val="1062595641"/>
                    </a:ext>
                  </a:extLst>
                </a:gridCol>
                <a:gridCol w="1077194">
                  <a:extLst>
                    <a:ext uri="{9D8B030D-6E8A-4147-A177-3AD203B41FA5}">
                      <a16:colId xmlns:a16="http://schemas.microsoft.com/office/drawing/2014/main" val="3182904127"/>
                    </a:ext>
                  </a:extLst>
                </a:gridCol>
                <a:gridCol w="982327">
                  <a:extLst>
                    <a:ext uri="{9D8B030D-6E8A-4147-A177-3AD203B41FA5}">
                      <a16:colId xmlns:a16="http://schemas.microsoft.com/office/drawing/2014/main" val="2179761981"/>
                    </a:ext>
                  </a:extLst>
                </a:gridCol>
                <a:gridCol w="1052713">
                  <a:extLst>
                    <a:ext uri="{9D8B030D-6E8A-4147-A177-3AD203B41FA5}">
                      <a16:colId xmlns:a16="http://schemas.microsoft.com/office/drawing/2014/main" val="1124134192"/>
                    </a:ext>
                  </a:extLst>
                </a:gridCol>
                <a:gridCol w="893582">
                  <a:extLst>
                    <a:ext uri="{9D8B030D-6E8A-4147-A177-3AD203B41FA5}">
                      <a16:colId xmlns:a16="http://schemas.microsoft.com/office/drawing/2014/main" val="2484223108"/>
                    </a:ext>
                  </a:extLst>
                </a:gridCol>
                <a:gridCol w="1003749">
                  <a:extLst>
                    <a:ext uri="{9D8B030D-6E8A-4147-A177-3AD203B41FA5}">
                      <a16:colId xmlns:a16="http://schemas.microsoft.com/office/drawing/2014/main" val="2662532742"/>
                    </a:ext>
                  </a:extLst>
                </a:gridCol>
              </a:tblGrid>
              <a:tr h="155855">
                <a:tc gridSpan="6">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Сведения об объеме муниципального долга Анучинского муниципального округа (руб.)</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54206879"/>
                  </a:ext>
                </a:extLst>
              </a:tr>
              <a:tr h="458871">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01.01.2024г (факт)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01.01.2025г (оценка)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01.01.2026г (план)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01.01.2027г (прогноз)</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01.01.2028г (прогноз)</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extLst>
                  <a:ext uri="{0D108BD9-81ED-4DB2-BD59-A6C34878D82A}">
                    <a16:rowId xmlns:a16="http://schemas.microsoft.com/office/drawing/2014/main" val="3917138831"/>
                  </a:ext>
                </a:extLst>
              </a:tr>
              <a:tr h="335049">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Муниципальный внутренний долг  на 01 января соответствующего года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64700411"/>
                  </a:ext>
                </a:extLst>
              </a:tr>
              <a:tr h="174809">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1. Муниципальные ценные бумаги: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699152565"/>
                  </a:ext>
                </a:extLst>
              </a:tr>
              <a:tr h="160240">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средств от размещения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267750821"/>
                  </a:ext>
                </a:extLst>
              </a:tr>
              <a:tr h="17480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номинальной стоимости ценных бумаг</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1853749309"/>
                  </a:ext>
                </a:extLst>
              </a:tr>
              <a:tr h="32776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2. Кредиты, полученные от кредитных организаций: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743274156"/>
                  </a:ext>
                </a:extLst>
              </a:tr>
              <a:tr h="22579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кредитов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963690166"/>
                  </a:ext>
                </a:extLst>
              </a:tr>
              <a:tr h="19665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14867527"/>
                  </a:ext>
                </a:extLst>
              </a:tr>
              <a:tr h="33504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3. Бюджетные кредиты, привличенные от других бюджетов бюджетной системы РФ:</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149360118"/>
                  </a:ext>
                </a:extLst>
              </a:tr>
              <a:tr h="218510">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322355624"/>
                  </a:ext>
                </a:extLst>
              </a:tr>
              <a:tr h="20394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152460649"/>
                  </a:ext>
                </a:extLst>
              </a:tr>
              <a:tr h="23307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4. Муниципальные гарантии</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1643466375"/>
                  </a:ext>
                </a:extLst>
              </a:tr>
              <a:tr h="240362">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предоставление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1621420223"/>
                  </a:ext>
                </a:extLst>
              </a:tr>
              <a:tr h="20394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исполнение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912079149"/>
                  </a:ext>
                </a:extLst>
              </a:tr>
              <a:tr h="38603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5. Объем иных непогашенных долговых обязательст муниципального образования</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592024584"/>
                  </a:ext>
                </a:extLst>
              </a:tr>
              <a:tr h="378751">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Верхний предел муниципального внутреннего долга на 01 января соответствующего года, всего</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916504435"/>
                  </a:ext>
                </a:extLst>
              </a:tr>
              <a:tr h="240362">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 том числе по муниципальным гарантиям</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4050965827"/>
                  </a:ext>
                </a:extLst>
              </a:tr>
              <a:tr h="145673">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dirty="0">
                        <a:solidFill>
                          <a:srgbClr val="000000"/>
                        </a:solidFill>
                        <a:effectLst/>
                        <a:latin typeface="Calibri" panose="020F0502020204030204" pitchFamily="34" charset="0"/>
                      </a:endParaRPr>
                    </a:p>
                  </a:txBody>
                  <a:tcPr marL="5977" marR="5977" marT="5977" marB="0" anchor="b"/>
                </a:tc>
                <a:extLst>
                  <a:ext uri="{0D108BD9-81ED-4DB2-BD59-A6C34878D82A}">
                    <a16:rowId xmlns:a16="http://schemas.microsoft.com/office/drawing/2014/main" val="1770496402"/>
                  </a:ext>
                </a:extLst>
              </a:tr>
              <a:tr h="364184">
                <a:tc gridSpan="6">
                  <a:txBody>
                    <a:bodyPr/>
                    <a:lstStyle/>
                    <a:p>
                      <a:pPr algn="l" fontAlgn="t"/>
                      <a:r>
                        <a:rPr lang="ru-RU" sz="1000" u="none" strike="noStrike" dirty="0">
                          <a:effectLst/>
                          <a:latin typeface="Times New Roman" panose="02020603050405020304" pitchFamily="18" charset="0"/>
                          <a:cs typeface="Times New Roman" panose="02020603050405020304" pitchFamily="18" charset="0"/>
                        </a:rPr>
                        <a:t>В проекте решения о бюджете на 2025год и плановый период 2026 и 2027 годов ограничения по предельному объему муниципального долга и верхнего предельного муниципального долга отсутствуют.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2950254"/>
                  </a:ext>
                </a:extLst>
              </a:tr>
            </a:tbl>
          </a:graphicData>
        </a:graphic>
      </p:graphicFrame>
    </p:spTree>
    <p:extLst>
      <p:ext uri="{BB962C8B-B14F-4D97-AF65-F5344CB8AC3E}">
        <p14:creationId xmlns:p14="http://schemas.microsoft.com/office/powerpoint/2010/main" val="3673820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13663BB-3F2F-06B7-397E-807BC3D6986B}"/>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11">
            <a:extLst>
              <a:ext uri="{FF2B5EF4-FFF2-40B4-BE49-F238E27FC236}">
                <a16:creationId xmlns:a16="http://schemas.microsoft.com/office/drawing/2014/main" id="{7F3BCF10-83A1-1BAC-E778-4A28694BD91D}"/>
              </a:ext>
            </a:extLst>
          </p:cNvPr>
          <p:cNvSpPr/>
          <p:nvPr/>
        </p:nvSpPr>
        <p:spPr>
          <a:xfrm>
            <a:off x="2617011" y="104633"/>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Доходы бюджета округа</a:t>
            </a:r>
            <a:endParaRPr lang="ru-RU" sz="1200" b="1" dirty="0">
              <a:solidFill>
                <a:srgbClr val="3333CC"/>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B43E1A4-B842-1DC6-FD7B-C71C19DE0039}"/>
              </a:ext>
            </a:extLst>
          </p:cNvPr>
          <p:cNvSpPr txBox="1"/>
          <p:nvPr/>
        </p:nvSpPr>
        <p:spPr>
          <a:xfrm>
            <a:off x="334214" y="506356"/>
            <a:ext cx="11414963" cy="4616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chemeClr val="tx1">
                    <a:lumMod val="95000"/>
                    <a:lumOff val="5000"/>
                  </a:schemeClr>
                </a:solidFill>
                <a:effectLst/>
                <a:uLnTx/>
                <a:uFillTx/>
                <a:latin typeface="Times New Roman" pitchFamily="18" charset="0"/>
                <a:ea typeface="+mn-ea"/>
                <a:cs typeface="Times New Roman" pitchFamily="18" charset="0"/>
              </a:rPr>
              <a:t>Доходы бюджета - </a:t>
            </a:r>
            <a:r>
              <a:rPr kumimoji="0" lang="ru-RU" sz="1200" i="0" u="none" strike="noStrike" kern="1200" cap="none" spc="0" normalizeH="0" baseline="0" noProof="0" dirty="0">
                <a:ln>
                  <a:noFill/>
                </a:ln>
                <a:solidFill>
                  <a:schemeClr val="tx1">
                    <a:lumMod val="95000"/>
                    <a:lumOff val="5000"/>
                  </a:schemeClr>
                </a:solidFill>
                <a:effectLst/>
                <a:uLnTx/>
                <a:uFillTx/>
                <a:latin typeface="Times New Roman" pitchFamily="18" charset="0"/>
                <a:ea typeface="+mn-ea"/>
                <a:cs typeface="Times New Roman" pitchFamily="18" charset="0"/>
              </a:rPr>
              <a:t>поступающие в бюджет денежные средства, за исключением средств, являющихся в соответствии с Бюджетным Кодексом источниками финансирования дефицита бюджета.</a:t>
            </a:r>
          </a:p>
        </p:txBody>
      </p:sp>
      <p:graphicFrame>
        <p:nvGraphicFramePr>
          <p:cNvPr id="7" name="Диаграмма 6">
            <a:extLst>
              <a:ext uri="{FF2B5EF4-FFF2-40B4-BE49-F238E27FC236}">
                <a16:creationId xmlns:a16="http://schemas.microsoft.com/office/drawing/2014/main" id="{5F06E94D-9319-378F-054D-C03D8C2F9823}"/>
              </a:ext>
            </a:extLst>
          </p:cNvPr>
          <p:cNvGraphicFramePr/>
          <p:nvPr>
            <p:extLst>
              <p:ext uri="{D42A27DB-BD31-4B8C-83A1-F6EECF244321}">
                <p14:modId xmlns:p14="http://schemas.microsoft.com/office/powerpoint/2010/main" val="1117670630"/>
              </p:ext>
            </p:extLst>
          </p:nvPr>
        </p:nvGraphicFramePr>
        <p:xfrm>
          <a:off x="2031999" y="1038149"/>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3928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22998E3-1362-496D-B491-D16F04A327DC}"/>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3">
            <a:extLst>
              <a:ext uri="{FF2B5EF4-FFF2-40B4-BE49-F238E27FC236}">
                <a16:creationId xmlns:a16="http://schemas.microsoft.com/office/drawing/2014/main" id="{095BD99F-54BF-320A-0968-7A696BA7A80E}"/>
              </a:ext>
            </a:extLst>
          </p:cNvPr>
          <p:cNvSpPr/>
          <p:nvPr/>
        </p:nvSpPr>
        <p:spPr>
          <a:xfrm>
            <a:off x="2617011" y="104633"/>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Структура доходов бюджета округа</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9" name="Диаграмма 8">
            <a:extLst>
              <a:ext uri="{FF2B5EF4-FFF2-40B4-BE49-F238E27FC236}">
                <a16:creationId xmlns:a16="http://schemas.microsoft.com/office/drawing/2014/main" id="{54F3D487-FF61-2240-34EB-56272D30288D}"/>
              </a:ext>
            </a:extLst>
          </p:cNvPr>
          <p:cNvGraphicFramePr/>
          <p:nvPr>
            <p:extLst>
              <p:ext uri="{D42A27DB-BD31-4B8C-83A1-F6EECF244321}">
                <p14:modId xmlns:p14="http://schemas.microsoft.com/office/powerpoint/2010/main" val="2060632768"/>
              </p:ext>
            </p:extLst>
          </p:nvPr>
        </p:nvGraphicFramePr>
        <p:xfrm>
          <a:off x="106947" y="540861"/>
          <a:ext cx="3704657" cy="32033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a:extLst>
              <a:ext uri="{FF2B5EF4-FFF2-40B4-BE49-F238E27FC236}">
                <a16:creationId xmlns:a16="http://schemas.microsoft.com/office/drawing/2014/main" id="{75FE4EEA-8E00-3C6E-D621-B6ED6D473992}"/>
              </a:ext>
            </a:extLst>
          </p:cNvPr>
          <p:cNvGraphicFramePr/>
          <p:nvPr>
            <p:extLst>
              <p:ext uri="{D42A27DB-BD31-4B8C-83A1-F6EECF244321}">
                <p14:modId xmlns:p14="http://schemas.microsoft.com/office/powerpoint/2010/main" val="273528952"/>
              </p:ext>
            </p:extLst>
          </p:nvPr>
        </p:nvGraphicFramePr>
        <p:xfrm>
          <a:off x="3918551" y="520749"/>
          <a:ext cx="3704657" cy="33004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Диаграмма 10">
            <a:extLst>
              <a:ext uri="{FF2B5EF4-FFF2-40B4-BE49-F238E27FC236}">
                <a16:creationId xmlns:a16="http://schemas.microsoft.com/office/drawing/2014/main" id="{C620D8D9-78E1-9C7F-4E69-428DD4413A09}"/>
              </a:ext>
            </a:extLst>
          </p:cNvPr>
          <p:cNvGraphicFramePr/>
          <p:nvPr>
            <p:extLst>
              <p:ext uri="{D42A27DB-BD31-4B8C-83A1-F6EECF244321}">
                <p14:modId xmlns:p14="http://schemas.microsoft.com/office/powerpoint/2010/main" val="3890982565"/>
              </p:ext>
            </p:extLst>
          </p:nvPr>
        </p:nvGraphicFramePr>
        <p:xfrm>
          <a:off x="7464391" y="540861"/>
          <a:ext cx="3704657" cy="330047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Диаграмма 11">
            <a:extLst>
              <a:ext uri="{FF2B5EF4-FFF2-40B4-BE49-F238E27FC236}">
                <a16:creationId xmlns:a16="http://schemas.microsoft.com/office/drawing/2014/main" id="{A00360A1-792C-C097-E45F-99FAD72FD225}"/>
              </a:ext>
            </a:extLst>
          </p:cNvPr>
          <p:cNvGraphicFramePr/>
          <p:nvPr>
            <p:extLst>
              <p:ext uri="{D42A27DB-BD31-4B8C-83A1-F6EECF244321}">
                <p14:modId xmlns:p14="http://schemas.microsoft.com/office/powerpoint/2010/main" val="1707991435"/>
              </p:ext>
            </p:extLst>
          </p:nvPr>
        </p:nvGraphicFramePr>
        <p:xfrm>
          <a:off x="1551271" y="3556000"/>
          <a:ext cx="3704657" cy="30387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Диаграмма 12">
            <a:extLst>
              <a:ext uri="{FF2B5EF4-FFF2-40B4-BE49-F238E27FC236}">
                <a16:creationId xmlns:a16="http://schemas.microsoft.com/office/drawing/2014/main" id="{3A846EA7-DD8E-7353-8628-D604F51DF01C}"/>
              </a:ext>
            </a:extLst>
          </p:cNvPr>
          <p:cNvGraphicFramePr/>
          <p:nvPr>
            <p:extLst>
              <p:ext uri="{D42A27DB-BD31-4B8C-83A1-F6EECF244321}">
                <p14:modId xmlns:p14="http://schemas.microsoft.com/office/powerpoint/2010/main" val="3122795235"/>
              </p:ext>
            </p:extLst>
          </p:nvPr>
        </p:nvGraphicFramePr>
        <p:xfrm>
          <a:off x="5255928" y="3556000"/>
          <a:ext cx="3704657" cy="30387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865204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5DF2453-746C-423E-47C9-AD6C0C9C4783}"/>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94682712-011B-82E6-6359-864880774DCD}"/>
              </a:ext>
            </a:extLst>
          </p:cNvPr>
          <p:cNvSpPr/>
          <p:nvPr/>
        </p:nvSpPr>
        <p:spPr>
          <a:xfrm>
            <a:off x="2617011" y="104633"/>
            <a:ext cx="6957977" cy="331595"/>
          </a:xfrm>
          <a:prstGeom prst="snip2SameRect">
            <a:avLst/>
          </a:prstGeom>
          <a:solidFill>
            <a:schemeClr val="accent4">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Налоговые доходы (руб.)</a:t>
            </a:r>
            <a:endParaRPr lang="ru-RU" sz="1200" b="1" dirty="0">
              <a:solidFill>
                <a:srgbClr val="0000CC"/>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8F93B16-EAB0-2EFC-9F5B-83A4CB107D7A}"/>
              </a:ext>
            </a:extLst>
          </p:cNvPr>
          <p:cNvSpPr txBox="1"/>
          <p:nvPr/>
        </p:nvSpPr>
        <p:spPr>
          <a:xfrm>
            <a:off x="543188" y="519820"/>
            <a:ext cx="11310457" cy="430887"/>
          </a:xfrm>
          <a:prstGeom prst="rect">
            <a:avLst/>
          </a:prstGeom>
          <a:noFill/>
        </p:spPr>
        <p:txBody>
          <a:bodyPr wrap="square">
            <a:spAutoFit/>
          </a:bodyPr>
          <a:lstStyle/>
          <a:p>
            <a:pPr algn="just"/>
            <a:r>
              <a:rPr lang="ru-RU" sz="1100" b="1" i="0" dirty="0">
                <a:solidFill>
                  <a:srgbClr val="070B5D"/>
                </a:solidFill>
                <a:effectLst/>
                <a:latin typeface="Times New Roman" panose="02020603050405020304" pitchFamily="18" charset="0"/>
                <a:cs typeface="Times New Roman" panose="02020603050405020304" pitchFamily="18" charset="0"/>
              </a:rPr>
              <a:t>Налоговые доходы бюджета </a:t>
            </a:r>
            <a:r>
              <a:rPr lang="ru-RU" sz="1100" b="0" i="0" dirty="0">
                <a:solidFill>
                  <a:srgbClr val="202124"/>
                </a:solidFill>
                <a:effectLst/>
                <a:latin typeface="Times New Roman" panose="02020603050405020304" pitchFamily="18" charset="0"/>
                <a:cs typeface="Times New Roman" panose="02020603050405020304" pitchFamily="18" charset="0"/>
              </a:rPr>
              <a:t>- это </a:t>
            </a:r>
            <a:r>
              <a:rPr lang="ru-RU" sz="1100" b="1" i="0" dirty="0">
                <a:solidFill>
                  <a:srgbClr val="202124"/>
                </a:solidFill>
                <a:effectLst/>
                <a:latin typeface="Times New Roman" panose="02020603050405020304" pitchFamily="18" charset="0"/>
                <a:cs typeface="Times New Roman" panose="02020603050405020304" pitchFamily="18" charset="0"/>
              </a:rPr>
              <a:t>доходы</a:t>
            </a:r>
            <a:r>
              <a:rPr lang="ru-RU" sz="1100" b="0" i="0" dirty="0">
                <a:solidFill>
                  <a:srgbClr val="202124"/>
                </a:solidFill>
                <a:effectLst/>
                <a:latin typeface="Times New Roman" panose="02020603050405020304" pitchFamily="18" charset="0"/>
                <a:cs typeface="Times New Roman" panose="02020603050405020304" pitchFamily="18" charset="0"/>
              </a:rPr>
              <a:t> от предусмотренных законодательством Российской Федерации о налогах и сборах федеральных </a:t>
            </a:r>
            <a:r>
              <a:rPr lang="ru-RU" sz="1100" b="1" i="0" dirty="0">
                <a:solidFill>
                  <a:srgbClr val="202124"/>
                </a:solidFill>
                <a:effectLst/>
                <a:latin typeface="Times New Roman" panose="02020603050405020304" pitchFamily="18" charset="0"/>
                <a:cs typeface="Times New Roman" panose="02020603050405020304" pitchFamily="18" charset="0"/>
              </a:rPr>
              <a:t>налогов</a:t>
            </a:r>
            <a:r>
              <a:rPr lang="ru-RU" sz="1100" b="0" i="0" dirty="0">
                <a:solidFill>
                  <a:srgbClr val="202124"/>
                </a:solidFill>
                <a:effectLst/>
                <a:latin typeface="Times New Roman" panose="02020603050405020304" pitchFamily="18" charset="0"/>
                <a:cs typeface="Times New Roman" panose="02020603050405020304" pitchFamily="18" charset="0"/>
              </a:rPr>
              <a:t> и сборов, в том числе от </a:t>
            </a:r>
            <a:r>
              <a:rPr lang="ru-RU" sz="1100" b="1" i="0" dirty="0">
                <a:solidFill>
                  <a:srgbClr val="202124"/>
                </a:solidFill>
                <a:effectLst/>
                <a:latin typeface="Times New Roman" panose="02020603050405020304" pitchFamily="18" charset="0"/>
                <a:cs typeface="Times New Roman" panose="02020603050405020304" pitchFamily="18" charset="0"/>
              </a:rPr>
              <a:t>налогов</a:t>
            </a:r>
            <a:r>
              <a:rPr lang="ru-RU" sz="1100" b="0" i="0" dirty="0">
                <a:solidFill>
                  <a:srgbClr val="202124"/>
                </a:solidFill>
                <a:effectLst/>
                <a:latin typeface="Times New Roman" panose="02020603050405020304" pitchFamily="18" charset="0"/>
                <a:cs typeface="Times New Roman" panose="02020603050405020304" pitchFamily="18" charset="0"/>
              </a:rPr>
              <a:t>, предусмотренных специальными налоговыми режимами, региональных и местных </a:t>
            </a:r>
            <a:r>
              <a:rPr lang="ru-RU" sz="1100" b="1" i="0" dirty="0">
                <a:solidFill>
                  <a:srgbClr val="202124"/>
                </a:solidFill>
                <a:effectLst/>
                <a:latin typeface="Times New Roman" panose="02020603050405020304" pitchFamily="18" charset="0"/>
                <a:cs typeface="Times New Roman" panose="02020603050405020304" pitchFamily="18" charset="0"/>
              </a:rPr>
              <a:t>налогов</a:t>
            </a:r>
            <a:r>
              <a:rPr lang="ru-RU" sz="1100" b="0" i="0" dirty="0">
                <a:solidFill>
                  <a:srgbClr val="202124"/>
                </a:solidFill>
                <a:effectLst/>
                <a:latin typeface="Times New Roman" panose="02020603050405020304" pitchFamily="18" charset="0"/>
                <a:cs typeface="Times New Roman" panose="02020603050405020304" pitchFamily="18" charset="0"/>
              </a:rPr>
              <a:t>, а также пеней и штрафов по ним.</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id="{4CD42172-BB0C-B698-5473-A918FADDE69C}"/>
              </a:ext>
            </a:extLst>
          </p:cNvPr>
          <p:cNvGraphicFramePr>
            <a:graphicFrameLocks noGrp="1"/>
          </p:cNvGraphicFramePr>
          <p:nvPr>
            <p:extLst>
              <p:ext uri="{D42A27DB-BD31-4B8C-83A1-F6EECF244321}">
                <p14:modId xmlns:p14="http://schemas.microsoft.com/office/powerpoint/2010/main" val="1435952101"/>
              </p:ext>
            </p:extLst>
          </p:nvPr>
        </p:nvGraphicFramePr>
        <p:xfrm>
          <a:off x="192947" y="1065077"/>
          <a:ext cx="11660698" cy="5275733"/>
        </p:xfrm>
        <a:graphic>
          <a:graphicData uri="http://schemas.openxmlformats.org/drawingml/2006/table">
            <a:tbl>
              <a:tblPr firstRow="1" bandRow="1">
                <a:tableStyleId>{BC89EF96-8CEA-46FF-86C4-4CE0E7609802}</a:tableStyleId>
              </a:tblPr>
              <a:tblGrid>
                <a:gridCol w="1174459">
                  <a:extLst>
                    <a:ext uri="{9D8B030D-6E8A-4147-A177-3AD203B41FA5}">
                      <a16:colId xmlns:a16="http://schemas.microsoft.com/office/drawing/2014/main" val="564279074"/>
                    </a:ext>
                  </a:extLst>
                </a:gridCol>
                <a:gridCol w="1434517">
                  <a:extLst>
                    <a:ext uri="{9D8B030D-6E8A-4147-A177-3AD203B41FA5}">
                      <a16:colId xmlns:a16="http://schemas.microsoft.com/office/drawing/2014/main" val="3448297871"/>
                    </a:ext>
                  </a:extLst>
                </a:gridCol>
                <a:gridCol w="1010952">
                  <a:extLst>
                    <a:ext uri="{9D8B030D-6E8A-4147-A177-3AD203B41FA5}">
                      <a16:colId xmlns:a16="http://schemas.microsoft.com/office/drawing/2014/main" val="1865636448"/>
                    </a:ext>
                  </a:extLst>
                </a:gridCol>
                <a:gridCol w="905034">
                  <a:extLst>
                    <a:ext uri="{9D8B030D-6E8A-4147-A177-3AD203B41FA5}">
                      <a16:colId xmlns:a16="http://schemas.microsoft.com/office/drawing/2014/main" val="2854175519"/>
                    </a:ext>
                  </a:extLst>
                </a:gridCol>
                <a:gridCol w="925947">
                  <a:extLst>
                    <a:ext uri="{9D8B030D-6E8A-4147-A177-3AD203B41FA5}">
                      <a16:colId xmlns:a16="http://schemas.microsoft.com/office/drawing/2014/main" val="2174965571"/>
                    </a:ext>
                  </a:extLst>
                </a:gridCol>
                <a:gridCol w="756048">
                  <a:extLst>
                    <a:ext uri="{9D8B030D-6E8A-4147-A177-3AD203B41FA5}">
                      <a16:colId xmlns:a16="http://schemas.microsoft.com/office/drawing/2014/main" val="19664591"/>
                    </a:ext>
                  </a:extLst>
                </a:gridCol>
                <a:gridCol w="722068">
                  <a:extLst>
                    <a:ext uri="{9D8B030D-6E8A-4147-A177-3AD203B41FA5}">
                      <a16:colId xmlns:a16="http://schemas.microsoft.com/office/drawing/2014/main" val="1520574171"/>
                    </a:ext>
                  </a:extLst>
                </a:gridCol>
                <a:gridCol w="840997">
                  <a:extLst>
                    <a:ext uri="{9D8B030D-6E8A-4147-A177-3AD203B41FA5}">
                      <a16:colId xmlns:a16="http://schemas.microsoft.com/office/drawing/2014/main" val="3267095644"/>
                    </a:ext>
                  </a:extLst>
                </a:gridCol>
                <a:gridCol w="925947">
                  <a:extLst>
                    <a:ext uri="{9D8B030D-6E8A-4147-A177-3AD203B41FA5}">
                      <a16:colId xmlns:a16="http://schemas.microsoft.com/office/drawing/2014/main" val="1093503490"/>
                    </a:ext>
                  </a:extLst>
                </a:gridCol>
                <a:gridCol w="2964729">
                  <a:extLst>
                    <a:ext uri="{9D8B030D-6E8A-4147-A177-3AD203B41FA5}">
                      <a16:colId xmlns:a16="http://schemas.microsoft.com/office/drawing/2014/main" val="918015735"/>
                    </a:ext>
                  </a:extLst>
                </a:gridCol>
              </a:tblGrid>
              <a:tr h="46182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000" dirty="0">
                          <a:latin typeface="Times New Roman" panose="02020603050405020304" pitchFamily="18" charset="0"/>
                          <a:cs typeface="Times New Roman" panose="02020603050405020304" pitchFamily="18" charset="0"/>
                        </a:rPr>
                        <a:t>%2025г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val="1535082943"/>
                  </a:ext>
                </a:extLst>
              </a:tr>
              <a:tr h="99818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000" dirty="0">
                          <a:latin typeface="Times New Roman" panose="02020603050405020304" pitchFamily="18" charset="0"/>
                          <a:cs typeface="Times New Roman" panose="02020603050405020304" pitchFamily="18" charset="0"/>
                        </a:rPr>
                        <a:t>НДФЛ</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243707524,08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254620000,00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286667000,00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117,63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112,59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303644000,00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320520000,00</a:t>
                      </a:r>
                    </a:p>
                  </a:txBody>
                  <a:tcPr marL="7620" marR="7620" marT="7620" marB="0"/>
                </a:tc>
                <a:tc>
                  <a:txBody>
                    <a:bodyPr/>
                    <a:lstStyle/>
                    <a:p>
                      <a:pPr algn="just"/>
                      <a:r>
                        <a:rPr lang="ru-RU" sz="1000" dirty="0">
                          <a:latin typeface="Times New Roman" panose="02020603050405020304" pitchFamily="18" charset="0"/>
                          <a:cs typeface="Times New Roman" panose="02020603050405020304" pitchFamily="18" charset="0"/>
                        </a:rPr>
                        <a:t>85% - с доходов до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73,95% - с доходов с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60,996% с доходов с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20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 ст.58 БК РФ дополнительный норматив отчислений в местные бюджеты определен проектом закона «О краевом бюджете на 2025-2027 годы»)</a:t>
                      </a:r>
                    </a:p>
                    <a:p>
                      <a:pPr algn="just"/>
                      <a:r>
                        <a:rPr lang="ru-RU" sz="1000" dirty="0">
                          <a:latin typeface="Times New Roman" panose="02020603050405020304" pitchFamily="18" charset="0"/>
                          <a:cs typeface="Times New Roman" panose="02020603050405020304" pitchFamily="18" charset="0"/>
                        </a:rPr>
                        <a:t>15% - с доходов до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13% - с доходов с 2,4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11% - с доходов с 5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 20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.(установлен законом НДФЛ, подлежащий зачислению в бюджет округа)</a:t>
                      </a:r>
                    </a:p>
                  </a:txBody>
                  <a:tcPr/>
                </a:tc>
                <a:extLst>
                  <a:ext uri="{0D108BD9-81ED-4DB2-BD59-A6C34878D82A}">
                    <a16:rowId xmlns:a16="http://schemas.microsoft.com/office/drawing/2014/main" val="332852864"/>
                  </a:ext>
                </a:extLst>
              </a:tr>
              <a:tr h="824251">
                <a:tc>
                  <a:txBody>
                    <a:bodyPr/>
                    <a:lstStyle/>
                    <a:p>
                      <a:pPr algn="ctr"/>
                      <a:r>
                        <a:rPr lang="ru-RU" sz="1100" dirty="0"/>
                        <a:t>2</a:t>
                      </a: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000" dirty="0">
                          <a:latin typeface="Times New Roman" panose="02020603050405020304" pitchFamily="18" charset="0"/>
                          <a:cs typeface="Times New Roman" panose="02020603050405020304" pitchFamily="18" charset="0"/>
                        </a:rPr>
                        <a:t>Акцизы</a:t>
                      </a:r>
                    </a:p>
                  </a:txBody>
                  <a:tcPr/>
                </a:tc>
                <a:tc>
                  <a:txBody>
                    <a:bodyPr/>
                    <a:lstStyle/>
                    <a:p>
                      <a:pPr algn="ctr" fontAlgn="t"/>
                      <a:r>
                        <a:rPr lang="ru-RU" sz="1000" b="0" u="none" strike="noStrike" dirty="0">
                          <a:latin typeface="Times New Roman" panose="02020603050405020304" pitchFamily="18" charset="0"/>
                          <a:cs typeface="Times New Roman" panose="02020603050405020304" pitchFamily="18" charset="0"/>
                        </a:rPr>
                        <a:t>31218010,94</a:t>
                      </a:r>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33064000,00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38113000,00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112,09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115,27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39895000,00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53641000,00</a:t>
                      </a:r>
                    </a:p>
                  </a:txBody>
                  <a:tcPr marL="7620" marR="7620" marT="7620" marB="0"/>
                </a:tc>
                <a:tc>
                  <a:txBody>
                    <a:bodyPr/>
                    <a:lstStyle/>
                    <a:p>
                      <a:pPr algn="just"/>
                      <a:r>
                        <a:rPr lang="ru-RU" sz="1000" dirty="0">
                          <a:latin typeface="Times New Roman" panose="02020603050405020304" pitchFamily="18" charset="0"/>
                          <a:cs typeface="Times New Roman" panose="02020603050405020304" pitchFamily="18" charset="0"/>
                        </a:rPr>
                        <a:t>0,319479 установлен краем от 10% консолидируемых поступлений краевого бюджета</a:t>
                      </a:r>
                    </a:p>
                  </a:txBody>
                  <a:tcPr/>
                </a:tc>
                <a:extLst>
                  <a:ext uri="{0D108BD9-81ED-4DB2-BD59-A6C34878D82A}">
                    <a16:rowId xmlns:a16="http://schemas.microsoft.com/office/drawing/2014/main" val="1724327478"/>
                  </a:ext>
                </a:extLst>
              </a:tr>
              <a:tr h="931178">
                <a:tc>
                  <a:txBody>
                    <a:bodyPr/>
                    <a:lstStyle/>
                    <a:p>
                      <a:pPr algn="ctr"/>
                      <a:r>
                        <a:rPr lang="ru-RU" sz="1100" dirty="0"/>
                        <a:t>3</a:t>
                      </a: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Налог, взимаемый с налогоплательщиков, выбравших в качестве объекта налогообложения доходы</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latin typeface="Times New Roman" panose="02020603050405020304" pitchFamily="18" charset="0"/>
                          <a:cs typeface="Times New Roman" panose="02020603050405020304" pitchFamily="18" charset="0"/>
                        </a:rPr>
                        <a:t>398973,52</a:t>
                      </a:r>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459000,00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510000,00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127,83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111,11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520000,00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2% от общего поступления УСН по округу</a:t>
                      </a:r>
                    </a:p>
                  </a:txBody>
                  <a:tcPr/>
                </a:tc>
                <a:extLst>
                  <a:ext uri="{0D108BD9-81ED-4DB2-BD59-A6C34878D82A}">
                    <a16:rowId xmlns:a16="http://schemas.microsoft.com/office/drawing/2014/main" val="4115921296"/>
                  </a:ext>
                </a:extLst>
              </a:tr>
              <a:tr h="736035">
                <a:tc>
                  <a:txBody>
                    <a:bodyPr/>
                    <a:lstStyle/>
                    <a:p>
                      <a:pPr algn="ctr"/>
                      <a:r>
                        <a:rPr lang="ru-RU" sz="1100" dirty="0"/>
                        <a:t>4</a:t>
                      </a: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Единый налог на вмененный доход для отдельных видов деятельности</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latin typeface="Times New Roman" panose="02020603050405020304" pitchFamily="18" charset="0"/>
                          <a:cs typeface="Times New Roman" panose="02020603050405020304" pitchFamily="18" charset="0"/>
                        </a:rPr>
                        <a:t>-39331,48</a:t>
                      </a:r>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92379717"/>
                  </a:ext>
                </a:extLst>
              </a:tr>
              <a:tr h="5546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Единый сельскохозяйственный налог</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834661,62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30,55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260000,00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260000,00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183195311"/>
                  </a:ext>
                </a:extLst>
              </a:tr>
            </a:tbl>
          </a:graphicData>
        </a:graphic>
      </p:graphicFrame>
      <p:pic>
        <p:nvPicPr>
          <p:cNvPr id="7" name="Рисунок 6" descr="Изображение выглядит как фрукт, апельсин, лимон, цитрусовые&#10;&#10;Автоматически созданное описание">
            <a:extLst>
              <a:ext uri="{FF2B5EF4-FFF2-40B4-BE49-F238E27FC236}">
                <a16:creationId xmlns:a16="http://schemas.microsoft.com/office/drawing/2014/main" id="{A6687B42-9523-054C-E6CA-145163AFECCE}"/>
              </a:ext>
            </a:extLst>
          </p:cNvPr>
          <p:cNvPicPr>
            <a:picLocks noChangeAspect="1"/>
          </p:cNvPicPr>
          <p:nvPr/>
        </p:nvPicPr>
        <p:blipFill>
          <a:blip r:embed="rId3"/>
          <a:srcRect l="27423" t="17370" r="27520" b="15530"/>
          <a:stretch/>
        </p:blipFill>
        <p:spPr>
          <a:xfrm>
            <a:off x="257637" y="1602298"/>
            <a:ext cx="1042657" cy="880843"/>
          </a:xfrm>
          <a:prstGeom prst="rect">
            <a:avLst/>
          </a:prstGeom>
        </p:spPr>
      </p:pic>
      <p:pic>
        <p:nvPicPr>
          <p:cNvPr id="9" name="Рисунок 8" descr="Изображение выглядит как вакуум, устройство&#10;&#10;Автоматически созданное описание со средним доверительным уровнем">
            <a:extLst>
              <a:ext uri="{FF2B5EF4-FFF2-40B4-BE49-F238E27FC236}">
                <a16:creationId xmlns:a16="http://schemas.microsoft.com/office/drawing/2014/main" id="{E04780D9-2185-52E5-5F15-21AB7705344E}"/>
              </a:ext>
            </a:extLst>
          </p:cNvPr>
          <p:cNvPicPr>
            <a:picLocks noChangeAspect="1"/>
          </p:cNvPicPr>
          <p:nvPr/>
        </p:nvPicPr>
        <p:blipFill>
          <a:blip r:embed="rId4"/>
          <a:stretch>
            <a:fillRect/>
          </a:stretch>
        </p:blipFill>
        <p:spPr>
          <a:xfrm>
            <a:off x="257636" y="3330430"/>
            <a:ext cx="1042657" cy="755009"/>
          </a:xfrm>
          <a:prstGeom prst="rect">
            <a:avLst/>
          </a:prstGeom>
        </p:spPr>
      </p:pic>
      <p:pic>
        <p:nvPicPr>
          <p:cNvPr id="11" name="Рисунок 10" descr="Изображение выглядит как калькулятор, текст, офисные принадлежности&#10;&#10;Автоматически созданное описание">
            <a:extLst>
              <a:ext uri="{FF2B5EF4-FFF2-40B4-BE49-F238E27FC236}">
                <a16:creationId xmlns:a16="http://schemas.microsoft.com/office/drawing/2014/main" id="{AF4F0EAC-1594-DA35-4673-CA98D8BF600A}"/>
              </a:ext>
            </a:extLst>
          </p:cNvPr>
          <p:cNvPicPr>
            <a:picLocks noChangeAspect="1"/>
          </p:cNvPicPr>
          <p:nvPr/>
        </p:nvPicPr>
        <p:blipFill>
          <a:blip r:embed="rId5"/>
          <a:srcRect t="20239" b="8637"/>
          <a:stretch/>
        </p:blipFill>
        <p:spPr>
          <a:xfrm>
            <a:off x="257636" y="4181264"/>
            <a:ext cx="1042657" cy="818576"/>
          </a:xfrm>
          <a:prstGeom prst="rect">
            <a:avLst/>
          </a:prstGeom>
        </p:spPr>
      </p:pic>
      <p:pic>
        <p:nvPicPr>
          <p:cNvPr id="13" name="Рисунок 12" descr="Изображение выглядит как логотип, Шрифт, Графика, символ&#10;&#10;Автоматически созданное описание">
            <a:extLst>
              <a:ext uri="{FF2B5EF4-FFF2-40B4-BE49-F238E27FC236}">
                <a16:creationId xmlns:a16="http://schemas.microsoft.com/office/drawing/2014/main" id="{481C0A76-79CD-05D4-7F8D-6EED95D237BD}"/>
              </a:ext>
            </a:extLst>
          </p:cNvPr>
          <p:cNvPicPr>
            <a:picLocks noChangeAspect="1"/>
          </p:cNvPicPr>
          <p:nvPr/>
        </p:nvPicPr>
        <p:blipFill>
          <a:blip r:embed="rId6"/>
          <a:srcRect l="27705" t="27572" r="28641" b="26986"/>
          <a:stretch/>
        </p:blipFill>
        <p:spPr>
          <a:xfrm>
            <a:off x="257636" y="5095665"/>
            <a:ext cx="1042657" cy="634016"/>
          </a:xfrm>
          <a:prstGeom prst="rect">
            <a:avLst/>
          </a:prstGeom>
        </p:spPr>
      </p:pic>
      <p:pic>
        <p:nvPicPr>
          <p:cNvPr id="15" name="Рисунок 14" descr="Изображение выглядит как облако, трава, небо, снимок экрана&#10;&#10;Автоматически созданное описание">
            <a:extLst>
              <a:ext uri="{FF2B5EF4-FFF2-40B4-BE49-F238E27FC236}">
                <a16:creationId xmlns:a16="http://schemas.microsoft.com/office/drawing/2014/main" id="{49D3AF5C-1F59-ACA5-CEAF-898DE75BDDA9}"/>
              </a:ext>
            </a:extLst>
          </p:cNvPr>
          <p:cNvPicPr>
            <a:picLocks noChangeAspect="1"/>
          </p:cNvPicPr>
          <p:nvPr/>
        </p:nvPicPr>
        <p:blipFill>
          <a:blip r:embed="rId7"/>
          <a:srcRect l="14544" t="9795" r="17165" b="13317"/>
          <a:stretch/>
        </p:blipFill>
        <p:spPr>
          <a:xfrm>
            <a:off x="257636" y="5792923"/>
            <a:ext cx="1042657" cy="545257"/>
          </a:xfrm>
          <a:prstGeom prst="rect">
            <a:avLst/>
          </a:prstGeom>
        </p:spPr>
      </p:pic>
    </p:spTree>
    <p:extLst>
      <p:ext uri="{BB962C8B-B14F-4D97-AF65-F5344CB8AC3E}">
        <p14:creationId xmlns:p14="http://schemas.microsoft.com/office/powerpoint/2010/main" val="3476247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86C576D-0685-C00E-6B67-F0C75739D619}"/>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Таблица 6">
            <a:extLst>
              <a:ext uri="{FF2B5EF4-FFF2-40B4-BE49-F238E27FC236}">
                <a16:creationId xmlns:a16="http://schemas.microsoft.com/office/drawing/2014/main" id="{0AB77B4B-1799-C89C-CB76-D5C00B6713B1}"/>
              </a:ext>
            </a:extLst>
          </p:cNvPr>
          <p:cNvGraphicFramePr>
            <a:graphicFrameLocks noGrp="1"/>
          </p:cNvGraphicFramePr>
          <p:nvPr>
            <p:extLst>
              <p:ext uri="{D42A27DB-BD31-4B8C-83A1-F6EECF244321}">
                <p14:modId xmlns:p14="http://schemas.microsoft.com/office/powerpoint/2010/main" val="787528440"/>
              </p:ext>
            </p:extLst>
          </p:nvPr>
        </p:nvGraphicFramePr>
        <p:xfrm>
          <a:off x="125835" y="226178"/>
          <a:ext cx="11660698" cy="3311697"/>
        </p:xfrm>
        <a:graphic>
          <a:graphicData uri="http://schemas.openxmlformats.org/drawingml/2006/table">
            <a:tbl>
              <a:tblPr firstRow="1" bandRow="1">
                <a:tableStyleId>{BC89EF96-8CEA-46FF-86C4-4CE0E7609802}</a:tableStyleId>
              </a:tblPr>
              <a:tblGrid>
                <a:gridCol w="1157681">
                  <a:extLst>
                    <a:ext uri="{9D8B030D-6E8A-4147-A177-3AD203B41FA5}">
                      <a16:colId xmlns:a16="http://schemas.microsoft.com/office/drawing/2014/main" val="564279074"/>
                    </a:ext>
                  </a:extLst>
                </a:gridCol>
                <a:gridCol w="1468310">
                  <a:extLst>
                    <a:ext uri="{9D8B030D-6E8A-4147-A177-3AD203B41FA5}">
                      <a16:colId xmlns:a16="http://schemas.microsoft.com/office/drawing/2014/main" val="3448297871"/>
                    </a:ext>
                  </a:extLst>
                </a:gridCol>
                <a:gridCol w="1233578">
                  <a:extLst>
                    <a:ext uri="{9D8B030D-6E8A-4147-A177-3AD203B41FA5}">
                      <a16:colId xmlns:a16="http://schemas.microsoft.com/office/drawing/2014/main" val="1865636448"/>
                    </a:ext>
                  </a:extLst>
                </a:gridCol>
                <a:gridCol w="1031212">
                  <a:extLst>
                    <a:ext uri="{9D8B030D-6E8A-4147-A177-3AD203B41FA5}">
                      <a16:colId xmlns:a16="http://schemas.microsoft.com/office/drawing/2014/main" val="2854175519"/>
                    </a:ext>
                  </a:extLst>
                </a:gridCol>
                <a:gridCol w="897622">
                  <a:extLst>
                    <a:ext uri="{9D8B030D-6E8A-4147-A177-3AD203B41FA5}">
                      <a16:colId xmlns:a16="http://schemas.microsoft.com/office/drawing/2014/main" val="2174965571"/>
                    </a:ext>
                  </a:extLst>
                </a:gridCol>
                <a:gridCol w="864067">
                  <a:extLst>
                    <a:ext uri="{9D8B030D-6E8A-4147-A177-3AD203B41FA5}">
                      <a16:colId xmlns:a16="http://schemas.microsoft.com/office/drawing/2014/main" val="19664591"/>
                    </a:ext>
                  </a:extLst>
                </a:gridCol>
                <a:gridCol w="922789">
                  <a:extLst>
                    <a:ext uri="{9D8B030D-6E8A-4147-A177-3AD203B41FA5}">
                      <a16:colId xmlns:a16="http://schemas.microsoft.com/office/drawing/2014/main" val="1520574171"/>
                    </a:ext>
                  </a:extLst>
                </a:gridCol>
                <a:gridCol w="1106476">
                  <a:extLst>
                    <a:ext uri="{9D8B030D-6E8A-4147-A177-3AD203B41FA5}">
                      <a16:colId xmlns:a16="http://schemas.microsoft.com/office/drawing/2014/main" val="3267095644"/>
                    </a:ext>
                  </a:extLst>
                </a:gridCol>
                <a:gridCol w="1647645">
                  <a:extLst>
                    <a:ext uri="{9D8B030D-6E8A-4147-A177-3AD203B41FA5}">
                      <a16:colId xmlns:a16="http://schemas.microsoft.com/office/drawing/2014/main" val="1093503490"/>
                    </a:ext>
                  </a:extLst>
                </a:gridCol>
                <a:gridCol w="1331318">
                  <a:extLst>
                    <a:ext uri="{9D8B030D-6E8A-4147-A177-3AD203B41FA5}">
                      <a16:colId xmlns:a16="http://schemas.microsoft.com/office/drawing/2014/main" val="918015735"/>
                    </a:ext>
                  </a:extLst>
                </a:gridCol>
              </a:tblGrid>
              <a:tr h="657712">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000" dirty="0">
                          <a:latin typeface="Times New Roman" panose="02020603050405020304" pitchFamily="18" charset="0"/>
                          <a:cs typeface="Times New Roman" panose="02020603050405020304" pitchFamily="18" charset="0"/>
                        </a:rPr>
                        <a:t>%2025г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val="1535082943"/>
                  </a:ext>
                </a:extLst>
              </a:tr>
              <a:tr h="657712">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000" dirty="0">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324678,96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631,39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105,13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2150000,00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2150000,00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203794291"/>
                  </a:ext>
                </a:extLst>
              </a:tr>
              <a:tr h="634517">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just"/>
                      <a:r>
                        <a:rPr lang="ru-RU" sz="1000" dirty="0">
                          <a:latin typeface="Times New Roman" panose="02020603050405020304" pitchFamily="18" charset="0"/>
                          <a:cs typeface="Times New Roman" panose="02020603050405020304" pitchFamily="18" charset="0"/>
                        </a:rPr>
                        <a:t>Налог на имущество физических лиц</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4083081,82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85,72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001293590"/>
                  </a:ext>
                </a:extLst>
              </a:tr>
              <a:tr h="520118">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just"/>
                      <a:r>
                        <a:rPr lang="ru-RU" sz="1000" dirty="0">
                          <a:latin typeface="Times New Roman" panose="02020603050405020304" pitchFamily="18" charset="0"/>
                          <a:cs typeface="Times New Roman" panose="02020603050405020304" pitchFamily="18" charset="0"/>
                        </a:rPr>
                        <a:t>Земельный налог</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5298119,64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3150000,00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59,46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157,50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3150000,00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3150000,00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155387179"/>
                  </a:ext>
                </a:extLst>
              </a:tr>
              <a:tr h="532141">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just"/>
                      <a:r>
                        <a:rPr lang="ru-RU" sz="1000" dirty="0">
                          <a:latin typeface="Times New Roman" panose="02020603050405020304" pitchFamily="18" charset="0"/>
                          <a:cs typeface="Times New Roman" panose="02020603050405020304" pitchFamily="18" charset="0"/>
                        </a:rPr>
                        <a:t>Государственная пошлина</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1667607,28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1800000,00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113,94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105,56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2100000,00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738480171"/>
                  </a:ext>
                </a:extLst>
              </a:tr>
              <a:tr h="266169">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287493326,38</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297643000,00</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336145000,00</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116,92</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112,94</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355119000,00</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385841000,00</a:t>
                      </a:r>
                    </a:p>
                  </a:txBody>
                  <a:tcPr marL="7620" marR="7620" marT="7620"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75618911"/>
                  </a:ext>
                </a:extLst>
              </a:tr>
            </a:tbl>
          </a:graphicData>
        </a:graphic>
      </p:graphicFrame>
      <p:pic>
        <p:nvPicPr>
          <p:cNvPr id="5" name="Рисунок 4">
            <a:extLst>
              <a:ext uri="{FF2B5EF4-FFF2-40B4-BE49-F238E27FC236}">
                <a16:creationId xmlns:a16="http://schemas.microsoft.com/office/drawing/2014/main" id="{0314D2F6-1D0D-4DA4-379F-A3497BC9B6C9}"/>
              </a:ext>
            </a:extLst>
          </p:cNvPr>
          <p:cNvPicPr>
            <a:picLocks noChangeAspect="1"/>
          </p:cNvPicPr>
          <p:nvPr/>
        </p:nvPicPr>
        <p:blipFill>
          <a:blip r:embed="rId3"/>
          <a:stretch>
            <a:fillRect/>
          </a:stretch>
        </p:blipFill>
        <p:spPr>
          <a:xfrm>
            <a:off x="209723" y="931227"/>
            <a:ext cx="1012971" cy="640704"/>
          </a:xfrm>
          <a:prstGeom prst="rect">
            <a:avLst/>
          </a:prstGeom>
        </p:spPr>
      </p:pic>
      <p:pic>
        <p:nvPicPr>
          <p:cNvPr id="6" name="Рисунок 5">
            <a:extLst>
              <a:ext uri="{FF2B5EF4-FFF2-40B4-BE49-F238E27FC236}">
                <a16:creationId xmlns:a16="http://schemas.microsoft.com/office/drawing/2014/main" id="{046BC27F-CE76-BF2B-F975-FBF0DAF11DB1}"/>
              </a:ext>
            </a:extLst>
          </p:cNvPr>
          <p:cNvPicPr>
            <a:picLocks noChangeAspect="1"/>
          </p:cNvPicPr>
          <p:nvPr/>
        </p:nvPicPr>
        <p:blipFill>
          <a:blip r:embed="rId4"/>
          <a:stretch>
            <a:fillRect/>
          </a:stretch>
        </p:blipFill>
        <p:spPr>
          <a:xfrm>
            <a:off x="209723" y="1635854"/>
            <a:ext cx="1012971" cy="545284"/>
          </a:xfrm>
          <a:prstGeom prst="rect">
            <a:avLst/>
          </a:prstGeom>
        </p:spPr>
      </p:pic>
      <p:pic>
        <p:nvPicPr>
          <p:cNvPr id="7" name="Рисунок 6">
            <a:extLst>
              <a:ext uri="{FF2B5EF4-FFF2-40B4-BE49-F238E27FC236}">
                <a16:creationId xmlns:a16="http://schemas.microsoft.com/office/drawing/2014/main" id="{FD650489-1585-19B8-D234-83F21717EF6F}"/>
              </a:ext>
            </a:extLst>
          </p:cNvPr>
          <p:cNvPicPr>
            <a:picLocks noChangeAspect="1"/>
          </p:cNvPicPr>
          <p:nvPr/>
        </p:nvPicPr>
        <p:blipFill>
          <a:blip r:embed="rId5"/>
          <a:stretch>
            <a:fillRect/>
          </a:stretch>
        </p:blipFill>
        <p:spPr>
          <a:xfrm>
            <a:off x="209723" y="2245061"/>
            <a:ext cx="1012971" cy="456194"/>
          </a:xfrm>
          <a:prstGeom prst="rect">
            <a:avLst/>
          </a:prstGeom>
        </p:spPr>
      </p:pic>
      <p:pic>
        <p:nvPicPr>
          <p:cNvPr id="8" name="Рисунок 7">
            <a:extLst>
              <a:ext uri="{FF2B5EF4-FFF2-40B4-BE49-F238E27FC236}">
                <a16:creationId xmlns:a16="http://schemas.microsoft.com/office/drawing/2014/main" id="{E57337CA-19F4-7AB2-4B31-4CE73F4B44FE}"/>
              </a:ext>
            </a:extLst>
          </p:cNvPr>
          <p:cNvPicPr>
            <a:picLocks noChangeAspect="1"/>
          </p:cNvPicPr>
          <p:nvPr/>
        </p:nvPicPr>
        <p:blipFill>
          <a:blip r:embed="rId6"/>
          <a:stretch>
            <a:fillRect/>
          </a:stretch>
        </p:blipFill>
        <p:spPr>
          <a:xfrm>
            <a:off x="202622" y="2765178"/>
            <a:ext cx="1027171" cy="456195"/>
          </a:xfrm>
          <a:prstGeom prst="rect">
            <a:avLst/>
          </a:prstGeom>
        </p:spPr>
      </p:pic>
    </p:spTree>
    <p:extLst>
      <p:ext uri="{BB962C8B-B14F-4D97-AF65-F5344CB8AC3E}">
        <p14:creationId xmlns:p14="http://schemas.microsoft.com/office/powerpoint/2010/main" val="521824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E5A8843-B292-07C8-5EF6-F047864F159B}"/>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92EEFC3C-33D2-5D62-BE14-9E4ADBBCA269}"/>
              </a:ext>
            </a:extLst>
          </p:cNvPr>
          <p:cNvSpPr/>
          <p:nvPr/>
        </p:nvSpPr>
        <p:spPr>
          <a:xfrm>
            <a:off x="2617011" y="104633"/>
            <a:ext cx="6957977" cy="331595"/>
          </a:xfrm>
          <a:prstGeom prst="snip2SameRect">
            <a:avLst/>
          </a:prstGeom>
          <a:solidFill>
            <a:schemeClr val="accent4">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Динамика поступлений н</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алоговых</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доходов (</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тыс.руб</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Диаграмма 3">
            <a:extLst>
              <a:ext uri="{FF2B5EF4-FFF2-40B4-BE49-F238E27FC236}">
                <a16:creationId xmlns:a16="http://schemas.microsoft.com/office/drawing/2014/main" id="{341B50D7-E5D6-2132-EB4B-7798ACE468F1}"/>
              </a:ext>
            </a:extLst>
          </p:cNvPr>
          <p:cNvGraphicFramePr/>
          <p:nvPr>
            <p:extLst>
              <p:ext uri="{D42A27DB-BD31-4B8C-83A1-F6EECF244321}">
                <p14:modId xmlns:p14="http://schemas.microsoft.com/office/powerpoint/2010/main" val="3260356424"/>
              </p:ext>
            </p:extLst>
          </p:nvPr>
        </p:nvGraphicFramePr>
        <p:xfrm>
          <a:off x="426690" y="875514"/>
          <a:ext cx="10873281" cy="501355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B7B1521-3CE6-C44A-CF33-3C9DE5C21FF8}"/>
              </a:ext>
            </a:extLst>
          </p:cNvPr>
          <p:cNvSpPr txBox="1"/>
          <p:nvPr/>
        </p:nvSpPr>
        <p:spPr>
          <a:xfrm>
            <a:off x="1320800" y="6207760"/>
            <a:ext cx="4984057" cy="430887"/>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Налоги на имущество – налог на имущество физических лиц, земельный налог.</a:t>
            </a:r>
          </a:p>
          <a:p>
            <a:r>
              <a:rPr lang="ru-RU" sz="1100" dirty="0">
                <a:latin typeface="Times New Roman" panose="02020603050405020304" pitchFamily="18" charset="0"/>
                <a:cs typeface="Times New Roman" panose="02020603050405020304" pitchFamily="18" charset="0"/>
              </a:rPr>
              <a:t>Прочие поступления – УСН, ЕСХН, патент, госпошлина</a:t>
            </a:r>
          </a:p>
        </p:txBody>
      </p:sp>
    </p:spTree>
    <p:extLst>
      <p:ext uri="{BB962C8B-B14F-4D97-AF65-F5344CB8AC3E}">
        <p14:creationId xmlns:p14="http://schemas.microsoft.com/office/powerpoint/2010/main" val="520112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58A3613-D5B1-8FA9-5148-624DB0E7E081}"/>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A555538D-028B-113D-42C2-6292232860C0}"/>
              </a:ext>
            </a:extLst>
          </p:cNvPr>
          <p:cNvGraphicFramePr/>
          <p:nvPr>
            <p:extLst>
              <p:ext uri="{D42A27DB-BD31-4B8C-83A1-F6EECF244321}">
                <p14:modId xmlns:p14="http://schemas.microsoft.com/office/powerpoint/2010/main" val="587069390"/>
              </p:ext>
            </p:extLst>
          </p:nvPr>
        </p:nvGraphicFramePr>
        <p:xfrm>
          <a:off x="168695" y="190276"/>
          <a:ext cx="3926038" cy="25817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Таблица 7">
            <a:extLst>
              <a:ext uri="{FF2B5EF4-FFF2-40B4-BE49-F238E27FC236}">
                <a16:creationId xmlns:a16="http://schemas.microsoft.com/office/drawing/2014/main" id="{B2629041-66A3-3FEA-6CB3-A4CAE47C7943}"/>
              </a:ext>
            </a:extLst>
          </p:cNvPr>
          <p:cNvGraphicFramePr>
            <a:graphicFrameLocks noGrp="1"/>
          </p:cNvGraphicFramePr>
          <p:nvPr>
            <p:extLst>
              <p:ext uri="{D42A27DB-BD31-4B8C-83A1-F6EECF244321}">
                <p14:modId xmlns:p14="http://schemas.microsoft.com/office/powerpoint/2010/main" val="2701504418"/>
              </p:ext>
            </p:extLst>
          </p:nvPr>
        </p:nvGraphicFramePr>
        <p:xfrm>
          <a:off x="9076888" y="241833"/>
          <a:ext cx="2911912" cy="1828800"/>
        </p:xfrm>
        <a:graphic>
          <a:graphicData uri="http://schemas.openxmlformats.org/drawingml/2006/table">
            <a:tbl>
              <a:tblPr firstRow="1" bandRow="1">
                <a:tableStyleId>{5C22544A-7EE6-4342-B048-85BDC9FD1C3A}</a:tableStyleId>
              </a:tblPr>
              <a:tblGrid>
                <a:gridCol w="712997">
                  <a:extLst>
                    <a:ext uri="{9D8B030D-6E8A-4147-A177-3AD203B41FA5}">
                      <a16:colId xmlns:a16="http://schemas.microsoft.com/office/drawing/2014/main" val="1158187380"/>
                    </a:ext>
                  </a:extLst>
                </a:gridCol>
                <a:gridCol w="2198915">
                  <a:extLst>
                    <a:ext uri="{9D8B030D-6E8A-4147-A177-3AD203B41FA5}">
                      <a16:colId xmlns:a16="http://schemas.microsoft.com/office/drawing/2014/main" val="1773597000"/>
                    </a:ext>
                  </a:extLst>
                </a:gridCol>
              </a:tblGrid>
              <a:tr h="189016">
                <a:tc>
                  <a:txBody>
                    <a:bodyPr/>
                    <a:lstStyle/>
                    <a:p>
                      <a:endParaRPr lang="ru-RU" dirty="0"/>
                    </a:p>
                  </a:txBody>
                  <a:tcPr>
                    <a:cell3D prstMaterial="dkEdge">
                      <a:bevel w="25400" h="25400" prst="angle"/>
                      <a:lightRig rig="flood" dir="t"/>
                    </a:cell3D>
                    <a:solidFill>
                      <a:srgbClr val="FED6FA"/>
                    </a:solidFill>
                  </a:tcPr>
                </a:tc>
                <a:tc>
                  <a:txBody>
                    <a:bodyPr/>
                    <a:lstStyle/>
                    <a:p>
                      <a:r>
                        <a:rPr lang="ru-RU" sz="1000" dirty="0">
                          <a:solidFill>
                            <a:srgbClr val="0000CC"/>
                          </a:solidFill>
                          <a:latin typeface="Times New Roman" panose="02020603050405020304" pitchFamily="18" charset="0"/>
                          <a:cs typeface="Times New Roman" panose="02020603050405020304" pitchFamily="18" charset="0"/>
                        </a:rPr>
                        <a:t>НДФЛ</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3247649988"/>
                  </a:ext>
                </a:extLst>
              </a:tr>
              <a:tr h="293270">
                <a:tc>
                  <a:txBody>
                    <a:bodyPr/>
                    <a:lstStyle/>
                    <a:p>
                      <a:endParaRPr lang="ru-RU" dirty="0"/>
                    </a:p>
                  </a:txBody>
                  <a:tcPr>
                    <a:cell3D prstMaterial="dkEdge">
                      <a:bevel w="25400" h="25400" prst="angle"/>
                      <a:lightRig rig="flood" dir="t"/>
                    </a:cell3D>
                    <a:solidFill>
                      <a:schemeClr val="accent1">
                        <a:lumMod val="20000"/>
                        <a:lumOff val="80000"/>
                      </a:schemeClr>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Акцизы</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1368106559"/>
                  </a:ext>
                </a:extLst>
              </a:tr>
              <a:tr h="293270">
                <a:tc>
                  <a:txBody>
                    <a:bodyPr/>
                    <a:lstStyle/>
                    <a:p>
                      <a:endParaRPr lang="ru-RU" dirty="0"/>
                    </a:p>
                  </a:txBody>
                  <a:tcPr>
                    <a:cell3D prstMaterial="dkEdge">
                      <a:bevel w="25400" h="25400" prst="angle"/>
                      <a:lightRig rig="flood" dir="t"/>
                    </a:cell3D>
                    <a:solidFill>
                      <a:srgbClr val="FDEA7B"/>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Налоги на имущество (налог на имущество физических лиц, земельный налог)</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3999323640"/>
                  </a:ext>
                </a:extLst>
              </a:tr>
              <a:tr h="293270">
                <a:tc>
                  <a:txBody>
                    <a:bodyPr/>
                    <a:lstStyle/>
                    <a:p>
                      <a:endParaRPr lang="ru-RU" dirty="0"/>
                    </a:p>
                  </a:txBody>
                  <a:tcPr>
                    <a:cell3D prstMaterial="dkEdge">
                      <a:bevel w="25400" h="25400" prst="angle"/>
                      <a:lightRig rig="flood" dir="t"/>
                    </a:cell3D>
                    <a:solidFill>
                      <a:schemeClr val="accent2">
                        <a:lumMod val="60000"/>
                        <a:lumOff val="40000"/>
                      </a:schemeClr>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Прочие поступления - налоги на совокупный доход (УСН, ЕСХН, Патент), госпошлина</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2972326144"/>
                  </a:ext>
                </a:extLst>
              </a:tr>
            </a:tbl>
          </a:graphicData>
        </a:graphic>
      </p:graphicFrame>
      <p:graphicFrame>
        <p:nvGraphicFramePr>
          <p:cNvPr id="5" name="Диаграмма 4">
            <a:extLst>
              <a:ext uri="{FF2B5EF4-FFF2-40B4-BE49-F238E27FC236}">
                <a16:creationId xmlns:a16="http://schemas.microsoft.com/office/drawing/2014/main" id="{7A6B7009-74A9-C355-C2E3-74B4EF1512F6}"/>
              </a:ext>
            </a:extLst>
          </p:cNvPr>
          <p:cNvGraphicFramePr/>
          <p:nvPr>
            <p:extLst>
              <p:ext uri="{D42A27DB-BD31-4B8C-83A1-F6EECF244321}">
                <p14:modId xmlns:p14="http://schemas.microsoft.com/office/powerpoint/2010/main" val="3930859374"/>
              </p:ext>
            </p:extLst>
          </p:nvPr>
        </p:nvGraphicFramePr>
        <p:xfrm>
          <a:off x="4263428" y="190276"/>
          <a:ext cx="3926038" cy="2581799"/>
        </p:xfrm>
        <a:graphic>
          <a:graphicData uri="http://schemas.openxmlformats.org/drawingml/2006/chart">
            <c:chart xmlns:c="http://schemas.openxmlformats.org/drawingml/2006/chart" xmlns:r="http://schemas.openxmlformats.org/officeDocument/2006/relationships" r:id="rId4"/>
          </a:graphicData>
        </a:graphic>
      </p:graphicFrame>
      <p:sp>
        <p:nvSpPr>
          <p:cNvPr id="6" name="Прямоугольник: усеченные верхние углы 11">
            <a:extLst>
              <a:ext uri="{FF2B5EF4-FFF2-40B4-BE49-F238E27FC236}">
                <a16:creationId xmlns:a16="http://schemas.microsoft.com/office/drawing/2014/main" id="{3CA5AC8C-0B50-F1DB-2287-9042131E4935}"/>
              </a:ext>
            </a:extLst>
          </p:cNvPr>
          <p:cNvSpPr/>
          <p:nvPr/>
        </p:nvSpPr>
        <p:spPr>
          <a:xfrm>
            <a:off x="2518620" y="2962351"/>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Доля налогов в общем объеме налоговых доходов.</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7" name="Диаграмма 6">
            <a:extLst>
              <a:ext uri="{FF2B5EF4-FFF2-40B4-BE49-F238E27FC236}">
                <a16:creationId xmlns:a16="http://schemas.microsoft.com/office/drawing/2014/main" id="{99A2BD0C-64AA-7E94-6F9E-11D2ECBF3086}"/>
              </a:ext>
            </a:extLst>
          </p:cNvPr>
          <p:cNvGraphicFramePr/>
          <p:nvPr>
            <p:extLst>
              <p:ext uri="{D42A27DB-BD31-4B8C-83A1-F6EECF244321}">
                <p14:modId xmlns:p14="http://schemas.microsoft.com/office/powerpoint/2010/main" val="2665061727"/>
              </p:ext>
            </p:extLst>
          </p:nvPr>
        </p:nvGraphicFramePr>
        <p:xfrm>
          <a:off x="168695" y="4053840"/>
          <a:ext cx="3926038" cy="258179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Диаграмма 7">
            <a:extLst>
              <a:ext uri="{FF2B5EF4-FFF2-40B4-BE49-F238E27FC236}">
                <a16:creationId xmlns:a16="http://schemas.microsoft.com/office/drawing/2014/main" id="{E151FAEC-949C-4231-C855-EDE9F8F449CE}"/>
              </a:ext>
            </a:extLst>
          </p:cNvPr>
          <p:cNvGraphicFramePr/>
          <p:nvPr>
            <p:extLst>
              <p:ext uri="{D42A27DB-BD31-4B8C-83A1-F6EECF244321}">
                <p14:modId xmlns:p14="http://schemas.microsoft.com/office/powerpoint/2010/main" val="1362768632"/>
              </p:ext>
            </p:extLst>
          </p:nvPr>
        </p:nvGraphicFramePr>
        <p:xfrm>
          <a:off x="4171231" y="4053840"/>
          <a:ext cx="3926038" cy="258179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Диаграмма 8">
            <a:extLst>
              <a:ext uri="{FF2B5EF4-FFF2-40B4-BE49-F238E27FC236}">
                <a16:creationId xmlns:a16="http://schemas.microsoft.com/office/drawing/2014/main" id="{98A0E882-05A1-A783-3F5C-644A7A199795}"/>
              </a:ext>
            </a:extLst>
          </p:cNvPr>
          <p:cNvGraphicFramePr/>
          <p:nvPr>
            <p:extLst>
              <p:ext uri="{D42A27DB-BD31-4B8C-83A1-F6EECF244321}">
                <p14:modId xmlns:p14="http://schemas.microsoft.com/office/powerpoint/2010/main" val="1991564880"/>
              </p:ext>
            </p:extLst>
          </p:nvPr>
        </p:nvGraphicFramePr>
        <p:xfrm>
          <a:off x="8173767" y="4034368"/>
          <a:ext cx="3926038" cy="2581799"/>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102743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601E0F2-75FE-CC07-34EE-EB75BF107D0C}"/>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B3D30B33-EEB2-2C03-BD6E-213068096DE8}"/>
              </a:ext>
            </a:extLst>
          </p:cNvPr>
          <p:cNvSpPr/>
          <p:nvPr/>
        </p:nvSpPr>
        <p:spPr>
          <a:xfrm>
            <a:off x="2617011" y="104633"/>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err="1">
                <a:solidFill>
                  <a:srgbClr val="0000CC"/>
                </a:solidFill>
                <a:latin typeface="Times New Roman" panose="02020603050405020304" pitchFamily="18" charset="0"/>
                <a:cs typeface="Times New Roman" panose="02020603050405020304" pitchFamily="18" charset="0"/>
              </a:rPr>
              <a:t>Нен</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алоговые</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доходы (руб.)</a:t>
            </a:r>
            <a:endParaRPr lang="ru-RU" sz="1200" b="1" dirty="0">
              <a:solidFill>
                <a:srgbClr val="0000CC"/>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4BBB4108-0D76-C1D0-7235-F041285F32BA}"/>
              </a:ext>
            </a:extLst>
          </p:cNvPr>
          <p:cNvSpPr txBox="1"/>
          <p:nvPr/>
        </p:nvSpPr>
        <p:spPr>
          <a:xfrm>
            <a:off x="343950" y="519820"/>
            <a:ext cx="11509696" cy="430887"/>
          </a:xfrm>
          <a:prstGeom prst="rect">
            <a:avLst/>
          </a:prstGeom>
          <a:noFill/>
        </p:spPr>
        <p:txBody>
          <a:bodyPr wrap="square">
            <a:spAutoFit/>
          </a:bodyPr>
          <a:lstStyle/>
          <a:p>
            <a:pPr algn="just"/>
            <a:r>
              <a:rPr lang="ru-RU" sz="1100" b="1" i="0" dirty="0">
                <a:solidFill>
                  <a:srgbClr val="333333"/>
                </a:solidFill>
                <a:effectLst/>
                <a:latin typeface="Times New Roman" panose="02020603050405020304" pitchFamily="18" charset="0"/>
                <a:cs typeface="Times New Roman" panose="02020603050405020304" pitchFamily="18" charset="0"/>
              </a:rPr>
              <a:t>Неналоговые</a:t>
            </a:r>
            <a:r>
              <a:rPr lang="ru-RU" sz="1100" b="0" i="0" dirty="0">
                <a:solidFill>
                  <a:srgbClr val="333333"/>
                </a:solidFill>
                <a:effectLst/>
                <a:latin typeface="Times New Roman" panose="02020603050405020304" pitchFamily="18" charset="0"/>
                <a:cs typeface="Times New Roman" panose="02020603050405020304" pitchFamily="18" charset="0"/>
              </a:rPr>
              <a:t> </a:t>
            </a:r>
            <a:r>
              <a:rPr lang="ru-RU" sz="1100" b="1" i="0" dirty="0">
                <a:solidFill>
                  <a:srgbClr val="333333"/>
                </a:solidFill>
                <a:effectLst/>
                <a:latin typeface="Times New Roman" panose="02020603050405020304" pitchFamily="18" charset="0"/>
                <a:cs typeface="Times New Roman" panose="02020603050405020304" pitchFamily="18" charset="0"/>
              </a:rPr>
              <a:t>доходы</a:t>
            </a:r>
            <a:r>
              <a:rPr lang="ru-RU" sz="1100" b="0" i="0" dirty="0">
                <a:solidFill>
                  <a:srgbClr val="333333"/>
                </a:solidFill>
                <a:effectLst/>
                <a:latin typeface="Times New Roman" panose="02020603050405020304" pitchFamily="18" charset="0"/>
                <a:cs typeface="Times New Roman" panose="02020603050405020304" pitchFamily="18" charset="0"/>
              </a:rPr>
              <a:t> – </a:t>
            </a:r>
            <a:r>
              <a:rPr lang="ru-RU" sz="1100" b="1" i="0" dirty="0">
                <a:solidFill>
                  <a:srgbClr val="333333"/>
                </a:solidFill>
                <a:effectLst/>
                <a:latin typeface="Times New Roman" panose="02020603050405020304" pitchFamily="18" charset="0"/>
                <a:cs typeface="Times New Roman" panose="02020603050405020304" pitchFamily="18" charset="0"/>
              </a:rPr>
              <a:t>это</a:t>
            </a:r>
            <a:r>
              <a:rPr lang="ru-RU" sz="1100" b="0" i="0" dirty="0">
                <a:solidFill>
                  <a:srgbClr val="333333"/>
                </a:solidFill>
                <a:effectLst/>
                <a:latin typeface="Times New Roman" panose="02020603050405020304" pitchFamily="18" charset="0"/>
                <a:cs typeface="Times New Roman" panose="02020603050405020304" pitchFamily="18" charset="0"/>
              </a:rPr>
              <a:t> </a:t>
            </a:r>
            <a:r>
              <a:rPr lang="ru-RU" sz="1100" b="1" i="0" dirty="0">
                <a:solidFill>
                  <a:srgbClr val="333333"/>
                </a:solidFill>
                <a:effectLst/>
                <a:latin typeface="Times New Roman" panose="02020603050405020304" pitchFamily="18" charset="0"/>
                <a:cs typeface="Times New Roman" panose="02020603050405020304" pitchFamily="18" charset="0"/>
              </a:rPr>
              <a:t>доходы</a:t>
            </a:r>
            <a:r>
              <a:rPr lang="ru-RU" sz="1100" b="0" i="0" dirty="0">
                <a:solidFill>
                  <a:srgbClr val="333333"/>
                </a:solidFill>
                <a:effectLst/>
                <a:latin typeface="Times New Roman" panose="02020603050405020304" pitchFamily="18" charset="0"/>
                <a:cs typeface="Times New Roman" panose="02020603050405020304" pitchFamily="18" charset="0"/>
              </a:rPr>
              <a:t>, получаемые в виде платы за пользование муниципальным имуществом, либо компенсации за оказанные услуги юридическим или физическим лицам, штрафы, санкции, возмещение ущерба и прочие неналоговые доходы.</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id="{AA14B155-63BE-65D4-1626-DB9FF77952DE}"/>
              </a:ext>
            </a:extLst>
          </p:cNvPr>
          <p:cNvGraphicFramePr>
            <a:graphicFrameLocks noGrp="1"/>
          </p:cNvGraphicFramePr>
          <p:nvPr>
            <p:extLst>
              <p:ext uri="{D42A27DB-BD31-4B8C-83A1-F6EECF244321}">
                <p14:modId xmlns:p14="http://schemas.microsoft.com/office/powerpoint/2010/main" val="2524966020"/>
              </p:ext>
            </p:extLst>
          </p:nvPr>
        </p:nvGraphicFramePr>
        <p:xfrm>
          <a:off x="187352" y="956048"/>
          <a:ext cx="11862408" cy="5535739"/>
        </p:xfrm>
        <a:graphic>
          <a:graphicData uri="http://schemas.openxmlformats.org/drawingml/2006/table">
            <a:tbl>
              <a:tblPr firstRow="1" bandRow="1">
                <a:tableStyleId>{22838BEF-8BB2-4498-84A7-C5851F593DF1}</a:tableStyleId>
              </a:tblPr>
              <a:tblGrid>
                <a:gridCol w="1194775">
                  <a:extLst>
                    <a:ext uri="{9D8B030D-6E8A-4147-A177-3AD203B41FA5}">
                      <a16:colId xmlns:a16="http://schemas.microsoft.com/office/drawing/2014/main" val="564279074"/>
                    </a:ext>
                  </a:extLst>
                </a:gridCol>
                <a:gridCol w="2336433">
                  <a:extLst>
                    <a:ext uri="{9D8B030D-6E8A-4147-A177-3AD203B41FA5}">
                      <a16:colId xmlns:a16="http://schemas.microsoft.com/office/drawing/2014/main" val="3448297871"/>
                    </a:ext>
                  </a:extLst>
                </a:gridCol>
                <a:gridCol w="873760">
                  <a:extLst>
                    <a:ext uri="{9D8B030D-6E8A-4147-A177-3AD203B41FA5}">
                      <a16:colId xmlns:a16="http://schemas.microsoft.com/office/drawing/2014/main" val="1865636448"/>
                    </a:ext>
                  </a:extLst>
                </a:gridCol>
                <a:gridCol w="936025">
                  <a:extLst>
                    <a:ext uri="{9D8B030D-6E8A-4147-A177-3AD203B41FA5}">
                      <a16:colId xmlns:a16="http://schemas.microsoft.com/office/drawing/2014/main" val="2854175519"/>
                    </a:ext>
                  </a:extLst>
                </a:gridCol>
                <a:gridCol w="984215">
                  <a:extLst>
                    <a:ext uri="{9D8B030D-6E8A-4147-A177-3AD203B41FA5}">
                      <a16:colId xmlns:a16="http://schemas.microsoft.com/office/drawing/2014/main" val="2174965571"/>
                    </a:ext>
                  </a:extLst>
                </a:gridCol>
                <a:gridCol w="894080">
                  <a:extLst>
                    <a:ext uri="{9D8B030D-6E8A-4147-A177-3AD203B41FA5}">
                      <a16:colId xmlns:a16="http://schemas.microsoft.com/office/drawing/2014/main" val="19664591"/>
                    </a:ext>
                  </a:extLst>
                </a:gridCol>
                <a:gridCol w="863600">
                  <a:extLst>
                    <a:ext uri="{9D8B030D-6E8A-4147-A177-3AD203B41FA5}">
                      <a16:colId xmlns:a16="http://schemas.microsoft.com/office/drawing/2014/main" val="1520574171"/>
                    </a:ext>
                  </a:extLst>
                </a:gridCol>
                <a:gridCol w="1148080">
                  <a:extLst>
                    <a:ext uri="{9D8B030D-6E8A-4147-A177-3AD203B41FA5}">
                      <a16:colId xmlns:a16="http://schemas.microsoft.com/office/drawing/2014/main" val="3267095644"/>
                    </a:ext>
                  </a:extLst>
                </a:gridCol>
                <a:gridCol w="1007211">
                  <a:extLst>
                    <a:ext uri="{9D8B030D-6E8A-4147-A177-3AD203B41FA5}">
                      <a16:colId xmlns:a16="http://schemas.microsoft.com/office/drawing/2014/main" val="1093503490"/>
                    </a:ext>
                  </a:extLst>
                </a:gridCol>
                <a:gridCol w="1624229">
                  <a:extLst>
                    <a:ext uri="{9D8B030D-6E8A-4147-A177-3AD203B41FA5}">
                      <a16:colId xmlns:a16="http://schemas.microsoft.com/office/drawing/2014/main" val="918015735"/>
                    </a:ext>
                  </a:extLst>
                </a:gridCol>
              </a:tblGrid>
              <a:tr h="46182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100" dirty="0">
                          <a:latin typeface="Times New Roman" panose="02020603050405020304" pitchFamily="18" charset="0"/>
                          <a:cs typeface="Times New Roman" panose="02020603050405020304" pitchFamily="18" charset="0"/>
                        </a:rPr>
                        <a:t>%2025г к 2024г</a:t>
                      </a:r>
                    </a:p>
                  </a:txBody>
                  <a:tcPr/>
                </a:tc>
                <a:tc>
                  <a:txBody>
                    <a:bodyPr/>
                    <a:lstStyle/>
                    <a:p>
                      <a:pPr algn="ctr"/>
                      <a:r>
                        <a:rPr lang="ru-RU" sz="11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val="1535082943"/>
                  </a:ext>
                </a:extLst>
              </a:tr>
              <a:tr h="7549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арендной платы за земельные участки и по соглашениям об установлении сервитута</a:t>
                      </a:r>
                    </a:p>
                  </a:txBody>
                  <a:tcPr/>
                </a:tc>
                <a:tc>
                  <a:txBody>
                    <a:bodyPr/>
                    <a:lstStyle/>
                    <a:p>
                      <a:pPr algn="ctr" fontAlgn="t"/>
                      <a:r>
                        <a:rPr lang="ru-RU" sz="1100" b="0" i="0" u="none" strike="noStrike" dirty="0">
                          <a:latin typeface="Times New Roman"/>
                        </a:rPr>
                        <a:t>9973183,39</a:t>
                      </a:r>
                    </a:p>
                  </a:txBody>
                  <a:tcPr marL="7620" marR="7620" marT="7620" marB="0"/>
                </a:tc>
                <a:tc>
                  <a:txBody>
                    <a:bodyPr/>
                    <a:lstStyle/>
                    <a:p>
                      <a:pPr algn="ctr" fontAlgn="t"/>
                      <a:r>
                        <a:rPr lang="ru-RU" sz="1100" b="0" i="0" u="none" strike="noStrike" dirty="0">
                          <a:latin typeface="Times New Roman"/>
                        </a:rPr>
                        <a:t>11441000,00</a:t>
                      </a:r>
                    </a:p>
                  </a:txBody>
                  <a:tcPr marL="7620" marR="7620" marT="7620" marB="0"/>
                </a:tc>
                <a:tc>
                  <a:txBody>
                    <a:bodyPr/>
                    <a:lstStyle/>
                    <a:p>
                      <a:pPr algn="ctr" fontAlgn="t"/>
                      <a:r>
                        <a:rPr lang="ru-RU" sz="1100" b="0" i="0" u="none" strike="noStrike" dirty="0">
                          <a:latin typeface="Times New Roman"/>
                        </a:rPr>
                        <a:t>11000000,00</a:t>
                      </a:r>
                    </a:p>
                  </a:txBody>
                  <a:tcPr marL="7620" marR="7620" marT="7620" marB="0"/>
                </a:tc>
                <a:tc>
                  <a:txBody>
                    <a:bodyPr/>
                    <a:lstStyle/>
                    <a:p>
                      <a:pPr algn="ctr" fontAlgn="t"/>
                      <a:r>
                        <a:rPr lang="ru-RU" sz="1100" b="0" i="0" u="none" strike="noStrike" dirty="0">
                          <a:latin typeface="Times New Roman"/>
                        </a:rPr>
                        <a:t>110,31</a:t>
                      </a:r>
                    </a:p>
                  </a:txBody>
                  <a:tcPr marL="7620" marR="7620" marT="7620" marB="0"/>
                </a:tc>
                <a:tc>
                  <a:txBody>
                    <a:bodyPr/>
                    <a:lstStyle/>
                    <a:p>
                      <a:pPr algn="ctr" fontAlgn="t"/>
                      <a:r>
                        <a:rPr lang="ru-RU" sz="1100" b="0" i="0" u="none" strike="noStrike" dirty="0">
                          <a:latin typeface="Times New Roman"/>
                        </a:rPr>
                        <a:t>96,15</a:t>
                      </a:r>
                    </a:p>
                  </a:txBody>
                  <a:tcPr marL="7620" marR="7620" marT="7620" marB="0"/>
                </a:tc>
                <a:tc>
                  <a:txBody>
                    <a:bodyPr/>
                    <a:lstStyle/>
                    <a:p>
                      <a:pPr algn="ctr" fontAlgn="t"/>
                      <a:r>
                        <a:rPr lang="ru-RU" sz="1100" b="0" i="0" u="none" strike="noStrike" dirty="0">
                          <a:latin typeface="Times New Roman"/>
                        </a:rPr>
                        <a:t>11000000,00</a:t>
                      </a:r>
                    </a:p>
                  </a:txBody>
                  <a:tcPr marL="7620" marR="7620" marT="7620" marB="0"/>
                </a:tc>
                <a:tc>
                  <a:txBody>
                    <a:bodyPr/>
                    <a:lstStyle/>
                    <a:p>
                      <a:pPr algn="ctr" fontAlgn="t"/>
                      <a:r>
                        <a:rPr lang="ru-RU" sz="1100" b="0" i="0" u="none" strike="noStrike" dirty="0">
                          <a:latin typeface="Times New Roman"/>
                        </a:rPr>
                        <a:t>11000000,00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32852864"/>
                  </a:ext>
                </a:extLst>
              </a:tr>
              <a:tr h="643257">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использования и сдачи в аренду имущества</a:t>
                      </a:r>
                    </a:p>
                  </a:txBody>
                  <a:tcPr/>
                </a:tc>
                <a:tc>
                  <a:txBody>
                    <a:bodyPr/>
                    <a:lstStyle/>
                    <a:p>
                      <a:pPr algn="ctr"/>
                      <a:r>
                        <a:rPr lang="ru-RU" sz="1100" dirty="0">
                          <a:latin typeface="Times New Roman" panose="02020603050405020304" pitchFamily="18" charset="0"/>
                          <a:cs typeface="Times New Roman" panose="02020603050405020304" pitchFamily="18" charset="0"/>
                        </a:rPr>
                        <a:t>1924953,14</a:t>
                      </a:r>
                    </a:p>
                  </a:txBody>
                  <a:tcPr/>
                </a:tc>
                <a:tc>
                  <a:txBody>
                    <a:bodyPr/>
                    <a:lstStyle/>
                    <a:p>
                      <a:pPr algn="ctr"/>
                      <a:r>
                        <a:rPr lang="ru-RU" sz="1100" dirty="0">
                          <a:latin typeface="Times New Roman" panose="02020603050405020304" pitchFamily="18" charset="0"/>
                          <a:cs typeface="Times New Roman" panose="02020603050405020304" pitchFamily="18" charset="0"/>
                        </a:rPr>
                        <a:t>1942000,00</a:t>
                      </a:r>
                    </a:p>
                  </a:txBody>
                  <a:tcPr/>
                </a:tc>
                <a:tc>
                  <a:txBody>
                    <a:bodyPr/>
                    <a:lstStyle/>
                    <a:p>
                      <a:pPr algn="ctr"/>
                      <a:r>
                        <a:rPr lang="ru-RU" sz="1100" dirty="0">
                          <a:latin typeface="Times New Roman" panose="02020603050405020304" pitchFamily="18" charset="0"/>
                          <a:cs typeface="Times New Roman" panose="02020603050405020304" pitchFamily="18" charset="0"/>
                        </a:rPr>
                        <a:t>1414000,00</a:t>
                      </a:r>
                    </a:p>
                  </a:txBody>
                  <a:tcPr/>
                </a:tc>
                <a:tc>
                  <a:txBody>
                    <a:bodyPr/>
                    <a:lstStyle/>
                    <a:p>
                      <a:pPr algn="ctr"/>
                      <a:r>
                        <a:rPr lang="ru-RU" sz="1100" dirty="0">
                          <a:latin typeface="Times New Roman" panose="02020603050405020304" pitchFamily="18" charset="0"/>
                          <a:cs typeface="Times New Roman" panose="02020603050405020304" pitchFamily="18" charset="0"/>
                        </a:rPr>
                        <a:t>73,46</a:t>
                      </a:r>
                    </a:p>
                  </a:txBody>
                  <a:tcPr/>
                </a:tc>
                <a:tc>
                  <a:txBody>
                    <a:bodyPr/>
                    <a:lstStyle/>
                    <a:p>
                      <a:pPr algn="ctr"/>
                      <a:r>
                        <a:rPr lang="ru-RU" sz="1100" dirty="0">
                          <a:latin typeface="Times New Roman" panose="02020603050405020304" pitchFamily="18" charset="0"/>
                          <a:cs typeface="Times New Roman" panose="02020603050405020304" pitchFamily="18" charset="0"/>
                        </a:rPr>
                        <a:t>72,8</a:t>
                      </a:r>
                    </a:p>
                  </a:txBody>
                  <a:tcPr/>
                </a:tc>
                <a:tc>
                  <a:txBody>
                    <a:bodyPr/>
                    <a:lstStyle/>
                    <a:p>
                      <a:pPr algn="ctr"/>
                      <a:r>
                        <a:rPr lang="ru-RU" sz="1100" dirty="0">
                          <a:latin typeface="Times New Roman" panose="02020603050405020304" pitchFamily="18" charset="0"/>
                          <a:cs typeface="Times New Roman" panose="02020603050405020304" pitchFamily="18" charset="0"/>
                        </a:rPr>
                        <a:t>1414000,00</a:t>
                      </a:r>
                    </a:p>
                  </a:txBody>
                  <a:tcPr/>
                </a:tc>
                <a:tc>
                  <a:txBody>
                    <a:bodyPr/>
                    <a:lstStyle/>
                    <a:p>
                      <a:pPr algn="ctr"/>
                      <a:r>
                        <a:rPr lang="ru-RU" sz="1100" dirty="0">
                          <a:latin typeface="Times New Roman" panose="02020603050405020304" pitchFamily="18" charset="0"/>
                          <a:cs typeface="Times New Roman" panose="02020603050405020304" pitchFamily="18" charset="0"/>
                        </a:rPr>
                        <a:t>1414000,00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724327478"/>
                  </a:ext>
                </a:extLst>
              </a:tr>
              <a:tr h="866761">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Плата за негативное воздействие на окружающую среду</a:t>
                      </a:r>
                    </a:p>
                  </a:txBody>
                  <a:tcPr marL="9525" marR="9525" marT="9525" marB="0"/>
                </a:tc>
                <a:tc>
                  <a:txBody>
                    <a:bodyPr/>
                    <a:lstStyle/>
                    <a:p>
                      <a:pPr algn="ctr" fontAlgn="t"/>
                      <a:r>
                        <a:rPr lang="ru-RU" sz="1100" b="0" i="0" u="none" strike="noStrike" dirty="0">
                          <a:latin typeface="Times New Roman"/>
                        </a:rPr>
                        <a:t>79473,09</a:t>
                      </a:r>
                    </a:p>
                  </a:txBody>
                  <a:tcPr marL="7620" marR="7620" marT="7620" marB="0"/>
                </a:tc>
                <a:tc>
                  <a:txBody>
                    <a:bodyPr/>
                    <a:lstStyle/>
                    <a:p>
                      <a:pPr algn="ctr" fontAlgn="t"/>
                      <a:r>
                        <a:rPr lang="ru-RU" sz="1100" b="0" i="0" u="none" strike="noStrike" dirty="0">
                          <a:latin typeface="Times New Roman"/>
                        </a:rPr>
                        <a:t>85000,00</a:t>
                      </a:r>
                    </a:p>
                  </a:txBody>
                  <a:tcPr marL="7620" marR="7620" marT="7620" marB="0"/>
                </a:tc>
                <a:tc>
                  <a:txBody>
                    <a:bodyPr/>
                    <a:lstStyle/>
                    <a:p>
                      <a:pPr algn="ctr" fontAlgn="t"/>
                      <a:r>
                        <a:rPr lang="ru-RU" sz="1100" b="0" i="0" u="none" strike="noStrike" dirty="0">
                          <a:latin typeface="Times New Roman"/>
                        </a:rPr>
                        <a:t>157000,00</a:t>
                      </a:r>
                    </a:p>
                  </a:txBody>
                  <a:tcPr marL="7620" marR="7620" marT="7620" marB="0"/>
                </a:tc>
                <a:tc>
                  <a:txBody>
                    <a:bodyPr/>
                    <a:lstStyle/>
                    <a:p>
                      <a:pPr algn="ctr" fontAlgn="t"/>
                      <a:r>
                        <a:rPr lang="ru-RU" sz="1100" b="0" i="0" u="none" strike="noStrike" dirty="0">
                          <a:latin typeface="Times New Roman"/>
                        </a:rPr>
                        <a:t>197,55</a:t>
                      </a:r>
                    </a:p>
                  </a:txBody>
                  <a:tcPr marL="7620" marR="7620" marT="7620" marB="0"/>
                </a:tc>
                <a:tc>
                  <a:txBody>
                    <a:bodyPr/>
                    <a:lstStyle/>
                    <a:p>
                      <a:pPr algn="ctr" fontAlgn="t"/>
                      <a:r>
                        <a:rPr lang="ru-RU" sz="1100" b="0" i="0" u="none" strike="noStrike" dirty="0">
                          <a:latin typeface="Times New Roman"/>
                        </a:rPr>
                        <a:t>184,71</a:t>
                      </a:r>
                    </a:p>
                  </a:txBody>
                  <a:tcPr marL="7620" marR="7620" marT="7620" marB="0"/>
                </a:tc>
                <a:tc>
                  <a:txBody>
                    <a:bodyPr/>
                    <a:lstStyle/>
                    <a:p>
                      <a:pPr algn="ctr" fontAlgn="t"/>
                      <a:r>
                        <a:rPr lang="ru-RU" sz="1100" b="0" i="0" u="none" strike="noStrike" dirty="0">
                          <a:latin typeface="Times New Roman"/>
                        </a:rPr>
                        <a:t>157000,00</a:t>
                      </a:r>
                    </a:p>
                  </a:txBody>
                  <a:tcPr marL="7620" marR="7620" marT="7620" marB="0"/>
                </a:tc>
                <a:tc>
                  <a:txBody>
                    <a:bodyPr/>
                    <a:lstStyle/>
                    <a:p>
                      <a:pPr algn="ctr" fontAlgn="t"/>
                      <a:r>
                        <a:rPr lang="ru-RU" sz="1100" b="0" i="0" u="none" strike="noStrike" dirty="0">
                          <a:latin typeface="Times New Roman"/>
                        </a:rPr>
                        <a:t>157000,00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60%</a:t>
                      </a:r>
                    </a:p>
                  </a:txBody>
                  <a:tcPr/>
                </a:tc>
                <a:extLst>
                  <a:ext uri="{0D108BD9-81ED-4DB2-BD59-A6C34878D82A}">
                    <a16:rowId xmlns:a16="http://schemas.microsoft.com/office/drawing/2014/main" val="4115921296"/>
                  </a:ext>
                </a:extLst>
              </a:tr>
              <a:tr h="736035">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Доходы от оказания платных услуг и от компенсации затрат бюджетов</a:t>
                      </a:r>
                    </a:p>
                  </a:txBody>
                  <a:tcPr marL="9525" marR="9525" marT="9525" marB="0"/>
                </a:tc>
                <a:tc>
                  <a:txBody>
                    <a:bodyPr/>
                    <a:lstStyle/>
                    <a:p>
                      <a:pPr algn="ctr" fontAlgn="t"/>
                      <a:r>
                        <a:rPr lang="ru-RU" sz="1100" b="0" i="0" u="none" strike="noStrike" dirty="0">
                          <a:latin typeface="Times New Roman"/>
                        </a:rPr>
                        <a:t>1988605,54</a:t>
                      </a:r>
                    </a:p>
                  </a:txBody>
                  <a:tcPr marL="7620" marR="7620" marT="7620" marB="0"/>
                </a:tc>
                <a:tc>
                  <a:txBody>
                    <a:bodyPr/>
                    <a:lstStyle/>
                    <a:p>
                      <a:pPr algn="ctr" fontAlgn="t"/>
                      <a:r>
                        <a:rPr lang="ru-RU" sz="1100" b="0" i="0" u="none" strike="noStrike" dirty="0">
                          <a:latin typeface="Times New Roman"/>
                        </a:rPr>
                        <a:t>1432000,00</a:t>
                      </a:r>
                    </a:p>
                  </a:txBody>
                  <a:tcPr marL="7620" marR="7620" marT="7620" marB="0"/>
                </a:tc>
                <a:tc>
                  <a:txBody>
                    <a:bodyPr/>
                    <a:lstStyle/>
                    <a:p>
                      <a:pPr algn="ctr" fontAlgn="t"/>
                      <a:r>
                        <a:rPr lang="ru-RU" sz="1100" b="0" i="0" u="none" strike="noStrike" dirty="0">
                          <a:latin typeface="Times New Roman"/>
                        </a:rPr>
                        <a:t>1504000,00</a:t>
                      </a:r>
                    </a:p>
                  </a:txBody>
                  <a:tcPr marL="7620" marR="7620" marT="7620" marB="0"/>
                </a:tc>
                <a:tc>
                  <a:txBody>
                    <a:bodyPr/>
                    <a:lstStyle/>
                    <a:p>
                      <a:pPr algn="ctr" fontAlgn="t"/>
                      <a:r>
                        <a:rPr lang="ru-RU" sz="1100" b="0" i="0" u="none" strike="noStrike" dirty="0">
                          <a:latin typeface="Times New Roman"/>
                        </a:rPr>
                        <a:t>75,63</a:t>
                      </a:r>
                    </a:p>
                  </a:txBody>
                  <a:tcPr marL="7620" marR="7620" marT="7620" marB="0"/>
                </a:tc>
                <a:tc>
                  <a:txBody>
                    <a:bodyPr/>
                    <a:lstStyle/>
                    <a:p>
                      <a:pPr algn="ctr" fontAlgn="t"/>
                      <a:r>
                        <a:rPr lang="ru-RU" sz="1100" b="0" i="0" u="none" strike="noStrike" dirty="0">
                          <a:latin typeface="Times New Roman"/>
                        </a:rPr>
                        <a:t>105,03</a:t>
                      </a:r>
                    </a:p>
                  </a:txBody>
                  <a:tcPr marL="7620" marR="7620" marT="7620" marB="0"/>
                </a:tc>
                <a:tc>
                  <a:txBody>
                    <a:bodyPr/>
                    <a:lstStyle/>
                    <a:p>
                      <a:pPr algn="ctr" fontAlgn="t"/>
                      <a:r>
                        <a:rPr lang="ru-RU" sz="1100" b="0" i="0" u="none" strike="noStrike" dirty="0">
                          <a:latin typeface="Times New Roman"/>
                        </a:rPr>
                        <a:t>1504000,00</a:t>
                      </a:r>
                    </a:p>
                  </a:txBody>
                  <a:tcPr marL="7620" marR="7620" marT="7620" marB="0"/>
                </a:tc>
                <a:tc>
                  <a:txBody>
                    <a:bodyPr/>
                    <a:lstStyle/>
                    <a:p>
                      <a:pPr algn="ctr" fontAlgn="t"/>
                      <a:r>
                        <a:rPr lang="ru-RU" sz="1100" b="0" i="0" u="none" strike="noStrike" dirty="0">
                          <a:latin typeface="Times New Roman"/>
                        </a:rPr>
                        <a:t>1504000,00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492379717"/>
                  </a:ext>
                </a:extLst>
              </a:tr>
              <a:tr h="5546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Доходы от продажи земельных участков и плата за увеличение площади земельных участков</a:t>
                      </a:r>
                    </a:p>
                  </a:txBody>
                  <a:tcPr marL="9525" marR="9525" marT="9525" marB="0"/>
                </a:tc>
                <a:tc>
                  <a:txBody>
                    <a:bodyPr/>
                    <a:lstStyle/>
                    <a:p>
                      <a:pPr algn="ctr" fontAlgn="t"/>
                      <a:r>
                        <a:rPr lang="ru-RU" sz="1100" b="0" i="0" u="none" strike="noStrike" dirty="0">
                          <a:latin typeface="Times New Roman"/>
                        </a:rPr>
                        <a:t>7249599,82</a:t>
                      </a:r>
                    </a:p>
                  </a:txBody>
                  <a:tcPr marL="7620" marR="7620" marT="7620" marB="0"/>
                </a:tc>
                <a:tc>
                  <a:txBody>
                    <a:bodyPr/>
                    <a:lstStyle/>
                    <a:p>
                      <a:pPr algn="ctr" fontAlgn="t"/>
                      <a:r>
                        <a:rPr lang="ru-RU" sz="1100" b="0" i="0" u="none" strike="noStrike" dirty="0">
                          <a:latin typeface="Times New Roman"/>
                        </a:rPr>
                        <a:t>8808000,00</a:t>
                      </a:r>
                    </a:p>
                  </a:txBody>
                  <a:tcPr marL="7620" marR="7620" marT="7620" marB="0"/>
                </a:tc>
                <a:tc>
                  <a:txBody>
                    <a:bodyPr/>
                    <a:lstStyle/>
                    <a:p>
                      <a:pPr algn="ctr" fontAlgn="t"/>
                      <a:r>
                        <a:rPr lang="ru-RU" sz="1100" b="0" i="0" u="none" strike="noStrike" dirty="0">
                          <a:latin typeface="Times New Roman"/>
                        </a:rPr>
                        <a:t>1100000,00</a:t>
                      </a:r>
                    </a:p>
                  </a:txBody>
                  <a:tcPr marL="7620" marR="7620" marT="7620" marB="0"/>
                </a:tc>
                <a:tc>
                  <a:txBody>
                    <a:bodyPr/>
                    <a:lstStyle/>
                    <a:p>
                      <a:pPr algn="ctr" fontAlgn="t"/>
                      <a:r>
                        <a:rPr lang="ru-RU" sz="1100" b="0" i="0" u="none" strike="noStrike" dirty="0">
                          <a:latin typeface="Times New Roman"/>
                        </a:rPr>
                        <a:t>15,18</a:t>
                      </a:r>
                    </a:p>
                  </a:txBody>
                  <a:tcPr marL="7620" marR="7620" marT="7620" marB="0"/>
                </a:tc>
                <a:tc>
                  <a:txBody>
                    <a:bodyPr/>
                    <a:lstStyle/>
                    <a:p>
                      <a:pPr algn="ctr" fontAlgn="t"/>
                      <a:r>
                        <a:rPr lang="ru-RU" sz="1100" b="0" i="0" u="none" strike="noStrike" dirty="0">
                          <a:latin typeface="Times New Roman"/>
                        </a:rPr>
                        <a:t>12,49</a:t>
                      </a:r>
                    </a:p>
                  </a:txBody>
                  <a:tcPr marL="7620" marR="7620" marT="7620" marB="0"/>
                </a:tc>
                <a:tc>
                  <a:txBody>
                    <a:bodyPr/>
                    <a:lstStyle/>
                    <a:p>
                      <a:pPr algn="ctr" fontAlgn="t"/>
                      <a:r>
                        <a:rPr lang="ru-RU" sz="1100" b="0" i="0" u="none" strike="noStrike" dirty="0">
                          <a:latin typeface="Times New Roman"/>
                        </a:rPr>
                        <a:t>908000,00</a:t>
                      </a:r>
                    </a:p>
                  </a:txBody>
                  <a:tcPr marL="7620" marR="7620" marT="7620" marB="0"/>
                </a:tc>
                <a:tc>
                  <a:txBody>
                    <a:bodyPr/>
                    <a:lstStyle/>
                    <a:p>
                      <a:pPr algn="ctr" fontAlgn="t"/>
                      <a:r>
                        <a:rPr lang="ru-RU" sz="1100" b="0" i="0" u="none" strike="noStrike" dirty="0">
                          <a:latin typeface="Times New Roman"/>
                        </a:rPr>
                        <a:t>908000,00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183195311"/>
                  </a:ext>
                </a:extLst>
              </a:tr>
              <a:tr h="58849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реализации имущества</a:t>
                      </a:r>
                    </a:p>
                  </a:txBody>
                  <a:tcPr/>
                </a:tc>
                <a:tc>
                  <a:txBody>
                    <a:bodyPr/>
                    <a:lstStyle/>
                    <a:p>
                      <a:pPr algn="ctr" fontAlgn="t"/>
                      <a:r>
                        <a:rPr lang="ru-RU" sz="1100" b="0" i="0" u="none" strike="noStrike" dirty="0">
                          <a:latin typeface="Times New Roman"/>
                        </a:rPr>
                        <a:t>14000</a:t>
                      </a:r>
                    </a:p>
                  </a:txBody>
                  <a:tcPr marL="7620" marR="7620" marT="7620" marB="0"/>
                </a:tc>
                <a:tc>
                  <a:txBody>
                    <a:bodyPr/>
                    <a:lstStyle/>
                    <a:p>
                      <a:pPr algn="ctr" fontAlgn="t"/>
                      <a:r>
                        <a:rPr lang="ru-RU" sz="1100" b="0" i="0" u="none" strike="noStrike" dirty="0">
                          <a:latin typeface="Times New Roman"/>
                        </a:rPr>
                        <a:t>365000,00</a:t>
                      </a:r>
                    </a:p>
                  </a:txBody>
                  <a:tcPr marL="7620" marR="7620" marT="7620" marB="0"/>
                </a:tc>
                <a:tc>
                  <a:txBody>
                    <a:bodyPr/>
                    <a:lstStyle/>
                    <a:p>
                      <a:pPr algn="ctr" fontAlgn="t"/>
                      <a:r>
                        <a:rPr lang="ru-RU" sz="1100" b="0" i="0" u="none" strike="noStrike" dirty="0">
                          <a:latin typeface="Times New Roman"/>
                        </a:rPr>
                        <a:t>300000,00</a:t>
                      </a:r>
                    </a:p>
                  </a:txBody>
                  <a:tcPr marL="7620" marR="7620" marT="7620" marB="0"/>
                </a:tc>
                <a:tc>
                  <a:txBody>
                    <a:bodyPr/>
                    <a:lstStyle/>
                    <a:p>
                      <a:pPr algn="ctr" fontAlgn="t"/>
                      <a:r>
                        <a:rPr lang="ru-RU" sz="1100" b="0" i="0" u="none" strike="noStrike" dirty="0">
                          <a:latin typeface="Times New Roman"/>
                        </a:rPr>
                        <a:t>2142,86</a:t>
                      </a:r>
                    </a:p>
                  </a:txBody>
                  <a:tcPr marL="7620" marR="7620" marT="7620" marB="0"/>
                </a:tc>
                <a:tc>
                  <a:txBody>
                    <a:bodyPr/>
                    <a:lstStyle/>
                    <a:p>
                      <a:pPr algn="ctr" fontAlgn="t"/>
                      <a:r>
                        <a:rPr lang="ru-RU" sz="1100" b="0" i="0" u="none" strike="noStrike" dirty="0">
                          <a:latin typeface="Times New Roman"/>
                        </a:rPr>
                        <a:t>82,19</a:t>
                      </a:r>
                    </a:p>
                  </a:txBody>
                  <a:tcPr marL="7620" marR="7620" marT="7620" marB="0"/>
                </a:tc>
                <a:tc>
                  <a:txBody>
                    <a:bodyPr/>
                    <a:lstStyle/>
                    <a:p>
                      <a:pPr algn="ctr" fontAlgn="t"/>
                      <a:r>
                        <a:rPr lang="ru-RU" sz="1100" b="0" i="0" u="none" strike="noStrike" dirty="0">
                          <a:latin typeface="Times New Roman"/>
                        </a:rPr>
                        <a:t>300000,00</a:t>
                      </a:r>
                    </a:p>
                  </a:txBody>
                  <a:tcPr marL="7620" marR="7620" marT="7620" marB="0"/>
                </a:tc>
                <a:tc>
                  <a:txBody>
                    <a:bodyPr/>
                    <a:lstStyle/>
                    <a:p>
                      <a:pPr algn="ctr" fontAlgn="t"/>
                      <a:r>
                        <a:rPr lang="ru-RU" sz="1100" b="0" i="0" u="none" strike="noStrike" dirty="0">
                          <a:latin typeface="Times New Roman"/>
                        </a:rPr>
                        <a:t>300000,00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772631179"/>
                  </a:ext>
                </a:extLst>
              </a:tr>
              <a:tr h="58849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Штрафы, санкции, возмещение ущерба</a:t>
                      </a:r>
                    </a:p>
                  </a:txBody>
                  <a:tcPr/>
                </a:tc>
                <a:tc>
                  <a:txBody>
                    <a:bodyPr/>
                    <a:lstStyle/>
                    <a:p>
                      <a:pPr algn="ctr" fontAlgn="t"/>
                      <a:r>
                        <a:rPr lang="ru-RU" sz="1100" b="0" i="0" u="none" strike="noStrike" dirty="0">
                          <a:latin typeface="Times New Roman"/>
                        </a:rPr>
                        <a:t>1817359,44</a:t>
                      </a:r>
                    </a:p>
                  </a:txBody>
                  <a:tcPr marL="7620" marR="7620" marT="7620" marB="0"/>
                </a:tc>
                <a:tc>
                  <a:txBody>
                    <a:bodyPr/>
                    <a:lstStyle/>
                    <a:p>
                      <a:pPr algn="ctr" fontAlgn="t"/>
                      <a:r>
                        <a:rPr lang="ru-RU" sz="1100" b="0" i="0" u="none" strike="noStrike" dirty="0">
                          <a:latin typeface="Times New Roman"/>
                        </a:rPr>
                        <a:t>556000,00</a:t>
                      </a:r>
                    </a:p>
                  </a:txBody>
                  <a:tcPr marL="7620" marR="7620" marT="7620" marB="0"/>
                </a:tc>
                <a:tc>
                  <a:txBody>
                    <a:bodyPr/>
                    <a:lstStyle/>
                    <a:p>
                      <a:pPr algn="ctr" fontAlgn="t"/>
                      <a:r>
                        <a:rPr lang="ru-RU" sz="1100" b="0" i="0" u="none" strike="noStrike" dirty="0">
                          <a:latin typeface="Times New Roman"/>
                        </a:rPr>
                        <a:t>562000,00</a:t>
                      </a:r>
                    </a:p>
                  </a:txBody>
                  <a:tcPr marL="7620" marR="7620" marT="7620" marB="0"/>
                </a:tc>
                <a:tc>
                  <a:txBody>
                    <a:bodyPr/>
                    <a:lstStyle/>
                    <a:p>
                      <a:pPr algn="ctr" fontAlgn="t"/>
                      <a:r>
                        <a:rPr lang="ru-RU" sz="1100" b="0" i="0" u="none" strike="noStrike" dirty="0">
                          <a:latin typeface="Times New Roman"/>
                        </a:rPr>
                        <a:t>30,92</a:t>
                      </a:r>
                    </a:p>
                  </a:txBody>
                  <a:tcPr marL="7620" marR="7620" marT="7620" marB="0"/>
                </a:tc>
                <a:tc>
                  <a:txBody>
                    <a:bodyPr/>
                    <a:lstStyle/>
                    <a:p>
                      <a:pPr algn="ctr" fontAlgn="t"/>
                      <a:r>
                        <a:rPr lang="ru-RU" sz="1100" b="0" i="0" u="none" strike="noStrike" dirty="0">
                          <a:latin typeface="Times New Roman"/>
                        </a:rPr>
                        <a:t>101,08</a:t>
                      </a:r>
                    </a:p>
                  </a:txBody>
                  <a:tcPr marL="7620" marR="7620" marT="7620" marB="0"/>
                </a:tc>
                <a:tc>
                  <a:txBody>
                    <a:bodyPr/>
                    <a:lstStyle/>
                    <a:p>
                      <a:pPr algn="ctr" fontAlgn="t"/>
                      <a:r>
                        <a:rPr lang="ru-RU" sz="1100" b="0" i="0" u="none" strike="noStrike" dirty="0">
                          <a:latin typeface="Times New Roman"/>
                        </a:rPr>
                        <a:t>563000,00</a:t>
                      </a:r>
                    </a:p>
                  </a:txBody>
                  <a:tcPr marL="7620" marR="7620" marT="7620" marB="0"/>
                </a:tc>
                <a:tc>
                  <a:txBody>
                    <a:bodyPr/>
                    <a:lstStyle/>
                    <a:p>
                      <a:pPr algn="ctr" fontAlgn="t"/>
                      <a:r>
                        <a:rPr lang="ru-RU" sz="1100" b="0" i="0" u="none" strike="noStrike" dirty="0">
                          <a:latin typeface="Times New Roman"/>
                        </a:rPr>
                        <a:t>564000,00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067836965"/>
                  </a:ext>
                </a:extLst>
              </a:tr>
              <a:tr h="334265">
                <a:tc>
                  <a:txBody>
                    <a:bodyPr/>
                    <a:lstStyle/>
                    <a:p>
                      <a:pPr algn="ctr"/>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just"/>
                      <a:endParaRPr lang="ru-RU" sz="1100" b="1" dirty="0">
                        <a:latin typeface="Times New Roman" panose="02020603050405020304" pitchFamily="18" charset="0"/>
                        <a:cs typeface="Times New Roman" panose="02020603050405020304" pitchFamily="18" charset="0"/>
                      </a:endParaRPr>
                    </a:p>
                  </a:txBody>
                  <a:tcPr/>
                </a:tc>
                <a:tc>
                  <a:txBody>
                    <a:bodyPr/>
                    <a:lstStyle/>
                    <a:p>
                      <a:pPr algn="ctr" fontAlgn="t"/>
                      <a:r>
                        <a:rPr lang="ru-RU" sz="1100" b="1" i="0" u="none" strike="noStrike" dirty="0">
                          <a:latin typeface="Times New Roman"/>
                        </a:rPr>
                        <a:t>23047174,42</a:t>
                      </a:r>
                    </a:p>
                  </a:txBody>
                  <a:tcPr marL="7620" marR="7620" marT="7620" marB="0"/>
                </a:tc>
                <a:tc>
                  <a:txBody>
                    <a:bodyPr/>
                    <a:lstStyle/>
                    <a:p>
                      <a:pPr algn="ctr" fontAlgn="t"/>
                      <a:r>
                        <a:rPr lang="ru-RU" sz="1100" b="1" i="0" u="none" strike="noStrike" dirty="0">
                          <a:latin typeface="Times New Roman"/>
                        </a:rPr>
                        <a:t>24692000,00</a:t>
                      </a:r>
                    </a:p>
                  </a:txBody>
                  <a:tcPr marL="7620" marR="7620" marT="7620" marB="0"/>
                </a:tc>
                <a:tc>
                  <a:txBody>
                    <a:bodyPr/>
                    <a:lstStyle/>
                    <a:p>
                      <a:pPr algn="ctr" fontAlgn="t"/>
                      <a:r>
                        <a:rPr lang="ru-RU" sz="1100" b="1" i="0" u="none" strike="noStrike" dirty="0">
                          <a:latin typeface="Times New Roman"/>
                        </a:rPr>
                        <a:t>16037000,00</a:t>
                      </a:r>
                    </a:p>
                  </a:txBody>
                  <a:tcPr marL="7620" marR="7620" marT="7620" marB="0"/>
                </a:tc>
                <a:tc>
                  <a:txBody>
                    <a:bodyPr/>
                    <a:lstStyle/>
                    <a:p>
                      <a:pPr algn="ctr" fontAlgn="t"/>
                      <a:r>
                        <a:rPr lang="ru-RU" sz="1100" b="1" i="0" u="none" strike="noStrike" dirty="0">
                          <a:latin typeface="Times New Roman"/>
                        </a:rPr>
                        <a:t>69,58</a:t>
                      </a:r>
                    </a:p>
                  </a:txBody>
                  <a:tcPr marL="7620" marR="7620" marT="7620" marB="0"/>
                </a:tc>
                <a:tc>
                  <a:txBody>
                    <a:bodyPr/>
                    <a:lstStyle/>
                    <a:p>
                      <a:pPr algn="ctr" fontAlgn="t"/>
                      <a:r>
                        <a:rPr lang="ru-RU" sz="1100" b="1" i="0" u="none" strike="noStrike" dirty="0">
                          <a:latin typeface="Times New Roman"/>
                        </a:rPr>
                        <a:t>65,11</a:t>
                      </a:r>
                    </a:p>
                  </a:txBody>
                  <a:tcPr marL="7620" marR="7620" marT="7620" marB="0"/>
                </a:tc>
                <a:tc>
                  <a:txBody>
                    <a:bodyPr/>
                    <a:lstStyle/>
                    <a:p>
                      <a:pPr algn="ctr" fontAlgn="t"/>
                      <a:r>
                        <a:rPr lang="ru-RU" sz="1100" b="1" i="0" u="none" strike="noStrike" dirty="0">
                          <a:latin typeface="Times New Roman"/>
                        </a:rPr>
                        <a:t>15846000,00</a:t>
                      </a:r>
                    </a:p>
                  </a:txBody>
                  <a:tcPr marL="7620" marR="7620" marT="7620" marB="0"/>
                </a:tc>
                <a:tc>
                  <a:txBody>
                    <a:bodyPr/>
                    <a:lstStyle/>
                    <a:p>
                      <a:pPr algn="ctr" fontAlgn="t"/>
                      <a:r>
                        <a:rPr lang="ru-RU" sz="1100" b="1" i="0" u="none" strike="noStrike" dirty="0">
                          <a:latin typeface="Times New Roman"/>
                        </a:rPr>
                        <a:t>15847000,00</a:t>
                      </a:r>
                    </a:p>
                  </a:txBody>
                  <a:tcPr marL="7620" marR="7620" marT="7620" marB="0"/>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76838704"/>
                  </a:ext>
                </a:extLst>
              </a:tr>
            </a:tbl>
          </a:graphicData>
        </a:graphic>
      </p:graphicFrame>
      <p:pic>
        <p:nvPicPr>
          <p:cNvPr id="7" name="Рисунок 6" descr="Изображение выглядит как на открытом воздухе, небо, облако, одежда&#10;&#10;Автоматически созданное описание">
            <a:extLst>
              <a:ext uri="{FF2B5EF4-FFF2-40B4-BE49-F238E27FC236}">
                <a16:creationId xmlns:a16="http://schemas.microsoft.com/office/drawing/2014/main" id="{B8EE305E-1BA6-023D-458E-A216B5402A8C}"/>
              </a:ext>
            </a:extLst>
          </p:cNvPr>
          <p:cNvPicPr>
            <a:picLocks noChangeAspect="1"/>
          </p:cNvPicPr>
          <p:nvPr/>
        </p:nvPicPr>
        <p:blipFill>
          <a:blip r:embed="rId3"/>
          <a:stretch>
            <a:fillRect/>
          </a:stretch>
        </p:blipFill>
        <p:spPr>
          <a:xfrm>
            <a:off x="259589" y="1470827"/>
            <a:ext cx="1030731" cy="652613"/>
          </a:xfrm>
          <a:prstGeom prst="rect">
            <a:avLst/>
          </a:prstGeom>
        </p:spPr>
      </p:pic>
      <p:pic>
        <p:nvPicPr>
          <p:cNvPr id="9" name="Рисунок 8" descr="Изображение выглядит как костюм, одежда, человек, знак&#10;&#10;Автоматически созданное описание">
            <a:extLst>
              <a:ext uri="{FF2B5EF4-FFF2-40B4-BE49-F238E27FC236}">
                <a16:creationId xmlns:a16="http://schemas.microsoft.com/office/drawing/2014/main" id="{1DC0EBF9-4FB9-71FE-1302-D5D9F89323AA}"/>
              </a:ext>
            </a:extLst>
          </p:cNvPr>
          <p:cNvPicPr>
            <a:picLocks noChangeAspect="1"/>
          </p:cNvPicPr>
          <p:nvPr/>
        </p:nvPicPr>
        <p:blipFill>
          <a:blip r:embed="rId4"/>
          <a:srcRect l="11438" r="11283" b="11728"/>
          <a:stretch/>
        </p:blipFill>
        <p:spPr>
          <a:xfrm>
            <a:off x="259589" y="2240800"/>
            <a:ext cx="1030731" cy="502400"/>
          </a:xfrm>
          <a:prstGeom prst="rect">
            <a:avLst/>
          </a:prstGeom>
        </p:spPr>
      </p:pic>
      <p:pic>
        <p:nvPicPr>
          <p:cNvPr id="11" name="Рисунок 10" descr="Изображение выглядит как Предметная фотография, на открытом воздухе, зеленый, стекло&#10;&#10;Автоматически созданное описание">
            <a:extLst>
              <a:ext uri="{FF2B5EF4-FFF2-40B4-BE49-F238E27FC236}">
                <a16:creationId xmlns:a16="http://schemas.microsoft.com/office/drawing/2014/main" id="{015E3E6B-3160-1016-1BEF-474ABC7CEE27}"/>
              </a:ext>
            </a:extLst>
          </p:cNvPr>
          <p:cNvPicPr>
            <a:picLocks noChangeAspect="1"/>
          </p:cNvPicPr>
          <p:nvPr/>
        </p:nvPicPr>
        <p:blipFill>
          <a:blip r:embed="rId5"/>
          <a:stretch>
            <a:fillRect/>
          </a:stretch>
        </p:blipFill>
        <p:spPr>
          <a:xfrm>
            <a:off x="259589" y="2872102"/>
            <a:ext cx="1030731" cy="750421"/>
          </a:xfrm>
          <a:prstGeom prst="rect">
            <a:avLst/>
          </a:prstGeom>
        </p:spPr>
      </p:pic>
      <p:pic>
        <p:nvPicPr>
          <p:cNvPr id="13" name="Рисунок 12" descr="Изображение выглядит как текст, компьютер, дизайн&#10;&#10;Автоматически созданное описание">
            <a:extLst>
              <a:ext uri="{FF2B5EF4-FFF2-40B4-BE49-F238E27FC236}">
                <a16:creationId xmlns:a16="http://schemas.microsoft.com/office/drawing/2014/main" id="{556FDD1D-DF9E-E25C-0129-CF154E222A29}"/>
              </a:ext>
            </a:extLst>
          </p:cNvPr>
          <p:cNvPicPr>
            <a:picLocks noChangeAspect="1"/>
          </p:cNvPicPr>
          <p:nvPr/>
        </p:nvPicPr>
        <p:blipFill>
          <a:blip r:embed="rId6"/>
          <a:stretch>
            <a:fillRect/>
          </a:stretch>
        </p:blipFill>
        <p:spPr>
          <a:xfrm>
            <a:off x="259589" y="3723918"/>
            <a:ext cx="1030731" cy="652614"/>
          </a:xfrm>
          <a:prstGeom prst="rect">
            <a:avLst/>
          </a:prstGeom>
        </p:spPr>
      </p:pic>
      <p:pic>
        <p:nvPicPr>
          <p:cNvPr id="15" name="Рисунок 14" descr="Изображение выглядит как текст, зеленый, трава, сад&#10;&#10;Автоматически созданное описание">
            <a:extLst>
              <a:ext uri="{FF2B5EF4-FFF2-40B4-BE49-F238E27FC236}">
                <a16:creationId xmlns:a16="http://schemas.microsoft.com/office/drawing/2014/main" id="{D8472026-5432-329A-1844-FB0D3F317D03}"/>
              </a:ext>
            </a:extLst>
          </p:cNvPr>
          <p:cNvPicPr>
            <a:picLocks noChangeAspect="1"/>
          </p:cNvPicPr>
          <p:nvPr/>
        </p:nvPicPr>
        <p:blipFill>
          <a:blip r:embed="rId7"/>
          <a:srcRect l="3805" t="1" r="4620" b="7586"/>
          <a:stretch/>
        </p:blipFill>
        <p:spPr>
          <a:xfrm>
            <a:off x="259589" y="4477927"/>
            <a:ext cx="1030731" cy="475073"/>
          </a:xfrm>
          <a:prstGeom prst="rect">
            <a:avLst/>
          </a:prstGeom>
        </p:spPr>
      </p:pic>
      <p:pic>
        <p:nvPicPr>
          <p:cNvPr id="17" name="Рисунок 16" descr="Изображение выглядит как человек, в помещении, одежда, деревянный&#10;&#10;Автоматически созданное описание">
            <a:extLst>
              <a:ext uri="{FF2B5EF4-FFF2-40B4-BE49-F238E27FC236}">
                <a16:creationId xmlns:a16="http://schemas.microsoft.com/office/drawing/2014/main" id="{97FCC564-637A-00F7-38AA-6A08D1BE1A25}"/>
              </a:ext>
            </a:extLst>
          </p:cNvPr>
          <p:cNvPicPr>
            <a:picLocks noChangeAspect="1"/>
          </p:cNvPicPr>
          <p:nvPr/>
        </p:nvPicPr>
        <p:blipFill>
          <a:blip r:embed="rId8"/>
          <a:srcRect b="5914"/>
          <a:stretch/>
        </p:blipFill>
        <p:spPr>
          <a:xfrm>
            <a:off x="259589" y="5054395"/>
            <a:ext cx="1030731" cy="475073"/>
          </a:xfrm>
          <a:prstGeom prst="rect">
            <a:avLst/>
          </a:prstGeom>
        </p:spPr>
      </p:pic>
      <p:pic>
        <p:nvPicPr>
          <p:cNvPr id="19" name="Рисунок 18" descr="Изображение выглядит как текст, Шрифт, метка, Имущество общего назначения&#10;&#10;Автоматически созданное описание">
            <a:extLst>
              <a:ext uri="{FF2B5EF4-FFF2-40B4-BE49-F238E27FC236}">
                <a16:creationId xmlns:a16="http://schemas.microsoft.com/office/drawing/2014/main" id="{476B3796-E7D5-DE62-68B2-24F323A3A2EE}"/>
              </a:ext>
            </a:extLst>
          </p:cNvPr>
          <p:cNvPicPr>
            <a:picLocks noChangeAspect="1"/>
          </p:cNvPicPr>
          <p:nvPr/>
        </p:nvPicPr>
        <p:blipFill>
          <a:blip r:embed="rId9"/>
          <a:stretch>
            <a:fillRect/>
          </a:stretch>
        </p:blipFill>
        <p:spPr>
          <a:xfrm>
            <a:off x="259589" y="5624334"/>
            <a:ext cx="1030731" cy="475073"/>
          </a:xfrm>
          <a:prstGeom prst="rect">
            <a:avLst/>
          </a:prstGeom>
        </p:spPr>
      </p:pic>
    </p:spTree>
    <p:extLst>
      <p:ext uri="{BB962C8B-B14F-4D97-AF65-F5344CB8AC3E}">
        <p14:creationId xmlns:p14="http://schemas.microsoft.com/office/powerpoint/2010/main" val="1346722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2EC445F-2809-08ED-D77B-FC32C93D28F8}"/>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3692F785-AF99-410D-3178-FC1E224953E5}"/>
              </a:ext>
            </a:extLst>
          </p:cNvPr>
          <p:cNvGraphicFramePr/>
          <p:nvPr>
            <p:extLst>
              <p:ext uri="{D42A27DB-BD31-4B8C-83A1-F6EECF244321}">
                <p14:modId xmlns:p14="http://schemas.microsoft.com/office/powerpoint/2010/main" val="1459637219"/>
              </p:ext>
            </p:extLst>
          </p:nvPr>
        </p:nvGraphicFramePr>
        <p:xfrm>
          <a:off x="176439" y="274510"/>
          <a:ext cx="5181835" cy="4449890"/>
        </p:xfrm>
        <a:graphic>
          <a:graphicData uri="http://schemas.openxmlformats.org/drawingml/2006/chart">
            <c:chart xmlns:c="http://schemas.openxmlformats.org/drawingml/2006/chart" xmlns:r="http://schemas.openxmlformats.org/officeDocument/2006/relationships" r:id="rId3"/>
          </a:graphicData>
        </a:graphic>
      </p:graphicFrame>
      <p:sp>
        <p:nvSpPr>
          <p:cNvPr id="4" name="Прямоугольник: усеченные верхние углы 4">
            <a:extLst>
              <a:ext uri="{FF2B5EF4-FFF2-40B4-BE49-F238E27FC236}">
                <a16:creationId xmlns:a16="http://schemas.microsoft.com/office/drawing/2014/main" id="{1F0319FB-1851-DA4D-9571-758A37E437C9}"/>
              </a:ext>
            </a:extLst>
          </p:cNvPr>
          <p:cNvSpPr/>
          <p:nvPr/>
        </p:nvSpPr>
        <p:spPr>
          <a:xfrm>
            <a:off x="5691737" y="314785"/>
            <a:ext cx="510780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Доля поступлений в общем объеме неналоговых доходов.</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5" name="Диаграмма 4">
            <a:extLst>
              <a:ext uri="{FF2B5EF4-FFF2-40B4-BE49-F238E27FC236}">
                <a16:creationId xmlns:a16="http://schemas.microsoft.com/office/drawing/2014/main" id="{35DC2B43-2BC1-E50A-ED07-B7AEB7D88ED0}"/>
              </a:ext>
            </a:extLst>
          </p:cNvPr>
          <p:cNvGraphicFramePr/>
          <p:nvPr>
            <p:extLst>
              <p:ext uri="{D42A27DB-BD31-4B8C-83A1-F6EECF244321}">
                <p14:modId xmlns:p14="http://schemas.microsoft.com/office/powerpoint/2010/main" val="3951562242"/>
              </p:ext>
            </p:extLst>
          </p:nvPr>
        </p:nvGraphicFramePr>
        <p:xfrm>
          <a:off x="4761267" y="580238"/>
          <a:ext cx="4169373" cy="32229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id="{27B44080-D655-620C-7642-3F56F97EE2F6}"/>
              </a:ext>
            </a:extLst>
          </p:cNvPr>
          <p:cNvGraphicFramePr/>
          <p:nvPr>
            <p:extLst>
              <p:ext uri="{D42A27DB-BD31-4B8C-83A1-F6EECF244321}">
                <p14:modId xmlns:p14="http://schemas.microsoft.com/office/powerpoint/2010/main" val="37847899"/>
              </p:ext>
            </p:extLst>
          </p:nvPr>
        </p:nvGraphicFramePr>
        <p:xfrm>
          <a:off x="1880078" y="4026509"/>
          <a:ext cx="4416392" cy="28729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C343F72A-ABA6-CC8E-1869-8C0927946357}"/>
              </a:ext>
            </a:extLst>
          </p:cNvPr>
          <p:cNvGraphicFramePr/>
          <p:nvPr>
            <p:extLst>
              <p:ext uri="{D42A27DB-BD31-4B8C-83A1-F6EECF244321}">
                <p14:modId xmlns:p14="http://schemas.microsoft.com/office/powerpoint/2010/main" val="2549276860"/>
              </p:ext>
            </p:extLst>
          </p:nvPr>
        </p:nvGraphicFramePr>
        <p:xfrm>
          <a:off x="4827843" y="3927883"/>
          <a:ext cx="4416392" cy="287295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Диаграмма 7">
            <a:extLst>
              <a:ext uri="{FF2B5EF4-FFF2-40B4-BE49-F238E27FC236}">
                <a16:creationId xmlns:a16="http://schemas.microsoft.com/office/drawing/2014/main" id="{D0410BF4-E7BD-9091-55EA-5865F6F0F75A}"/>
              </a:ext>
            </a:extLst>
          </p:cNvPr>
          <p:cNvGraphicFramePr/>
          <p:nvPr>
            <p:extLst>
              <p:ext uri="{D42A27DB-BD31-4B8C-83A1-F6EECF244321}">
                <p14:modId xmlns:p14="http://schemas.microsoft.com/office/powerpoint/2010/main" val="822892603"/>
              </p:ext>
            </p:extLst>
          </p:nvPr>
        </p:nvGraphicFramePr>
        <p:xfrm>
          <a:off x="7705393" y="930384"/>
          <a:ext cx="4319398" cy="287295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Диаграмма 8">
            <a:extLst>
              <a:ext uri="{FF2B5EF4-FFF2-40B4-BE49-F238E27FC236}">
                <a16:creationId xmlns:a16="http://schemas.microsoft.com/office/drawing/2014/main" id="{B0CEF2D3-BA74-D00A-F4A3-A16D3FF43359}"/>
              </a:ext>
            </a:extLst>
          </p:cNvPr>
          <p:cNvGraphicFramePr/>
          <p:nvPr>
            <p:extLst>
              <p:ext uri="{D42A27DB-BD31-4B8C-83A1-F6EECF244321}">
                <p14:modId xmlns:p14="http://schemas.microsoft.com/office/powerpoint/2010/main" val="875175373"/>
              </p:ext>
            </p:extLst>
          </p:nvPr>
        </p:nvGraphicFramePr>
        <p:xfrm>
          <a:off x="8176548" y="3428998"/>
          <a:ext cx="3611807" cy="337183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1546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D5FC084-3C4B-E6C5-D37B-421D5EC60B14}"/>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4">
            <a:extLst>
              <a:ext uri="{FF2B5EF4-FFF2-40B4-BE49-F238E27FC236}">
                <a16:creationId xmlns:a16="http://schemas.microsoft.com/office/drawing/2014/main" id="{6943F66B-C4EC-86DE-A556-DAF8EDE75622}"/>
              </a:ext>
            </a:extLst>
          </p:cNvPr>
          <p:cNvSpPr/>
          <p:nvPr/>
        </p:nvSpPr>
        <p:spPr>
          <a:xfrm>
            <a:off x="2617011" y="104633"/>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Безвозмездные поступления</a:t>
            </a:r>
          </a:p>
        </p:txBody>
      </p:sp>
      <p:sp>
        <p:nvSpPr>
          <p:cNvPr id="5" name="TextBox 4">
            <a:extLst>
              <a:ext uri="{FF2B5EF4-FFF2-40B4-BE49-F238E27FC236}">
                <a16:creationId xmlns:a16="http://schemas.microsoft.com/office/drawing/2014/main" id="{B269B307-55BC-BAA1-2D0A-E8955CAAB9E6}"/>
              </a:ext>
            </a:extLst>
          </p:cNvPr>
          <p:cNvSpPr txBox="1"/>
          <p:nvPr/>
        </p:nvSpPr>
        <p:spPr>
          <a:xfrm>
            <a:off x="370840" y="629196"/>
            <a:ext cx="11201400" cy="430887"/>
          </a:xfrm>
          <a:prstGeom prst="rect">
            <a:avLst/>
          </a:prstGeom>
          <a:noFill/>
        </p:spPr>
        <p:txBody>
          <a:bodyPr wrap="square">
            <a:spAutoFit/>
          </a:bodyPr>
          <a:lstStyle/>
          <a:p>
            <a:pPr algn="just"/>
            <a:r>
              <a:rPr lang="ru-RU" sz="11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Безвозмездные поступления </a:t>
            </a:r>
            <a:r>
              <a:rPr lang="ru-RU" sz="1100" b="0" i="0" u="none" strike="noStrike" baseline="0" dirty="0">
                <a:solidFill>
                  <a:srgbClr val="000000"/>
                </a:solidFill>
                <a:latin typeface="Times New Roman" panose="02020603050405020304" pitchFamily="18" charset="0"/>
                <a:cs typeface="Times New Roman" panose="02020603050405020304" pitchFamily="18" charset="0"/>
              </a:rPr>
              <a:t>– средства, безвозмездно поступающие в бюджет из другого бюджета в форме дотаций, субсидий, субвенций, иных межбюджетных трансфертов, а так же от физических и юридических лиц.</a:t>
            </a:r>
            <a:endParaRPr lang="ru-RU" sz="1100" dirty="0">
              <a:latin typeface="Times New Roman" panose="02020603050405020304" pitchFamily="18" charset="0"/>
              <a:cs typeface="Times New Roman" panose="02020603050405020304" pitchFamily="18" charset="0"/>
            </a:endParaRPr>
          </a:p>
        </p:txBody>
      </p:sp>
      <p:graphicFrame>
        <p:nvGraphicFramePr>
          <p:cNvPr id="6" name="Таблица 6">
            <a:extLst>
              <a:ext uri="{FF2B5EF4-FFF2-40B4-BE49-F238E27FC236}">
                <a16:creationId xmlns:a16="http://schemas.microsoft.com/office/drawing/2014/main" id="{392CA7B3-A6F6-945A-7D9B-BFF83837C3F6}"/>
              </a:ext>
            </a:extLst>
          </p:cNvPr>
          <p:cNvGraphicFramePr>
            <a:graphicFrameLocks noGrp="1"/>
          </p:cNvGraphicFramePr>
          <p:nvPr>
            <p:extLst>
              <p:ext uri="{D42A27DB-BD31-4B8C-83A1-F6EECF244321}">
                <p14:modId xmlns:p14="http://schemas.microsoft.com/office/powerpoint/2010/main" val="1529036468"/>
              </p:ext>
            </p:extLst>
          </p:nvPr>
        </p:nvGraphicFramePr>
        <p:xfrm>
          <a:off x="216692" y="1141291"/>
          <a:ext cx="11509696" cy="1613606"/>
        </p:xfrm>
        <a:graphic>
          <a:graphicData uri="http://schemas.openxmlformats.org/drawingml/2006/table">
            <a:tbl>
              <a:tblPr firstRow="1" bandRow="1">
                <a:tableStyleId>{69CF1AB2-1976-4502-BF36-3FF5EA218861}</a:tableStyleId>
              </a:tblPr>
              <a:tblGrid>
                <a:gridCol w="2017243">
                  <a:extLst>
                    <a:ext uri="{9D8B030D-6E8A-4147-A177-3AD203B41FA5}">
                      <a16:colId xmlns:a16="http://schemas.microsoft.com/office/drawing/2014/main" val="3448297871"/>
                    </a:ext>
                  </a:extLst>
                </a:gridCol>
                <a:gridCol w="1545374">
                  <a:extLst>
                    <a:ext uri="{9D8B030D-6E8A-4147-A177-3AD203B41FA5}">
                      <a16:colId xmlns:a16="http://schemas.microsoft.com/office/drawing/2014/main" val="1865636448"/>
                    </a:ext>
                  </a:extLst>
                </a:gridCol>
                <a:gridCol w="1148919">
                  <a:extLst>
                    <a:ext uri="{9D8B030D-6E8A-4147-A177-3AD203B41FA5}">
                      <a16:colId xmlns:a16="http://schemas.microsoft.com/office/drawing/2014/main" val="2854175519"/>
                    </a:ext>
                  </a:extLst>
                </a:gridCol>
                <a:gridCol w="1302083">
                  <a:extLst>
                    <a:ext uri="{9D8B030D-6E8A-4147-A177-3AD203B41FA5}">
                      <a16:colId xmlns:a16="http://schemas.microsoft.com/office/drawing/2014/main" val="2174965571"/>
                    </a:ext>
                  </a:extLst>
                </a:gridCol>
                <a:gridCol w="1306734">
                  <a:extLst>
                    <a:ext uri="{9D8B030D-6E8A-4147-A177-3AD203B41FA5}">
                      <a16:colId xmlns:a16="http://schemas.microsoft.com/office/drawing/2014/main" val="19664591"/>
                    </a:ext>
                  </a:extLst>
                </a:gridCol>
                <a:gridCol w="1193533">
                  <a:extLst>
                    <a:ext uri="{9D8B030D-6E8A-4147-A177-3AD203B41FA5}">
                      <a16:colId xmlns:a16="http://schemas.microsoft.com/office/drawing/2014/main" val="1520574171"/>
                    </a:ext>
                  </a:extLst>
                </a:gridCol>
                <a:gridCol w="1414914">
                  <a:extLst>
                    <a:ext uri="{9D8B030D-6E8A-4147-A177-3AD203B41FA5}">
                      <a16:colId xmlns:a16="http://schemas.microsoft.com/office/drawing/2014/main" val="3267095644"/>
                    </a:ext>
                  </a:extLst>
                </a:gridCol>
                <a:gridCol w="1580896">
                  <a:extLst>
                    <a:ext uri="{9D8B030D-6E8A-4147-A177-3AD203B41FA5}">
                      <a16:colId xmlns:a16="http://schemas.microsoft.com/office/drawing/2014/main" val="1093503490"/>
                    </a:ext>
                  </a:extLst>
                </a:gridCol>
              </a:tblGrid>
              <a:tr h="266360">
                <a:tc>
                  <a:txBody>
                    <a:bodyPr/>
                    <a:lstStyle/>
                    <a:p>
                      <a:pPr algn="ctr"/>
                      <a:r>
                        <a:rPr lang="ru-RU" sz="11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1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100" dirty="0">
                          <a:latin typeface="Times New Roman" panose="02020603050405020304" pitchFamily="18" charset="0"/>
                          <a:cs typeface="Times New Roman" panose="02020603050405020304" pitchFamily="18" charset="0"/>
                        </a:rPr>
                        <a:t>%2025г к 2024г</a:t>
                      </a:r>
                    </a:p>
                  </a:txBody>
                  <a:tcPr/>
                </a:tc>
                <a:tc>
                  <a:txBody>
                    <a:bodyPr/>
                    <a:lstStyle/>
                    <a:p>
                      <a:pPr algn="ctr"/>
                      <a:r>
                        <a:rPr lang="ru-RU" sz="11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1535082943"/>
                  </a:ext>
                </a:extLst>
              </a:tr>
              <a:tr h="207789">
                <a:tc>
                  <a:txBody>
                    <a:bodyPr/>
                    <a:lstStyle/>
                    <a:p>
                      <a:pPr algn="just"/>
                      <a:r>
                        <a:rPr lang="ru-RU" sz="1100" dirty="0">
                          <a:latin typeface="Times New Roman" panose="02020603050405020304" pitchFamily="18" charset="0"/>
                          <a:cs typeface="Times New Roman" panose="02020603050405020304" pitchFamily="18" charset="0"/>
                        </a:rPr>
                        <a:t>Дотации</a:t>
                      </a:r>
                    </a:p>
                  </a:txBody>
                  <a:tcPr/>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126610432,88</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164516341,68</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153992301,00</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121,63</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93,60</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84039568,00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100" b="0" i="0" u="none" strike="noStrike" dirty="0">
                          <a:latin typeface="Times New Roman" panose="02020603050405020304" pitchFamily="18" charset="0"/>
                          <a:cs typeface="Times New Roman" panose="02020603050405020304" pitchFamily="18" charset="0"/>
                        </a:rPr>
                        <a:t>84039568,00</a:t>
                      </a:r>
                    </a:p>
                  </a:txBody>
                  <a:tcPr marL="7620" marR="7620" marT="7620" marB="0"/>
                </a:tc>
                <a:extLst>
                  <a:ext uri="{0D108BD9-81ED-4DB2-BD59-A6C34878D82A}">
                    <a16:rowId xmlns:a16="http://schemas.microsoft.com/office/drawing/2014/main" val="332852864"/>
                  </a:ext>
                </a:extLst>
              </a:tr>
              <a:tr h="276837">
                <a:tc>
                  <a:txBody>
                    <a:bodyPr/>
                    <a:lstStyle/>
                    <a:p>
                      <a:pPr algn="just"/>
                      <a:r>
                        <a:rPr lang="ru-RU" sz="1100" dirty="0">
                          <a:latin typeface="Times New Roman" panose="02020603050405020304" pitchFamily="18" charset="0"/>
                          <a:cs typeface="Times New Roman" panose="02020603050405020304" pitchFamily="18" charset="0"/>
                        </a:rPr>
                        <a:t>Субсидии</a:t>
                      </a:r>
                    </a:p>
                  </a:txBody>
                  <a:tcPr/>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67676466,61</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154262528,32</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49452226,51</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73,07</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32,06</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21855419,72</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10534798,22</a:t>
                      </a:r>
                    </a:p>
                  </a:txBody>
                  <a:tcPr marL="7620" marR="7620" marT="7620" marB="0"/>
                </a:tc>
                <a:extLst>
                  <a:ext uri="{0D108BD9-81ED-4DB2-BD59-A6C34878D82A}">
                    <a16:rowId xmlns:a16="http://schemas.microsoft.com/office/drawing/2014/main" val="1724327478"/>
                  </a:ext>
                </a:extLst>
              </a:tr>
              <a:tr h="214854">
                <a:tc>
                  <a:txBody>
                    <a:bodyPr/>
                    <a:lstStyle/>
                    <a:p>
                      <a:pPr algn="just" fontAlgn="t"/>
                      <a:r>
                        <a:rPr lang="ru-RU" sz="1100" b="0" u="none" strike="noStrike" dirty="0">
                          <a:effectLst/>
                          <a:latin typeface="Times New Roman" panose="02020603050405020304" pitchFamily="18" charset="0"/>
                          <a:cs typeface="Times New Roman" panose="02020603050405020304" pitchFamily="18" charset="0"/>
                        </a:rPr>
                        <a:t>  Субвенции</a:t>
                      </a:r>
                      <a:endParaRPr lang="ru-RU" sz="11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266967762,87</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295798448,11</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338760119,39</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126,89</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114,52</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369785515,70</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39216342,47</a:t>
                      </a:r>
                    </a:p>
                  </a:txBody>
                  <a:tcPr marL="7620" marR="7620" marT="7620" marB="0"/>
                </a:tc>
                <a:extLst>
                  <a:ext uri="{0D108BD9-81ED-4DB2-BD59-A6C34878D82A}">
                    <a16:rowId xmlns:a16="http://schemas.microsoft.com/office/drawing/2014/main" val="4115921296"/>
                  </a:ext>
                </a:extLst>
              </a:tr>
              <a:tr h="340784">
                <a:tc>
                  <a:txBody>
                    <a:bodyPr/>
                    <a:lstStyle/>
                    <a:p>
                      <a:pPr algn="just" fontAlgn="t"/>
                      <a:r>
                        <a:rPr lang="ru-RU" sz="1100" b="0" u="none" strike="noStrike" dirty="0">
                          <a:effectLst/>
                          <a:latin typeface="Times New Roman" panose="02020603050405020304" pitchFamily="18" charset="0"/>
                          <a:cs typeface="Times New Roman" panose="02020603050405020304" pitchFamily="18" charset="0"/>
                        </a:rPr>
                        <a:t>  Иные межбюджетные   </a:t>
                      </a:r>
                    </a:p>
                    <a:p>
                      <a:pPr algn="just" fontAlgn="t"/>
                      <a:r>
                        <a:rPr lang="ru-RU" sz="1100" b="0" u="none" strike="noStrike" dirty="0">
                          <a:effectLst/>
                          <a:latin typeface="Times New Roman" panose="02020603050405020304" pitchFamily="18" charset="0"/>
                          <a:cs typeface="Times New Roman" panose="02020603050405020304" pitchFamily="18" charset="0"/>
                        </a:rPr>
                        <a:t>  трансферты</a:t>
                      </a:r>
                      <a:endParaRPr lang="ru-RU" sz="11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12684272,70</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27747046,56</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25428678,31</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200,47</a:t>
                      </a:r>
                    </a:p>
                  </a:txBody>
                  <a:tcPr marL="7620" marR="7620" marT="7620" marB="0"/>
                </a:tc>
                <a:tc>
                  <a:txBody>
                    <a:bodyPr/>
                    <a:lstStyle/>
                    <a:p>
                      <a:pPr algn="ctr" fontAlgn="t"/>
                      <a:r>
                        <a:rPr lang="ru-RU" sz="1100" b="0" i="0" u="none" strike="noStrike" dirty="0">
                          <a:latin typeface="Times New Roman" panose="02020603050405020304" pitchFamily="18" charset="0"/>
                          <a:cs typeface="Times New Roman" panose="02020603050405020304" pitchFamily="18" charset="0"/>
                        </a:rPr>
                        <a:t>91,64</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25192458,00</a:t>
                      </a:r>
                    </a:p>
                  </a:txBody>
                  <a:tcPr marL="7620" marR="7620" marT="7620" marB="0"/>
                </a:tc>
                <a:tc>
                  <a:txBody>
                    <a:bodyPr/>
                    <a:lstStyle/>
                    <a:p>
                      <a:pPr algn="ctr" fontAlgn="b"/>
                      <a:r>
                        <a:rPr lang="ru-RU" sz="1100" b="0" i="0" u="none" strike="noStrike" dirty="0">
                          <a:latin typeface="Times New Roman" panose="02020603050405020304" pitchFamily="18" charset="0"/>
                          <a:cs typeface="Times New Roman" panose="02020603050405020304" pitchFamily="18" charset="0"/>
                        </a:rPr>
                        <a:t>25216396,53</a:t>
                      </a:r>
                    </a:p>
                  </a:txBody>
                  <a:tcPr marL="7620" marR="7620" marT="7620" marB="0"/>
                </a:tc>
                <a:extLst>
                  <a:ext uri="{0D108BD9-81ED-4DB2-BD59-A6C34878D82A}">
                    <a16:rowId xmlns:a16="http://schemas.microsoft.com/office/drawing/2014/main" val="1492379717"/>
                  </a:ext>
                </a:extLst>
              </a:tr>
              <a:tr h="251670">
                <a:tc>
                  <a:txBody>
                    <a:bodyPr/>
                    <a:lstStyle/>
                    <a:p>
                      <a:pPr algn="just" fontAlgn="t"/>
                      <a:r>
                        <a:rPr lang="ru-RU" sz="1100" b="1" u="none" strike="noStrike" dirty="0">
                          <a:effectLst/>
                          <a:latin typeface="Times New Roman" panose="02020603050405020304" pitchFamily="18" charset="0"/>
                          <a:cs typeface="Times New Roman" panose="02020603050405020304" pitchFamily="18" charset="0"/>
                        </a:rPr>
                        <a:t>  ИТОГО:</a:t>
                      </a:r>
                      <a:endParaRPr lang="ru-RU" sz="1100" b="1"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100" b="1" i="0" u="none" strike="noStrike" dirty="0">
                          <a:latin typeface="Times New Roman" panose="02020603050405020304" pitchFamily="18" charset="0"/>
                          <a:cs typeface="Times New Roman" panose="02020603050405020304" pitchFamily="18" charset="0"/>
                        </a:rPr>
                        <a:t>473511734,24</a:t>
                      </a:r>
                    </a:p>
                  </a:txBody>
                  <a:tcPr marL="7620" marR="7620" marT="7620" marB="0"/>
                </a:tc>
                <a:tc>
                  <a:txBody>
                    <a:bodyPr/>
                    <a:lstStyle/>
                    <a:p>
                      <a:pPr algn="ctr" fontAlgn="b"/>
                      <a:r>
                        <a:rPr lang="ru-RU" sz="1100" b="1" i="0" u="none" strike="noStrike" dirty="0">
                          <a:latin typeface="Times New Roman" panose="02020603050405020304" pitchFamily="18" charset="0"/>
                          <a:cs typeface="Times New Roman" panose="02020603050405020304" pitchFamily="18" charset="0"/>
                        </a:rPr>
                        <a:t>642324364,67</a:t>
                      </a:r>
                    </a:p>
                  </a:txBody>
                  <a:tcPr marL="7620" marR="7620" marT="7620" marB="0"/>
                </a:tc>
                <a:tc>
                  <a:txBody>
                    <a:bodyPr/>
                    <a:lstStyle/>
                    <a:p>
                      <a:pPr algn="ctr" fontAlgn="b"/>
                      <a:r>
                        <a:rPr lang="ru-RU" sz="1100" b="1" i="0" u="none" strike="noStrike" dirty="0">
                          <a:latin typeface="Times New Roman" panose="02020603050405020304" pitchFamily="18" charset="0"/>
                          <a:cs typeface="Times New Roman" panose="02020603050405020304" pitchFamily="18" charset="0"/>
                        </a:rPr>
                        <a:t>567633325,21</a:t>
                      </a:r>
                    </a:p>
                  </a:txBody>
                  <a:tcPr marL="7620" marR="7620" marT="7620" marB="0"/>
                </a:tc>
                <a:tc>
                  <a:txBody>
                    <a:bodyPr/>
                    <a:lstStyle/>
                    <a:p>
                      <a:pPr algn="ctr" fontAlgn="b"/>
                      <a:r>
                        <a:rPr lang="ru-RU" sz="1100" b="1" i="0" u="none" strike="noStrike" dirty="0">
                          <a:latin typeface="Times New Roman" panose="02020603050405020304" pitchFamily="18" charset="0"/>
                          <a:cs typeface="Times New Roman" panose="02020603050405020304" pitchFamily="18" charset="0"/>
                        </a:rPr>
                        <a:t>119,88</a:t>
                      </a:r>
                    </a:p>
                  </a:txBody>
                  <a:tcPr marL="7620" marR="7620" marT="7620" marB="0"/>
                </a:tc>
                <a:tc>
                  <a:txBody>
                    <a:bodyPr/>
                    <a:lstStyle/>
                    <a:p>
                      <a:pPr algn="ctr" fontAlgn="b"/>
                      <a:r>
                        <a:rPr lang="ru-RU" sz="1100" b="1" i="0" u="none" strike="noStrike" dirty="0">
                          <a:latin typeface="Times New Roman" panose="02020603050405020304" pitchFamily="18" charset="0"/>
                          <a:cs typeface="Times New Roman" panose="02020603050405020304" pitchFamily="18" charset="0"/>
                        </a:rPr>
                        <a:t>88,37</a:t>
                      </a:r>
                    </a:p>
                  </a:txBody>
                  <a:tcPr marL="7620" marR="7620" marT="7620" marB="0"/>
                </a:tc>
                <a:tc>
                  <a:txBody>
                    <a:bodyPr/>
                    <a:lstStyle/>
                    <a:p>
                      <a:pPr algn="ctr" fontAlgn="b"/>
                      <a:r>
                        <a:rPr lang="ru-RU" sz="1100" b="1" i="0" u="none" strike="noStrike" dirty="0">
                          <a:latin typeface="Times New Roman" panose="02020603050405020304" pitchFamily="18" charset="0"/>
                          <a:cs typeface="Times New Roman" panose="02020603050405020304" pitchFamily="18" charset="0"/>
                        </a:rPr>
                        <a:t>500872961,42</a:t>
                      </a:r>
                    </a:p>
                  </a:txBody>
                  <a:tcPr marL="7620" marR="7620" marT="7620" marB="0"/>
                </a:tc>
                <a:tc>
                  <a:txBody>
                    <a:bodyPr/>
                    <a:lstStyle/>
                    <a:p>
                      <a:pPr algn="ctr" fontAlgn="b"/>
                      <a:r>
                        <a:rPr lang="ru-RU" sz="1100" b="1" i="0" u="none" strike="noStrike" dirty="0">
                          <a:latin typeface="Times New Roman" panose="02020603050405020304" pitchFamily="18" charset="0"/>
                          <a:cs typeface="Times New Roman" panose="02020603050405020304" pitchFamily="18" charset="0"/>
                        </a:rPr>
                        <a:t>511954705,22</a:t>
                      </a:r>
                    </a:p>
                  </a:txBody>
                  <a:tcPr marL="7620" marR="7620" marT="7620" marB="0"/>
                </a:tc>
                <a:extLst>
                  <a:ext uri="{0D108BD9-81ED-4DB2-BD59-A6C34878D82A}">
                    <a16:rowId xmlns:a16="http://schemas.microsoft.com/office/drawing/2014/main" val="2183195311"/>
                  </a:ext>
                </a:extLst>
              </a:tr>
            </a:tbl>
          </a:graphicData>
        </a:graphic>
      </p:graphicFrame>
      <p:graphicFrame>
        <p:nvGraphicFramePr>
          <p:cNvPr id="7" name="Диаграмма 6">
            <a:extLst>
              <a:ext uri="{FF2B5EF4-FFF2-40B4-BE49-F238E27FC236}">
                <a16:creationId xmlns:a16="http://schemas.microsoft.com/office/drawing/2014/main" id="{B3C172FC-2F02-5D74-4822-3DDBE009C544}"/>
              </a:ext>
            </a:extLst>
          </p:cNvPr>
          <p:cNvGraphicFramePr/>
          <p:nvPr>
            <p:extLst>
              <p:ext uri="{D42A27DB-BD31-4B8C-83A1-F6EECF244321}">
                <p14:modId xmlns:p14="http://schemas.microsoft.com/office/powerpoint/2010/main" val="3007338120"/>
              </p:ext>
            </p:extLst>
          </p:nvPr>
        </p:nvGraphicFramePr>
        <p:xfrm>
          <a:off x="1867301" y="2772077"/>
          <a:ext cx="7796463" cy="39217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8696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B3BB51A-B083-1FD6-1000-2FC204AB3EAB}"/>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4">
            <a:extLst>
              <a:ext uri="{FF2B5EF4-FFF2-40B4-BE49-F238E27FC236}">
                <a16:creationId xmlns:a16="http://schemas.microsoft.com/office/drawing/2014/main" id="{3E25DD15-18B0-CAC1-AC27-F6BD323F4897}"/>
              </a:ext>
            </a:extLst>
          </p:cNvPr>
          <p:cNvSpPr/>
          <p:nvPr/>
        </p:nvSpPr>
        <p:spPr>
          <a:xfrm>
            <a:off x="2617011" y="104633"/>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по бюджетам (руб.)</a:t>
            </a:r>
          </a:p>
        </p:txBody>
      </p:sp>
      <p:graphicFrame>
        <p:nvGraphicFramePr>
          <p:cNvPr id="4" name="Таблица 3">
            <a:extLst>
              <a:ext uri="{FF2B5EF4-FFF2-40B4-BE49-F238E27FC236}">
                <a16:creationId xmlns:a16="http://schemas.microsoft.com/office/drawing/2014/main" id="{592A35CB-8BB3-8ED7-09AC-1B6BE22A279E}"/>
              </a:ext>
            </a:extLst>
          </p:cNvPr>
          <p:cNvGraphicFramePr>
            <a:graphicFrameLocks noGrp="1"/>
          </p:cNvGraphicFramePr>
          <p:nvPr>
            <p:extLst>
              <p:ext uri="{D42A27DB-BD31-4B8C-83A1-F6EECF244321}">
                <p14:modId xmlns:p14="http://schemas.microsoft.com/office/powerpoint/2010/main" val="3266599785"/>
              </p:ext>
            </p:extLst>
          </p:nvPr>
        </p:nvGraphicFramePr>
        <p:xfrm>
          <a:off x="151820" y="524083"/>
          <a:ext cx="11736616" cy="6169047"/>
        </p:xfrm>
        <a:graphic>
          <a:graphicData uri="http://schemas.openxmlformats.org/drawingml/2006/table">
            <a:tbl>
              <a:tblPr firstRow="1" bandRow="1">
                <a:tableStyleId>{8A107856-5554-42FB-B03E-39F5DBC370BA}</a:tableStyleId>
              </a:tblPr>
              <a:tblGrid>
                <a:gridCol w="2515614">
                  <a:extLst>
                    <a:ext uri="{9D8B030D-6E8A-4147-A177-3AD203B41FA5}">
                      <a16:colId xmlns:a16="http://schemas.microsoft.com/office/drawing/2014/main" val="3804694529"/>
                    </a:ext>
                  </a:extLst>
                </a:gridCol>
                <a:gridCol w="924025">
                  <a:extLst>
                    <a:ext uri="{9D8B030D-6E8A-4147-A177-3AD203B41FA5}">
                      <a16:colId xmlns:a16="http://schemas.microsoft.com/office/drawing/2014/main" val="231181160"/>
                    </a:ext>
                  </a:extLst>
                </a:gridCol>
                <a:gridCol w="1058779">
                  <a:extLst>
                    <a:ext uri="{9D8B030D-6E8A-4147-A177-3AD203B41FA5}">
                      <a16:colId xmlns:a16="http://schemas.microsoft.com/office/drawing/2014/main" val="3476099793"/>
                    </a:ext>
                  </a:extLst>
                </a:gridCol>
                <a:gridCol w="798897">
                  <a:extLst>
                    <a:ext uri="{9D8B030D-6E8A-4147-A177-3AD203B41FA5}">
                      <a16:colId xmlns:a16="http://schemas.microsoft.com/office/drawing/2014/main" val="3736233220"/>
                    </a:ext>
                  </a:extLst>
                </a:gridCol>
                <a:gridCol w="1020278">
                  <a:extLst>
                    <a:ext uri="{9D8B030D-6E8A-4147-A177-3AD203B41FA5}">
                      <a16:colId xmlns:a16="http://schemas.microsoft.com/office/drawing/2014/main" val="2129790801"/>
                    </a:ext>
                  </a:extLst>
                </a:gridCol>
                <a:gridCol w="933651">
                  <a:extLst>
                    <a:ext uri="{9D8B030D-6E8A-4147-A177-3AD203B41FA5}">
                      <a16:colId xmlns:a16="http://schemas.microsoft.com/office/drawing/2014/main" val="4203590195"/>
                    </a:ext>
                  </a:extLst>
                </a:gridCol>
                <a:gridCol w="780681">
                  <a:extLst>
                    <a:ext uri="{9D8B030D-6E8A-4147-A177-3AD203B41FA5}">
                      <a16:colId xmlns:a16="http://schemas.microsoft.com/office/drawing/2014/main" val="1534504846"/>
                    </a:ext>
                  </a:extLst>
                </a:gridCol>
                <a:gridCol w="1057276">
                  <a:extLst>
                    <a:ext uri="{9D8B030D-6E8A-4147-A177-3AD203B41FA5}">
                      <a16:colId xmlns:a16="http://schemas.microsoft.com/office/drawing/2014/main" val="2959567486"/>
                    </a:ext>
                  </a:extLst>
                </a:gridCol>
                <a:gridCol w="938861">
                  <a:extLst>
                    <a:ext uri="{9D8B030D-6E8A-4147-A177-3AD203B41FA5}">
                      <a16:colId xmlns:a16="http://schemas.microsoft.com/office/drawing/2014/main" val="115745457"/>
                    </a:ext>
                  </a:extLst>
                </a:gridCol>
                <a:gridCol w="795071">
                  <a:extLst>
                    <a:ext uri="{9D8B030D-6E8A-4147-A177-3AD203B41FA5}">
                      <a16:colId xmlns:a16="http://schemas.microsoft.com/office/drawing/2014/main" val="1510581496"/>
                    </a:ext>
                  </a:extLst>
                </a:gridCol>
                <a:gridCol w="913483">
                  <a:extLst>
                    <a:ext uri="{9D8B030D-6E8A-4147-A177-3AD203B41FA5}">
                      <a16:colId xmlns:a16="http://schemas.microsoft.com/office/drawing/2014/main" val="3588453911"/>
                    </a:ext>
                  </a:extLst>
                </a:gridCol>
              </a:tblGrid>
              <a:tr h="415061">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2023год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2024год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2027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44349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443490">
                <a:tc>
                  <a:txBody>
                    <a:bodyPr/>
                    <a:lstStyle/>
                    <a:p>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Дотации на выравнивание бюджетной обеспеченности</a:t>
                      </a:r>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102731032,00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137029667,00</a:t>
                      </a:r>
                    </a:p>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153992301,00</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84039568,00</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84039568,00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611625080"/>
                  </a:ext>
                </a:extLst>
              </a:tr>
              <a:tr h="614063">
                <a:tc>
                  <a:txBody>
                    <a:bodyPr/>
                    <a:lstStyle/>
                    <a:p>
                      <a:r>
                        <a:rPr lang="ru-RU" sz="1000" dirty="0">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22040400,88</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25719674,68</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2743530"/>
                  </a:ext>
                </a:extLst>
              </a:tr>
              <a:tr h="272917">
                <a:tc>
                  <a:txBody>
                    <a:bodyPr/>
                    <a:lstStyle/>
                    <a:p>
                      <a:r>
                        <a:rPr lang="ru-RU" sz="1000" dirty="0">
                          <a:latin typeface="Times New Roman" panose="02020603050405020304" pitchFamily="18" charset="0"/>
                          <a:cs typeface="Times New Roman" panose="02020603050405020304" pitchFamily="18" charset="0"/>
                        </a:rPr>
                        <a:t>Прочие дотации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1839000,00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1767000,00</a:t>
                      </a: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6129442"/>
                  </a:ext>
                </a:extLst>
              </a:tr>
              <a:tr h="443490">
                <a:tc>
                  <a:txBody>
                    <a:bodyPr/>
                    <a:lstStyle/>
                    <a:p>
                      <a:r>
                        <a:rPr lang="ru-RU" sz="1000" dirty="0">
                          <a:latin typeface="Times New Roman" panose="02020603050405020304" pitchFamily="18" charset="0"/>
                          <a:cs typeface="Times New Roman" panose="02020603050405020304" pitchFamily="18" charset="0"/>
                        </a:rPr>
                        <a:t>Субсидии на реализацию мероприятий по обеспечению жильем молодых семей</a:t>
                      </a:r>
                    </a:p>
                  </a:txBody>
                  <a:tcPr/>
                </a:tc>
                <a:tc>
                  <a:txBody>
                    <a:bodyPr/>
                    <a:lstStyle/>
                    <a:p>
                      <a:r>
                        <a:rPr lang="ru-RU" sz="1000" dirty="0">
                          <a:latin typeface="Times New Roman" panose="02020603050405020304" pitchFamily="18" charset="0"/>
                          <a:cs typeface="Times New Roman" panose="02020603050405020304" pitchFamily="18" charset="0"/>
                        </a:rPr>
                        <a:t>1383819,84</a:t>
                      </a:r>
                    </a:p>
                  </a:txBody>
                  <a:tcPr/>
                </a:tc>
                <a:tc>
                  <a:txBody>
                    <a:bodyPr/>
                    <a:lstStyle/>
                    <a:p>
                      <a:r>
                        <a:rPr lang="ru-RU" sz="1000" dirty="0">
                          <a:latin typeface="Times New Roman" panose="02020603050405020304" pitchFamily="18" charset="0"/>
                          <a:cs typeface="Times New Roman" panose="02020603050405020304" pitchFamily="18" charset="0"/>
                        </a:rPr>
                        <a:t>1154180,06</a:t>
                      </a: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2783051,65</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3772394,06</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1794640,00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2432180,00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964779,67</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1305290,15</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944371,67</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1276138,12</a:t>
                      </a:r>
                    </a:p>
                  </a:txBody>
                  <a:tcPr marL="9525" marR="9525" marT="9525" marB="0"/>
                </a:tc>
                <a:extLst>
                  <a:ext uri="{0D108BD9-81ED-4DB2-BD59-A6C34878D82A}">
                    <a16:rowId xmlns:a16="http://schemas.microsoft.com/office/drawing/2014/main" val="2918601349"/>
                  </a:ext>
                </a:extLst>
              </a:tr>
              <a:tr h="614063">
                <a:tc>
                  <a:txBody>
                    <a:bodyPr/>
                    <a:lstStyle/>
                    <a:p>
                      <a:r>
                        <a:rPr lang="ru-RU" sz="1000" dirty="0">
                          <a:latin typeface="Times New Roman" panose="02020603050405020304" pitchFamily="18" charset="0"/>
                          <a:cs typeface="Times New Roman" panose="02020603050405020304" pitchFamily="18" charset="0"/>
                        </a:rPr>
                        <a:t>Субсидии на подготовку проектов межевания земельных участков и на проведение кадастровых работ</a:t>
                      </a:r>
                    </a:p>
                  </a:txBody>
                  <a:tcPr/>
                </a:tc>
                <a:tc>
                  <a:txBody>
                    <a:bodyPr/>
                    <a:lstStyle/>
                    <a:p>
                      <a:r>
                        <a:rPr lang="ru-RU" sz="1000" dirty="0">
                          <a:latin typeface="Times New Roman" panose="02020603050405020304" pitchFamily="18" charset="0"/>
                          <a:cs typeface="Times New Roman" panose="02020603050405020304" pitchFamily="18" charset="0"/>
                        </a:rPr>
                        <a:t>284527,32</a:t>
                      </a:r>
                    </a:p>
                  </a:txBody>
                  <a:tcPr/>
                </a:tc>
                <a:tc>
                  <a:txBody>
                    <a:bodyPr/>
                    <a:lstStyle/>
                    <a:p>
                      <a:r>
                        <a:rPr lang="ru-RU" sz="1000" dirty="0">
                          <a:latin typeface="Times New Roman" panose="02020603050405020304" pitchFamily="18" charset="0"/>
                          <a:cs typeface="Times New Roman" panose="02020603050405020304" pitchFamily="18" charset="0"/>
                        </a:rPr>
                        <a:t>54195,68</a:t>
                      </a: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806957,76</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153706,24</a:t>
                      </a:r>
                    </a:p>
                  </a:txBody>
                  <a:tcPr marL="9525" marR="9525" marT="9525" marB="0"/>
                </a:tc>
                <a:tc>
                  <a:txBody>
                    <a:bodyPr/>
                    <a:lstStyle/>
                    <a:p>
                      <a:r>
                        <a:rPr lang="ru-RU" sz="1000" dirty="0">
                          <a:latin typeface="Times New Roman" panose="02020603050405020304" pitchFamily="18" charset="0"/>
                          <a:cs typeface="Times New Roman" panose="02020603050405020304" pitchFamily="18" charset="0"/>
                        </a:rPr>
                        <a:t>2205040,81</a:t>
                      </a:r>
                    </a:p>
                  </a:txBody>
                  <a:tcPr/>
                </a:tc>
                <a:tc>
                  <a:txBody>
                    <a:bodyPr/>
                    <a:lstStyle/>
                    <a:p>
                      <a:r>
                        <a:rPr lang="ru-RU" sz="1000" dirty="0">
                          <a:latin typeface="Times New Roman" panose="02020603050405020304" pitchFamily="18" charset="0"/>
                          <a:cs typeface="Times New Roman" panose="02020603050405020304" pitchFamily="18" charset="0"/>
                        </a:rPr>
                        <a:t>451634,86</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61254770"/>
                  </a:ext>
                </a:extLst>
              </a:tr>
              <a:tr h="295648">
                <a:tc>
                  <a:txBody>
                    <a:bodyPr/>
                    <a:lstStyle/>
                    <a:p>
                      <a:r>
                        <a:rPr lang="ru-RU" sz="1000" dirty="0">
                          <a:latin typeface="Times New Roman" panose="02020603050405020304" pitchFamily="18" charset="0"/>
                          <a:cs typeface="Times New Roman" panose="02020603050405020304" pitchFamily="18" charset="0"/>
                        </a:rPr>
                        <a:t>Прочие субсидии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64799743,61</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146746418,61</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18563592,00 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24005138,84</a:t>
                      </a: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19585349,90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8314288,43</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473198243"/>
                  </a:ext>
                </a:extLst>
              </a:tr>
              <a:tr h="443490">
                <a:tc>
                  <a:txBody>
                    <a:bodyPr/>
                    <a:lstStyle/>
                    <a:p>
                      <a:r>
                        <a:rPr lang="ru-RU" sz="1000" dirty="0">
                          <a:latin typeface="Times New Roman" panose="02020603050405020304" pitchFamily="18" charset="0"/>
                          <a:cs typeface="Times New Roman" panose="02020603050405020304" pitchFamily="18" charset="0"/>
                        </a:rPr>
                        <a:t>Субвенции на реализацию дошкольного, общего и дополнительного образования</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211805226,52</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228034188,00</a:t>
                      </a: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259576155,00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287431350,00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309002594,00</a:t>
                      </a:r>
                    </a:p>
                  </a:txBody>
                  <a:tcPr marL="9525" marR="9525" marT="9525" marB="0"/>
                </a:tc>
                <a:extLst>
                  <a:ext uri="{0D108BD9-81ED-4DB2-BD59-A6C34878D82A}">
                    <a16:rowId xmlns:a16="http://schemas.microsoft.com/office/drawing/2014/main" val="39507769"/>
                  </a:ext>
                </a:extLst>
              </a:tr>
              <a:tr h="614063">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отдельных полномочий по государственному управлению охраной труда</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973528,00</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1208033,00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1220949,00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1271464,00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1319723,00</a:t>
                      </a:r>
                    </a:p>
                  </a:txBody>
                  <a:tcPr marL="9525" marR="9525" marT="9525" marB="0"/>
                </a:tc>
                <a:extLst>
                  <a:ext uri="{0D108BD9-81ED-4DB2-BD59-A6C34878D82A}">
                    <a16:rowId xmlns:a16="http://schemas.microsoft.com/office/drawing/2014/main" val="3421814291"/>
                  </a:ext>
                </a:extLst>
              </a:tr>
              <a:tr h="443490">
                <a:tc>
                  <a:txBody>
                    <a:bodyPr/>
                    <a:lstStyle/>
                    <a:p>
                      <a:r>
                        <a:rPr lang="ru-RU" sz="1000" dirty="0">
                          <a:latin typeface="Times New Roman" panose="02020603050405020304" pitchFamily="18" charset="0"/>
                          <a:cs typeface="Times New Roman" panose="02020603050405020304" pitchFamily="18" charset="0"/>
                        </a:rPr>
                        <a:t>Субвенции на организацию и обеспечение оздоровления и отдыха детей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1717785,43</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2325847,52</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3500861,10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10624464,00</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10624464,00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1031616625"/>
                  </a:ext>
                </a:extLst>
              </a:tr>
              <a:tr h="1125782">
                <a:tc>
                  <a:txBody>
                    <a:bodyPr/>
                    <a:lstStyle/>
                    <a:p>
                      <a:r>
                        <a:rPr lang="ru-RU" sz="1000" dirty="0">
                          <a:latin typeface="Times New Roman" panose="02020603050405020304" pitchFamily="18" charset="0"/>
                          <a:cs typeface="Times New Roman" panose="02020603050405020304" pitchFamily="18" charset="0"/>
                        </a:rPr>
                        <a:t>Субвенции на реализацию полномочий по организации проведения мероприятий по предупреждению и ликвидации болезней животных, их лечению, защите населения от болезней, общих для человека и животных</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835923,50</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1428455,44</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1428455,44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1428455,44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1428455,44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284841753"/>
                  </a:ext>
                </a:extLst>
              </a:tr>
            </a:tbl>
          </a:graphicData>
        </a:graphic>
      </p:graphicFrame>
    </p:spTree>
    <p:extLst>
      <p:ext uri="{BB962C8B-B14F-4D97-AF65-F5344CB8AC3E}">
        <p14:creationId xmlns:p14="http://schemas.microsoft.com/office/powerpoint/2010/main" val="1870077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D126577-8A3D-EDDD-3A53-FE19AA74017C}"/>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4">
            <a:extLst>
              <a:ext uri="{FF2B5EF4-FFF2-40B4-BE49-F238E27FC236}">
                <a16:creationId xmlns:a16="http://schemas.microsoft.com/office/drawing/2014/main" id="{0D74C4C4-B19E-1018-79BB-4448563222B0}"/>
              </a:ext>
            </a:extLst>
          </p:cNvPr>
          <p:cNvSpPr/>
          <p:nvPr/>
        </p:nvSpPr>
        <p:spPr>
          <a:xfrm>
            <a:off x="2617011" y="104633"/>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по бюджетам (руб.)</a:t>
            </a:r>
          </a:p>
        </p:txBody>
      </p:sp>
      <p:graphicFrame>
        <p:nvGraphicFramePr>
          <p:cNvPr id="4" name="Таблица 3">
            <a:extLst>
              <a:ext uri="{FF2B5EF4-FFF2-40B4-BE49-F238E27FC236}">
                <a16:creationId xmlns:a16="http://schemas.microsoft.com/office/drawing/2014/main" id="{B4B87417-3EF9-2DD4-7D07-0653B2CB2E91}"/>
              </a:ext>
            </a:extLst>
          </p:cNvPr>
          <p:cNvGraphicFramePr>
            <a:graphicFrameLocks noGrp="1"/>
          </p:cNvGraphicFramePr>
          <p:nvPr>
            <p:extLst>
              <p:ext uri="{D42A27DB-BD31-4B8C-83A1-F6EECF244321}">
                <p14:modId xmlns:p14="http://schemas.microsoft.com/office/powerpoint/2010/main" val="2255630646"/>
              </p:ext>
            </p:extLst>
          </p:nvPr>
        </p:nvGraphicFramePr>
        <p:xfrm>
          <a:off x="161197" y="532472"/>
          <a:ext cx="11869604" cy="5826760"/>
        </p:xfrm>
        <a:graphic>
          <a:graphicData uri="http://schemas.openxmlformats.org/drawingml/2006/table">
            <a:tbl>
              <a:tblPr firstRow="1" bandRow="1">
                <a:tableStyleId>{8A107856-5554-42FB-B03E-39F5DBC370BA}</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2023год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2024год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2027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обеспечению мер социальной поддержки педагогическим работникам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2144865,08</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1760000,00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3080000,00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1162508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предоставление жилых помещений детям-сиротам и детям, оставшихся без попечения родителей по договорам найма специализированных жилых помещений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12972955,48</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842743530"/>
                  </a:ext>
                </a:extLst>
              </a:tr>
              <a:tr h="370840">
                <a:tc>
                  <a:txBody>
                    <a:bodyPr/>
                    <a:lstStyle/>
                    <a:p>
                      <a:r>
                        <a:rPr lang="ru-RU" sz="10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18015667,13</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18069693,60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15719260,80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15719260,80</a:t>
                      </a:r>
                    </a:p>
                  </a:txBody>
                  <a:tcPr/>
                </a:tc>
                <a:extLst>
                  <a:ext uri="{0D108BD9-81ED-4DB2-BD59-A6C34878D82A}">
                    <a16:rowId xmlns:a16="http://schemas.microsoft.com/office/drawing/2014/main" val="3520422320"/>
                  </a:ext>
                </a:extLst>
              </a:tr>
              <a:tr h="370840">
                <a:tc>
                  <a:txBody>
                    <a:bodyPr/>
                    <a:lstStyle/>
                    <a:p>
                      <a:r>
                        <a:rPr lang="ru-RU" sz="1000" dirty="0">
                          <a:latin typeface="Times New Roman" panose="02020603050405020304" pitchFamily="18" charset="0"/>
                          <a:cs typeface="Times New Roman" panose="02020603050405020304" pitchFamily="18" charset="0"/>
                        </a:rPr>
                        <a:t>Реализация полномочия в сфере транспортного обслуживания по муниципальным маршрутам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3387,08</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3387,08</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3387,08</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3387,08</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3387,08</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636129442"/>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осуществление полномочий по организации и обеспечению бесплатным питанием детей - учащихся</a:t>
                      </a:r>
                    </a:p>
                  </a:txBody>
                  <a:tcPr/>
                </a:tc>
                <a:tc>
                  <a:txBody>
                    <a:bodyPr/>
                    <a:lstStyle/>
                    <a:p>
                      <a:r>
                        <a:rPr lang="ru-RU" sz="1000" dirty="0">
                          <a:latin typeface="Times New Roman" panose="02020603050405020304" pitchFamily="18" charset="0"/>
                          <a:cs typeface="Times New Roman" panose="02020603050405020304" pitchFamily="18" charset="0"/>
                        </a:rPr>
                        <a:t>6470313,39</a:t>
                      </a:r>
                    </a:p>
                  </a:txBody>
                  <a:tcPr/>
                </a:tc>
                <a:tc>
                  <a:txBody>
                    <a:bodyPr/>
                    <a:lstStyle/>
                    <a:p>
                      <a:r>
                        <a:rPr lang="ru-RU" sz="1000" dirty="0">
                          <a:latin typeface="Times New Roman" panose="02020603050405020304" pitchFamily="18" charset="0"/>
                          <a:cs typeface="Times New Roman" panose="02020603050405020304" pitchFamily="18" charset="0"/>
                        </a:rPr>
                        <a:t>4204539,43</a:t>
                      </a: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8533014,00</a:t>
                      </a: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6455886,00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8573712,00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7387588,00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7854714,00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7250636,00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7583394,00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7198956,00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918601349"/>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реализацию полномочий по социальной поддержке детей, оставшихся без попечения родителей, и лиц, принявших на воспитание детей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17264408,93</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18178607,94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l"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25650007,17</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27439939,38</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28231096,15</a:t>
                      </a:r>
                    </a:p>
                  </a:txBody>
                  <a:tcPr marL="9525" marR="9525" marT="9525" marB="0"/>
                </a:tc>
                <a:extLst>
                  <a:ext uri="{0D108BD9-81ED-4DB2-BD59-A6C34878D82A}">
                    <a16:rowId xmlns:a16="http://schemas.microsoft.com/office/drawing/2014/main" val="3861254770"/>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обеспечение реализации полномочий органов опеки и попечительства в отношении несовершеннолетних</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2085216,44</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2582883,00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l"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2610290,00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2717473,00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2819868,00</a:t>
                      </a:r>
                    </a:p>
                  </a:txBody>
                  <a:tcPr marL="9525" marR="9525" marT="9525" marB="0"/>
                </a:tc>
                <a:extLst>
                  <a:ext uri="{0D108BD9-81ED-4DB2-BD59-A6C34878D82A}">
                    <a16:rowId xmlns:a16="http://schemas.microsoft.com/office/drawing/2014/main" val="39507769"/>
                  </a:ext>
                </a:extLst>
              </a:tr>
            </a:tbl>
          </a:graphicData>
        </a:graphic>
      </p:graphicFrame>
    </p:spTree>
    <p:extLst>
      <p:ext uri="{BB962C8B-B14F-4D97-AF65-F5344CB8AC3E}">
        <p14:creationId xmlns:p14="http://schemas.microsoft.com/office/powerpoint/2010/main" val="42011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37326EE-58BA-EA85-4667-539BE1232C1D}"/>
              </a:ext>
            </a:extLst>
          </p:cNvPr>
          <p:cNvPicPr>
            <a:picLocks noChangeAspect="1"/>
          </p:cNvPicPr>
          <p:nvPr/>
        </p:nvPicPr>
        <p:blipFill>
          <a:blip r:embed="rId2"/>
          <a:stretch>
            <a:fillRect/>
          </a:stretch>
        </p:blipFill>
        <p:spPr>
          <a:xfrm>
            <a:off x="0" y="0"/>
            <a:ext cx="12192000" cy="6857999"/>
          </a:xfrm>
          <a:prstGeom prst="rect">
            <a:avLst/>
          </a:prstGeom>
        </p:spPr>
      </p:pic>
      <p:sp>
        <p:nvSpPr>
          <p:cNvPr id="4" name="Прямоугольник: усеченные верхние углы 4">
            <a:extLst>
              <a:ext uri="{FF2B5EF4-FFF2-40B4-BE49-F238E27FC236}">
                <a16:creationId xmlns:a16="http://schemas.microsoft.com/office/drawing/2014/main" id="{7C1E24C0-C2D6-3F81-EB38-2129DD18E420}"/>
              </a:ext>
            </a:extLst>
          </p:cNvPr>
          <p:cNvSpPr/>
          <p:nvPr/>
        </p:nvSpPr>
        <p:spPr>
          <a:xfrm>
            <a:off x="2617011" y="104634"/>
            <a:ext cx="6957977" cy="205760"/>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по бюджетам (руб.)</a:t>
            </a:r>
          </a:p>
        </p:txBody>
      </p:sp>
      <p:graphicFrame>
        <p:nvGraphicFramePr>
          <p:cNvPr id="5" name="Таблица 4">
            <a:extLst>
              <a:ext uri="{FF2B5EF4-FFF2-40B4-BE49-F238E27FC236}">
                <a16:creationId xmlns:a16="http://schemas.microsoft.com/office/drawing/2014/main" id="{468ECDBD-E7D0-5271-6D0F-1468C528133B}"/>
              </a:ext>
            </a:extLst>
          </p:cNvPr>
          <p:cNvGraphicFramePr>
            <a:graphicFrameLocks noGrp="1"/>
          </p:cNvGraphicFramePr>
          <p:nvPr>
            <p:extLst>
              <p:ext uri="{D42A27DB-BD31-4B8C-83A1-F6EECF244321}">
                <p14:modId xmlns:p14="http://schemas.microsoft.com/office/powerpoint/2010/main" val="2590941293"/>
              </p:ext>
            </p:extLst>
          </p:nvPr>
        </p:nvGraphicFramePr>
        <p:xfrm>
          <a:off x="161197" y="346634"/>
          <a:ext cx="11869604" cy="6475125"/>
        </p:xfrm>
        <a:graphic>
          <a:graphicData uri="http://schemas.openxmlformats.org/drawingml/2006/table">
            <a:tbl>
              <a:tblPr firstRow="1" bandRow="1">
                <a:tableStyleId>{8A107856-5554-42FB-B03E-39F5DBC370BA}</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2023год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2024год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2027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компенсацию части платы, взимаемой с родителей (законных представителей) за присмотр и уход за детьми (дошкольные учреждения)</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1523587,39</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1573382,00</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l"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1563181,00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1625482,00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1690614,00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1692829069"/>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первичного воинского учета</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1293510,00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1197516,00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1276152,00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1395216,00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1445040,00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61162508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составлению (изменению) списков кандидатов в присяжные заседатели</a:t>
                      </a:r>
                    </a:p>
                  </a:txBody>
                  <a:tcPr/>
                </a:tc>
                <a:tc>
                  <a:txBody>
                    <a:bodyPr/>
                    <a:lstStyle/>
                    <a:p>
                      <a:pPr algn="ctr"/>
                      <a:r>
                        <a:rPr lang="ru-RU" sz="1000" dirty="0">
                          <a:latin typeface="Times New Roman" panose="02020603050405020304" pitchFamily="18" charset="0"/>
                          <a:cs typeface="Times New Roman" panose="02020603050405020304" pitchFamily="18" charset="0"/>
                        </a:rPr>
                        <a:t>2240,00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8503,00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9481,00 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74221,00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13347,00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84274353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государственную регистрацию актов гражданского состояния</a:t>
                      </a:r>
                    </a:p>
                  </a:txBody>
                  <a:tcPr/>
                </a:tc>
                <a:tc>
                  <a:txBody>
                    <a:bodyPr/>
                    <a:lstStyle/>
                    <a:p>
                      <a:pPr algn="ctr"/>
                      <a:r>
                        <a:rPr lang="ru-RU" sz="1000" dirty="0">
                          <a:latin typeface="Times New Roman" panose="02020603050405020304" pitchFamily="18" charset="0"/>
                          <a:cs typeface="Times New Roman" panose="02020603050405020304" pitchFamily="18" charset="0"/>
                        </a:rPr>
                        <a:t>1117965,00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1085733,00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1616152,00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1616152,00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1616152,00</a:t>
                      </a:r>
                    </a:p>
                  </a:txBody>
                  <a:tcPr marL="9525" marR="9525" marT="9525" marB="0"/>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36129442"/>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осуществление полномочий по возмещению специализированным службам стоимости услуг по погребению умерших</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42706,00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44726,00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47544,00</a:t>
                      </a:r>
                    </a:p>
                  </a:txBody>
                  <a:tcPr marL="9525" marR="9525" marT="9525" marB="0"/>
                </a:tc>
                <a:extLst>
                  <a:ext uri="{0D108BD9-81ED-4DB2-BD59-A6C34878D82A}">
                    <a16:rowId xmlns:a16="http://schemas.microsoft.com/office/drawing/2014/main" val="1164108269"/>
                  </a:ext>
                </a:extLst>
              </a:tr>
              <a:tr h="252125">
                <a:tc>
                  <a:txBody>
                    <a:bodyPr/>
                    <a:lstStyle/>
                    <a:p>
                      <a:r>
                        <a:rPr lang="ru-RU" sz="1000" dirty="0">
                          <a:latin typeface="Times New Roman" panose="02020603050405020304" pitchFamily="18" charset="0"/>
                          <a:cs typeface="Times New Roman" panose="02020603050405020304" pitchFamily="18" charset="0"/>
                        </a:rPr>
                        <a:t>Единая субвенция</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2280128,00</a:t>
                      </a:r>
                    </a:p>
                  </a:txBody>
                  <a:tcPr/>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2838247,00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2874482,00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2999539,00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3119522,00</a:t>
                      </a:r>
                    </a:p>
                  </a:txBody>
                  <a:tcPr marL="9525" marR="9525" marT="9525" marB="0"/>
                </a:tc>
                <a:extLst>
                  <a:ext uri="{0D108BD9-81ED-4DB2-BD59-A6C34878D82A}">
                    <a16:rowId xmlns:a16="http://schemas.microsoft.com/office/drawing/2014/main" val="2918601349"/>
                  </a:ext>
                </a:extLst>
              </a:tr>
              <a:tr h="234891">
                <a:tc>
                  <a:txBody>
                    <a:bodyPr/>
                    <a:lstStyle/>
                    <a:p>
                      <a:r>
                        <a:rPr lang="ru-RU" sz="1000" dirty="0">
                          <a:latin typeface="Times New Roman" panose="02020603050405020304" pitchFamily="18" charset="0"/>
                          <a:cs typeface="Times New Roman" panose="02020603050405020304" pitchFamily="18" charset="0"/>
                        </a:rPr>
                        <a:t>Прочие субвенции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272183,00</a:t>
                      </a:r>
                    </a:p>
                  </a:txBody>
                  <a:tcPr/>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569098,00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276867,00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288966,00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300525,00</a:t>
                      </a:r>
                    </a:p>
                  </a:txBody>
                  <a:tcPr marL="9525" marR="9525" marT="9525" marB="0"/>
                </a:tc>
                <a:extLst>
                  <a:ext uri="{0D108BD9-81ED-4DB2-BD59-A6C34878D82A}">
                    <a16:rowId xmlns:a16="http://schemas.microsoft.com/office/drawing/2014/main" val="3861254770"/>
                  </a:ext>
                </a:extLst>
              </a:tr>
              <a:tr h="470161">
                <a:tc>
                  <a:txBody>
                    <a:bodyPr/>
                    <a:lstStyle/>
                    <a:p>
                      <a:r>
                        <a:rPr lang="ru-RU" sz="1000" dirty="0">
                          <a:latin typeface="Times New Roman" panose="02020603050405020304" pitchFamily="18" charset="0"/>
                          <a:cs typeface="Times New Roman" panose="02020603050405020304" pitchFamily="18" charset="0"/>
                        </a:rPr>
                        <a:t>Межбюджетные трансферты на ежемесячное денежное вознаграждение за классное руководство педагогическим работникам</a:t>
                      </a:r>
                    </a:p>
                  </a:txBody>
                  <a:tcPr/>
                </a:tc>
                <a:tc>
                  <a:txBody>
                    <a:bodyPr/>
                    <a:lstStyle/>
                    <a:p>
                      <a:pPr algn="ctr"/>
                      <a:r>
                        <a:rPr lang="ru-RU" sz="1000" dirty="0">
                          <a:latin typeface="Times New Roman" panose="02020603050405020304" pitchFamily="18" charset="0"/>
                          <a:cs typeface="Times New Roman" panose="02020603050405020304" pitchFamily="18" charset="0"/>
                        </a:rPr>
                        <a:t>11455951,16</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19038240,00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l"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22932000,00</a:t>
                      </a:r>
                    </a:p>
                  </a:txBody>
                  <a:tcPr marL="9525" marR="9525" marT="9525" marB="0"/>
                </a:tc>
                <a:tc>
                  <a:txBody>
                    <a:bodyPr/>
                    <a:lstStyle/>
                    <a:p>
                      <a:pPr algn="l"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23166000,00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23166000,00</a:t>
                      </a:r>
                    </a:p>
                  </a:txBody>
                  <a:tcPr marL="9525" marR="9525" marT="9525" marB="0"/>
                </a:tc>
                <a:extLst>
                  <a:ext uri="{0D108BD9-81ED-4DB2-BD59-A6C34878D82A}">
                    <a16:rowId xmlns:a16="http://schemas.microsoft.com/office/drawing/2014/main" val="39507769"/>
                  </a:ext>
                </a:extLst>
              </a:tr>
              <a:tr h="370840">
                <a:tc>
                  <a:txBody>
                    <a:bodyPr/>
                    <a:lstStyle/>
                    <a:p>
                      <a:r>
                        <a:rPr lang="ru-RU" sz="1000" dirty="0">
                          <a:latin typeface="Times New Roman" panose="02020603050405020304" pitchFamily="18" charset="0"/>
                          <a:cs typeface="Times New Roman" panose="02020603050405020304" pitchFamily="18" charset="0"/>
                        </a:rPr>
                        <a:t>Межбюджетные трансферты по обеспечению деятельности советников директора по воспитанию и взаимодействию с детскими общественными объединениями</a:t>
                      </a:r>
                    </a:p>
                  </a:txBody>
                  <a:tcPr/>
                </a:tc>
                <a:tc>
                  <a:txBody>
                    <a:bodyPr/>
                    <a:lstStyle/>
                    <a:p>
                      <a:pPr algn="ctr"/>
                      <a:r>
                        <a:rPr lang="ru-RU" sz="1000" dirty="0">
                          <a:latin typeface="Times New Roman" panose="02020603050405020304" pitchFamily="18" charset="0"/>
                          <a:cs typeface="Times New Roman" panose="02020603050405020304" pitchFamily="18" charset="0"/>
                        </a:rPr>
                        <a:t>174901,11</a:t>
                      </a:r>
                    </a:p>
                  </a:txBody>
                  <a:tcPr/>
                </a:tc>
                <a:tc>
                  <a:txBody>
                    <a:bodyPr/>
                    <a:lstStyle/>
                    <a:p>
                      <a:pPr algn="ctr"/>
                      <a:r>
                        <a:rPr lang="ru-RU" sz="1000" dirty="0">
                          <a:latin typeface="Times New Roman" panose="02020603050405020304" pitchFamily="18" charset="0"/>
                          <a:cs typeface="Times New Roman" panose="02020603050405020304" pitchFamily="18" charset="0"/>
                        </a:rPr>
                        <a:t>3569,41</a:t>
                      </a:r>
                    </a:p>
                  </a:txBody>
                  <a:tcPr/>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1458845,30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24989,50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1277526,34</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26071,97</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1310144,22</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13233,78</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1333843,36</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13473,17</a:t>
                      </a:r>
                    </a:p>
                  </a:txBody>
                  <a:tcPr marL="9525" marR="9525" marT="9525" marB="0"/>
                </a:tc>
                <a:extLst>
                  <a:ext uri="{0D108BD9-81ED-4DB2-BD59-A6C34878D82A}">
                    <a16:rowId xmlns:a16="http://schemas.microsoft.com/office/drawing/2014/main" val="3421814291"/>
                  </a:ext>
                </a:extLst>
              </a:tr>
            </a:tbl>
          </a:graphicData>
        </a:graphic>
      </p:graphicFrame>
    </p:spTree>
    <p:extLst>
      <p:ext uri="{BB962C8B-B14F-4D97-AF65-F5344CB8AC3E}">
        <p14:creationId xmlns:p14="http://schemas.microsoft.com/office/powerpoint/2010/main" val="2912124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7D096A9-2DA5-142A-DB54-6122797D1C1D}"/>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4">
            <a:extLst>
              <a:ext uri="{FF2B5EF4-FFF2-40B4-BE49-F238E27FC236}">
                <a16:creationId xmlns:a16="http://schemas.microsoft.com/office/drawing/2014/main" id="{7FBF161F-FC6D-96DA-BF16-32FA923E9A85}"/>
              </a:ext>
            </a:extLst>
          </p:cNvPr>
          <p:cNvSpPr/>
          <p:nvPr/>
        </p:nvSpPr>
        <p:spPr>
          <a:xfrm>
            <a:off x="2617011" y="104634"/>
            <a:ext cx="6957977" cy="205760"/>
          </a:xfrm>
          <a:prstGeom prst="snip2SameRect">
            <a:avLst/>
          </a:prstGeom>
          <a:solidFill>
            <a:schemeClr val="accent6">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Разбивка безвозмездных поступлений по бюджетам (руб.)</a:t>
            </a:r>
          </a:p>
        </p:txBody>
      </p:sp>
      <p:graphicFrame>
        <p:nvGraphicFramePr>
          <p:cNvPr id="4" name="Таблица 3">
            <a:extLst>
              <a:ext uri="{FF2B5EF4-FFF2-40B4-BE49-F238E27FC236}">
                <a16:creationId xmlns:a16="http://schemas.microsoft.com/office/drawing/2014/main" id="{E91229C3-F989-589B-7AC4-CB97EDDDF341}"/>
              </a:ext>
            </a:extLst>
          </p:cNvPr>
          <p:cNvGraphicFramePr>
            <a:graphicFrameLocks noGrp="1"/>
          </p:cNvGraphicFramePr>
          <p:nvPr>
            <p:extLst>
              <p:ext uri="{D42A27DB-BD31-4B8C-83A1-F6EECF244321}">
                <p14:modId xmlns:p14="http://schemas.microsoft.com/office/powerpoint/2010/main" val="3815269299"/>
              </p:ext>
            </p:extLst>
          </p:nvPr>
        </p:nvGraphicFramePr>
        <p:xfrm>
          <a:off x="161197" y="385340"/>
          <a:ext cx="11869604" cy="2244148"/>
        </p:xfrm>
        <a:graphic>
          <a:graphicData uri="http://schemas.openxmlformats.org/drawingml/2006/table">
            <a:tbl>
              <a:tblPr firstRow="1" bandRow="1">
                <a:tableStyleId>{8A107856-5554-42FB-B03E-39F5DBC370BA}</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2023год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2024год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2027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470161">
                <a:tc>
                  <a:txBody>
                    <a:bodyPr/>
                    <a:lstStyle/>
                    <a:p>
                      <a:r>
                        <a:rPr lang="ru-RU" sz="1000" dirty="0">
                          <a:latin typeface="Times New Roman" panose="02020603050405020304" pitchFamily="18" charset="0"/>
                          <a:cs typeface="Times New Roman" panose="02020603050405020304" pitchFamily="18" charset="0"/>
                        </a:rPr>
                        <a:t>Межбюджетные трансферты на ежемесячное денежное вознаграждение за классное руководство педагогическим работникам (кураторство)</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l"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703080,00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l"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703080,00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703080,00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l"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9507769"/>
                  </a:ext>
                </a:extLst>
              </a:tr>
              <a:tr h="252788">
                <a:tc>
                  <a:txBody>
                    <a:bodyPr/>
                    <a:lstStyle/>
                    <a:p>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1049851,02</a:t>
                      </a:r>
                    </a:p>
                  </a:txBody>
                  <a:tcPr/>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7224971,76</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490000,00</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a:effectLst/>
                          <a:latin typeface="Times New Roman" panose="02020603050405020304" pitchFamily="18" charset="0"/>
                          <a:cs typeface="Times New Roman" panose="02020603050405020304" pitchFamily="18" charset="0"/>
                        </a:rPr>
                        <a:t> </a:t>
                      </a:r>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448302336"/>
                  </a:ext>
                </a:extLst>
              </a:tr>
              <a:tr h="370840">
                <a:tc>
                  <a:txBody>
                    <a:bodyPr/>
                    <a:lstStyle/>
                    <a:p>
                      <a:r>
                        <a:rPr lang="ru-RU" sz="1000" b="1" dirty="0">
                          <a:latin typeface="Times New Roman" panose="02020603050405020304" pitchFamily="18" charset="0"/>
                          <a:cs typeface="Times New Roman" panose="02020603050405020304" pitchFamily="18" charset="0"/>
                        </a:rPr>
                        <a:t>ИТОГО:</a:t>
                      </a:r>
                    </a:p>
                  </a:txBody>
                  <a:tcPr anchor="ctr"/>
                </a:tc>
                <a:tc>
                  <a:txBody>
                    <a:bodyPr/>
                    <a:lstStyle/>
                    <a:p>
                      <a:pPr algn="ctr"/>
                      <a:r>
                        <a:rPr lang="ru-RU" sz="1000" b="1" dirty="0">
                          <a:latin typeface="Times New Roman" panose="02020603050405020304" pitchFamily="18" charset="0"/>
                          <a:cs typeface="Times New Roman" panose="02020603050405020304" pitchFamily="18" charset="0"/>
                        </a:rPr>
                        <a:t>22183227,82</a:t>
                      </a:r>
                    </a:p>
                  </a:txBody>
                  <a:tcPr anchor="ctr"/>
                </a:tc>
                <a:tc>
                  <a:txBody>
                    <a:bodyPr/>
                    <a:lstStyle/>
                    <a:p>
                      <a:pPr algn="ctr"/>
                      <a:r>
                        <a:rPr lang="ru-RU" sz="1000" b="1" dirty="0">
                          <a:latin typeface="Times New Roman" panose="02020603050405020304" pitchFamily="18" charset="0"/>
                          <a:cs typeface="Times New Roman" panose="02020603050405020304" pitchFamily="18" charset="0"/>
                        </a:rPr>
                        <a:t>451755707,04</a:t>
                      </a:r>
                    </a:p>
                  </a:txBody>
                  <a:tcPr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34911860,71</a:t>
                      </a:r>
                    </a:p>
                  </a:txBody>
                  <a:tcPr marL="9525" marR="9525" marT="9525" marB="0"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607412503,96</a:t>
                      </a:r>
                    </a:p>
                  </a:txBody>
                  <a:tcPr marL="9525" marR="9525" marT="9525" marB="0"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58951376,15</a:t>
                      </a:r>
                    </a:p>
                  </a:txBody>
                  <a:tcPr marL="9525" marR="9525" marT="9525" marB="0"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95040924,85</a:t>
                      </a:r>
                    </a:p>
                  </a:txBody>
                  <a:tcPr marL="9525" marR="9525" marT="9525" marB="0"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37084306,89</a:t>
                      </a:r>
                    </a:p>
                  </a:txBody>
                  <a:tcPr marL="9525" marR="9525" marT="9525" marB="0"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46955261,11</a:t>
                      </a:r>
                    </a:p>
                  </a:txBody>
                  <a:tcPr marL="9525" marR="9525" marT="9525" marB="0"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13639228,03</a:t>
                      </a:r>
                    </a:p>
                  </a:txBody>
                  <a:tcPr marL="9525" marR="9525" marT="9525" marB="0" anchor="ct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70400339,97</a:t>
                      </a:r>
                    </a:p>
                  </a:txBody>
                  <a:tcPr marL="9525" marR="9525" marT="9525" marB="0" anchor="ctr"/>
                </a:tc>
                <a:extLst>
                  <a:ext uri="{0D108BD9-81ED-4DB2-BD59-A6C34878D82A}">
                    <a16:rowId xmlns:a16="http://schemas.microsoft.com/office/drawing/2014/main" val="2819455238"/>
                  </a:ext>
                </a:extLst>
              </a:tr>
            </a:tbl>
          </a:graphicData>
        </a:graphic>
      </p:graphicFrame>
    </p:spTree>
    <p:extLst>
      <p:ext uri="{BB962C8B-B14F-4D97-AF65-F5344CB8AC3E}">
        <p14:creationId xmlns:p14="http://schemas.microsoft.com/office/powerpoint/2010/main" val="4153954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5CEEC73-20F0-C7B8-6E9C-5F4654A8E00F}"/>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978AF54D-7679-C151-C04F-DA2C1B191ECE}"/>
              </a:ext>
            </a:extLst>
          </p:cNvPr>
          <p:cNvPicPr>
            <a:picLocks noChangeAspect="1"/>
          </p:cNvPicPr>
          <p:nvPr/>
        </p:nvPicPr>
        <p:blipFill>
          <a:blip r:embed="rId3"/>
          <a:stretch>
            <a:fillRect/>
          </a:stretch>
        </p:blipFill>
        <p:spPr>
          <a:xfrm>
            <a:off x="139064" y="154600"/>
            <a:ext cx="2238375" cy="1493535"/>
          </a:xfrm>
          <a:prstGeom prst="rect">
            <a:avLst/>
          </a:prstGeom>
        </p:spPr>
      </p:pic>
      <p:sp>
        <p:nvSpPr>
          <p:cNvPr id="5" name="TextBox 4">
            <a:extLst>
              <a:ext uri="{FF2B5EF4-FFF2-40B4-BE49-F238E27FC236}">
                <a16:creationId xmlns:a16="http://schemas.microsoft.com/office/drawing/2014/main" id="{B8CB8434-297C-7B78-5F2C-35BAAA6F137B}"/>
              </a:ext>
            </a:extLst>
          </p:cNvPr>
          <p:cNvSpPr txBox="1"/>
          <p:nvPr/>
        </p:nvSpPr>
        <p:spPr>
          <a:xfrm>
            <a:off x="2516502" y="142240"/>
            <a:ext cx="9536434" cy="430887"/>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Дотации</a:t>
            </a:r>
            <a:r>
              <a:rPr lang="ru-RU" sz="11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1100" i="0" u="none" strike="noStrike" baseline="0" dirty="0">
                <a:latin typeface="Times New Roman" panose="02020603050405020304" pitchFamily="18" charset="0"/>
                <a:cs typeface="Times New Roman" panose="02020603050405020304" pitchFamily="18" charset="0"/>
              </a:rPr>
              <a:t>денежные средства, выделяемые на безвозмездной и безвозвратной основе из федерального и региональных бюджетов для поддержки региональных и местных бюджетов при недостаточности их собственных доходов без установления направлений целевого их использования.</a:t>
            </a:r>
            <a:r>
              <a:rPr lang="ru-RU" sz="1100" i="0" u="none" strike="noStrike" baseline="0" dirty="0">
                <a:solidFill>
                  <a:srgbClr val="000000"/>
                </a:solidFill>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p:txBody>
      </p:sp>
      <p:graphicFrame>
        <p:nvGraphicFramePr>
          <p:cNvPr id="6" name="Таблица 6">
            <a:extLst>
              <a:ext uri="{FF2B5EF4-FFF2-40B4-BE49-F238E27FC236}">
                <a16:creationId xmlns:a16="http://schemas.microsoft.com/office/drawing/2014/main" id="{D99AA386-87D5-8486-2C99-48A994B8E313}"/>
              </a:ext>
            </a:extLst>
          </p:cNvPr>
          <p:cNvGraphicFramePr>
            <a:graphicFrameLocks noGrp="1"/>
          </p:cNvGraphicFramePr>
          <p:nvPr>
            <p:extLst>
              <p:ext uri="{D42A27DB-BD31-4B8C-83A1-F6EECF244321}">
                <p14:modId xmlns:p14="http://schemas.microsoft.com/office/powerpoint/2010/main" val="1000265770"/>
              </p:ext>
            </p:extLst>
          </p:nvPr>
        </p:nvGraphicFramePr>
        <p:xfrm>
          <a:off x="2603517" y="617258"/>
          <a:ext cx="9449419" cy="1030877"/>
        </p:xfrm>
        <a:graphic>
          <a:graphicData uri="http://schemas.openxmlformats.org/drawingml/2006/table">
            <a:tbl>
              <a:tblPr firstRow="1" bandRow="1">
                <a:tableStyleId>{22838BEF-8BB2-4498-84A7-C5851F593DF1}</a:tableStyleId>
              </a:tblPr>
              <a:tblGrid>
                <a:gridCol w="3853243">
                  <a:extLst>
                    <a:ext uri="{9D8B030D-6E8A-4147-A177-3AD203B41FA5}">
                      <a16:colId xmlns:a16="http://schemas.microsoft.com/office/drawing/2014/main" val="3448297871"/>
                    </a:ext>
                  </a:extLst>
                </a:gridCol>
                <a:gridCol w="1139314">
                  <a:extLst>
                    <a:ext uri="{9D8B030D-6E8A-4147-A177-3AD203B41FA5}">
                      <a16:colId xmlns:a16="http://schemas.microsoft.com/office/drawing/2014/main" val="1865636448"/>
                    </a:ext>
                  </a:extLst>
                </a:gridCol>
                <a:gridCol w="1117819">
                  <a:extLst>
                    <a:ext uri="{9D8B030D-6E8A-4147-A177-3AD203B41FA5}">
                      <a16:colId xmlns:a16="http://schemas.microsoft.com/office/drawing/2014/main" val="2854175519"/>
                    </a:ext>
                  </a:extLst>
                </a:gridCol>
                <a:gridCol w="1128566">
                  <a:extLst>
                    <a:ext uri="{9D8B030D-6E8A-4147-A177-3AD203B41FA5}">
                      <a16:colId xmlns:a16="http://schemas.microsoft.com/office/drawing/2014/main" val="2174965571"/>
                    </a:ext>
                  </a:extLst>
                </a:gridCol>
                <a:gridCol w="1072901">
                  <a:extLst>
                    <a:ext uri="{9D8B030D-6E8A-4147-A177-3AD203B41FA5}">
                      <a16:colId xmlns:a16="http://schemas.microsoft.com/office/drawing/2014/main" val="3267095644"/>
                    </a:ext>
                  </a:extLst>
                </a:gridCol>
                <a:gridCol w="1137576">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выравнивание бюджетной обеспеченности</a:t>
                      </a:r>
                    </a:p>
                  </a:txBody>
                  <a:tcPr/>
                </a:tc>
                <a:tc>
                  <a:txBody>
                    <a:bodyPr/>
                    <a:lstStyle/>
                    <a:p>
                      <a:pPr algn="ctr" fontAlgn="t"/>
                      <a:r>
                        <a:rPr lang="ru-RU" sz="1000" b="0" i="0" u="none" strike="noStrike" dirty="0">
                          <a:latin typeface="Times New Roman"/>
                        </a:rPr>
                        <a:t>102731032,00</a:t>
                      </a:r>
                    </a:p>
                  </a:txBody>
                  <a:tcPr marL="7620" marR="7620" marT="7620" marB="0"/>
                </a:tc>
                <a:tc>
                  <a:txBody>
                    <a:bodyPr/>
                    <a:lstStyle/>
                    <a:p>
                      <a:pPr algn="ctr" fontAlgn="t"/>
                      <a:r>
                        <a:rPr lang="ru-RU" sz="1000" b="0" i="0" u="none" strike="noStrike" dirty="0">
                          <a:latin typeface="Times New Roman"/>
                        </a:rPr>
                        <a:t>137029667,00</a:t>
                      </a:r>
                    </a:p>
                  </a:txBody>
                  <a:tcPr marL="7620" marR="7620" marT="7620" marB="0"/>
                </a:tc>
                <a:tc>
                  <a:txBody>
                    <a:bodyPr/>
                    <a:lstStyle/>
                    <a:p>
                      <a:pPr algn="ctr" fontAlgn="t"/>
                      <a:r>
                        <a:rPr lang="ru-RU" sz="1000" b="0" i="0" u="none" strike="noStrike" dirty="0">
                          <a:latin typeface="Times New Roman"/>
                        </a:rPr>
                        <a:t>153992301,00</a:t>
                      </a:r>
                    </a:p>
                  </a:txBody>
                  <a:tcPr marL="7620" marR="7620" marT="7620" marB="0"/>
                </a:tc>
                <a:tc>
                  <a:txBody>
                    <a:bodyPr/>
                    <a:lstStyle/>
                    <a:p>
                      <a:pPr algn="ctr" fontAlgn="t"/>
                      <a:r>
                        <a:rPr lang="ru-RU" sz="1000" b="0" i="0" u="none" strike="noStrike" dirty="0">
                          <a:latin typeface="Times New Roman"/>
                        </a:rPr>
                        <a:t>84039568,00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a:rPr>
                        <a:t>84039568,00</a:t>
                      </a:r>
                    </a:p>
                  </a:txBody>
                  <a:tcPr marL="7620" marR="7620" marT="7620" marB="0"/>
                </a:tc>
                <a:extLst>
                  <a:ext uri="{0D108BD9-81ED-4DB2-BD59-A6C34878D82A}">
                    <a16:rowId xmlns:a16="http://schemas.microsoft.com/office/drawing/2014/main"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поддержку мер по обеспечению сбалансированности </a:t>
                      </a:r>
                    </a:p>
                  </a:txBody>
                  <a:tcPr/>
                </a:tc>
                <a:tc>
                  <a:txBody>
                    <a:bodyPr/>
                    <a:lstStyle/>
                    <a:p>
                      <a:pPr algn="ctr" fontAlgn="t"/>
                      <a:r>
                        <a:rPr lang="ru-RU" sz="1000" b="0" i="0" u="none" strike="noStrike" dirty="0">
                          <a:latin typeface="Times New Roman"/>
                        </a:rPr>
                        <a:t>22040400,88</a:t>
                      </a:r>
                    </a:p>
                  </a:txBody>
                  <a:tcPr marL="7620" marR="7620" marT="7620" marB="0"/>
                </a:tc>
                <a:tc>
                  <a:txBody>
                    <a:bodyPr/>
                    <a:lstStyle/>
                    <a:p>
                      <a:pPr algn="ctr" fontAlgn="t"/>
                      <a:r>
                        <a:rPr lang="ru-RU" sz="1000" b="0" i="0" u="none" strike="noStrike" dirty="0">
                          <a:latin typeface="Times New Roman"/>
                        </a:rPr>
                        <a:t>25719674,68</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24327478"/>
                  </a:ext>
                </a:extLst>
              </a:tr>
              <a:tr h="214854">
                <a:tc>
                  <a:txBody>
                    <a:bodyPr/>
                    <a:lstStyle/>
                    <a:p>
                      <a:pPr algn="just" fontAlgn="t"/>
                      <a:r>
                        <a:rPr lang="ru-RU" sz="1000" b="0" i="0" u="none" strike="noStrike" dirty="0">
                          <a:effectLst/>
                          <a:latin typeface="Times New Roman" panose="02020603050405020304" pitchFamily="18" charset="0"/>
                        </a:rPr>
                        <a:t>  Прочие дотации</a:t>
                      </a:r>
                    </a:p>
                  </a:txBody>
                  <a:tcPr marL="9525" marR="9525" marT="9525" marB="0"/>
                </a:tc>
                <a:tc>
                  <a:txBody>
                    <a:bodyPr/>
                    <a:lstStyle/>
                    <a:p>
                      <a:pPr algn="ctr" fontAlgn="t"/>
                      <a:r>
                        <a:rPr lang="ru-RU" sz="1000" b="0" i="0" u="none" strike="noStrike" dirty="0">
                          <a:latin typeface="Times New Roman"/>
                        </a:rPr>
                        <a:t>1839000,00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1767000,00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15921296"/>
                  </a:ext>
                </a:extLst>
              </a:tr>
            </a:tbl>
          </a:graphicData>
        </a:graphic>
      </p:graphicFrame>
      <p:pic>
        <p:nvPicPr>
          <p:cNvPr id="7" name="Рисунок 6">
            <a:extLst>
              <a:ext uri="{FF2B5EF4-FFF2-40B4-BE49-F238E27FC236}">
                <a16:creationId xmlns:a16="http://schemas.microsoft.com/office/drawing/2014/main" id="{36699B60-994A-1E12-CDF4-1DE9E608B7C4}"/>
              </a:ext>
            </a:extLst>
          </p:cNvPr>
          <p:cNvPicPr>
            <a:picLocks noChangeAspect="1"/>
          </p:cNvPicPr>
          <p:nvPr/>
        </p:nvPicPr>
        <p:blipFill>
          <a:blip r:embed="rId4"/>
          <a:stretch>
            <a:fillRect/>
          </a:stretch>
        </p:blipFill>
        <p:spPr>
          <a:xfrm>
            <a:off x="139064" y="1802736"/>
            <a:ext cx="2238375" cy="1620552"/>
          </a:xfrm>
          <a:prstGeom prst="rect">
            <a:avLst/>
          </a:prstGeom>
        </p:spPr>
      </p:pic>
      <p:sp>
        <p:nvSpPr>
          <p:cNvPr id="9" name="TextBox 8">
            <a:extLst>
              <a:ext uri="{FF2B5EF4-FFF2-40B4-BE49-F238E27FC236}">
                <a16:creationId xmlns:a16="http://schemas.microsoft.com/office/drawing/2014/main" id="{05662A9F-4E7D-0001-9191-A511304007B5}"/>
              </a:ext>
            </a:extLst>
          </p:cNvPr>
          <p:cNvSpPr txBox="1"/>
          <p:nvPr/>
        </p:nvSpPr>
        <p:spPr>
          <a:xfrm>
            <a:off x="2560008" y="1743522"/>
            <a:ext cx="9449419" cy="430887"/>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Субсидии</a:t>
            </a:r>
            <a:r>
              <a:rPr lang="ru-RU" sz="1100"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средства, предоставляемые из бюджетов одного уровня бюджетам другого уровня на софинансирование расходных обязательств при выполнении полномочий органов власти .</a:t>
            </a:r>
            <a:endParaRPr lang="ru-RU" sz="1100" dirty="0">
              <a:latin typeface="Times New Roman" panose="02020603050405020304" pitchFamily="18" charset="0"/>
              <a:cs typeface="Times New Roman" panose="02020603050405020304" pitchFamily="18" charset="0"/>
            </a:endParaRPr>
          </a:p>
        </p:txBody>
      </p:sp>
      <p:graphicFrame>
        <p:nvGraphicFramePr>
          <p:cNvPr id="10" name="Таблица 6">
            <a:extLst>
              <a:ext uri="{FF2B5EF4-FFF2-40B4-BE49-F238E27FC236}">
                <a16:creationId xmlns:a16="http://schemas.microsoft.com/office/drawing/2014/main" id="{94AF95FC-347B-75B8-F9BE-3091DD40BAF7}"/>
              </a:ext>
            </a:extLst>
          </p:cNvPr>
          <p:cNvGraphicFramePr>
            <a:graphicFrameLocks noGrp="1"/>
          </p:cNvGraphicFramePr>
          <p:nvPr>
            <p:extLst>
              <p:ext uri="{D42A27DB-BD31-4B8C-83A1-F6EECF244321}">
                <p14:modId xmlns:p14="http://schemas.microsoft.com/office/powerpoint/2010/main" val="499963431"/>
              </p:ext>
            </p:extLst>
          </p:nvPr>
        </p:nvGraphicFramePr>
        <p:xfrm>
          <a:off x="2560008" y="2149593"/>
          <a:ext cx="9492927" cy="1273694"/>
        </p:xfrm>
        <a:graphic>
          <a:graphicData uri="http://schemas.openxmlformats.org/drawingml/2006/table">
            <a:tbl>
              <a:tblPr firstRow="1" bandRow="1">
                <a:tableStyleId>{22838BEF-8BB2-4498-84A7-C5851F593DF1}</a:tableStyleId>
              </a:tblPr>
              <a:tblGrid>
                <a:gridCol w="3870983">
                  <a:extLst>
                    <a:ext uri="{9D8B030D-6E8A-4147-A177-3AD203B41FA5}">
                      <a16:colId xmlns:a16="http://schemas.microsoft.com/office/drawing/2014/main" val="3448297871"/>
                    </a:ext>
                  </a:extLst>
                </a:gridCol>
                <a:gridCol w="1144561">
                  <a:extLst>
                    <a:ext uri="{9D8B030D-6E8A-4147-A177-3AD203B41FA5}">
                      <a16:colId xmlns:a16="http://schemas.microsoft.com/office/drawing/2014/main" val="1865636448"/>
                    </a:ext>
                  </a:extLst>
                </a:gridCol>
                <a:gridCol w="1122965">
                  <a:extLst>
                    <a:ext uri="{9D8B030D-6E8A-4147-A177-3AD203B41FA5}">
                      <a16:colId xmlns:a16="http://schemas.microsoft.com/office/drawing/2014/main" val="2854175519"/>
                    </a:ext>
                  </a:extLst>
                </a:gridCol>
                <a:gridCol w="1133763">
                  <a:extLst>
                    <a:ext uri="{9D8B030D-6E8A-4147-A177-3AD203B41FA5}">
                      <a16:colId xmlns:a16="http://schemas.microsoft.com/office/drawing/2014/main" val="2174965571"/>
                    </a:ext>
                  </a:extLst>
                </a:gridCol>
                <a:gridCol w="1077842">
                  <a:extLst>
                    <a:ext uri="{9D8B030D-6E8A-4147-A177-3AD203B41FA5}">
                      <a16:colId xmlns:a16="http://schemas.microsoft.com/office/drawing/2014/main" val="3267095644"/>
                    </a:ext>
                  </a:extLst>
                </a:gridCol>
                <a:gridCol w="1142813">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1535082943"/>
                  </a:ext>
                </a:extLst>
              </a:tr>
              <a:tr h="153819">
                <a:tc>
                  <a:txBody>
                    <a:bodyPr/>
                    <a:lstStyle/>
                    <a:p>
                      <a:pPr algn="just"/>
                      <a:r>
                        <a:rPr lang="ru-RU" sz="1000" dirty="0">
                          <a:latin typeface="Times New Roman" panose="02020603050405020304" pitchFamily="18" charset="0"/>
                          <a:cs typeface="Times New Roman" panose="02020603050405020304" pitchFamily="18" charset="0"/>
                        </a:rPr>
                        <a:t>На реализацию мероприятий по обеспечению жильем молодых семей</a:t>
                      </a:r>
                    </a:p>
                  </a:txBody>
                  <a:tcPr/>
                </a:tc>
                <a:tc>
                  <a:txBody>
                    <a:bodyPr/>
                    <a:lstStyle/>
                    <a:p>
                      <a:pPr algn="ctr" fontAlgn="t"/>
                      <a:r>
                        <a:rPr lang="ru-RU" sz="1000" b="0" i="0" u="none" strike="noStrike" dirty="0">
                          <a:latin typeface="Times New Roman"/>
                        </a:rPr>
                        <a:t>2538000,00</a:t>
                      </a:r>
                    </a:p>
                  </a:txBody>
                  <a:tcPr marL="7620" marR="7620" marT="7620" marB="0"/>
                </a:tc>
                <a:tc>
                  <a:txBody>
                    <a:bodyPr/>
                    <a:lstStyle/>
                    <a:p>
                      <a:pPr algn="ctr" fontAlgn="t"/>
                      <a:r>
                        <a:rPr lang="ru-RU" sz="1000" b="0" i="0" u="none" strike="noStrike" dirty="0">
                          <a:latin typeface="Times New Roman"/>
                        </a:rPr>
                        <a:t>6555445,71</a:t>
                      </a:r>
                    </a:p>
                  </a:txBody>
                  <a:tcPr marL="7620" marR="7620" marT="7620" marB="0"/>
                </a:tc>
                <a:tc>
                  <a:txBody>
                    <a:bodyPr/>
                    <a:lstStyle/>
                    <a:p>
                      <a:pPr algn="ctr" fontAlgn="t"/>
                      <a:r>
                        <a:rPr lang="ru-RU" sz="1000" b="0" i="0" u="none" strike="noStrike" dirty="0">
                          <a:latin typeface="Times New Roman"/>
                        </a:rPr>
                        <a:t>4226820,00</a:t>
                      </a:r>
                    </a:p>
                  </a:txBody>
                  <a:tcPr marL="7620" marR="7620" marT="7620" marB="0"/>
                </a:tc>
                <a:tc>
                  <a:txBody>
                    <a:bodyPr/>
                    <a:lstStyle/>
                    <a:p>
                      <a:pPr algn="ctr" fontAlgn="t"/>
                      <a:r>
                        <a:rPr lang="ru-RU" sz="1000" b="0" i="0" u="none" strike="noStrike" dirty="0">
                          <a:latin typeface="Times New Roman"/>
                        </a:rPr>
                        <a:t>2270069,82</a:t>
                      </a:r>
                    </a:p>
                  </a:txBody>
                  <a:tcPr marL="7620" marR="7620" marT="7620" marB="0"/>
                </a:tc>
                <a:tc>
                  <a:txBody>
                    <a:bodyPr/>
                    <a:lstStyle/>
                    <a:p>
                      <a:pPr algn="ctr" fontAlgn="t"/>
                      <a:r>
                        <a:rPr lang="ru-RU" sz="1000" b="0" i="0" u="none" strike="noStrike" dirty="0">
                          <a:latin typeface="Times New Roman"/>
                        </a:rPr>
                        <a:t>2220509,79</a:t>
                      </a:r>
                    </a:p>
                  </a:txBody>
                  <a:tcPr marL="7620" marR="7620" marT="7620" marB="0"/>
                </a:tc>
                <a:extLst>
                  <a:ext uri="{0D108BD9-81ED-4DB2-BD59-A6C34878D82A}">
                    <a16:rowId xmlns:a16="http://schemas.microsoft.com/office/drawing/2014/main"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подготовку проектов межевания земельных участков и на проведение кадастровых работ</a:t>
                      </a:r>
                    </a:p>
                  </a:txBody>
                  <a:tcPr/>
                </a:tc>
                <a:tc>
                  <a:txBody>
                    <a:bodyPr/>
                    <a:lstStyle/>
                    <a:p>
                      <a:pPr algn="ctr"/>
                      <a:r>
                        <a:rPr lang="ru-RU" sz="1000" dirty="0">
                          <a:latin typeface="Times New Roman" panose="02020603050405020304" pitchFamily="18" charset="0"/>
                          <a:cs typeface="Times New Roman" panose="02020603050405020304" pitchFamily="18" charset="0"/>
                        </a:rPr>
                        <a:t>338723,00</a:t>
                      </a:r>
                    </a:p>
                  </a:txBody>
                  <a:tcPr/>
                </a:tc>
                <a:tc>
                  <a:txBody>
                    <a:bodyPr/>
                    <a:lstStyle/>
                    <a:p>
                      <a:pPr algn="ctr" fontAlgn="t"/>
                      <a:r>
                        <a:rPr lang="ru-RU" sz="1000" b="0" i="0" u="none" strike="noStrike" dirty="0">
                          <a:latin typeface="Times New Roman"/>
                        </a:rPr>
                        <a:t>960664,00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2656675,67</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73529757"/>
                  </a:ext>
                </a:extLst>
              </a:tr>
              <a:tr h="214854">
                <a:tc>
                  <a:txBody>
                    <a:bodyPr/>
                    <a:lstStyle/>
                    <a:p>
                      <a:pPr algn="just" fontAlgn="t"/>
                      <a:r>
                        <a:rPr lang="ru-RU" sz="1000" b="0" i="0" u="none" strike="noStrike" dirty="0">
                          <a:effectLst/>
                          <a:latin typeface="Times New Roman" panose="02020603050405020304" pitchFamily="18" charset="0"/>
                        </a:rPr>
                        <a:t>Прочие субсидии</a:t>
                      </a:r>
                    </a:p>
                  </a:txBody>
                  <a:tcPr marL="9525" marR="9525" marT="9525" marB="0"/>
                </a:tc>
                <a:tc>
                  <a:txBody>
                    <a:bodyPr/>
                    <a:lstStyle/>
                    <a:p>
                      <a:pPr algn="ctr" fontAlgn="t"/>
                      <a:r>
                        <a:rPr lang="ru-RU" sz="1000" b="0" i="0" u="none" strike="noStrike" dirty="0">
                          <a:latin typeface="Times New Roman"/>
                        </a:rPr>
                        <a:t>64799743,61</a:t>
                      </a:r>
                    </a:p>
                  </a:txBody>
                  <a:tcPr marL="7620" marR="7620" marT="7620" marB="0"/>
                </a:tc>
                <a:tc>
                  <a:txBody>
                    <a:bodyPr/>
                    <a:lstStyle/>
                    <a:p>
                      <a:pPr algn="ctr" fontAlgn="t"/>
                      <a:r>
                        <a:rPr lang="ru-RU" sz="1000" b="0" i="0" u="none" strike="noStrike" dirty="0">
                          <a:latin typeface="Times New Roman"/>
                        </a:rPr>
                        <a:t>146746418,61</a:t>
                      </a:r>
                    </a:p>
                  </a:txBody>
                  <a:tcPr marL="7620" marR="7620" marT="7620" marB="0"/>
                </a:tc>
                <a:tc>
                  <a:txBody>
                    <a:bodyPr/>
                    <a:lstStyle/>
                    <a:p>
                      <a:pPr algn="ctr" fontAlgn="t"/>
                      <a:r>
                        <a:rPr lang="ru-RU" sz="1000" b="0" i="0" u="none" strike="noStrike" dirty="0">
                          <a:latin typeface="Times New Roman"/>
                        </a:rPr>
                        <a:t>42568730,84</a:t>
                      </a:r>
                    </a:p>
                  </a:txBody>
                  <a:tcPr marL="7620" marR="7620" marT="7620" marB="0"/>
                </a:tc>
                <a:tc>
                  <a:txBody>
                    <a:bodyPr/>
                    <a:lstStyle/>
                    <a:p>
                      <a:pPr algn="ctr" fontAlgn="t"/>
                      <a:r>
                        <a:rPr lang="ru-RU" sz="1000" b="0" i="0" u="none" strike="noStrike" dirty="0">
                          <a:latin typeface="Times New Roman"/>
                        </a:rPr>
                        <a:t>19585349,90</a:t>
                      </a:r>
                    </a:p>
                  </a:txBody>
                  <a:tcPr marL="7620" marR="7620" marT="7620" marB="0"/>
                </a:tc>
                <a:tc>
                  <a:txBody>
                    <a:bodyPr/>
                    <a:lstStyle/>
                    <a:p>
                      <a:pPr algn="ctr" fontAlgn="t"/>
                      <a:r>
                        <a:rPr lang="ru-RU" sz="1000" b="0" i="0" u="none" strike="noStrike" dirty="0">
                          <a:latin typeface="Times New Roman"/>
                        </a:rPr>
                        <a:t>8314288,43</a:t>
                      </a:r>
                    </a:p>
                  </a:txBody>
                  <a:tcPr marL="7620" marR="7620" marT="7620" marB="0"/>
                </a:tc>
                <a:extLst>
                  <a:ext uri="{0D108BD9-81ED-4DB2-BD59-A6C34878D82A}">
                    <a16:rowId xmlns:a16="http://schemas.microsoft.com/office/drawing/2014/main" val="4115921296"/>
                  </a:ext>
                </a:extLst>
              </a:tr>
            </a:tbl>
          </a:graphicData>
        </a:graphic>
      </p:graphicFrame>
      <p:pic>
        <p:nvPicPr>
          <p:cNvPr id="11" name="Рисунок 10">
            <a:extLst>
              <a:ext uri="{FF2B5EF4-FFF2-40B4-BE49-F238E27FC236}">
                <a16:creationId xmlns:a16="http://schemas.microsoft.com/office/drawing/2014/main" id="{EFAED61A-8DF2-DD71-7A15-E0FC5A106EB5}"/>
              </a:ext>
            </a:extLst>
          </p:cNvPr>
          <p:cNvPicPr>
            <a:picLocks noChangeAspect="1"/>
          </p:cNvPicPr>
          <p:nvPr/>
        </p:nvPicPr>
        <p:blipFill>
          <a:blip r:embed="rId5"/>
          <a:stretch>
            <a:fillRect/>
          </a:stretch>
        </p:blipFill>
        <p:spPr>
          <a:xfrm>
            <a:off x="139064" y="3577889"/>
            <a:ext cx="2238375" cy="2075142"/>
          </a:xfrm>
          <a:prstGeom prst="rect">
            <a:avLst/>
          </a:prstGeom>
        </p:spPr>
      </p:pic>
      <p:sp>
        <p:nvSpPr>
          <p:cNvPr id="12" name="TextBox 11">
            <a:extLst>
              <a:ext uri="{FF2B5EF4-FFF2-40B4-BE49-F238E27FC236}">
                <a16:creationId xmlns:a16="http://schemas.microsoft.com/office/drawing/2014/main" id="{A7F48A18-D0A9-89C6-6542-D24B3FF06ECA}"/>
              </a:ext>
            </a:extLst>
          </p:cNvPr>
          <p:cNvSpPr txBox="1"/>
          <p:nvPr/>
        </p:nvSpPr>
        <p:spPr>
          <a:xfrm>
            <a:off x="2516502" y="3525635"/>
            <a:ext cx="9536433" cy="430887"/>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Иные межбюджетные трансферты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бюджетные средства, предоставляемые  на осуществление части полномочий по решению вопросов местного значения в соответствии с заключенными полномочиями.</a:t>
            </a:r>
            <a:endParaRPr lang="ru-RU" sz="1100" dirty="0">
              <a:latin typeface="Times New Roman" panose="02020603050405020304" pitchFamily="18" charset="0"/>
              <a:cs typeface="Times New Roman" panose="02020603050405020304" pitchFamily="18" charset="0"/>
            </a:endParaRPr>
          </a:p>
        </p:txBody>
      </p:sp>
      <p:graphicFrame>
        <p:nvGraphicFramePr>
          <p:cNvPr id="13" name="Таблица 6">
            <a:extLst>
              <a:ext uri="{FF2B5EF4-FFF2-40B4-BE49-F238E27FC236}">
                <a16:creationId xmlns:a16="http://schemas.microsoft.com/office/drawing/2014/main" id="{71456974-646B-95A3-287E-614C5F751335}"/>
              </a:ext>
            </a:extLst>
          </p:cNvPr>
          <p:cNvGraphicFramePr>
            <a:graphicFrameLocks noGrp="1"/>
          </p:cNvGraphicFramePr>
          <p:nvPr>
            <p:extLst>
              <p:ext uri="{D42A27DB-BD31-4B8C-83A1-F6EECF244321}">
                <p14:modId xmlns:p14="http://schemas.microsoft.com/office/powerpoint/2010/main" val="262896854"/>
              </p:ext>
            </p:extLst>
          </p:nvPr>
        </p:nvGraphicFramePr>
        <p:xfrm>
          <a:off x="2560008" y="4058870"/>
          <a:ext cx="9492927" cy="1455080"/>
        </p:xfrm>
        <a:graphic>
          <a:graphicData uri="http://schemas.openxmlformats.org/drawingml/2006/table">
            <a:tbl>
              <a:tblPr firstRow="1" bandRow="1">
                <a:tableStyleId>{22838BEF-8BB2-4498-84A7-C5851F593DF1}</a:tableStyleId>
              </a:tblPr>
              <a:tblGrid>
                <a:gridCol w="3870984">
                  <a:extLst>
                    <a:ext uri="{9D8B030D-6E8A-4147-A177-3AD203B41FA5}">
                      <a16:colId xmlns:a16="http://schemas.microsoft.com/office/drawing/2014/main" val="3448297871"/>
                    </a:ext>
                  </a:extLst>
                </a:gridCol>
                <a:gridCol w="1144560">
                  <a:extLst>
                    <a:ext uri="{9D8B030D-6E8A-4147-A177-3AD203B41FA5}">
                      <a16:colId xmlns:a16="http://schemas.microsoft.com/office/drawing/2014/main" val="1865636448"/>
                    </a:ext>
                  </a:extLst>
                </a:gridCol>
                <a:gridCol w="1122965">
                  <a:extLst>
                    <a:ext uri="{9D8B030D-6E8A-4147-A177-3AD203B41FA5}">
                      <a16:colId xmlns:a16="http://schemas.microsoft.com/office/drawing/2014/main" val="2854175519"/>
                    </a:ext>
                  </a:extLst>
                </a:gridCol>
                <a:gridCol w="1133763">
                  <a:extLst>
                    <a:ext uri="{9D8B030D-6E8A-4147-A177-3AD203B41FA5}">
                      <a16:colId xmlns:a16="http://schemas.microsoft.com/office/drawing/2014/main" val="2174965571"/>
                    </a:ext>
                  </a:extLst>
                </a:gridCol>
                <a:gridCol w="1077841">
                  <a:extLst>
                    <a:ext uri="{9D8B030D-6E8A-4147-A177-3AD203B41FA5}">
                      <a16:colId xmlns:a16="http://schemas.microsoft.com/office/drawing/2014/main" val="3267095644"/>
                    </a:ext>
                  </a:extLst>
                </a:gridCol>
                <a:gridCol w="1142814">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ежемесячное денежное вознаграждение за классное руководство педагогическим работникам общеобразовательных организаций</a:t>
                      </a:r>
                    </a:p>
                  </a:txBody>
                  <a:tcPr/>
                </a:tc>
                <a:tc>
                  <a:txBody>
                    <a:bodyPr/>
                    <a:lstStyle/>
                    <a:p>
                      <a:pPr algn="ctr" fontAlgn="t"/>
                      <a:r>
                        <a:rPr lang="ru-RU" sz="1000" b="0" i="0" u="none" strike="noStrike" dirty="0">
                          <a:latin typeface="Times New Roman"/>
                        </a:rPr>
                        <a:t>11455951,16</a:t>
                      </a:r>
                    </a:p>
                  </a:txBody>
                  <a:tcPr marL="7620" marR="7620" marT="7620" marB="0"/>
                </a:tc>
                <a:tc>
                  <a:txBody>
                    <a:bodyPr/>
                    <a:lstStyle/>
                    <a:p>
                      <a:pPr algn="ctr" fontAlgn="t"/>
                      <a:r>
                        <a:rPr lang="ru-RU" sz="1000" b="0" i="0" u="none" strike="noStrike" dirty="0">
                          <a:latin typeface="Times New Roman"/>
                        </a:rPr>
                        <a:t>19038240,00</a:t>
                      </a:r>
                    </a:p>
                  </a:txBody>
                  <a:tcPr marL="7620" marR="7620" marT="7620" marB="0"/>
                </a:tc>
                <a:tc>
                  <a:txBody>
                    <a:bodyPr/>
                    <a:lstStyle/>
                    <a:p>
                      <a:pPr algn="ctr" fontAlgn="t"/>
                      <a:r>
                        <a:rPr lang="ru-RU" sz="1000" b="0" i="0" u="none" strike="noStrike" dirty="0">
                          <a:latin typeface="Times New Roman"/>
                        </a:rPr>
                        <a:t>22932000,00</a:t>
                      </a:r>
                    </a:p>
                  </a:txBody>
                  <a:tcPr marL="7620" marR="7620" marT="7620" marB="0"/>
                </a:tc>
                <a:tc>
                  <a:txBody>
                    <a:bodyPr/>
                    <a:lstStyle/>
                    <a:p>
                      <a:pPr algn="ctr" fontAlgn="t"/>
                      <a:r>
                        <a:rPr lang="ru-RU" sz="1000" b="0" i="0" u="none" strike="noStrike" dirty="0">
                          <a:latin typeface="Times New Roman"/>
                        </a:rPr>
                        <a:t>23166000,00</a:t>
                      </a:r>
                    </a:p>
                  </a:txBody>
                  <a:tcPr marL="7620" marR="7620" marT="7620" marB="0"/>
                </a:tc>
                <a:tc>
                  <a:txBody>
                    <a:bodyPr/>
                    <a:lstStyle/>
                    <a:p>
                      <a:pPr algn="ctr" fontAlgn="t"/>
                      <a:r>
                        <a:rPr lang="ru-RU" sz="1000" b="0" i="0" u="none" strike="noStrike" dirty="0">
                          <a:latin typeface="Times New Roman"/>
                        </a:rPr>
                        <a:t>23166000,00</a:t>
                      </a:r>
                    </a:p>
                  </a:txBody>
                  <a:tcPr marL="7620" marR="7620" marT="7620" marB="0"/>
                </a:tc>
                <a:extLst>
                  <a:ext uri="{0D108BD9-81ED-4DB2-BD59-A6C34878D82A}">
                    <a16:rowId xmlns:a16="http://schemas.microsoft.com/office/drawing/2014/main" val="332852864"/>
                  </a:ext>
                </a:extLst>
              </a:tr>
              <a:tr h="193308">
                <a:tc>
                  <a:txBody>
                    <a:bodyPr/>
                    <a:lstStyle/>
                    <a:p>
                      <a:pPr algn="just"/>
                      <a:r>
                        <a:rPr lang="ru-RU" sz="1000" dirty="0">
                          <a:latin typeface="Times New Roman" panose="02020603050405020304" pitchFamily="18" charset="0"/>
                          <a:cs typeface="Times New Roman" panose="02020603050405020304" pitchFamily="18" charset="0"/>
                        </a:rPr>
                        <a:t>обеспечение деятельности советников директора по воспитанию и взаимодействию с общественными объединениями</a:t>
                      </a:r>
                    </a:p>
                  </a:txBody>
                  <a:tcPr/>
                </a:tc>
                <a:tc>
                  <a:txBody>
                    <a:bodyPr/>
                    <a:lstStyle/>
                    <a:p>
                      <a:pPr algn="ctr" fontAlgn="t"/>
                      <a:r>
                        <a:rPr lang="ru-RU" sz="1000" b="0" i="0" u="none" strike="noStrike" dirty="0">
                          <a:latin typeface="Times New Roman"/>
                        </a:rPr>
                        <a:t>178470,52</a:t>
                      </a:r>
                    </a:p>
                  </a:txBody>
                  <a:tcPr marL="7620" marR="7620" marT="7620" marB="0"/>
                </a:tc>
                <a:tc>
                  <a:txBody>
                    <a:bodyPr/>
                    <a:lstStyle/>
                    <a:p>
                      <a:pPr algn="ctr" fontAlgn="t"/>
                      <a:r>
                        <a:rPr lang="ru-RU" sz="1000" b="0" i="0" u="none" strike="noStrike" dirty="0">
                          <a:latin typeface="Times New Roman"/>
                        </a:rPr>
                        <a:t>1483834,80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a:rPr>
                        <a:t>1303598,31</a:t>
                      </a:r>
                    </a:p>
                    <a:p>
                      <a:pPr algn="ctr" fontAlgn="t"/>
                      <a:endParaRPr lang="ru-RU" sz="1000" b="0" i="0" u="none" strike="noStrike" dirty="0">
                        <a:latin typeface="Times New Roman"/>
                      </a:endParaRPr>
                    </a:p>
                  </a:txBody>
                  <a:tcPr marL="7620" marR="7620" marT="7620" marB="0"/>
                </a:tc>
                <a:tc>
                  <a:txBody>
                    <a:bodyPr/>
                    <a:lstStyle/>
                    <a:p>
                      <a:pPr algn="ctr" fontAlgn="t"/>
                      <a:r>
                        <a:rPr lang="ru-RU" sz="1000" b="0" i="0" u="none" strike="noStrike" dirty="0">
                          <a:latin typeface="Times New Roman"/>
                        </a:rPr>
                        <a:t>1323378,00</a:t>
                      </a:r>
                    </a:p>
                  </a:txBody>
                  <a:tcPr marL="7620" marR="7620" marT="7620" marB="0"/>
                </a:tc>
                <a:tc>
                  <a:txBody>
                    <a:bodyPr/>
                    <a:lstStyle/>
                    <a:p>
                      <a:pPr algn="ctr" fontAlgn="t"/>
                      <a:r>
                        <a:rPr lang="ru-RU" sz="1000" b="0" i="0" u="none" strike="noStrike" dirty="0">
                          <a:latin typeface="Times New Roman"/>
                        </a:rPr>
                        <a:t>1347316,53</a:t>
                      </a:r>
                    </a:p>
                  </a:txBody>
                  <a:tcPr marL="7620" marR="7620" marT="7620" marB="0"/>
                </a:tc>
                <a:extLst>
                  <a:ext uri="{0D108BD9-81ED-4DB2-BD59-A6C34878D82A}">
                    <a16:rowId xmlns:a16="http://schemas.microsoft.com/office/drawing/2014/main" val="10002"/>
                  </a:ext>
                </a:extLst>
              </a:tr>
              <a:tr h="193308">
                <a:tc>
                  <a:txBody>
                    <a:bodyPr/>
                    <a:lstStyle/>
                    <a:p>
                      <a:pPr algn="just"/>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tc>
                <a:tc>
                  <a:txBody>
                    <a:bodyPr/>
                    <a:lstStyle/>
                    <a:p>
                      <a:pPr algn="ctr"/>
                      <a:r>
                        <a:rPr lang="ru-RU" sz="1000" dirty="0">
                          <a:latin typeface="Times New Roman" panose="02020603050405020304" pitchFamily="18" charset="0"/>
                          <a:cs typeface="Times New Roman" panose="02020603050405020304" pitchFamily="18" charset="0"/>
                        </a:rPr>
                        <a:t>1049851,02</a:t>
                      </a:r>
                    </a:p>
                  </a:txBody>
                  <a:tcPr/>
                </a:tc>
                <a:tc>
                  <a:txBody>
                    <a:bodyPr/>
                    <a:lstStyle/>
                    <a:p>
                      <a:pPr algn="ctr" fontAlgn="t"/>
                      <a:r>
                        <a:rPr lang="ru-RU" sz="1000" b="0" i="0" u="none" strike="noStrike" dirty="0">
                          <a:latin typeface="Times New Roman"/>
                        </a:rPr>
                        <a:t>7224971,76</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490000,00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09789830"/>
                  </a:ext>
                </a:extLst>
              </a:tr>
            </a:tbl>
          </a:graphicData>
        </a:graphic>
      </p:graphicFrame>
    </p:spTree>
    <p:extLst>
      <p:ext uri="{BB962C8B-B14F-4D97-AF65-F5344CB8AC3E}">
        <p14:creationId xmlns:p14="http://schemas.microsoft.com/office/powerpoint/2010/main" val="3284036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451CEB1-38E7-AB49-B562-1609206FA911}"/>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C2163D53-A135-CDB9-EB2D-ED49C561FB34}"/>
              </a:ext>
            </a:extLst>
          </p:cNvPr>
          <p:cNvPicPr>
            <a:picLocks noChangeAspect="1"/>
          </p:cNvPicPr>
          <p:nvPr/>
        </p:nvPicPr>
        <p:blipFill>
          <a:blip r:embed="rId3"/>
          <a:stretch>
            <a:fillRect/>
          </a:stretch>
        </p:blipFill>
        <p:spPr>
          <a:xfrm>
            <a:off x="389820" y="201126"/>
            <a:ext cx="1664352" cy="969348"/>
          </a:xfrm>
          <a:prstGeom prst="rect">
            <a:avLst/>
          </a:prstGeom>
        </p:spPr>
      </p:pic>
      <p:sp>
        <p:nvSpPr>
          <p:cNvPr id="4" name="TextBox 3">
            <a:extLst>
              <a:ext uri="{FF2B5EF4-FFF2-40B4-BE49-F238E27FC236}">
                <a16:creationId xmlns:a16="http://schemas.microsoft.com/office/drawing/2014/main" id="{2F9BCCA2-AE4F-376E-5D8F-18751528A399}"/>
              </a:ext>
            </a:extLst>
          </p:cNvPr>
          <p:cNvSpPr txBox="1"/>
          <p:nvPr/>
        </p:nvSpPr>
        <p:spPr>
          <a:xfrm>
            <a:off x="2122562" y="201126"/>
            <a:ext cx="2940948" cy="938719"/>
          </a:xfrm>
          <a:prstGeom prst="rect">
            <a:avLst/>
          </a:prstGeom>
          <a:noFill/>
        </p:spPr>
        <p:txBody>
          <a:bodyPr wrap="square">
            <a:spAutoFit/>
          </a:bodyPr>
          <a:lstStyle/>
          <a:p>
            <a:pPr algn="just"/>
            <a:r>
              <a:rPr lang="ru-RU" sz="1100" b="1" i="0" dirty="0">
                <a:solidFill>
                  <a:srgbClr val="0000CC"/>
                </a:solidFill>
                <a:effectLst/>
                <a:latin typeface="Times New Roman" panose="02020603050405020304" pitchFamily="18" charset="0"/>
                <a:cs typeface="Times New Roman" panose="02020603050405020304" pitchFamily="18" charset="0"/>
              </a:rPr>
              <a:t>Субвенция</a:t>
            </a:r>
            <a:r>
              <a:rPr lang="ru-RU" sz="11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ru-RU" sz="1100" b="0" i="0" dirty="0">
                <a:solidFill>
                  <a:srgbClr val="202124"/>
                </a:solidFill>
                <a:effectLst/>
                <a:latin typeface="Times New Roman" panose="02020603050405020304" pitchFamily="18" charset="0"/>
                <a:cs typeface="Times New Roman" panose="02020603050405020304" pitchFamily="18" charset="0"/>
              </a:rPr>
              <a:t>- бюджетные средства, предоставляемые </a:t>
            </a:r>
            <a:r>
              <a:rPr lang="ru-RU" sz="1100" i="0" dirty="0">
                <a:solidFill>
                  <a:srgbClr val="202124"/>
                </a:solidFill>
                <a:effectLst/>
                <a:latin typeface="Times New Roman" panose="02020603050405020304" pitchFamily="18" charset="0"/>
                <a:cs typeface="Times New Roman" panose="02020603050405020304" pitchFamily="18" charset="0"/>
              </a:rPr>
              <a:t>муниципальным образованиям на безвозмездной и безвозвратной основах на осуществление определенных целевых расходов.</a:t>
            </a:r>
            <a:endParaRPr lang="ru-RU" sz="1100" dirty="0">
              <a:latin typeface="Times New Roman" panose="02020603050405020304" pitchFamily="18" charset="0"/>
              <a:cs typeface="Times New Roman" panose="02020603050405020304" pitchFamily="18" charset="0"/>
            </a:endParaRPr>
          </a:p>
        </p:txBody>
      </p:sp>
      <p:sp>
        <p:nvSpPr>
          <p:cNvPr id="5" name="Прямоугольник: скругленные углы 3">
            <a:extLst>
              <a:ext uri="{FF2B5EF4-FFF2-40B4-BE49-F238E27FC236}">
                <a16:creationId xmlns:a16="http://schemas.microsoft.com/office/drawing/2014/main" id="{E9EB938A-33DF-910F-9005-5CC06E8E5BC0}"/>
              </a:ext>
            </a:extLst>
          </p:cNvPr>
          <p:cNvSpPr/>
          <p:nvPr/>
        </p:nvSpPr>
        <p:spPr>
          <a:xfrm>
            <a:off x="6634350" y="127897"/>
            <a:ext cx="3186049" cy="430887"/>
          </a:xfrm>
          <a:prstGeom prst="roundRect">
            <a:avLst/>
          </a:prstGeom>
          <a:solidFill>
            <a:srgbClr val="FDEA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rgbClr val="0000CC"/>
                </a:solidFill>
                <a:latin typeface="Times New Roman" panose="02020603050405020304" pitchFamily="18" charset="0"/>
                <a:cs typeface="Times New Roman" panose="02020603050405020304" pitchFamily="18" charset="0"/>
              </a:rPr>
              <a:t>Социальная сфера</a:t>
            </a:r>
          </a:p>
        </p:txBody>
      </p:sp>
      <p:graphicFrame>
        <p:nvGraphicFramePr>
          <p:cNvPr id="7" name="Таблица 19">
            <a:extLst>
              <a:ext uri="{FF2B5EF4-FFF2-40B4-BE49-F238E27FC236}">
                <a16:creationId xmlns:a16="http://schemas.microsoft.com/office/drawing/2014/main" id="{ABE810C9-DC45-AC41-E863-939A64512DDA}"/>
              </a:ext>
            </a:extLst>
          </p:cNvPr>
          <p:cNvGraphicFramePr>
            <a:graphicFrameLocks noGrp="1"/>
          </p:cNvGraphicFramePr>
          <p:nvPr>
            <p:extLst>
              <p:ext uri="{D42A27DB-BD31-4B8C-83A1-F6EECF244321}">
                <p14:modId xmlns:p14="http://schemas.microsoft.com/office/powerpoint/2010/main" val="1707876303"/>
              </p:ext>
            </p:extLst>
          </p:nvPr>
        </p:nvGraphicFramePr>
        <p:xfrm>
          <a:off x="5496024" y="674183"/>
          <a:ext cx="6439308" cy="370840"/>
        </p:xfrm>
        <a:graphic>
          <a:graphicData uri="http://schemas.openxmlformats.org/drawingml/2006/table">
            <a:tbl>
              <a:tblPr firstRow="1" bandRow="1">
                <a:tableStyleId>{8A107856-5554-42FB-B03E-39F5DBC370BA}</a:tableStyleId>
              </a:tblPr>
              <a:tblGrid>
                <a:gridCol w="1029904">
                  <a:extLst>
                    <a:ext uri="{9D8B030D-6E8A-4147-A177-3AD203B41FA5}">
                      <a16:colId xmlns:a16="http://schemas.microsoft.com/office/drawing/2014/main" val="3884024598"/>
                    </a:ext>
                  </a:extLst>
                </a:gridCol>
                <a:gridCol w="1145407">
                  <a:extLst>
                    <a:ext uri="{9D8B030D-6E8A-4147-A177-3AD203B41FA5}">
                      <a16:colId xmlns:a16="http://schemas.microsoft.com/office/drawing/2014/main" val="4057718499"/>
                    </a:ext>
                  </a:extLst>
                </a:gridCol>
                <a:gridCol w="1058779">
                  <a:extLst>
                    <a:ext uri="{9D8B030D-6E8A-4147-A177-3AD203B41FA5}">
                      <a16:colId xmlns:a16="http://schemas.microsoft.com/office/drawing/2014/main" val="3466239573"/>
                    </a:ext>
                  </a:extLst>
                </a:gridCol>
                <a:gridCol w="1020278">
                  <a:extLst>
                    <a:ext uri="{9D8B030D-6E8A-4147-A177-3AD203B41FA5}">
                      <a16:colId xmlns:a16="http://schemas.microsoft.com/office/drawing/2014/main" val="3135363515"/>
                    </a:ext>
                  </a:extLst>
                </a:gridCol>
                <a:gridCol w="1111722">
                  <a:extLst>
                    <a:ext uri="{9D8B030D-6E8A-4147-A177-3AD203B41FA5}">
                      <a16:colId xmlns:a16="http://schemas.microsoft.com/office/drawing/2014/main" val="1465279880"/>
                    </a:ext>
                  </a:extLst>
                </a:gridCol>
                <a:gridCol w="1073218">
                  <a:extLst>
                    <a:ext uri="{9D8B030D-6E8A-4147-A177-3AD203B41FA5}">
                      <a16:colId xmlns:a16="http://schemas.microsoft.com/office/drawing/2014/main" val="2144537605"/>
                    </a:ext>
                  </a:extLst>
                </a:gridCol>
              </a:tblGrid>
              <a:tr h="370840">
                <a:tc>
                  <a:txBody>
                    <a:bodyPr/>
                    <a:lstStyle/>
                    <a:p>
                      <a:pPr algn="ctr"/>
                      <a:r>
                        <a:rPr lang="ru-RU" sz="1000" dirty="0">
                          <a:latin typeface="Times New Roman" pitchFamily="18" charset="0"/>
                          <a:cs typeface="Times New Roman" pitchFamily="18" charset="0"/>
                        </a:rPr>
                        <a:t>итого</a:t>
                      </a:r>
                      <a:endParaRPr lang="ru-RU" sz="1000" dirty="0">
                        <a:solidFill>
                          <a:schemeClr val="tx1">
                            <a:lumMod val="95000"/>
                            <a:lumOff val="5000"/>
                          </a:schemeClr>
                        </a:solidFill>
                        <a:latin typeface="Times New Roman" pitchFamily="18" charset="0"/>
                        <a:cs typeface="Times New Roman" pitchFamily="18" charset="0"/>
                      </a:endParaRPr>
                    </a:p>
                  </a:txBody>
                  <a:tcPr/>
                </a:tc>
                <a:tc>
                  <a:txBody>
                    <a:bodyPr/>
                    <a:lstStyle/>
                    <a:p>
                      <a:pPr algn="ctr" fontAlgn="t"/>
                      <a:r>
                        <a:rPr lang="ru-RU" sz="1000" b="1" i="0" u="none" strike="noStrike" dirty="0">
                          <a:latin typeface="Times New Roman"/>
                        </a:rPr>
                        <a:t>260188898,09</a:t>
                      </a:r>
                    </a:p>
                  </a:txBody>
                  <a:tcPr marL="7620" marR="7620" marT="7620" marB="0" anchor="ctr"/>
                </a:tc>
                <a:tc>
                  <a:txBody>
                    <a:bodyPr/>
                    <a:lstStyle/>
                    <a:p>
                      <a:pPr algn="ctr" fontAlgn="t"/>
                      <a:r>
                        <a:rPr lang="ru-RU" sz="1000" b="1" i="0" u="none" strike="noStrike" dirty="0">
                          <a:latin typeface="Times New Roman"/>
                        </a:rPr>
                        <a:t>287459475,59</a:t>
                      </a:r>
                    </a:p>
                  </a:txBody>
                  <a:tcPr marL="7620" marR="7620" marT="7620" marB="0" anchor="ctr"/>
                </a:tc>
                <a:tc>
                  <a:txBody>
                    <a:bodyPr/>
                    <a:lstStyle/>
                    <a:p>
                      <a:pPr algn="ctr" fontAlgn="t"/>
                      <a:r>
                        <a:rPr lang="ru-RU" sz="1000" b="1" i="0" u="none" strike="noStrike" dirty="0">
                          <a:latin typeface="Times New Roman"/>
                        </a:rPr>
                        <a:t>330011487,87</a:t>
                      </a:r>
                    </a:p>
                  </a:txBody>
                  <a:tcPr marL="7620" marR="7620" marT="7620" marB="0" anchor="ctr"/>
                </a:tc>
                <a:tc>
                  <a:txBody>
                    <a:bodyPr/>
                    <a:lstStyle/>
                    <a:p>
                      <a:pPr algn="ctr" fontAlgn="t"/>
                      <a:r>
                        <a:rPr lang="ru-RU" sz="1000" b="1" i="0" u="none" strike="noStrike" dirty="0">
                          <a:latin typeface="Times New Roman"/>
                        </a:rPr>
                        <a:t>360663389,18</a:t>
                      </a:r>
                    </a:p>
                  </a:txBody>
                  <a:tcPr marL="7620" marR="7620" marT="7620" marB="0" anchor="ctr"/>
                </a:tc>
                <a:tc>
                  <a:txBody>
                    <a:bodyPr/>
                    <a:lstStyle/>
                    <a:p>
                      <a:pPr algn="ctr" fontAlgn="t"/>
                      <a:r>
                        <a:rPr lang="ru-RU" sz="1000" b="1" i="0" u="none" strike="noStrike" dirty="0">
                          <a:latin typeface="Times New Roman"/>
                        </a:rPr>
                        <a:t>382870246,95</a:t>
                      </a:r>
                    </a:p>
                  </a:txBody>
                  <a:tcPr marL="7620" marR="7620" marT="7620" marB="0" anchor="ctr"/>
                </a:tc>
                <a:extLst>
                  <a:ext uri="{0D108BD9-81ED-4DB2-BD59-A6C34878D82A}">
                    <a16:rowId xmlns:a16="http://schemas.microsoft.com/office/drawing/2014/main" val="1619842661"/>
                  </a:ext>
                </a:extLst>
              </a:tr>
            </a:tbl>
          </a:graphicData>
        </a:graphic>
      </p:graphicFrame>
      <p:graphicFrame>
        <p:nvGraphicFramePr>
          <p:cNvPr id="8" name="Таблица 6">
            <a:extLst>
              <a:ext uri="{FF2B5EF4-FFF2-40B4-BE49-F238E27FC236}">
                <a16:creationId xmlns:a16="http://schemas.microsoft.com/office/drawing/2014/main" id="{24EF2631-57C3-268D-F21A-A0695BBDB2F0}"/>
              </a:ext>
            </a:extLst>
          </p:cNvPr>
          <p:cNvGraphicFramePr>
            <a:graphicFrameLocks noGrp="1"/>
          </p:cNvGraphicFramePr>
          <p:nvPr>
            <p:extLst>
              <p:ext uri="{D42A27DB-BD31-4B8C-83A1-F6EECF244321}">
                <p14:modId xmlns:p14="http://schemas.microsoft.com/office/powerpoint/2010/main" val="2370018544"/>
              </p:ext>
            </p:extLst>
          </p:nvPr>
        </p:nvGraphicFramePr>
        <p:xfrm>
          <a:off x="182880" y="1124943"/>
          <a:ext cx="11752449" cy="2468880"/>
        </p:xfrm>
        <a:graphic>
          <a:graphicData uri="http://schemas.openxmlformats.org/drawingml/2006/table">
            <a:tbl>
              <a:tblPr firstRow="1" bandRow="1">
                <a:tableStyleId>{C4B1156A-380E-4F78-BDF5-A606A8083BF9}</a:tableStyleId>
              </a:tblPr>
              <a:tblGrid>
                <a:gridCol w="2048592">
                  <a:extLst>
                    <a:ext uri="{9D8B030D-6E8A-4147-A177-3AD203B41FA5}">
                      <a16:colId xmlns:a16="http://schemas.microsoft.com/office/drawing/2014/main" val="1662183843"/>
                    </a:ext>
                  </a:extLst>
                </a:gridCol>
                <a:gridCol w="4295431">
                  <a:extLst>
                    <a:ext uri="{9D8B030D-6E8A-4147-A177-3AD203B41FA5}">
                      <a16:colId xmlns:a16="http://schemas.microsoft.com/office/drawing/2014/main" val="2324971604"/>
                    </a:ext>
                  </a:extLst>
                </a:gridCol>
                <a:gridCol w="1130410">
                  <a:extLst>
                    <a:ext uri="{9D8B030D-6E8A-4147-A177-3AD203B41FA5}">
                      <a16:colId xmlns:a16="http://schemas.microsoft.com/office/drawing/2014/main" val="849344620"/>
                    </a:ext>
                  </a:extLst>
                </a:gridCol>
                <a:gridCol w="1042705">
                  <a:extLst>
                    <a:ext uri="{9D8B030D-6E8A-4147-A177-3AD203B41FA5}">
                      <a16:colId xmlns:a16="http://schemas.microsoft.com/office/drawing/2014/main" val="2919859222"/>
                    </a:ext>
                  </a:extLst>
                </a:gridCol>
                <a:gridCol w="1052450">
                  <a:extLst>
                    <a:ext uri="{9D8B030D-6E8A-4147-A177-3AD203B41FA5}">
                      <a16:colId xmlns:a16="http://schemas.microsoft.com/office/drawing/2014/main" val="3983962965"/>
                    </a:ext>
                  </a:extLst>
                </a:gridCol>
                <a:gridCol w="1130410">
                  <a:extLst>
                    <a:ext uri="{9D8B030D-6E8A-4147-A177-3AD203B41FA5}">
                      <a16:colId xmlns:a16="http://schemas.microsoft.com/office/drawing/2014/main" val="28612157"/>
                    </a:ext>
                  </a:extLst>
                </a:gridCol>
                <a:gridCol w="1052451">
                  <a:extLst>
                    <a:ext uri="{9D8B030D-6E8A-4147-A177-3AD203B41FA5}">
                      <a16:colId xmlns:a16="http://schemas.microsoft.com/office/drawing/2014/main" val="663624665"/>
                    </a:ext>
                  </a:extLst>
                </a:gridCol>
              </a:tblGrid>
              <a:tr h="370840">
                <a:tc>
                  <a:txBody>
                    <a:bodyPr/>
                    <a:lstStyle/>
                    <a:p>
                      <a:endParaRPr lang="ru-RU" dirty="0"/>
                    </a:p>
                  </a:txBody>
                  <a:tcPr/>
                </a:tc>
                <a:tc>
                  <a:txBody>
                    <a:bodyPr/>
                    <a:lstStyle/>
                    <a:p>
                      <a:endParaRPr lang="ru-RU" sz="1000" dirty="0"/>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2640059473"/>
                  </a:ext>
                </a:extLst>
              </a:tr>
              <a:tr h="370840">
                <a:tc rowSpan="6">
                  <a:txBody>
                    <a:bodyPr/>
                    <a:lstStyle/>
                    <a:p>
                      <a:endParaRPr lang="ru-RU" dirty="0"/>
                    </a:p>
                  </a:txBody>
                  <a:tcPr/>
                </a:tc>
                <a:tc>
                  <a:txBody>
                    <a:bodyPr/>
                    <a:lstStyle/>
                    <a:p>
                      <a:pPr algn="just"/>
                      <a:r>
                        <a:rPr lang="ru-RU" sz="1000" dirty="0">
                          <a:latin typeface="Times New Roman" panose="02020603050405020304" pitchFamily="18" charset="0"/>
                          <a:cs typeface="Times New Roman" panose="02020603050405020304" pitchFamily="18" charset="0"/>
                        </a:rPr>
                        <a:t>на получение общедоступного и бесплатного дошкольного, общего и дополнительного образования</a:t>
                      </a:r>
                    </a:p>
                  </a:txBody>
                  <a:tcPr/>
                </a:tc>
                <a:tc>
                  <a:txBody>
                    <a:bodyPr/>
                    <a:lstStyle/>
                    <a:p>
                      <a:pPr algn="ctr"/>
                      <a:r>
                        <a:rPr lang="ru-RU" sz="1000" dirty="0">
                          <a:latin typeface="Times New Roman" panose="02020603050405020304" pitchFamily="18" charset="0"/>
                          <a:cs typeface="Times New Roman" panose="02020603050405020304" pitchFamily="18" charset="0"/>
                        </a:rPr>
                        <a:t>211805226,52</a:t>
                      </a:r>
                    </a:p>
                  </a:txBody>
                  <a:tcPr/>
                </a:tc>
                <a:tc>
                  <a:txBody>
                    <a:bodyPr/>
                    <a:lstStyle/>
                    <a:p>
                      <a:pPr algn="ctr"/>
                      <a:r>
                        <a:rPr lang="ru-RU" sz="1000" dirty="0">
                          <a:latin typeface="Times New Roman" panose="02020603050405020304" pitchFamily="18" charset="0"/>
                          <a:cs typeface="Times New Roman" panose="02020603050405020304" pitchFamily="18" charset="0"/>
                        </a:rPr>
                        <a:t>228034188</a:t>
                      </a:r>
                    </a:p>
                  </a:txBody>
                  <a:tcPr/>
                </a:tc>
                <a:tc>
                  <a:txBody>
                    <a:bodyPr/>
                    <a:lstStyle/>
                    <a:p>
                      <a:pPr algn="ctr"/>
                      <a:r>
                        <a:rPr lang="ru-RU" sz="1000" dirty="0">
                          <a:latin typeface="Times New Roman" panose="02020603050405020304" pitchFamily="18" charset="0"/>
                          <a:cs typeface="Times New Roman" panose="02020603050405020304" pitchFamily="18" charset="0"/>
                        </a:rPr>
                        <a:t>259576155,00</a:t>
                      </a:r>
                    </a:p>
                  </a:txBody>
                  <a:tcPr/>
                </a:tc>
                <a:tc>
                  <a:txBody>
                    <a:bodyPr/>
                    <a:lstStyle/>
                    <a:p>
                      <a:pPr algn="ctr"/>
                      <a:r>
                        <a:rPr lang="ru-RU" sz="1000" dirty="0">
                          <a:latin typeface="Times New Roman" panose="02020603050405020304" pitchFamily="18" charset="0"/>
                          <a:cs typeface="Times New Roman" panose="02020603050405020304" pitchFamily="18" charset="0"/>
                        </a:rPr>
                        <a:t>287431420,00</a:t>
                      </a:r>
                    </a:p>
                  </a:txBody>
                  <a:tcPr/>
                </a:tc>
                <a:tc>
                  <a:txBody>
                    <a:bodyPr/>
                    <a:lstStyle/>
                    <a:p>
                      <a:pPr algn="ctr"/>
                      <a:r>
                        <a:rPr lang="ru-RU" sz="1000" dirty="0">
                          <a:latin typeface="Times New Roman" panose="02020603050405020304" pitchFamily="18" charset="0"/>
                          <a:cs typeface="Times New Roman" panose="02020603050405020304" pitchFamily="18" charset="0"/>
                        </a:rPr>
                        <a:t>309002594,00</a:t>
                      </a:r>
                    </a:p>
                  </a:txBody>
                  <a:tcPr/>
                </a:tc>
                <a:extLst>
                  <a:ext uri="{0D108BD9-81ED-4DB2-BD59-A6C34878D82A}">
                    <a16:rowId xmlns:a16="http://schemas.microsoft.com/office/drawing/2014/main" val="2488873894"/>
                  </a:ext>
                </a:extLst>
              </a:tr>
              <a:tr h="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организацию и обеспечение оздоровления и отдыха детей</a:t>
                      </a:r>
                    </a:p>
                  </a:txBody>
                  <a:tcPr/>
                </a:tc>
                <a:tc>
                  <a:txBody>
                    <a:bodyPr/>
                    <a:lstStyle/>
                    <a:p>
                      <a:pPr algn="ctr" fontAlgn="t"/>
                      <a:r>
                        <a:rPr lang="ru-RU" sz="1000" b="0" i="0" u="none" strike="noStrike" dirty="0">
                          <a:latin typeface="Times New Roman"/>
                        </a:rPr>
                        <a:t>1717785,43</a:t>
                      </a:r>
                    </a:p>
                  </a:txBody>
                  <a:tcPr marL="7620" marR="7620" marT="7620" marB="0" anchor="ctr"/>
                </a:tc>
                <a:tc>
                  <a:txBody>
                    <a:bodyPr/>
                    <a:lstStyle/>
                    <a:p>
                      <a:pPr algn="ctr" fontAlgn="t"/>
                      <a:r>
                        <a:rPr lang="ru-RU" sz="1000" b="0" i="0" u="none" strike="noStrike" dirty="0">
                          <a:latin typeface="Times New Roman"/>
                        </a:rPr>
                        <a:t>2325847,52</a:t>
                      </a:r>
                    </a:p>
                  </a:txBody>
                  <a:tcPr marL="7620" marR="7620" marT="7620" marB="0" anchor="ctr"/>
                </a:tc>
                <a:tc>
                  <a:txBody>
                    <a:bodyPr/>
                    <a:lstStyle/>
                    <a:p>
                      <a:pPr algn="ctr" fontAlgn="t"/>
                      <a:r>
                        <a:rPr lang="ru-RU" sz="1000" b="0" i="0" u="none" strike="noStrike" dirty="0">
                          <a:latin typeface="Times New Roman"/>
                        </a:rPr>
                        <a:t>3500861,10</a:t>
                      </a:r>
                    </a:p>
                  </a:txBody>
                  <a:tcPr marL="7620" marR="7620" marT="7620" marB="0" anchor="ctr"/>
                </a:tc>
                <a:tc>
                  <a:txBody>
                    <a:bodyPr/>
                    <a:lstStyle/>
                    <a:p>
                      <a:pPr algn="ctr" fontAlgn="t"/>
                      <a:r>
                        <a:rPr lang="ru-RU" sz="1000" b="0" i="0" u="none" strike="noStrike" dirty="0">
                          <a:latin typeface="Times New Roman"/>
                        </a:rPr>
                        <a:t>10624464,00</a:t>
                      </a:r>
                    </a:p>
                  </a:txBody>
                  <a:tcPr marL="7620" marR="7620" marT="7620" marB="0" anchor="ctr"/>
                </a:tc>
                <a:tc>
                  <a:txBody>
                    <a:bodyPr/>
                    <a:lstStyle/>
                    <a:p>
                      <a:pPr algn="ctr" fontAlgn="t"/>
                      <a:r>
                        <a:rPr lang="ru-RU" sz="1000" b="0" i="0" u="none" strike="noStrike" dirty="0">
                          <a:latin typeface="Times New Roman"/>
                        </a:rPr>
                        <a:t>10624464,00</a:t>
                      </a:r>
                    </a:p>
                  </a:txBody>
                  <a:tcPr marL="7620" marR="7620" marT="7620" marB="0" anchor="ctr"/>
                </a:tc>
                <a:extLst>
                  <a:ext uri="{0D108BD9-81ED-4DB2-BD59-A6C34878D82A}">
                    <a16:rowId xmlns:a16="http://schemas.microsoft.com/office/drawing/2014/main" val="701419373"/>
                  </a:ext>
                </a:extLst>
              </a:tr>
              <a:tr h="37084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осуществление  полномочий по обеспечению мер социальной поддержки педагогическим работникам</a:t>
                      </a:r>
                    </a:p>
                  </a:txBody>
                  <a:tcPr/>
                </a:tc>
                <a:tc>
                  <a:txBody>
                    <a:bodyPr/>
                    <a:lstStyle/>
                    <a:p>
                      <a:pPr algn="ctr" fontAlgn="t"/>
                      <a:r>
                        <a:rPr lang="ru-RU" sz="1000" b="0" i="0" u="none" strike="noStrike" dirty="0">
                          <a:latin typeface="Times New Roman"/>
                        </a:rPr>
                        <a:t>2144865,08</a:t>
                      </a:r>
                    </a:p>
                  </a:txBody>
                  <a:tcPr marL="7620" marR="7620" marT="7620" marB="0"/>
                </a:tc>
                <a:tc>
                  <a:txBody>
                    <a:bodyPr/>
                    <a:lstStyle/>
                    <a:p>
                      <a:pPr algn="ctr" fontAlgn="t"/>
                      <a:r>
                        <a:rPr lang="ru-RU" sz="1000" b="0" i="0" u="none" strike="noStrike" dirty="0">
                          <a:latin typeface="Times New Roman"/>
                        </a:rPr>
                        <a:t>1760000,00</a:t>
                      </a:r>
                    </a:p>
                  </a:txBody>
                  <a:tcPr marL="7620" marR="7620" marT="7620" marB="0"/>
                </a:tc>
                <a:tc>
                  <a:txBody>
                    <a:bodyPr/>
                    <a:lstStyle/>
                    <a:p>
                      <a:pPr algn="ctr" fontAlgn="t"/>
                      <a:r>
                        <a:rPr lang="ru-RU" sz="1000" b="0" i="0" u="none" strike="noStrike" dirty="0">
                          <a:latin typeface="Times New Roman"/>
                        </a:rPr>
                        <a:t>3080000,00</a:t>
                      </a: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46281399"/>
                  </a:ext>
                </a:extLst>
              </a:tr>
              <a:tr h="37084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 на осуществление полномочий по обеспечению бесплатным питанием детей</a:t>
                      </a:r>
                    </a:p>
                  </a:txBody>
                  <a:tcPr/>
                </a:tc>
                <a:tc>
                  <a:txBody>
                    <a:bodyPr/>
                    <a:lstStyle/>
                    <a:p>
                      <a:pPr algn="ctr"/>
                      <a:r>
                        <a:rPr lang="ru-RU" sz="1000" dirty="0">
                          <a:latin typeface="Times New Roman" panose="02020603050405020304" pitchFamily="18" charset="0"/>
                          <a:cs typeface="Times New Roman" panose="02020603050405020304" pitchFamily="18" charset="0"/>
                        </a:rPr>
                        <a:t>10674852,82</a:t>
                      </a:r>
                    </a:p>
                  </a:txBody>
                  <a:tcPr/>
                </a:tc>
                <a:tc>
                  <a:txBody>
                    <a:bodyPr/>
                    <a:lstStyle/>
                    <a:p>
                      <a:pPr algn="ctr"/>
                      <a:r>
                        <a:rPr lang="ru-RU" sz="1000" dirty="0">
                          <a:latin typeface="Times New Roman" panose="02020603050405020304" pitchFamily="18" charset="0"/>
                          <a:cs typeface="Times New Roman" panose="02020603050405020304" pitchFamily="18" charset="0"/>
                        </a:rPr>
                        <a:t>14988900,00</a:t>
                      </a:r>
                    </a:p>
                  </a:txBody>
                  <a:tcPr/>
                </a:tc>
                <a:tc>
                  <a:txBody>
                    <a:bodyPr/>
                    <a:lstStyle/>
                    <a:p>
                      <a:pPr algn="ctr" fontAlgn="t"/>
                      <a:r>
                        <a:rPr lang="ru-RU" sz="1000" b="0" i="0" u="none" strike="noStrike" dirty="0">
                          <a:latin typeface="Times New Roman"/>
                        </a:rPr>
                        <a:t>15961300,00</a:t>
                      </a:r>
                    </a:p>
                  </a:txBody>
                  <a:tcPr marL="7620" marR="7620" marT="7620" marB="0"/>
                </a:tc>
                <a:tc>
                  <a:txBody>
                    <a:bodyPr/>
                    <a:lstStyle/>
                    <a:p>
                      <a:pPr algn="ctr" fontAlgn="t"/>
                      <a:r>
                        <a:rPr lang="ru-RU" sz="1000" b="0" i="0" u="none" strike="noStrike" dirty="0">
                          <a:latin typeface="Times New Roman"/>
                        </a:rPr>
                        <a:t>15105350,00</a:t>
                      </a:r>
                    </a:p>
                  </a:txBody>
                  <a:tcPr marL="7620" marR="7620" marT="7620" marB="0"/>
                </a:tc>
                <a:tc>
                  <a:txBody>
                    <a:bodyPr/>
                    <a:lstStyle/>
                    <a:p>
                      <a:pPr algn="ctr" fontAlgn="t"/>
                      <a:r>
                        <a:rPr lang="ru-RU" sz="1000" b="0" i="0" u="none" strike="noStrike" dirty="0">
                          <a:latin typeface="Times New Roman"/>
                        </a:rPr>
                        <a:t>14782350,00</a:t>
                      </a:r>
                    </a:p>
                  </a:txBody>
                  <a:tcPr marL="7620" marR="7620" marT="7620" marB="0"/>
                </a:tc>
                <a:extLst>
                  <a:ext uri="{0D108BD9-81ED-4DB2-BD59-A6C34878D82A}">
                    <a16:rowId xmlns:a16="http://schemas.microsoft.com/office/drawing/2014/main" val="1476734881"/>
                  </a:ext>
                </a:extLst>
              </a:tr>
              <a:tr h="37084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компенсацию части платы, взимаемой с родителей за присмотр и уход за детьми</a:t>
                      </a:r>
                    </a:p>
                  </a:txBody>
                  <a:tcPr/>
                </a:tc>
                <a:tc>
                  <a:txBody>
                    <a:bodyPr/>
                    <a:lstStyle/>
                    <a:p>
                      <a:pPr algn="ctr" fontAlgn="t"/>
                      <a:r>
                        <a:rPr lang="ru-RU" sz="1000" b="0" i="0" u="none" strike="noStrike" dirty="0">
                          <a:latin typeface="Times New Roman"/>
                        </a:rPr>
                        <a:t>1523587,39</a:t>
                      </a:r>
                    </a:p>
                  </a:txBody>
                  <a:tcPr marL="7620" marR="7620" marT="7620" marB="0"/>
                </a:tc>
                <a:tc>
                  <a:txBody>
                    <a:bodyPr/>
                    <a:lstStyle/>
                    <a:p>
                      <a:pPr algn="ctr" fontAlgn="t"/>
                      <a:r>
                        <a:rPr lang="ru-RU" sz="1000" b="0" i="0" u="none" strike="noStrike" dirty="0">
                          <a:latin typeface="Times New Roman"/>
                        </a:rPr>
                        <a:t>1573382,00</a:t>
                      </a:r>
                    </a:p>
                  </a:txBody>
                  <a:tcPr marL="7620" marR="7620" marT="7620" marB="0"/>
                </a:tc>
                <a:tc>
                  <a:txBody>
                    <a:bodyPr/>
                    <a:lstStyle/>
                    <a:p>
                      <a:pPr algn="ctr" fontAlgn="t"/>
                      <a:r>
                        <a:rPr lang="ru-RU" sz="1000" b="0" i="0" u="none" strike="noStrike" dirty="0">
                          <a:latin typeface="Times New Roman"/>
                        </a:rPr>
                        <a:t>1563181,00</a:t>
                      </a:r>
                    </a:p>
                  </a:txBody>
                  <a:tcPr marL="7620" marR="7620" marT="7620" marB="0"/>
                </a:tc>
                <a:tc>
                  <a:txBody>
                    <a:bodyPr/>
                    <a:lstStyle/>
                    <a:p>
                      <a:pPr algn="ctr" fontAlgn="t"/>
                      <a:r>
                        <a:rPr lang="ru-RU" sz="1000" b="0" i="0" u="none" strike="noStrike" dirty="0">
                          <a:latin typeface="Times New Roman"/>
                        </a:rPr>
                        <a:t>1625482,00</a:t>
                      </a:r>
                    </a:p>
                  </a:txBody>
                  <a:tcPr marL="7620" marR="7620" marT="7620" marB="0"/>
                </a:tc>
                <a:tc>
                  <a:txBody>
                    <a:bodyPr/>
                    <a:lstStyle/>
                    <a:p>
                      <a:pPr algn="ctr" fontAlgn="t"/>
                      <a:r>
                        <a:rPr lang="ru-RU" sz="1000" b="0" i="0" u="none" strike="noStrike" dirty="0">
                          <a:latin typeface="Times New Roman"/>
                        </a:rPr>
                        <a:t>1690614,00</a:t>
                      </a:r>
                    </a:p>
                  </a:txBody>
                  <a:tcPr marL="7620" marR="7620" marT="7620" marB="0"/>
                </a:tc>
                <a:extLst>
                  <a:ext uri="{0D108BD9-81ED-4DB2-BD59-A6C34878D82A}">
                    <a16:rowId xmlns:a16="http://schemas.microsoft.com/office/drawing/2014/main" val="1996379826"/>
                  </a:ext>
                </a:extLst>
              </a:tr>
              <a:tr h="232256">
                <a:tc vMerge="1">
                  <a:txBody>
                    <a:bodyPr/>
                    <a:lstStyle/>
                    <a:p>
                      <a:endParaRPr lang="ru-RU" dirty="0"/>
                    </a:p>
                  </a:txBody>
                  <a:tcPr/>
                </a:tc>
                <a:tc>
                  <a:txBody>
                    <a:bodyPr/>
                    <a:lstStyle/>
                    <a:p>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a:rPr>
                        <a:t>227866317,24</a:t>
                      </a:r>
                    </a:p>
                  </a:txBody>
                  <a:tcPr marL="7620" marR="7620" marT="7620" marB="0"/>
                </a:tc>
                <a:tc>
                  <a:txBody>
                    <a:bodyPr/>
                    <a:lstStyle/>
                    <a:p>
                      <a:pPr algn="ctr" fontAlgn="t"/>
                      <a:r>
                        <a:rPr lang="ru-RU" sz="1000" b="1" i="0" u="none" strike="noStrike" dirty="0">
                          <a:latin typeface="Times New Roman"/>
                        </a:rPr>
                        <a:t>248682317,52</a:t>
                      </a:r>
                    </a:p>
                  </a:txBody>
                  <a:tcPr marL="7620" marR="7620" marT="7620" marB="0"/>
                </a:tc>
                <a:tc>
                  <a:txBody>
                    <a:bodyPr/>
                    <a:lstStyle/>
                    <a:p>
                      <a:pPr algn="ctr" fontAlgn="t"/>
                      <a:r>
                        <a:rPr lang="ru-RU" sz="1000" b="1" i="0" u="none" strike="noStrike" dirty="0">
                          <a:latin typeface="Times New Roman"/>
                        </a:rPr>
                        <a:t>283681497,10</a:t>
                      </a:r>
                    </a:p>
                  </a:txBody>
                  <a:tcPr marL="7620" marR="7620" marT="7620" marB="0"/>
                </a:tc>
                <a:tc>
                  <a:txBody>
                    <a:bodyPr/>
                    <a:lstStyle/>
                    <a:p>
                      <a:pPr algn="ctr" fontAlgn="t"/>
                      <a:r>
                        <a:rPr lang="ru-RU" sz="1000" b="1" i="0" u="none" strike="noStrike" dirty="0">
                          <a:latin typeface="Times New Roman"/>
                        </a:rPr>
                        <a:t>314786716,00</a:t>
                      </a:r>
                    </a:p>
                  </a:txBody>
                  <a:tcPr marL="7620" marR="7620" marT="7620" marB="0"/>
                </a:tc>
                <a:tc>
                  <a:txBody>
                    <a:bodyPr/>
                    <a:lstStyle/>
                    <a:p>
                      <a:pPr algn="ctr" fontAlgn="t"/>
                      <a:r>
                        <a:rPr lang="ru-RU" sz="1000" b="1" i="0" u="none" strike="noStrike" dirty="0">
                          <a:latin typeface="Times New Roman"/>
                        </a:rPr>
                        <a:t>336100022,00</a:t>
                      </a:r>
                    </a:p>
                  </a:txBody>
                  <a:tcPr marL="7620" marR="7620" marT="7620" marB="0"/>
                </a:tc>
                <a:extLst>
                  <a:ext uri="{0D108BD9-81ED-4DB2-BD59-A6C34878D82A}">
                    <a16:rowId xmlns:a16="http://schemas.microsoft.com/office/drawing/2014/main" val="328700225"/>
                  </a:ext>
                </a:extLst>
              </a:tr>
            </a:tbl>
          </a:graphicData>
        </a:graphic>
      </p:graphicFrame>
      <p:pic>
        <p:nvPicPr>
          <p:cNvPr id="9" name="Рисунок 8">
            <a:extLst>
              <a:ext uri="{FF2B5EF4-FFF2-40B4-BE49-F238E27FC236}">
                <a16:creationId xmlns:a16="http://schemas.microsoft.com/office/drawing/2014/main" id="{8B66C4D2-D0F8-B501-73EE-4EA038BEADE0}"/>
              </a:ext>
            </a:extLst>
          </p:cNvPr>
          <p:cNvPicPr>
            <a:picLocks noChangeAspect="1"/>
          </p:cNvPicPr>
          <p:nvPr/>
        </p:nvPicPr>
        <p:blipFill>
          <a:blip r:embed="rId4"/>
          <a:stretch>
            <a:fillRect/>
          </a:stretch>
        </p:blipFill>
        <p:spPr>
          <a:xfrm>
            <a:off x="182880" y="1538783"/>
            <a:ext cx="1042506" cy="665098"/>
          </a:xfrm>
          <a:prstGeom prst="rect">
            <a:avLst/>
          </a:prstGeom>
        </p:spPr>
      </p:pic>
      <p:pic>
        <p:nvPicPr>
          <p:cNvPr id="10" name="Рисунок 9">
            <a:extLst>
              <a:ext uri="{FF2B5EF4-FFF2-40B4-BE49-F238E27FC236}">
                <a16:creationId xmlns:a16="http://schemas.microsoft.com/office/drawing/2014/main" id="{8135D38F-E456-306E-82EC-DC022EE2B74D}"/>
              </a:ext>
            </a:extLst>
          </p:cNvPr>
          <p:cNvPicPr>
            <a:picLocks noChangeAspect="1"/>
          </p:cNvPicPr>
          <p:nvPr/>
        </p:nvPicPr>
        <p:blipFill>
          <a:blip r:embed="rId5"/>
          <a:stretch>
            <a:fillRect/>
          </a:stretch>
        </p:blipFill>
        <p:spPr>
          <a:xfrm>
            <a:off x="1272333" y="1546387"/>
            <a:ext cx="945800" cy="597694"/>
          </a:xfrm>
          <a:prstGeom prst="rect">
            <a:avLst/>
          </a:prstGeom>
        </p:spPr>
      </p:pic>
      <p:pic>
        <p:nvPicPr>
          <p:cNvPr id="12" name="Рисунок 11">
            <a:extLst>
              <a:ext uri="{FF2B5EF4-FFF2-40B4-BE49-F238E27FC236}">
                <a16:creationId xmlns:a16="http://schemas.microsoft.com/office/drawing/2014/main" id="{4CE996B3-521E-420D-E2A4-D4FCA90EB65F}"/>
              </a:ext>
            </a:extLst>
          </p:cNvPr>
          <p:cNvPicPr>
            <a:picLocks noChangeAspect="1"/>
          </p:cNvPicPr>
          <p:nvPr/>
        </p:nvPicPr>
        <p:blipFill>
          <a:blip r:embed="rId6"/>
          <a:stretch>
            <a:fillRect/>
          </a:stretch>
        </p:blipFill>
        <p:spPr>
          <a:xfrm>
            <a:off x="222742" y="2219060"/>
            <a:ext cx="746621" cy="758089"/>
          </a:xfrm>
          <a:prstGeom prst="rect">
            <a:avLst/>
          </a:prstGeom>
        </p:spPr>
      </p:pic>
      <p:pic>
        <p:nvPicPr>
          <p:cNvPr id="13" name="Рисунок 12">
            <a:extLst>
              <a:ext uri="{FF2B5EF4-FFF2-40B4-BE49-F238E27FC236}">
                <a16:creationId xmlns:a16="http://schemas.microsoft.com/office/drawing/2014/main" id="{10A38289-6E19-3B23-8536-1E01B11DF2BF}"/>
              </a:ext>
            </a:extLst>
          </p:cNvPr>
          <p:cNvPicPr>
            <a:picLocks noChangeAspect="1"/>
          </p:cNvPicPr>
          <p:nvPr/>
        </p:nvPicPr>
        <p:blipFill>
          <a:blip r:embed="rId7"/>
          <a:stretch>
            <a:fillRect/>
          </a:stretch>
        </p:blipFill>
        <p:spPr>
          <a:xfrm>
            <a:off x="986464" y="2245317"/>
            <a:ext cx="1193061" cy="549353"/>
          </a:xfrm>
          <a:prstGeom prst="rect">
            <a:avLst/>
          </a:prstGeom>
        </p:spPr>
      </p:pic>
      <p:pic>
        <p:nvPicPr>
          <p:cNvPr id="14" name="Рисунок 13">
            <a:extLst>
              <a:ext uri="{FF2B5EF4-FFF2-40B4-BE49-F238E27FC236}">
                <a16:creationId xmlns:a16="http://schemas.microsoft.com/office/drawing/2014/main" id="{EAA14496-3406-7700-FDA3-C341C84D822F}"/>
              </a:ext>
            </a:extLst>
          </p:cNvPr>
          <p:cNvPicPr>
            <a:picLocks noChangeAspect="1"/>
          </p:cNvPicPr>
          <p:nvPr/>
        </p:nvPicPr>
        <p:blipFill>
          <a:blip r:embed="rId8"/>
          <a:stretch>
            <a:fillRect/>
          </a:stretch>
        </p:blipFill>
        <p:spPr>
          <a:xfrm>
            <a:off x="210897" y="2992328"/>
            <a:ext cx="831601" cy="575465"/>
          </a:xfrm>
          <a:prstGeom prst="rect">
            <a:avLst/>
          </a:prstGeom>
        </p:spPr>
      </p:pic>
      <p:pic>
        <p:nvPicPr>
          <p:cNvPr id="15" name="Рисунок 14">
            <a:extLst>
              <a:ext uri="{FF2B5EF4-FFF2-40B4-BE49-F238E27FC236}">
                <a16:creationId xmlns:a16="http://schemas.microsoft.com/office/drawing/2014/main" id="{9E094BD9-7FEB-C324-3060-630135E709CE}"/>
              </a:ext>
            </a:extLst>
          </p:cNvPr>
          <p:cNvPicPr>
            <a:picLocks noChangeAspect="1"/>
          </p:cNvPicPr>
          <p:nvPr/>
        </p:nvPicPr>
        <p:blipFill>
          <a:blip r:embed="rId9"/>
          <a:stretch>
            <a:fillRect/>
          </a:stretch>
        </p:blipFill>
        <p:spPr>
          <a:xfrm>
            <a:off x="1089804" y="2788649"/>
            <a:ext cx="1032758" cy="795615"/>
          </a:xfrm>
          <a:prstGeom prst="rect">
            <a:avLst/>
          </a:prstGeom>
        </p:spPr>
      </p:pic>
      <p:graphicFrame>
        <p:nvGraphicFramePr>
          <p:cNvPr id="16" name="Таблица 6">
            <a:extLst>
              <a:ext uri="{FF2B5EF4-FFF2-40B4-BE49-F238E27FC236}">
                <a16:creationId xmlns:a16="http://schemas.microsoft.com/office/drawing/2014/main" id="{A9EFDC97-ED6B-6C5F-C863-F9C64F62624B}"/>
              </a:ext>
            </a:extLst>
          </p:cNvPr>
          <p:cNvGraphicFramePr>
            <a:graphicFrameLocks noGrp="1"/>
          </p:cNvGraphicFramePr>
          <p:nvPr>
            <p:extLst>
              <p:ext uri="{D42A27DB-BD31-4B8C-83A1-F6EECF244321}">
                <p14:modId xmlns:p14="http://schemas.microsoft.com/office/powerpoint/2010/main" val="3724887773"/>
              </p:ext>
            </p:extLst>
          </p:nvPr>
        </p:nvGraphicFramePr>
        <p:xfrm>
          <a:off x="182879" y="3991471"/>
          <a:ext cx="11752449" cy="2225040"/>
        </p:xfrm>
        <a:graphic>
          <a:graphicData uri="http://schemas.openxmlformats.org/drawingml/2006/table">
            <a:tbl>
              <a:tblPr firstRow="1" bandRow="1">
                <a:tableStyleId>{C4B1156A-380E-4F78-BDF5-A606A8083BF9}</a:tableStyleId>
              </a:tblPr>
              <a:tblGrid>
                <a:gridCol w="2448178">
                  <a:extLst>
                    <a:ext uri="{9D8B030D-6E8A-4147-A177-3AD203B41FA5}">
                      <a16:colId xmlns:a16="http://schemas.microsoft.com/office/drawing/2014/main" val="1662183843"/>
                    </a:ext>
                  </a:extLst>
                </a:gridCol>
                <a:gridCol w="4106627">
                  <a:extLst>
                    <a:ext uri="{9D8B030D-6E8A-4147-A177-3AD203B41FA5}">
                      <a16:colId xmlns:a16="http://schemas.microsoft.com/office/drawing/2014/main" val="2324971604"/>
                    </a:ext>
                  </a:extLst>
                </a:gridCol>
                <a:gridCol w="919628">
                  <a:extLst>
                    <a:ext uri="{9D8B030D-6E8A-4147-A177-3AD203B41FA5}">
                      <a16:colId xmlns:a16="http://schemas.microsoft.com/office/drawing/2014/main" val="849344620"/>
                    </a:ext>
                  </a:extLst>
                </a:gridCol>
                <a:gridCol w="1042705">
                  <a:extLst>
                    <a:ext uri="{9D8B030D-6E8A-4147-A177-3AD203B41FA5}">
                      <a16:colId xmlns:a16="http://schemas.microsoft.com/office/drawing/2014/main" val="2919859222"/>
                    </a:ext>
                  </a:extLst>
                </a:gridCol>
                <a:gridCol w="1052450">
                  <a:extLst>
                    <a:ext uri="{9D8B030D-6E8A-4147-A177-3AD203B41FA5}">
                      <a16:colId xmlns:a16="http://schemas.microsoft.com/office/drawing/2014/main" val="3983962965"/>
                    </a:ext>
                  </a:extLst>
                </a:gridCol>
                <a:gridCol w="1130410">
                  <a:extLst>
                    <a:ext uri="{9D8B030D-6E8A-4147-A177-3AD203B41FA5}">
                      <a16:colId xmlns:a16="http://schemas.microsoft.com/office/drawing/2014/main" val="28612157"/>
                    </a:ext>
                  </a:extLst>
                </a:gridCol>
                <a:gridCol w="1052451">
                  <a:extLst>
                    <a:ext uri="{9D8B030D-6E8A-4147-A177-3AD203B41FA5}">
                      <a16:colId xmlns:a16="http://schemas.microsoft.com/office/drawing/2014/main" val="663624665"/>
                    </a:ext>
                  </a:extLst>
                </a:gridCol>
              </a:tblGrid>
              <a:tr h="370840">
                <a:tc>
                  <a:txBody>
                    <a:bodyPr/>
                    <a:lstStyle/>
                    <a:p>
                      <a:endParaRPr lang="ru-RU" sz="1000" dirty="0"/>
                    </a:p>
                  </a:txBody>
                  <a:tcPr/>
                </a:tc>
                <a:tc>
                  <a:txBody>
                    <a:bodyPr/>
                    <a:lstStyle/>
                    <a:p>
                      <a:endParaRPr lang="ru-RU" sz="1000" dirty="0"/>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2640059473"/>
                  </a:ext>
                </a:extLst>
              </a:tr>
              <a:tr h="370840">
                <a:tc rowSpan="5">
                  <a:txBody>
                    <a:bodyPr/>
                    <a:lstStyle/>
                    <a:p>
                      <a:endParaRPr lang="ru-RU" sz="1000" dirty="0"/>
                    </a:p>
                  </a:txBody>
                  <a:tcPr/>
                </a:tc>
                <a:tc>
                  <a:txBody>
                    <a:bodyPr/>
                    <a:lstStyle/>
                    <a:p>
                      <a:pPr algn="just"/>
                      <a:r>
                        <a:rPr lang="ru-RU" sz="10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помещениями </a:t>
                      </a:r>
                    </a:p>
                  </a:txBody>
                  <a:tcPr/>
                </a:tc>
                <a:tc>
                  <a:txBody>
                    <a:bodyPr/>
                    <a:lstStyle/>
                    <a:p>
                      <a:pPr algn="ctr" fontAlgn="t"/>
                      <a:endParaRPr lang="ru-RU" sz="1000" b="0" i="0" u="none" strike="noStrike" dirty="0">
                        <a:latin typeface="Times New Roman"/>
                      </a:endParaRPr>
                    </a:p>
                  </a:txBody>
                  <a:tcPr marL="7620" marR="7620" marT="7620" marB="0"/>
                </a:tc>
                <a:tc>
                  <a:txBody>
                    <a:bodyPr/>
                    <a:lstStyle/>
                    <a:p>
                      <a:pPr algn="ctr" fontAlgn="t"/>
                      <a:r>
                        <a:rPr lang="ru-RU" sz="1000" b="0" i="0" u="none" strike="noStrike" dirty="0">
                          <a:latin typeface="Times New Roman"/>
                        </a:rPr>
                        <a:t>18015667,13</a:t>
                      </a:r>
                    </a:p>
                  </a:txBody>
                  <a:tcPr marL="7620" marR="7620" marT="7620" marB="0"/>
                </a:tc>
                <a:tc>
                  <a:txBody>
                    <a:bodyPr/>
                    <a:lstStyle/>
                    <a:p>
                      <a:pPr algn="ctr" fontAlgn="t"/>
                      <a:r>
                        <a:rPr lang="ru-RU" sz="1000" b="0" i="0" u="none" strike="noStrike" dirty="0">
                          <a:latin typeface="Times New Roman"/>
                        </a:rPr>
                        <a:t>18069693,60</a:t>
                      </a:r>
                    </a:p>
                  </a:txBody>
                  <a:tcPr marL="7620" marR="7620" marT="7620" marB="0"/>
                </a:tc>
                <a:tc>
                  <a:txBody>
                    <a:bodyPr/>
                    <a:lstStyle/>
                    <a:p>
                      <a:pPr algn="ctr" fontAlgn="t"/>
                      <a:r>
                        <a:rPr lang="ru-RU" sz="1000" b="0" i="0" u="none" strike="noStrike" dirty="0">
                          <a:latin typeface="Times New Roman"/>
                        </a:rPr>
                        <a:t>15719260,80</a:t>
                      </a:r>
                    </a:p>
                  </a:txBody>
                  <a:tcPr marL="7620" marR="7620" marT="7620" marB="0"/>
                </a:tc>
                <a:tc>
                  <a:txBody>
                    <a:bodyPr/>
                    <a:lstStyle/>
                    <a:p>
                      <a:pPr algn="ctr" fontAlgn="t"/>
                      <a:r>
                        <a:rPr lang="ru-RU" sz="1000" b="0" i="0" u="none" strike="noStrike" dirty="0">
                          <a:latin typeface="Times New Roman"/>
                        </a:rPr>
                        <a:t>15719260,80</a:t>
                      </a:r>
                    </a:p>
                  </a:txBody>
                  <a:tcPr marL="7620" marR="7620" marT="7620" marB="0"/>
                </a:tc>
                <a:extLst>
                  <a:ext uri="{0D108BD9-81ED-4DB2-BD59-A6C34878D82A}">
                    <a16:rowId xmlns:a16="http://schemas.microsoft.com/office/drawing/2014/main" val="2488873894"/>
                  </a:ext>
                </a:extLst>
              </a:tr>
              <a:tr h="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реализацию по социальной поддержке детей, оставшихся без попечения родителей</a:t>
                      </a:r>
                    </a:p>
                  </a:txBody>
                  <a:tcPr/>
                </a:tc>
                <a:tc>
                  <a:txBody>
                    <a:bodyPr/>
                    <a:lstStyle/>
                    <a:p>
                      <a:pPr algn="ctr" fontAlgn="t"/>
                      <a:r>
                        <a:rPr lang="ru-RU" sz="1000" b="0" i="0" u="none" strike="noStrike" dirty="0">
                          <a:latin typeface="Times New Roman"/>
                        </a:rPr>
                        <a:t>17264408,93</a:t>
                      </a:r>
                    </a:p>
                  </a:txBody>
                  <a:tcPr marL="7620" marR="7620" marT="7620" marB="0"/>
                </a:tc>
                <a:tc>
                  <a:txBody>
                    <a:bodyPr/>
                    <a:lstStyle/>
                    <a:p>
                      <a:pPr algn="ctr" fontAlgn="t"/>
                      <a:r>
                        <a:rPr lang="ru-RU" sz="1000" b="0" i="0" u="none" strike="noStrike" dirty="0">
                          <a:latin typeface="Times New Roman"/>
                        </a:rPr>
                        <a:t>18178607,94</a:t>
                      </a:r>
                    </a:p>
                  </a:txBody>
                  <a:tcPr marL="7620" marR="7620" marT="7620" marB="0"/>
                </a:tc>
                <a:tc>
                  <a:txBody>
                    <a:bodyPr/>
                    <a:lstStyle/>
                    <a:p>
                      <a:pPr algn="ctr" fontAlgn="t"/>
                      <a:r>
                        <a:rPr lang="ru-RU" sz="1000" b="0" i="0" u="none" strike="noStrike" dirty="0">
                          <a:latin typeface="Times New Roman"/>
                        </a:rPr>
                        <a:t>25650007,17</a:t>
                      </a:r>
                    </a:p>
                  </a:txBody>
                  <a:tcPr marL="7620" marR="7620" marT="7620" marB="0"/>
                </a:tc>
                <a:tc>
                  <a:txBody>
                    <a:bodyPr/>
                    <a:lstStyle/>
                    <a:p>
                      <a:pPr algn="ctr" fontAlgn="t"/>
                      <a:r>
                        <a:rPr lang="ru-RU" sz="1000" b="0" i="0" u="none" strike="noStrike" dirty="0">
                          <a:latin typeface="Times New Roman"/>
                        </a:rPr>
                        <a:t>27439939,38</a:t>
                      </a:r>
                    </a:p>
                  </a:txBody>
                  <a:tcPr marL="7620" marR="7620" marT="7620" marB="0"/>
                </a:tc>
                <a:tc>
                  <a:txBody>
                    <a:bodyPr/>
                    <a:lstStyle/>
                    <a:p>
                      <a:pPr algn="ctr" fontAlgn="t"/>
                      <a:r>
                        <a:rPr lang="ru-RU" sz="1000" b="0" i="0" u="none" strike="noStrike" dirty="0">
                          <a:latin typeface="Times New Roman"/>
                        </a:rPr>
                        <a:t>28231096,15</a:t>
                      </a:r>
                    </a:p>
                  </a:txBody>
                  <a:tcPr marL="7620" marR="7620" marT="7620" marB="0"/>
                </a:tc>
                <a:extLst>
                  <a:ext uri="{0D108BD9-81ED-4DB2-BD59-A6C34878D82A}">
                    <a16:rowId xmlns:a16="http://schemas.microsoft.com/office/drawing/2014/main" val="701419373"/>
                  </a:ext>
                </a:extLst>
              </a:tr>
              <a:tr h="203005">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 на обеспечение реализации полномочий органов опеки и попечительства в отношении несовершеннолетних</a:t>
                      </a:r>
                    </a:p>
                  </a:txBody>
                  <a:tcPr/>
                </a:tc>
                <a:tc>
                  <a:txBody>
                    <a:bodyPr/>
                    <a:lstStyle/>
                    <a:p>
                      <a:pPr algn="ctr" fontAlgn="t"/>
                      <a:r>
                        <a:rPr lang="ru-RU" sz="1000" b="0" i="0" u="none" strike="noStrike" dirty="0">
                          <a:latin typeface="Times New Roman"/>
                        </a:rPr>
                        <a:t>2085216,44</a:t>
                      </a:r>
                    </a:p>
                  </a:txBody>
                  <a:tcPr marL="7620" marR="7620" marT="7620" marB="0"/>
                </a:tc>
                <a:tc>
                  <a:txBody>
                    <a:bodyPr/>
                    <a:lstStyle/>
                    <a:p>
                      <a:pPr algn="ctr" fontAlgn="t"/>
                      <a:r>
                        <a:rPr lang="ru-RU" sz="1000" b="0" i="0" u="none" strike="noStrike" dirty="0">
                          <a:latin typeface="Times New Roman"/>
                        </a:rPr>
                        <a:t>2582883,00</a:t>
                      </a:r>
                    </a:p>
                  </a:txBody>
                  <a:tcPr marL="7620" marR="7620" marT="7620" marB="0"/>
                </a:tc>
                <a:tc>
                  <a:txBody>
                    <a:bodyPr/>
                    <a:lstStyle/>
                    <a:p>
                      <a:pPr algn="ctr" fontAlgn="t"/>
                      <a:r>
                        <a:rPr lang="ru-RU" sz="1000" b="0" i="0" u="none" strike="noStrike" dirty="0">
                          <a:latin typeface="Times New Roman"/>
                        </a:rPr>
                        <a:t>2610290,00</a:t>
                      </a:r>
                    </a:p>
                  </a:txBody>
                  <a:tcPr marL="7620" marR="7620" marT="7620" marB="0"/>
                </a:tc>
                <a:tc>
                  <a:txBody>
                    <a:bodyPr/>
                    <a:lstStyle/>
                    <a:p>
                      <a:pPr algn="ctr" fontAlgn="t"/>
                      <a:r>
                        <a:rPr lang="ru-RU" sz="1000" b="0" i="0" u="none" strike="noStrike" dirty="0">
                          <a:latin typeface="Times New Roman"/>
                        </a:rPr>
                        <a:t>2717473,00</a:t>
                      </a:r>
                    </a:p>
                  </a:txBody>
                  <a:tcPr marL="7620" marR="7620" marT="7620" marB="0"/>
                </a:tc>
                <a:tc>
                  <a:txBody>
                    <a:bodyPr/>
                    <a:lstStyle/>
                    <a:p>
                      <a:pPr algn="ctr" fontAlgn="t"/>
                      <a:r>
                        <a:rPr lang="ru-RU" sz="1000" b="0" i="0" u="none" strike="noStrike" dirty="0">
                          <a:latin typeface="Times New Roman"/>
                        </a:rPr>
                        <a:t>2819868,00</a:t>
                      </a:r>
                    </a:p>
                  </a:txBody>
                  <a:tcPr marL="7620" marR="7620" marT="7620" marB="0"/>
                </a:tc>
                <a:extLst>
                  <a:ext uri="{0D108BD9-81ED-4DB2-BD59-A6C34878D82A}">
                    <a16:rowId xmlns:a16="http://schemas.microsoft.com/office/drawing/2014/main" val="3146281399"/>
                  </a:ext>
                </a:extLst>
              </a:tr>
              <a:tr h="203005">
                <a:tc vMerge="1">
                  <a:txBody>
                    <a:bodyPr/>
                    <a:lstStyle/>
                    <a:p>
                      <a:endParaRPr lang="ru-RU"/>
                    </a:p>
                  </a:txBody>
                  <a:tcPr/>
                </a:tc>
                <a:tc>
                  <a:txBody>
                    <a:bodyPr/>
                    <a:lstStyle/>
                    <a:p>
                      <a:r>
                        <a:rPr lang="ru-RU" sz="1000" dirty="0">
                          <a:latin typeface="Times New Roman" panose="02020603050405020304" pitchFamily="18" charset="0"/>
                          <a:cs typeface="Times New Roman" panose="02020603050405020304" pitchFamily="18" charset="0"/>
                        </a:rPr>
                        <a:t>на предоставление жилых помещений детям-сиротам по договорам найма жилых помещений</a:t>
                      </a:r>
                    </a:p>
                  </a:txBody>
                  <a:tcPr/>
                </a:tc>
                <a:tc>
                  <a:txBody>
                    <a:bodyPr/>
                    <a:lstStyle/>
                    <a:p>
                      <a:pPr algn="ctr" fontAlgn="t"/>
                      <a:r>
                        <a:rPr lang="ru-RU" sz="1000" b="0" i="0" u="none" strike="noStrike" dirty="0">
                          <a:latin typeface="Times New Roman"/>
                        </a:rPr>
                        <a:t>12972955,48</a:t>
                      </a: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extLst>
                  <a:ext uri="{0D108BD9-81ED-4DB2-BD59-A6C34878D82A}">
                    <a16:rowId xmlns:a16="http://schemas.microsoft.com/office/drawing/2014/main" val="930432412"/>
                  </a:ext>
                </a:extLst>
              </a:tr>
              <a:tr h="224394">
                <a:tc vMerge="1">
                  <a:txBody>
                    <a:bodyPr/>
                    <a:lstStyle/>
                    <a:p>
                      <a:endParaRPr lang="ru-RU" dirty="0"/>
                    </a:p>
                  </a:txBody>
                  <a:tcPr/>
                </a:tc>
                <a:tc>
                  <a:txBody>
                    <a:bodyPr/>
                    <a:lstStyle/>
                    <a:p>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a:rPr>
                        <a:t>32322580,85</a:t>
                      </a:r>
                    </a:p>
                  </a:txBody>
                  <a:tcPr marL="7620" marR="7620" marT="7620" marB="0"/>
                </a:tc>
                <a:tc>
                  <a:txBody>
                    <a:bodyPr/>
                    <a:lstStyle/>
                    <a:p>
                      <a:pPr algn="ctr" fontAlgn="t"/>
                      <a:r>
                        <a:rPr lang="ru-RU" sz="1000" b="1" i="0" u="none" strike="noStrike" dirty="0">
                          <a:latin typeface="Times New Roman"/>
                        </a:rPr>
                        <a:t>38777158,07</a:t>
                      </a:r>
                    </a:p>
                  </a:txBody>
                  <a:tcPr marL="7620" marR="7620" marT="7620" marB="0"/>
                </a:tc>
                <a:tc>
                  <a:txBody>
                    <a:bodyPr/>
                    <a:lstStyle/>
                    <a:p>
                      <a:pPr algn="ctr" fontAlgn="t"/>
                      <a:r>
                        <a:rPr lang="ru-RU" sz="1000" b="1" i="0" u="none" strike="noStrike" dirty="0">
                          <a:latin typeface="Times New Roman"/>
                        </a:rPr>
                        <a:t>46329990,77</a:t>
                      </a:r>
                    </a:p>
                  </a:txBody>
                  <a:tcPr marL="7620" marR="7620" marT="7620" marB="0"/>
                </a:tc>
                <a:tc>
                  <a:txBody>
                    <a:bodyPr/>
                    <a:lstStyle/>
                    <a:p>
                      <a:pPr algn="ctr" fontAlgn="t"/>
                      <a:r>
                        <a:rPr lang="ru-RU" sz="1000" b="1" i="0" u="none" strike="noStrike" dirty="0">
                          <a:latin typeface="Times New Roman"/>
                        </a:rPr>
                        <a:t>45876673,18</a:t>
                      </a:r>
                    </a:p>
                  </a:txBody>
                  <a:tcPr marL="7620" marR="7620" marT="7620" marB="0"/>
                </a:tc>
                <a:tc>
                  <a:txBody>
                    <a:bodyPr/>
                    <a:lstStyle/>
                    <a:p>
                      <a:pPr algn="ctr" fontAlgn="t"/>
                      <a:r>
                        <a:rPr lang="ru-RU" sz="1000" b="1" i="0" u="none" strike="noStrike" dirty="0">
                          <a:latin typeface="Times New Roman"/>
                        </a:rPr>
                        <a:t>46770224,95</a:t>
                      </a:r>
                    </a:p>
                  </a:txBody>
                  <a:tcPr marL="7620" marR="7620" marT="7620" marB="0"/>
                </a:tc>
                <a:extLst>
                  <a:ext uri="{0D108BD9-81ED-4DB2-BD59-A6C34878D82A}">
                    <a16:rowId xmlns:a16="http://schemas.microsoft.com/office/drawing/2014/main" val="328700225"/>
                  </a:ext>
                </a:extLst>
              </a:tr>
            </a:tbl>
          </a:graphicData>
        </a:graphic>
      </p:graphicFrame>
      <p:pic>
        <p:nvPicPr>
          <p:cNvPr id="18" name="Рисунок 17" descr="Изображение выглядит как в помещении, стена, домашнее растение, человек&#10;&#10;Автоматически созданное описание">
            <a:extLst>
              <a:ext uri="{FF2B5EF4-FFF2-40B4-BE49-F238E27FC236}">
                <a16:creationId xmlns:a16="http://schemas.microsoft.com/office/drawing/2014/main" id="{B10D43CD-7315-9B27-DE57-022AA1A95DD1}"/>
              </a:ext>
            </a:extLst>
          </p:cNvPr>
          <p:cNvPicPr>
            <a:picLocks noChangeAspect="1"/>
          </p:cNvPicPr>
          <p:nvPr/>
        </p:nvPicPr>
        <p:blipFill>
          <a:blip r:embed="rId10"/>
          <a:stretch>
            <a:fillRect/>
          </a:stretch>
        </p:blipFill>
        <p:spPr>
          <a:xfrm>
            <a:off x="227835" y="4431443"/>
            <a:ext cx="861969" cy="574646"/>
          </a:xfrm>
          <a:prstGeom prst="rect">
            <a:avLst/>
          </a:prstGeom>
        </p:spPr>
      </p:pic>
      <p:pic>
        <p:nvPicPr>
          <p:cNvPr id="19" name="Рисунок 18">
            <a:extLst>
              <a:ext uri="{FF2B5EF4-FFF2-40B4-BE49-F238E27FC236}">
                <a16:creationId xmlns:a16="http://schemas.microsoft.com/office/drawing/2014/main" id="{52DCB09F-550B-F781-53D8-25984A0EAFC5}"/>
              </a:ext>
            </a:extLst>
          </p:cNvPr>
          <p:cNvPicPr>
            <a:picLocks noChangeAspect="1"/>
          </p:cNvPicPr>
          <p:nvPr/>
        </p:nvPicPr>
        <p:blipFill>
          <a:blip r:embed="rId11"/>
          <a:stretch>
            <a:fillRect/>
          </a:stretch>
        </p:blipFill>
        <p:spPr>
          <a:xfrm>
            <a:off x="1221996" y="4436720"/>
            <a:ext cx="1213209" cy="569369"/>
          </a:xfrm>
          <a:prstGeom prst="rect">
            <a:avLst/>
          </a:prstGeom>
        </p:spPr>
      </p:pic>
      <p:pic>
        <p:nvPicPr>
          <p:cNvPr id="20" name="Рисунок 19">
            <a:extLst>
              <a:ext uri="{FF2B5EF4-FFF2-40B4-BE49-F238E27FC236}">
                <a16:creationId xmlns:a16="http://schemas.microsoft.com/office/drawing/2014/main" id="{A5817703-AA53-8A73-62ED-E467A6E3468E}"/>
              </a:ext>
            </a:extLst>
          </p:cNvPr>
          <p:cNvPicPr>
            <a:picLocks noChangeAspect="1"/>
          </p:cNvPicPr>
          <p:nvPr/>
        </p:nvPicPr>
        <p:blipFill>
          <a:blip r:embed="rId12"/>
          <a:stretch>
            <a:fillRect/>
          </a:stretch>
        </p:blipFill>
        <p:spPr>
          <a:xfrm>
            <a:off x="389820" y="5006088"/>
            <a:ext cx="1515087" cy="992039"/>
          </a:xfrm>
          <a:prstGeom prst="rect">
            <a:avLst/>
          </a:prstGeom>
        </p:spPr>
      </p:pic>
    </p:spTree>
    <p:extLst>
      <p:ext uri="{BB962C8B-B14F-4D97-AF65-F5344CB8AC3E}">
        <p14:creationId xmlns:p14="http://schemas.microsoft.com/office/powerpoint/2010/main" val="2529569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5471FEC-C5C1-B22E-ACEC-2E3ABDE96093}"/>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5" name="Таблица 6">
            <a:extLst>
              <a:ext uri="{FF2B5EF4-FFF2-40B4-BE49-F238E27FC236}">
                <a16:creationId xmlns:a16="http://schemas.microsoft.com/office/drawing/2014/main" id="{8E13F618-E651-0A68-3217-90BB3C4706E0}"/>
              </a:ext>
            </a:extLst>
          </p:cNvPr>
          <p:cNvGraphicFramePr>
            <a:graphicFrameLocks noGrp="1"/>
          </p:cNvGraphicFramePr>
          <p:nvPr>
            <p:extLst>
              <p:ext uri="{D42A27DB-BD31-4B8C-83A1-F6EECF244321}">
                <p14:modId xmlns:p14="http://schemas.microsoft.com/office/powerpoint/2010/main" val="3229958049"/>
              </p:ext>
            </p:extLst>
          </p:nvPr>
        </p:nvGraphicFramePr>
        <p:xfrm>
          <a:off x="155092" y="106079"/>
          <a:ext cx="11752449" cy="3812139"/>
        </p:xfrm>
        <a:graphic>
          <a:graphicData uri="http://schemas.openxmlformats.org/drawingml/2006/table">
            <a:tbl>
              <a:tblPr firstRow="1" bandRow="1">
                <a:tableStyleId>{C4B1156A-380E-4F78-BDF5-A606A8083BF9}</a:tableStyleId>
              </a:tblPr>
              <a:tblGrid>
                <a:gridCol w="2454442">
                  <a:extLst>
                    <a:ext uri="{9D8B030D-6E8A-4147-A177-3AD203B41FA5}">
                      <a16:colId xmlns:a16="http://schemas.microsoft.com/office/drawing/2014/main" val="1662183843"/>
                    </a:ext>
                  </a:extLst>
                </a:gridCol>
                <a:gridCol w="3880013">
                  <a:extLst>
                    <a:ext uri="{9D8B030D-6E8A-4147-A177-3AD203B41FA5}">
                      <a16:colId xmlns:a16="http://schemas.microsoft.com/office/drawing/2014/main" val="2324971604"/>
                    </a:ext>
                  </a:extLst>
                </a:gridCol>
                <a:gridCol w="1139978">
                  <a:extLst>
                    <a:ext uri="{9D8B030D-6E8A-4147-A177-3AD203B41FA5}">
                      <a16:colId xmlns:a16="http://schemas.microsoft.com/office/drawing/2014/main" val="849344620"/>
                    </a:ext>
                  </a:extLst>
                </a:gridCol>
                <a:gridCol w="1042705">
                  <a:extLst>
                    <a:ext uri="{9D8B030D-6E8A-4147-A177-3AD203B41FA5}">
                      <a16:colId xmlns:a16="http://schemas.microsoft.com/office/drawing/2014/main" val="2919859222"/>
                    </a:ext>
                  </a:extLst>
                </a:gridCol>
                <a:gridCol w="1052450">
                  <a:extLst>
                    <a:ext uri="{9D8B030D-6E8A-4147-A177-3AD203B41FA5}">
                      <a16:colId xmlns:a16="http://schemas.microsoft.com/office/drawing/2014/main" val="3983962965"/>
                    </a:ext>
                  </a:extLst>
                </a:gridCol>
                <a:gridCol w="1130410">
                  <a:extLst>
                    <a:ext uri="{9D8B030D-6E8A-4147-A177-3AD203B41FA5}">
                      <a16:colId xmlns:a16="http://schemas.microsoft.com/office/drawing/2014/main" val="28612157"/>
                    </a:ext>
                  </a:extLst>
                </a:gridCol>
                <a:gridCol w="1052451">
                  <a:extLst>
                    <a:ext uri="{9D8B030D-6E8A-4147-A177-3AD203B41FA5}">
                      <a16:colId xmlns:a16="http://schemas.microsoft.com/office/drawing/2014/main" val="663624665"/>
                    </a:ext>
                  </a:extLst>
                </a:gridCol>
              </a:tblGrid>
              <a:tr h="370840">
                <a:tc>
                  <a:txBody>
                    <a:bodyPr/>
                    <a:lstStyle/>
                    <a:p>
                      <a:endParaRPr lang="ru-RU" sz="1000" dirty="0"/>
                    </a:p>
                  </a:txBody>
                  <a:tcPr/>
                </a:tc>
                <a:tc>
                  <a:txBody>
                    <a:bodyPr/>
                    <a:lstStyle/>
                    <a:p>
                      <a:endParaRPr lang="ru-RU" sz="1000" dirty="0"/>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2640059473"/>
                  </a:ext>
                </a:extLst>
              </a:tr>
              <a:tr h="370840">
                <a:tc rowSpan="8">
                  <a:txBody>
                    <a:bodyPr/>
                    <a:lstStyle/>
                    <a:p>
                      <a:endParaRPr lang="ru-RU" sz="1000" dirty="0"/>
                    </a:p>
                  </a:txBody>
                  <a:tcPr/>
                </a:tc>
                <a:tc>
                  <a:txBody>
                    <a:bodyPr/>
                    <a:lstStyle/>
                    <a:p>
                      <a:pPr algn="just"/>
                      <a:r>
                        <a:rPr lang="ru-RU" sz="1000" dirty="0">
                          <a:latin typeface="Times New Roman" panose="02020603050405020304" pitchFamily="18" charset="0"/>
                          <a:cs typeface="Times New Roman" panose="02020603050405020304" pitchFamily="18" charset="0"/>
                        </a:rPr>
                        <a:t>на осуществление  полномочий по государственному управлению охраной труда </a:t>
                      </a:r>
                    </a:p>
                  </a:txBody>
                  <a:tcPr/>
                </a:tc>
                <a:tc>
                  <a:txBody>
                    <a:bodyPr/>
                    <a:lstStyle/>
                    <a:p>
                      <a:pPr algn="ctr" fontAlgn="t"/>
                      <a:r>
                        <a:rPr lang="ru-RU" sz="1000" b="0" i="0" u="none" strike="noStrike" dirty="0">
                          <a:latin typeface="Times New Roman"/>
                        </a:rPr>
                        <a:t>973528,00</a:t>
                      </a:r>
                    </a:p>
                  </a:txBody>
                  <a:tcPr marL="7620" marR="7620" marT="7620" marB="0"/>
                </a:tc>
                <a:tc>
                  <a:txBody>
                    <a:bodyPr/>
                    <a:lstStyle/>
                    <a:p>
                      <a:pPr algn="ctr" fontAlgn="t"/>
                      <a:r>
                        <a:rPr lang="ru-RU" sz="1000" b="0" i="0" u="none" strike="noStrike" dirty="0">
                          <a:latin typeface="Times New Roman"/>
                        </a:rPr>
                        <a:t>1208033,00</a:t>
                      </a:r>
                    </a:p>
                  </a:txBody>
                  <a:tcPr marL="7620" marR="7620" marT="7620" marB="0"/>
                </a:tc>
                <a:tc>
                  <a:txBody>
                    <a:bodyPr/>
                    <a:lstStyle/>
                    <a:p>
                      <a:pPr algn="ctr" fontAlgn="t"/>
                      <a:r>
                        <a:rPr lang="ru-RU" sz="1000" b="0" i="0" u="none" strike="noStrike" dirty="0">
                          <a:latin typeface="Times New Roman"/>
                        </a:rPr>
                        <a:t>1220949,00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1271464,00</a:t>
                      </a:r>
                    </a:p>
                  </a:txBody>
                  <a:tcPr/>
                </a:tc>
                <a:tc>
                  <a:txBody>
                    <a:bodyPr/>
                    <a:lstStyle/>
                    <a:p>
                      <a:pPr algn="ctr"/>
                      <a:r>
                        <a:rPr lang="ru-RU" sz="1000" dirty="0">
                          <a:latin typeface="Times New Roman" panose="02020603050405020304" pitchFamily="18" charset="0"/>
                          <a:cs typeface="Times New Roman" panose="02020603050405020304" pitchFamily="18" charset="0"/>
                        </a:rPr>
                        <a:t>1319723,00</a:t>
                      </a:r>
                    </a:p>
                  </a:txBody>
                  <a:tcPr/>
                </a:tc>
                <a:extLst>
                  <a:ext uri="{0D108BD9-81ED-4DB2-BD59-A6C34878D82A}">
                    <a16:rowId xmlns:a16="http://schemas.microsoft.com/office/drawing/2014/main" val="2488873894"/>
                  </a:ext>
                </a:extLst>
              </a:tr>
              <a:tr h="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реализацию в сфере транспортного обслуживания по муниципальным маршрутам</a:t>
                      </a:r>
                    </a:p>
                  </a:txBody>
                  <a:tcPr/>
                </a:tc>
                <a:tc>
                  <a:txBody>
                    <a:bodyPr/>
                    <a:lstStyle/>
                    <a:p>
                      <a:pPr algn="ctr" fontAlgn="t"/>
                      <a:r>
                        <a:rPr lang="ru-RU" sz="1000" b="0" i="0" u="none" strike="noStrike" dirty="0">
                          <a:latin typeface="Times New Roman"/>
                        </a:rPr>
                        <a:t>3387,08</a:t>
                      </a:r>
                    </a:p>
                  </a:txBody>
                  <a:tcPr marL="7620" marR="7620" marT="7620" marB="0"/>
                </a:tc>
                <a:tc>
                  <a:txBody>
                    <a:bodyPr/>
                    <a:lstStyle/>
                    <a:p>
                      <a:pPr algn="ctr" fontAlgn="t"/>
                      <a:r>
                        <a:rPr lang="ru-RU" sz="1000" b="0" i="0" u="none" strike="noStrike" dirty="0">
                          <a:latin typeface="Times New Roman"/>
                        </a:rPr>
                        <a:t>3387,08</a:t>
                      </a:r>
                    </a:p>
                  </a:txBody>
                  <a:tcPr marL="7620" marR="7620" marT="7620" marB="0"/>
                </a:tc>
                <a:tc>
                  <a:txBody>
                    <a:bodyPr/>
                    <a:lstStyle/>
                    <a:p>
                      <a:pPr algn="ctr" fontAlgn="t"/>
                      <a:r>
                        <a:rPr lang="ru-RU" sz="1000" b="0" i="0" u="none" strike="noStrike" dirty="0">
                          <a:latin typeface="Times New Roman"/>
                        </a:rPr>
                        <a:t>3387,08</a:t>
                      </a:r>
                    </a:p>
                  </a:txBody>
                  <a:tcPr marL="7620" marR="7620" marT="7620" marB="0"/>
                </a:tc>
                <a:tc>
                  <a:txBody>
                    <a:bodyPr/>
                    <a:lstStyle/>
                    <a:p>
                      <a:pPr algn="ctr" fontAlgn="t"/>
                      <a:r>
                        <a:rPr lang="ru-RU" sz="1000" b="0" i="0" u="none" strike="noStrike" dirty="0">
                          <a:latin typeface="Times New Roman"/>
                        </a:rPr>
                        <a:t>3387,08</a:t>
                      </a:r>
                    </a:p>
                  </a:txBody>
                  <a:tcPr marL="7620" marR="7620" marT="7620" marB="0"/>
                </a:tc>
                <a:tc>
                  <a:txBody>
                    <a:bodyPr/>
                    <a:lstStyle/>
                    <a:p>
                      <a:pPr algn="ctr" fontAlgn="t"/>
                      <a:r>
                        <a:rPr lang="ru-RU" sz="1000" b="0" i="0" u="none" strike="noStrike" dirty="0">
                          <a:latin typeface="Times New Roman"/>
                        </a:rPr>
                        <a:t>3387,08</a:t>
                      </a:r>
                    </a:p>
                  </a:txBody>
                  <a:tcPr marL="7620" marR="7620" marT="7620" marB="0"/>
                </a:tc>
                <a:extLst>
                  <a:ext uri="{0D108BD9-81ED-4DB2-BD59-A6C34878D82A}">
                    <a16:rowId xmlns:a16="http://schemas.microsoft.com/office/drawing/2014/main" val="701419373"/>
                  </a:ext>
                </a:extLst>
              </a:tr>
              <a:tr h="37084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осуществление полномочия по возмещению специализированным службам по вопросам похоронного дела стоимости услуг по погребению умерших</a:t>
                      </a:r>
                    </a:p>
                  </a:txBody>
                  <a:tcPr/>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r>
                        <a:rPr lang="ru-RU" sz="1000" b="0" i="0" u="none" strike="noStrike" dirty="0">
                          <a:latin typeface="Times New Roman"/>
                        </a:rPr>
                        <a:t>42706,00</a:t>
                      </a: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44726,00</a:t>
                      </a:r>
                    </a:p>
                  </a:txBody>
                  <a:tcPr/>
                </a:tc>
                <a:tc>
                  <a:txBody>
                    <a:bodyPr/>
                    <a:lstStyle/>
                    <a:p>
                      <a:pPr algn="ctr"/>
                      <a:r>
                        <a:rPr lang="ru-RU" sz="1000" dirty="0">
                          <a:latin typeface="Times New Roman" panose="02020603050405020304" pitchFamily="18" charset="0"/>
                          <a:cs typeface="Times New Roman" panose="02020603050405020304" pitchFamily="18" charset="0"/>
                        </a:rPr>
                        <a:t>47544,00</a:t>
                      </a:r>
                    </a:p>
                  </a:txBody>
                  <a:tcPr/>
                </a:tc>
                <a:extLst>
                  <a:ext uri="{0D108BD9-81ED-4DB2-BD59-A6C34878D82A}">
                    <a16:rowId xmlns:a16="http://schemas.microsoft.com/office/drawing/2014/main" val="3146281399"/>
                  </a:ext>
                </a:extLst>
              </a:tr>
              <a:tr h="37084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осуществление первичного воинского учета на территориях, где отсутствуют военные комиссариаты</a:t>
                      </a:r>
                    </a:p>
                  </a:txBody>
                  <a:tcPr/>
                </a:tc>
                <a:tc>
                  <a:txBody>
                    <a:bodyPr/>
                    <a:lstStyle/>
                    <a:p>
                      <a:pPr algn="ctr" fontAlgn="t"/>
                      <a:r>
                        <a:rPr lang="ru-RU" sz="1000" b="0" i="0" u="none" strike="noStrike" dirty="0">
                          <a:latin typeface="Times New Roman"/>
                        </a:rPr>
                        <a:t>1293510,00</a:t>
                      </a:r>
                    </a:p>
                  </a:txBody>
                  <a:tcPr marL="7620" marR="7620" marT="7620" marB="0"/>
                </a:tc>
                <a:tc>
                  <a:txBody>
                    <a:bodyPr/>
                    <a:lstStyle/>
                    <a:p>
                      <a:pPr algn="ctr" fontAlgn="t"/>
                      <a:r>
                        <a:rPr lang="ru-RU" sz="1000" b="0" i="0" u="none" strike="noStrike" dirty="0">
                          <a:latin typeface="Times New Roman"/>
                        </a:rPr>
                        <a:t>1197516,00</a:t>
                      </a:r>
                    </a:p>
                  </a:txBody>
                  <a:tcPr marL="7620" marR="7620" marT="7620" marB="0"/>
                </a:tc>
                <a:tc>
                  <a:txBody>
                    <a:bodyPr/>
                    <a:lstStyle/>
                    <a:p>
                      <a:pPr algn="ctr" fontAlgn="t"/>
                      <a:r>
                        <a:rPr lang="ru-RU" sz="1000" b="0" i="0" u="none" strike="noStrike" dirty="0">
                          <a:latin typeface="Times New Roman"/>
                        </a:rPr>
                        <a:t>1276152,00</a:t>
                      </a:r>
                    </a:p>
                  </a:txBody>
                  <a:tcPr marL="7620" marR="7620" marT="7620" marB="0"/>
                </a:tc>
                <a:tc>
                  <a:txBody>
                    <a:bodyPr/>
                    <a:lstStyle/>
                    <a:p>
                      <a:pPr algn="ctr" fontAlgn="t"/>
                      <a:r>
                        <a:rPr lang="ru-RU" sz="1000" b="0" i="0" u="none" strike="noStrike" dirty="0">
                          <a:latin typeface="Times New Roman"/>
                        </a:rPr>
                        <a:t>1395216,00</a:t>
                      </a:r>
                    </a:p>
                  </a:txBody>
                  <a:tcPr marL="7620" marR="7620" marT="7620" marB="0"/>
                </a:tc>
                <a:tc>
                  <a:txBody>
                    <a:bodyPr/>
                    <a:lstStyle/>
                    <a:p>
                      <a:pPr algn="ctr" fontAlgn="t"/>
                      <a:r>
                        <a:rPr lang="ru-RU" sz="1000" b="0" i="0" u="none" strike="noStrike" dirty="0">
                          <a:latin typeface="Times New Roman"/>
                        </a:rPr>
                        <a:t>1445040,00</a:t>
                      </a:r>
                    </a:p>
                  </a:txBody>
                  <a:tcPr marL="7620" marR="7620" marT="7620" marB="0"/>
                </a:tc>
                <a:extLst>
                  <a:ext uri="{0D108BD9-81ED-4DB2-BD59-A6C34878D82A}">
                    <a16:rowId xmlns:a16="http://schemas.microsoft.com/office/drawing/2014/main" val="1476734881"/>
                  </a:ext>
                </a:extLst>
              </a:tr>
              <a:tr h="370840">
                <a:tc vMerge="1">
                  <a:txBody>
                    <a:bodyPr/>
                    <a:lstStyle/>
                    <a:p>
                      <a:endParaRPr lang="ru-RU" dirty="0"/>
                    </a:p>
                  </a:txBody>
                  <a:tcPr/>
                </a:tc>
                <a:tc>
                  <a:txBody>
                    <a:bodyPr/>
                    <a:lstStyle/>
                    <a:p>
                      <a:r>
                        <a:rPr lang="ru-RU" sz="1000" dirty="0">
                          <a:latin typeface="Times New Roman" panose="02020603050405020304" pitchFamily="18" charset="0"/>
                          <a:cs typeface="Times New Roman" panose="02020603050405020304" pitchFamily="18" charset="0"/>
                        </a:rPr>
                        <a:t>на осуществление полномочий по составлению (изменению) списков кандидатов в присяжные заседатели </a:t>
                      </a:r>
                    </a:p>
                  </a:txBody>
                  <a:tcPr/>
                </a:tc>
                <a:tc>
                  <a:txBody>
                    <a:bodyPr/>
                    <a:lstStyle/>
                    <a:p>
                      <a:pPr algn="ctr" fontAlgn="t"/>
                      <a:r>
                        <a:rPr lang="ru-RU" sz="1000" b="0" i="0" u="none" strike="noStrike" dirty="0">
                          <a:latin typeface="Times New Roman"/>
                        </a:rPr>
                        <a:t>2240,00</a:t>
                      </a:r>
                    </a:p>
                  </a:txBody>
                  <a:tcPr marL="7620" marR="7620" marT="7620" marB="0"/>
                </a:tc>
                <a:tc>
                  <a:txBody>
                    <a:bodyPr/>
                    <a:lstStyle/>
                    <a:p>
                      <a:pPr algn="ctr" fontAlgn="t"/>
                      <a:r>
                        <a:rPr lang="ru-RU" sz="1000" b="0" i="0" u="none" strike="noStrike" dirty="0">
                          <a:latin typeface="Times New Roman"/>
                        </a:rPr>
                        <a:t>8503,00</a:t>
                      </a:r>
                    </a:p>
                  </a:txBody>
                  <a:tcPr marL="7620" marR="7620" marT="7620" marB="0"/>
                </a:tc>
                <a:tc>
                  <a:txBody>
                    <a:bodyPr/>
                    <a:lstStyle/>
                    <a:p>
                      <a:pPr algn="ctr" fontAlgn="t"/>
                      <a:r>
                        <a:rPr lang="ru-RU" sz="1000" b="0" i="0" u="none" strike="noStrike" dirty="0">
                          <a:latin typeface="Times New Roman"/>
                        </a:rPr>
                        <a:t>9481,00</a:t>
                      </a:r>
                    </a:p>
                  </a:txBody>
                  <a:tcPr marL="7620" marR="7620" marT="7620" marB="0"/>
                </a:tc>
                <a:tc>
                  <a:txBody>
                    <a:bodyPr/>
                    <a:lstStyle/>
                    <a:p>
                      <a:pPr algn="ctr" fontAlgn="t"/>
                      <a:r>
                        <a:rPr lang="ru-RU" sz="1000" b="0" i="0" u="none" strike="noStrike" dirty="0">
                          <a:latin typeface="Times New Roman"/>
                        </a:rPr>
                        <a:t>74221,00</a:t>
                      </a:r>
                    </a:p>
                  </a:txBody>
                  <a:tcPr marL="7620" marR="7620" marT="7620" marB="0"/>
                </a:tc>
                <a:tc>
                  <a:txBody>
                    <a:bodyPr/>
                    <a:lstStyle/>
                    <a:p>
                      <a:pPr algn="ctr" fontAlgn="t"/>
                      <a:r>
                        <a:rPr lang="ru-RU" sz="1000" b="0" i="0" u="none" strike="noStrike" dirty="0">
                          <a:latin typeface="Times New Roman"/>
                        </a:rPr>
                        <a:t>13347,00</a:t>
                      </a:r>
                    </a:p>
                  </a:txBody>
                  <a:tcPr marL="7620" marR="7620" marT="7620" marB="0"/>
                </a:tc>
                <a:extLst>
                  <a:ext uri="{0D108BD9-81ED-4DB2-BD59-A6C34878D82A}">
                    <a16:rowId xmlns:a16="http://schemas.microsoft.com/office/drawing/2014/main" val="1996379826"/>
                  </a:ext>
                </a:extLst>
              </a:tr>
              <a:tr h="163630">
                <a:tc vMerge="1">
                  <a:txBody>
                    <a:bodyPr/>
                    <a:lstStyle/>
                    <a:p>
                      <a:endParaRPr lang="ru-RU" dirty="0"/>
                    </a:p>
                  </a:txBody>
                  <a:tcPr/>
                </a:tc>
                <a:tc>
                  <a:txBody>
                    <a:bodyPr/>
                    <a:lstStyle/>
                    <a:p>
                      <a:r>
                        <a:rPr lang="ru-RU" sz="1000" b="0" dirty="0">
                          <a:latin typeface="Times New Roman" panose="02020603050405020304" pitchFamily="18" charset="0"/>
                          <a:cs typeface="Times New Roman" panose="02020603050405020304" pitchFamily="18" charset="0"/>
                        </a:rPr>
                        <a:t>единая субвенция</a:t>
                      </a:r>
                    </a:p>
                  </a:txBody>
                  <a:tcPr/>
                </a:tc>
                <a:tc>
                  <a:txBody>
                    <a:bodyPr/>
                    <a:lstStyle/>
                    <a:p>
                      <a:pPr algn="ctr" fontAlgn="t"/>
                      <a:r>
                        <a:rPr lang="ru-RU" sz="1000" b="0" i="0" u="none" strike="noStrike" dirty="0">
                          <a:latin typeface="Times New Roman"/>
                        </a:rPr>
                        <a:t>2280128,00</a:t>
                      </a:r>
                    </a:p>
                  </a:txBody>
                  <a:tcPr marL="7620" marR="7620" marT="7620" marB="0"/>
                </a:tc>
                <a:tc>
                  <a:txBody>
                    <a:bodyPr/>
                    <a:lstStyle/>
                    <a:p>
                      <a:pPr algn="ctr" fontAlgn="t"/>
                      <a:r>
                        <a:rPr lang="ru-RU" sz="1000" b="0" i="0" u="none" strike="noStrike" dirty="0">
                          <a:latin typeface="Times New Roman"/>
                        </a:rPr>
                        <a:t>2838247,00</a:t>
                      </a:r>
                    </a:p>
                  </a:txBody>
                  <a:tcPr marL="7620" marR="7620" marT="7620" marB="0"/>
                </a:tc>
                <a:tc>
                  <a:txBody>
                    <a:bodyPr/>
                    <a:lstStyle/>
                    <a:p>
                      <a:pPr algn="ctr" fontAlgn="t"/>
                      <a:r>
                        <a:rPr lang="ru-RU" sz="1000" b="0" i="0" u="none" strike="noStrike" dirty="0">
                          <a:latin typeface="Times New Roman"/>
                        </a:rPr>
                        <a:t>2874482,00</a:t>
                      </a:r>
                    </a:p>
                  </a:txBody>
                  <a:tcPr marL="7620" marR="7620" marT="7620" marB="0"/>
                </a:tc>
                <a:tc>
                  <a:txBody>
                    <a:bodyPr/>
                    <a:lstStyle/>
                    <a:p>
                      <a:pPr algn="ctr" fontAlgn="t"/>
                      <a:r>
                        <a:rPr lang="ru-RU" sz="1000" b="0" i="0" u="none" strike="noStrike" dirty="0">
                          <a:latin typeface="Times New Roman"/>
                        </a:rPr>
                        <a:t>2999539,00</a:t>
                      </a:r>
                    </a:p>
                  </a:txBody>
                  <a:tcPr marL="7620" marR="7620" marT="7620" marB="0"/>
                </a:tc>
                <a:tc>
                  <a:txBody>
                    <a:bodyPr/>
                    <a:lstStyle/>
                    <a:p>
                      <a:pPr algn="ctr" fontAlgn="t"/>
                      <a:r>
                        <a:rPr lang="ru-RU" sz="1000" b="0" i="0" u="none" strike="noStrike" dirty="0">
                          <a:latin typeface="Times New Roman"/>
                        </a:rPr>
                        <a:t>3119522,00</a:t>
                      </a:r>
                    </a:p>
                  </a:txBody>
                  <a:tcPr marL="7620" marR="7620" marT="7620" marB="0"/>
                </a:tc>
                <a:extLst>
                  <a:ext uri="{0D108BD9-81ED-4DB2-BD59-A6C34878D82A}">
                    <a16:rowId xmlns:a16="http://schemas.microsoft.com/office/drawing/2014/main" val="3818377663"/>
                  </a:ext>
                </a:extLst>
              </a:tr>
              <a:tr h="241449">
                <a:tc vMerge="1">
                  <a:txBody>
                    <a:bodyPr/>
                    <a:lstStyle/>
                    <a:p>
                      <a:endParaRPr lang="ru-RU" dirty="0"/>
                    </a:p>
                  </a:txBody>
                  <a:tcPr/>
                </a:tc>
                <a:tc>
                  <a:txBody>
                    <a:bodyPr/>
                    <a:lstStyle/>
                    <a:p>
                      <a:r>
                        <a:rPr lang="ru-RU" sz="1000" b="0" dirty="0">
                          <a:latin typeface="Times New Roman" panose="02020603050405020304" pitchFamily="18" charset="0"/>
                          <a:cs typeface="Times New Roman" panose="02020603050405020304" pitchFamily="18" charset="0"/>
                        </a:rPr>
                        <a:t> на государственную регистрацию актов гражданского состояния</a:t>
                      </a:r>
                    </a:p>
                  </a:txBody>
                  <a:tcPr/>
                </a:tc>
                <a:tc>
                  <a:txBody>
                    <a:bodyPr/>
                    <a:lstStyle/>
                    <a:p>
                      <a:pPr algn="ctr" fontAlgn="t"/>
                      <a:r>
                        <a:rPr lang="ru-RU" sz="1000" b="0" i="0" u="none" strike="noStrike" dirty="0">
                          <a:latin typeface="Times New Roman"/>
                        </a:rPr>
                        <a:t>1117965,00</a:t>
                      </a:r>
                    </a:p>
                  </a:txBody>
                  <a:tcPr marL="7620" marR="7620" marT="7620" marB="0"/>
                </a:tc>
                <a:tc>
                  <a:txBody>
                    <a:bodyPr/>
                    <a:lstStyle/>
                    <a:p>
                      <a:pPr algn="ctr" fontAlgn="t"/>
                      <a:r>
                        <a:rPr lang="ru-RU" sz="1000" b="0" i="0" u="none" strike="noStrike" dirty="0">
                          <a:latin typeface="Times New Roman"/>
                        </a:rPr>
                        <a:t>1085733,00</a:t>
                      </a:r>
                    </a:p>
                  </a:txBody>
                  <a:tcPr marL="7620" marR="7620" marT="7620" marB="0"/>
                </a:tc>
                <a:tc>
                  <a:txBody>
                    <a:bodyPr/>
                    <a:lstStyle/>
                    <a:p>
                      <a:pPr algn="ctr" fontAlgn="t"/>
                      <a:r>
                        <a:rPr lang="ru-RU" sz="1000" b="0" i="0" u="none" strike="noStrike" dirty="0">
                          <a:latin typeface="Times New Roman"/>
                        </a:rPr>
                        <a:t>1616152,00</a:t>
                      </a:r>
                    </a:p>
                  </a:txBody>
                  <a:tcPr marL="7620" marR="7620" marT="7620" marB="0"/>
                </a:tc>
                <a:tc>
                  <a:txBody>
                    <a:bodyPr/>
                    <a:lstStyle/>
                    <a:p>
                      <a:pPr algn="ctr" fontAlgn="t"/>
                      <a:r>
                        <a:rPr lang="ru-RU" sz="1000" b="0" i="0" u="none" strike="noStrike" dirty="0">
                          <a:latin typeface="Times New Roman"/>
                        </a:rPr>
                        <a:t>1616152,00</a:t>
                      </a:r>
                    </a:p>
                  </a:txBody>
                  <a:tcPr marL="7620" marR="7620" marT="7620" marB="0"/>
                </a:tc>
                <a:tc>
                  <a:txBody>
                    <a:bodyPr/>
                    <a:lstStyle/>
                    <a:p>
                      <a:pPr algn="ctr" fontAlgn="t"/>
                      <a:r>
                        <a:rPr lang="ru-RU" sz="1000" b="0" i="0" u="none" strike="noStrike" dirty="0">
                          <a:latin typeface="Times New Roman"/>
                        </a:rPr>
                        <a:t>1616152,00</a:t>
                      </a:r>
                    </a:p>
                  </a:txBody>
                  <a:tcPr marL="7620" marR="7620" marT="7620" marB="0"/>
                </a:tc>
                <a:extLst>
                  <a:ext uri="{0D108BD9-81ED-4DB2-BD59-A6C34878D82A}">
                    <a16:rowId xmlns:a16="http://schemas.microsoft.com/office/drawing/2014/main" val="1330517310"/>
                  </a:ext>
                </a:extLst>
              </a:tr>
              <a:tr h="550779">
                <a:tc vMerge="1">
                  <a:txBody>
                    <a:bodyPr/>
                    <a:lstStyle/>
                    <a:p>
                      <a:endParaRPr lang="ru-RU" dirty="0"/>
                    </a:p>
                  </a:txBody>
                  <a:tcPr/>
                </a:tc>
                <a:tc>
                  <a:txBody>
                    <a:bodyPr/>
                    <a:lstStyle/>
                    <a:p>
                      <a:r>
                        <a:rPr lang="ru-RU" sz="1000" b="0" dirty="0">
                          <a:latin typeface="Times New Roman" panose="02020603050405020304" pitchFamily="18" charset="0"/>
                          <a:cs typeface="Times New Roman" panose="02020603050405020304" pitchFamily="18" charset="0"/>
                        </a:rPr>
                        <a:t>прочие субвенции</a:t>
                      </a:r>
                    </a:p>
                  </a:txBody>
                  <a:tcPr/>
                </a:tc>
                <a:tc>
                  <a:txBody>
                    <a:bodyPr/>
                    <a:lstStyle/>
                    <a:p>
                      <a:pPr algn="ctr" fontAlgn="t"/>
                      <a:r>
                        <a:rPr lang="ru-RU" sz="1000" b="0" i="0" u="none" strike="noStrike" dirty="0">
                          <a:latin typeface="Times New Roman"/>
                        </a:rPr>
                        <a:t>272183,00</a:t>
                      </a:r>
                    </a:p>
                  </a:txBody>
                  <a:tcPr marL="7620" marR="7620" marT="7620" marB="0"/>
                </a:tc>
                <a:tc>
                  <a:txBody>
                    <a:bodyPr/>
                    <a:lstStyle/>
                    <a:p>
                      <a:pPr algn="ctr" fontAlgn="t"/>
                      <a:r>
                        <a:rPr lang="ru-RU" sz="1000" b="0" i="0" u="none" strike="noStrike" dirty="0">
                          <a:latin typeface="Times New Roman"/>
                        </a:rPr>
                        <a:t>569098,00</a:t>
                      </a:r>
                    </a:p>
                  </a:txBody>
                  <a:tcPr marL="7620" marR="7620" marT="7620" marB="0"/>
                </a:tc>
                <a:tc>
                  <a:txBody>
                    <a:bodyPr/>
                    <a:lstStyle/>
                    <a:p>
                      <a:pPr algn="ctr" fontAlgn="t"/>
                      <a:r>
                        <a:rPr lang="ru-RU" sz="1000" b="0" i="0" u="none" strike="noStrike" dirty="0">
                          <a:latin typeface="Times New Roman"/>
                        </a:rPr>
                        <a:t>276867,00</a:t>
                      </a:r>
                    </a:p>
                  </a:txBody>
                  <a:tcPr marL="7620" marR="7620" marT="7620" marB="0"/>
                </a:tc>
                <a:tc>
                  <a:txBody>
                    <a:bodyPr/>
                    <a:lstStyle/>
                    <a:p>
                      <a:pPr algn="ctr" fontAlgn="t"/>
                      <a:r>
                        <a:rPr lang="ru-RU" sz="1000" b="0" i="0" u="none" strike="noStrike" dirty="0">
                          <a:latin typeface="Times New Roman"/>
                        </a:rPr>
                        <a:t>288966,00</a:t>
                      </a:r>
                    </a:p>
                  </a:txBody>
                  <a:tcPr marL="7620" marR="7620" marT="7620" marB="0"/>
                </a:tc>
                <a:tc>
                  <a:txBody>
                    <a:bodyPr/>
                    <a:lstStyle/>
                    <a:p>
                      <a:pPr algn="ctr" fontAlgn="t"/>
                      <a:r>
                        <a:rPr lang="ru-RU" sz="1000" b="0" i="0" u="none" strike="noStrike" dirty="0">
                          <a:latin typeface="Times New Roman"/>
                        </a:rPr>
                        <a:t>300525,00</a:t>
                      </a:r>
                    </a:p>
                  </a:txBody>
                  <a:tcPr marL="7620" marR="7620" marT="7620" marB="0"/>
                </a:tc>
                <a:extLst>
                  <a:ext uri="{0D108BD9-81ED-4DB2-BD59-A6C34878D82A}">
                    <a16:rowId xmlns:a16="http://schemas.microsoft.com/office/drawing/2014/main" val="3836889222"/>
                  </a:ext>
                </a:extLst>
              </a:tr>
              <a:tr h="122436">
                <a:tc>
                  <a:txBody>
                    <a:bodyPr/>
                    <a:lstStyle/>
                    <a:p>
                      <a:endParaRPr lang="ru-RU" sz="1000" dirty="0"/>
                    </a:p>
                  </a:txBody>
                  <a:tcPr/>
                </a:tc>
                <a:tc>
                  <a:txBody>
                    <a:bodyPr/>
                    <a:lstStyle/>
                    <a:p>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a:rPr>
                        <a:t>5942941,08</a:t>
                      </a:r>
                    </a:p>
                  </a:txBody>
                  <a:tcPr marL="7620" marR="7620" marT="7620" marB="0"/>
                </a:tc>
                <a:tc>
                  <a:txBody>
                    <a:bodyPr/>
                    <a:lstStyle/>
                    <a:p>
                      <a:pPr algn="ctr" fontAlgn="t"/>
                      <a:r>
                        <a:rPr lang="ru-RU" sz="1000" b="1" i="0" u="none" strike="noStrike" dirty="0">
                          <a:latin typeface="Times New Roman"/>
                        </a:rPr>
                        <a:t>6910517,08</a:t>
                      </a:r>
                    </a:p>
                  </a:txBody>
                  <a:tcPr marL="7620" marR="7620" marT="7620" marB="0"/>
                </a:tc>
                <a:tc>
                  <a:txBody>
                    <a:bodyPr/>
                    <a:lstStyle/>
                    <a:p>
                      <a:pPr algn="ctr" fontAlgn="t"/>
                      <a:r>
                        <a:rPr lang="ru-RU" sz="1000" b="1" i="0" u="none" strike="noStrike" dirty="0">
                          <a:latin typeface="Times New Roman"/>
                        </a:rPr>
                        <a:t>7320176,08</a:t>
                      </a:r>
                    </a:p>
                  </a:txBody>
                  <a:tcPr marL="7620" marR="7620" marT="7620" marB="0"/>
                </a:tc>
                <a:tc>
                  <a:txBody>
                    <a:bodyPr/>
                    <a:lstStyle/>
                    <a:p>
                      <a:pPr algn="ctr" fontAlgn="t"/>
                      <a:r>
                        <a:rPr lang="ru-RU" sz="1000" b="1" i="0" u="none" strike="noStrike" dirty="0">
                          <a:latin typeface="Times New Roman"/>
                        </a:rPr>
                        <a:t>7693671,08</a:t>
                      </a:r>
                    </a:p>
                  </a:txBody>
                  <a:tcPr marL="7620" marR="7620" marT="7620" marB="0"/>
                </a:tc>
                <a:tc>
                  <a:txBody>
                    <a:bodyPr/>
                    <a:lstStyle/>
                    <a:p>
                      <a:pPr algn="ctr" fontAlgn="t"/>
                      <a:r>
                        <a:rPr lang="ru-RU" sz="1000" b="1" i="0" u="none" strike="noStrike" dirty="0">
                          <a:latin typeface="Times New Roman"/>
                        </a:rPr>
                        <a:t>7865240,08</a:t>
                      </a:r>
                    </a:p>
                  </a:txBody>
                  <a:tcPr marL="7620" marR="7620" marT="7620" marB="0"/>
                </a:tc>
                <a:extLst>
                  <a:ext uri="{0D108BD9-81ED-4DB2-BD59-A6C34878D82A}">
                    <a16:rowId xmlns:a16="http://schemas.microsoft.com/office/drawing/2014/main" val="266688955"/>
                  </a:ext>
                </a:extLst>
              </a:tr>
            </a:tbl>
          </a:graphicData>
        </a:graphic>
      </p:graphicFrame>
      <p:pic>
        <p:nvPicPr>
          <p:cNvPr id="6" name="Рисунок 5">
            <a:extLst>
              <a:ext uri="{FF2B5EF4-FFF2-40B4-BE49-F238E27FC236}">
                <a16:creationId xmlns:a16="http://schemas.microsoft.com/office/drawing/2014/main" id="{FFD0D468-0201-7391-38B1-375DBC66A0FC}"/>
              </a:ext>
            </a:extLst>
          </p:cNvPr>
          <p:cNvPicPr>
            <a:picLocks noChangeAspect="1"/>
          </p:cNvPicPr>
          <p:nvPr/>
        </p:nvPicPr>
        <p:blipFill>
          <a:blip r:embed="rId3"/>
          <a:srcRect l="20963" t="4880" r="21069"/>
          <a:stretch/>
        </p:blipFill>
        <p:spPr>
          <a:xfrm>
            <a:off x="225736" y="533894"/>
            <a:ext cx="990668" cy="687898"/>
          </a:xfrm>
          <a:prstGeom prst="rect">
            <a:avLst/>
          </a:prstGeom>
        </p:spPr>
      </p:pic>
      <p:pic>
        <p:nvPicPr>
          <p:cNvPr id="7" name="Рисунок 6">
            <a:extLst>
              <a:ext uri="{FF2B5EF4-FFF2-40B4-BE49-F238E27FC236}">
                <a16:creationId xmlns:a16="http://schemas.microsoft.com/office/drawing/2014/main" id="{4D7EB915-FEA2-7B01-E5B7-AFB53BA35DED}"/>
              </a:ext>
            </a:extLst>
          </p:cNvPr>
          <p:cNvPicPr>
            <a:picLocks noChangeAspect="1"/>
          </p:cNvPicPr>
          <p:nvPr/>
        </p:nvPicPr>
        <p:blipFill>
          <a:blip r:embed="rId4"/>
          <a:stretch>
            <a:fillRect/>
          </a:stretch>
        </p:blipFill>
        <p:spPr>
          <a:xfrm>
            <a:off x="1325569" y="573189"/>
            <a:ext cx="1241568" cy="687898"/>
          </a:xfrm>
          <a:prstGeom prst="rect">
            <a:avLst/>
          </a:prstGeom>
        </p:spPr>
      </p:pic>
      <p:pic>
        <p:nvPicPr>
          <p:cNvPr id="9" name="Рисунок 8">
            <a:extLst>
              <a:ext uri="{FF2B5EF4-FFF2-40B4-BE49-F238E27FC236}">
                <a16:creationId xmlns:a16="http://schemas.microsoft.com/office/drawing/2014/main" id="{B20CAE50-952F-AD82-B40E-28632F1BE238}"/>
              </a:ext>
            </a:extLst>
          </p:cNvPr>
          <p:cNvPicPr>
            <a:picLocks noChangeAspect="1"/>
          </p:cNvPicPr>
          <p:nvPr/>
        </p:nvPicPr>
        <p:blipFill>
          <a:blip r:embed="rId5"/>
          <a:stretch>
            <a:fillRect/>
          </a:stretch>
        </p:blipFill>
        <p:spPr>
          <a:xfrm>
            <a:off x="231397" y="1294291"/>
            <a:ext cx="985007" cy="725075"/>
          </a:xfrm>
          <a:prstGeom prst="rect">
            <a:avLst/>
          </a:prstGeom>
        </p:spPr>
      </p:pic>
      <p:pic>
        <p:nvPicPr>
          <p:cNvPr id="10" name="Рисунок 9">
            <a:extLst>
              <a:ext uri="{FF2B5EF4-FFF2-40B4-BE49-F238E27FC236}">
                <a16:creationId xmlns:a16="http://schemas.microsoft.com/office/drawing/2014/main" id="{4595DCDA-4FF2-8B1F-3EE5-C40D37349E34}"/>
              </a:ext>
            </a:extLst>
          </p:cNvPr>
          <p:cNvPicPr>
            <a:picLocks noChangeAspect="1"/>
          </p:cNvPicPr>
          <p:nvPr/>
        </p:nvPicPr>
        <p:blipFill>
          <a:blip r:embed="rId6"/>
          <a:stretch>
            <a:fillRect/>
          </a:stretch>
        </p:blipFill>
        <p:spPr>
          <a:xfrm>
            <a:off x="1336648" y="1307661"/>
            <a:ext cx="1247229" cy="725075"/>
          </a:xfrm>
          <a:prstGeom prst="rect">
            <a:avLst/>
          </a:prstGeom>
        </p:spPr>
      </p:pic>
      <p:pic>
        <p:nvPicPr>
          <p:cNvPr id="11" name="Рисунок 10">
            <a:extLst>
              <a:ext uri="{FF2B5EF4-FFF2-40B4-BE49-F238E27FC236}">
                <a16:creationId xmlns:a16="http://schemas.microsoft.com/office/drawing/2014/main" id="{D5E5D6CA-C5E5-BA12-47F7-9FF611161F6F}"/>
              </a:ext>
            </a:extLst>
          </p:cNvPr>
          <p:cNvPicPr>
            <a:picLocks noChangeAspect="1"/>
          </p:cNvPicPr>
          <p:nvPr/>
        </p:nvPicPr>
        <p:blipFill>
          <a:blip r:embed="rId7"/>
          <a:stretch>
            <a:fillRect/>
          </a:stretch>
        </p:blipFill>
        <p:spPr>
          <a:xfrm>
            <a:off x="236885" y="2091865"/>
            <a:ext cx="968369" cy="759778"/>
          </a:xfrm>
          <a:prstGeom prst="rect">
            <a:avLst/>
          </a:prstGeom>
        </p:spPr>
      </p:pic>
      <p:pic>
        <p:nvPicPr>
          <p:cNvPr id="12" name="Рисунок 11">
            <a:extLst>
              <a:ext uri="{FF2B5EF4-FFF2-40B4-BE49-F238E27FC236}">
                <a16:creationId xmlns:a16="http://schemas.microsoft.com/office/drawing/2014/main" id="{0535C7DD-5955-7DEC-7CAE-0A62D2B32151}"/>
              </a:ext>
            </a:extLst>
          </p:cNvPr>
          <p:cNvPicPr>
            <a:picLocks noChangeAspect="1"/>
          </p:cNvPicPr>
          <p:nvPr/>
        </p:nvPicPr>
        <p:blipFill>
          <a:blip r:embed="rId8"/>
          <a:srcRect t="21393" b="21208"/>
          <a:stretch/>
        </p:blipFill>
        <p:spPr>
          <a:xfrm>
            <a:off x="1314419" y="2068381"/>
            <a:ext cx="1263867" cy="771719"/>
          </a:xfrm>
          <a:prstGeom prst="rect">
            <a:avLst/>
          </a:prstGeom>
        </p:spPr>
      </p:pic>
      <p:pic>
        <p:nvPicPr>
          <p:cNvPr id="13" name="Рисунок 12">
            <a:extLst>
              <a:ext uri="{FF2B5EF4-FFF2-40B4-BE49-F238E27FC236}">
                <a16:creationId xmlns:a16="http://schemas.microsoft.com/office/drawing/2014/main" id="{AA0C1502-DF74-DA7E-5BFC-F16DA41474F8}"/>
              </a:ext>
            </a:extLst>
          </p:cNvPr>
          <p:cNvPicPr>
            <a:picLocks noChangeAspect="1"/>
          </p:cNvPicPr>
          <p:nvPr/>
        </p:nvPicPr>
        <p:blipFill>
          <a:blip r:embed="rId9"/>
          <a:stretch>
            <a:fillRect/>
          </a:stretch>
        </p:blipFill>
        <p:spPr>
          <a:xfrm>
            <a:off x="231397" y="2881911"/>
            <a:ext cx="884339" cy="759779"/>
          </a:xfrm>
          <a:prstGeom prst="rect">
            <a:avLst/>
          </a:prstGeom>
        </p:spPr>
      </p:pic>
      <p:pic>
        <p:nvPicPr>
          <p:cNvPr id="14" name="Рисунок 13">
            <a:extLst>
              <a:ext uri="{FF2B5EF4-FFF2-40B4-BE49-F238E27FC236}">
                <a16:creationId xmlns:a16="http://schemas.microsoft.com/office/drawing/2014/main" id="{108B3FB1-A99E-B4DC-B491-FFBBA118ACC8}"/>
              </a:ext>
            </a:extLst>
          </p:cNvPr>
          <p:cNvPicPr>
            <a:picLocks noChangeAspect="1"/>
          </p:cNvPicPr>
          <p:nvPr/>
        </p:nvPicPr>
        <p:blipFill>
          <a:blip r:embed="rId10"/>
          <a:stretch>
            <a:fillRect/>
          </a:stretch>
        </p:blipFill>
        <p:spPr>
          <a:xfrm>
            <a:off x="1270828" y="2875745"/>
            <a:ext cx="1263866" cy="687897"/>
          </a:xfrm>
          <a:prstGeom prst="rect">
            <a:avLst/>
          </a:prstGeom>
        </p:spPr>
      </p:pic>
      <p:sp>
        <p:nvSpPr>
          <p:cNvPr id="15" name="Прямоугольник: скругленные углы 14">
            <a:extLst>
              <a:ext uri="{FF2B5EF4-FFF2-40B4-BE49-F238E27FC236}">
                <a16:creationId xmlns:a16="http://schemas.microsoft.com/office/drawing/2014/main" id="{55A86CBD-905A-45D1-02E8-158C37DDC8B5}"/>
              </a:ext>
            </a:extLst>
          </p:cNvPr>
          <p:cNvSpPr/>
          <p:nvPr/>
        </p:nvSpPr>
        <p:spPr>
          <a:xfrm>
            <a:off x="225736" y="145297"/>
            <a:ext cx="3186049" cy="316098"/>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7030A0"/>
                </a:solidFill>
                <a:latin typeface="Times New Roman" panose="02020603050405020304" pitchFamily="18" charset="0"/>
                <a:cs typeface="Times New Roman" panose="02020603050405020304" pitchFamily="18" charset="0"/>
              </a:rPr>
              <a:t>Общего характера</a:t>
            </a:r>
          </a:p>
        </p:txBody>
      </p:sp>
      <p:sp>
        <p:nvSpPr>
          <p:cNvPr id="16" name="Прямоугольник: скругленные углы 17">
            <a:extLst>
              <a:ext uri="{FF2B5EF4-FFF2-40B4-BE49-F238E27FC236}">
                <a16:creationId xmlns:a16="http://schemas.microsoft.com/office/drawing/2014/main" id="{3EEEB1E6-2483-281F-A9FA-C41B8470D3F3}"/>
              </a:ext>
            </a:extLst>
          </p:cNvPr>
          <p:cNvSpPr/>
          <p:nvPr/>
        </p:nvSpPr>
        <p:spPr>
          <a:xfrm>
            <a:off x="3901114" y="4024297"/>
            <a:ext cx="3186049" cy="340587"/>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7030A0"/>
                </a:solidFill>
                <a:latin typeface="Times New Roman" panose="02020603050405020304" pitchFamily="18" charset="0"/>
                <a:cs typeface="Times New Roman" panose="02020603050405020304" pitchFamily="18" charset="0"/>
              </a:rPr>
              <a:t>Безопасность жизнедеятельности</a:t>
            </a:r>
          </a:p>
        </p:txBody>
      </p:sp>
      <p:graphicFrame>
        <p:nvGraphicFramePr>
          <p:cNvPr id="17" name="Таблица 19">
            <a:extLst>
              <a:ext uri="{FF2B5EF4-FFF2-40B4-BE49-F238E27FC236}">
                <a16:creationId xmlns:a16="http://schemas.microsoft.com/office/drawing/2014/main" id="{364345C5-29D9-2A5B-0A81-972FF2ED7DBB}"/>
              </a:ext>
            </a:extLst>
          </p:cNvPr>
          <p:cNvGraphicFramePr>
            <a:graphicFrameLocks noGrp="1"/>
          </p:cNvGraphicFramePr>
          <p:nvPr>
            <p:extLst>
              <p:ext uri="{D42A27DB-BD31-4B8C-83A1-F6EECF244321}">
                <p14:modId xmlns:p14="http://schemas.microsoft.com/office/powerpoint/2010/main" val="1696482030"/>
              </p:ext>
            </p:extLst>
          </p:nvPr>
        </p:nvGraphicFramePr>
        <p:xfrm>
          <a:off x="155092" y="4562386"/>
          <a:ext cx="11752447" cy="2002646"/>
        </p:xfrm>
        <a:graphic>
          <a:graphicData uri="http://schemas.openxmlformats.org/drawingml/2006/table">
            <a:tbl>
              <a:tblPr firstRow="1" bandRow="1">
                <a:tableStyleId>{C4B1156A-380E-4F78-BDF5-A606A8083BF9}</a:tableStyleId>
              </a:tblPr>
              <a:tblGrid>
                <a:gridCol w="1078088">
                  <a:extLst>
                    <a:ext uri="{9D8B030D-6E8A-4147-A177-3AD203B41FA5}">
                      <a16:colId xmlns:a16="http://schemas.microsoft.com/office/drawing/2014/main" val="4044198729"/>
                    </a:ext>
                  </a:extLst>
                </a:gridCol>
                <a:gridCol w="5247978">
                  <a:extLst>
                    <a:ext uri="{9D8B030D-6E8A-4147-A177-3AD203B41FA5}">
                      <a16:colId xmlns:a16="http://schemas.microsoft.com/office/drawing/2014/main" val="1484437758"/>
                    </a:ext>
                  </a:extLst>
                </a:gridCol>
                <a:gridCol w="1174458">
                  <a:extLst>
                    <a:ext uri="{9D8B030D-6E8A-4147-A177-3AD203B41FA5}">
                      <a16:colId xmlns:a16="http://schemas.microsoft.com/office/drawing/2014/main" val="2571168934"/>
                    </a:ext>
                  </a:extLst>
                </a:gridCol>
                <a:gridCol w="989901">
                  <a:extLst>
                    <a:ext uri="{9D8B030D-6E8A-4147-A177-3AD203B41FA5}">
                      <a16:colId xmlns:a16="http://schemas.microsoft.com/office/drawing/2014/main" val="2959263435"/>
                    </a:ext>
                  </a:extLst>
                </a:gridCol>
                <a:gridCol w="1149292">
                  <a:extLst>
                    <a:ext uri="{9D8B030D-6E8A-4147-A177-3AD203B41FA5}">
                      <a16:colId xmlns:a16="http://schemas.microsoft.com/office/drawing/2014/main" val="1653370376"/>
                    </a:ext>
                  </a:extLst>
                </a:gridCol>
                <a:gridCol w="1057013">
                  <a:extLst>
                    <a:ext uri="{9D8B030D-6E8A-4147-A177-3AD203B41FA5}">
                      <a16:colId xmlns:a16="http://schemas.microsoft.com/office/drawing/2014/main" val="1264664062"/>
                    </a:ext>
                  </a:extLst>
                </a:gridCol>
                <a:gridCol w="1055717">
                  <a:extLst>
                    <a:ext uri="{9D8B030D-6E8A-4147-A177-3AD203B41FA5}">
                      <a16:colId xmlns:a16="http://schemas.microsoft.com/office/drawing/2014/main" val="3427268779"/>
                    </a:ext>
                  </a:extLst>
                </a:gridCol>
              </a:tblGrid>
              <a:tr h="543464">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2789245580"/>
                  </a:ext>
                </a:extLst>
              </a:tr>
              <a:tr h="729591">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на реализацию  полномочий по организации проведения мероприятий по предупреждению и ликвидации болезней животных</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835923,50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1428455,44</a:t>
                      </a:r>
                    </a:p>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1428455,44</a:t>
                      </a:r>
                    </a:p>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645936477"/>
                  </a:ext>
                </a:extLst>
              </a:tr>
              <a:tr h="729591">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ИТОГО:</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835923,50</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latin typeface="Times New Roman" panose="02020603050405020304" pitchFamily="18" charset="0"/>
                          <a:cs typeface="Times New Roman" panose="02020603050405020304" pitchFamily="18" charset="0"/>
                        </a:rPr>
                        <a:t>1428455,44</a:t>
                      </a:r>
                    </a:p>
                  </a:txBody>
                  <a:tcPr marL="7620" marR="7620" marT="7620" marB="0"/>
                </a:tc>
                <a:extLst>
                  <a:ext uri="{0D108BD9-81ED-4DB2-BD59-A6C34878D82A}">
                    <a16:rowId xmlns:a16="http://schemas.microsoft.com/office/drawing/2014/main" val="1689667337"/>
                  </a:ext>
                </a:extLst>
              </a:tr>
            </a:tbl>
          </a:graphicData>
        </a:graphic>
      </p:graphicFrame>
      <p:pic>
        <p:nvPicPr>
          <p:cNvPr id="19" name="Рисунок 18" descr="Изображение выглядит как логотип, символ, графическая вставка, Графика&#10;&#10;Автоматически созданное описание">
            <a:extLst>
              <a:ext uri="{FF2B5EF4-FFF2-40B4-BE49-F238E27FC236}">
                <a16:creationId xmlns:a16="http://schemas.microsoft.com/office/drawing/2014/main" id="{F73D7FAF-A195-6BDB-1AD7-F3B406368D55}"/>
              </a:ext>
            </a:extLst>
          </p:cNvPr>
          <p:cNvPicPr>
            <a:picLocks noChangeAspect="1"/>
          </p:cNvPicPr>
          <p:nvPr/>
        </p:nvPicPr>
        <p:blipFill>
          <a:blip r:embed="rId11"/>
          <a:stretch>
            <a:fillRect/>
          </a:stretch>
        </p:blipFill>
        <p:spPr>
          <a:xfrm>
            <a:off x="225736" y="5150217"/>
            <a:ext cx="913805" cy="639524"/>
          </a:xfrm>
          <a:prstGeom prst="rect">
            <a:avLst/>
          </a:prstGeom>
        </p:spPr>
      </p:pic>
    </p:spTree>
    <p:extLst>
      <p:ext uri="{BB962C8B-B14F-4D97-AF65-F5344CB8AC3E}">
        <p14:creationId xmlns:p14="http://schemas.microsoft.com/office/powerpoint/2010/main" val="4113810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F24768-740C-BF31-98F2-34E36CFF7A2D}"/>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C4C8D0AE-A9AD-AFA5-C0D9-18EAAF7F5E39}"/>
              </a:ext>
            </a:extLst>
          </p:cNvPr>
          <p:cNvSpPr/>
          <p:nvPr/>
        </p:nvSpPr>
        <p:spPr>
          <a:xfrm>
            <a:off x="2541511" y="171745"/>
            <a:ext cx="6957977" cy="331595"/>
          </a:xfrm>
          <a:prstGeom prst="snip2SameRect">
            <a:avLst/>
          </a:prstGeom>
          <a:solidFill>
            <a:schemeClr val="accent6">
              <a:lumMod val="40000"/>
              <a:lumOff val="60000"/>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Расходы</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бюджета округа</a:t>
            </a:r>
            <a:endParaRPr lang="ru-RU" sz="1200" b="1" dirty="0">
              <a:solidFill>
                <a:srgbClr val="0000CC"/>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195F45C3-5E6D-94C2-26E9-0F569625AE4B}"/>
              </a:ext>
            </a:extLst>
          </p:cNvPr>
          <p:cNvSpPr/>
          <p:nvPr/>
        </p:nvSpPr>
        <p:spPr>
          <a:xfrm>
            <a:off x="227162" y="578252"/>
            <a:ext cx="11151079" cy="2970044"/>
          </a:xfrm>
          <a:prstGeom prst="rect">
            <a:avLst/>
          </a:prstGeom>
        </p:spPr>
        <p:txBody>
          <a:bodyPr wrap="square">
            <a:spAutoFit/>
          </a:bodyPr>
          <a:lstStyle/>
          <a:p>
            <a:r>
              <a:rPr lang="ru-RU" sz="1100" b="1" dirty="0">
                <a:solidFill>
                  <a:srgbClr val="0000CC"/>
                </a:solidFill>
                <a:latin typeface="Times New Roman" pitchFamily="18" charset="0"/>
                <a:cs typeface="Times New Roman" pitchFamily="18" charset="0"/>
              </a:rPr>
              <a:t>Расходы бюджета - денежные средства выплачиваемые из бюджета в целях обеспечения задач и функций государства и местного самоуправления.</a:t>
            </a:r>
          </a:p>
          <a:p>
            <a:pPr algn="just"/>
            <a:r>
              <a:rPr lang="ru-RU" sz="1100" dirty="0">
                <a:latin typeface="Times New Roman" pitchFamily="18" charset="0"/>
                <a:cs typeface="Times New Roman" pitchFamily="18" charset="0"/>
              </a:rPr>
              <a:t>На основе  расчета планового объема бюджетных ассигнований  бюджета  в целях сохранения сбалансированности  бюджета обеспечено соответствие объема действующих расходных обязательств реальным доходным источникам и источникам финансирования дефицита бюджета, а также комплексный взвешенный подход при рассмотрении возможности принятия новых расходных обязательств. </a:t>
            </a:r>
          </a:p>
          <a:p>
            <a:pPr algn="just"/>
            <a:r>
              <a:rPr lang="ru-RU" sz="1100" dirty="0">
                <a:effectLst/>
                <a:latin typeface="Times New Roman" panose="02020603050405020304" pitchFamily="18" charset="0"/>
                <a:ea typeface="Times New Roman" panose="02020603050405020304" pitchFamily="18" charset="0"/>
              </a:rPr>
              <a:t>Первоочередные расходы бюджета округа на 2025 год предусмотрены в полном объеме в том числе расходы на  оплату труда и коммунальные услуги. Первоочередные расходы на плановый период будут уточнены при формировании бюджета на 2026 год за счет сумм условно утвержденных расходов и возможностью дополнительных источников.</a:t>
            </a:r>
          </a:p>
          <a:p>
            <a:pPr algn="just"/>
            <a:r>
              <a:rPr lang="ru-RU" sz="1100" dirty="0">
                <a:effectLst/>
                <a:latin typeface="Times New Roman" panose="02020603050405020304" pitchFamily="18" charset="0"/>
                <a:ea typeface="Times New Roman" panose="02020603050405020304" pitchFamily="18" charset="0"/>
              </a:rPr>
              <a:t>При формировании бюджета  необходимо обеспечить финансированием  действующие расходные обязательства. Принятие новых расходных обязательств должно проводиться с учетом оценки их эффективности и возможных сроков и механизмов реализации в пределах имеющихся ресурсов.</a:t>
            </a:r>
          </a:p>
          <a:p>
            <a:pPr algn="just"/>
            <a:r>
              <a:rPr lang="ru-RU" sz="1100" dirty="0">
                <a:effectLst/>
                <a:latin typeface="Times New Roman" panose="02020603050405020304" pitchFamily="18" charset="0"/>
                <a:ea typeface="Calibri" panose="020F0502020204030204" pitchFamily="34" charset="0"/>
              </a:rPr>
              <a:t>Совершенствования муниципального управления, в том числе за счет расширения спектра задач, для решения которых применяются принципы проектного управления;</a:t>
            </a:r>
            <a:r>
              <a:rPr lang="ru-RU" sz="1100" dirty="0">
                <a:latin typeface="Times New Roman" panose="02020603050405020304" pitchFamily="18" charset="0"/>
                <a:ea typeface="Calibri" panose="020F0502020204030204" pitchFamily="34" charset="0"/>
              </a:rPr>
              <a:t> </a:t>
            </a:r>
          </a:p>
          <a:p>
            <a:pPr marL="171450" indent="-171450" algn="just">
              <a:buFontTx/>
              <a:buChar char="-"/>
            </a:pPr>
            <a:r>
              <a:rPr lang="ru-RU" sz="1100" dirty="0">
                <a:effectLst/>
                <a:latin typeface="Times New Roman" panose="02020603050405020304" pitchFamily="18" charset="0"/>
                <a:ea typeface="Calibri" panose="020F0502020204030204" pitchFamily="34" charset="0"/>
              </a:rPr>
              <a:t>выполнения планов мероприятий "дорожных карт" по реализации национальных проектов;</a:t>
            </a:r>
            <a:endParaRPr lang="ru-RU" sz="1100" dirty="0">
              <a:latin typeface="Times New Roman" panose="02020603050405020304" pitchFamily="18" charset="0"/>
              <a:ea typeface="Calibri" panose="020F0502020204030204" pitchFamily="34" charset="0"/>
            </a:endParaRPr>
          </a:p>
          <a:p>
            <a:pPr marL="171450" indent="-171450" algn="just">
              <a:buFontTx/>
              <a:buChar char="-"/>
            </a:pPr>
            <a:r>
              <a:rPr lang="ru-RU" sz="1100" dirty="0">
                <a:effectLst/>
                <a:latin typeface="Times New Roman" panose="02020603050405020304" pitchFamily="18" charset="0"/>
                <a:ea typeface="Calibri" panose="020F0502020204030204" pitchFamily="34" charset="0"/>
              </a:rPr>
              <a:t>оптимизации расходов на содержание муниципальных учреждений округа за счет сохранения дифференцированного подхода </a:t>
            </a:r>
          </a:p>
          <a:p>
            <a:pPr algn="just"/>
            <a:r>
              <a:rPr lang="ru-RU" sz="1100" dirty="0">
                <a:effectLst/>
                <a:latin typeface="Times New Roman" panose="02020603050405020304" pitchFamily="18" charset="0"/>
                <a:ea typeface="Calibri" panose="020F0502020204030204" pitchFamily="34" charset="0"/>
              </a:rPr>
              <a:t>к оплате труда по категориям работников, передачи несвойственных функций на аутсорсинг, привлечения средств от приносящей доход деятельности;</a:t>
            </a:r>
            <a:endParaRPr lang="ru-RU" sz="1100" dirty="0">
              <a:latin typeface="Times New Roman" panose="02020603050405020304" pitchFamily="18" charset="0"/>
              <a:ea typeface="Calibri" panose="020F0502020204030204" pitchFamily="34" charset="0"/>
            </a:endParaRPr>
          </a:p>
          <a:p>
            <a:pPr marL="171450" indent="-171450" algn="just">
              <a:buFontTx/>
              <a:buChar char="-"/>
            </a:pPr>
            <a:r>
              <a:rPr lang="ru-RU" sz="1100" spc="-20" dirty="0">
                <a:effectLst/>
                <a:latin typeface="Times New Roman" panose="02020603050405020304" pitchFamily="18" charset="0"/>
                <a:ea typeface="Calibri" panose="020F0502020204030204" pitchFamily="34" charset="0"/>
              </a:rPr>
              <a:t>совершенствования системы закупок товаров, работ, услуг для обеспечения</a:t>
            </a:r>
            <a:r>
              <a:rPr lang="ru-RU" sz="1100" dirty="0">
                <a:effectLst/>
                <a:latin typeface="Times New Roman" panose="02020603050405020304" pitchFamily="18" charset="0"/>
                <a:ea typeface="Calibri" panose="020F0502020204030204" pitchFamily="34" charset="0"/>
              </a:rPr>
              <a:t> муниципальных нужд, в том числе обеспечения их дальнейшей централизации;</a:t>
            </a:r>
            <a:endParaRPr lang="ru-RU" sz="1100" dirty="0">
              <a:latin typeface="Times New Roman" panose="02020603050405020304" pitchFamily="18" charset="0"/>
              <a:ea typeface="Calibri" panose="020F0502020204030204" pitchFamily="34" charset="0"/>
            </a:endParaRPr>
          </a:p>
          <a:p>
            <a:pPr marL="171450" indent="-171450" algn="just">
              <a:buFontTx/>
              <a:buChar char="-"/>
            </a:pPr>
            <a:r>
              <a:rPr lang="ru-RU" sz="1100" dirty="0">
                <a:effectLst/>
                <a:latin typeface="Times New Roman" panose="02020603050405020304" pitchFamily="18" charset="0"/>
                <a:ea typeface="Calibri" panose="020F0502020204030204" pitchFamily="34" charset="0"/>
              </a:rPr>
              <a:t>развития механизмов взаимодействия органов местного самоуправления округа и жителей округа за счет их участия </a:t>
            </a:r>
          </a:p>
          <a:p>
            <a:pPr algn="just"/>
            <a:r>
              <a:rPr lang="ru-RU" sz="1100" dirty="0">
                <a:effectLst/>
                <a:latin typeface="Times New Roman" panose="02020603050405020304" pitchFamily="18" charset="0"/>
                <a:ea typeface="Calibri" panose="020F0502020204030204" pitchFamily="34" charset="0"/>
              </a:rPr>
              <a:t>в решении вопросов местного значения в рамках практики инициативного бюджетирования;</a:t>
            </a:r>
            <a:endParaRPr lang="ru-RU" sz="1100" dirty="0">
              <a:latin typeface="Times New Roman" panose="02020603050405020304" pitchFamily="18" charset="0"/>
              <a:ea typeface="Calibri" panose="020F0502020204030204" pitchFamily="34" charset="0"/>
            </a:endParaRPr>
          </a:p>
          <a:p>
            <a:pPr algn="just"/>
            <a:r>
              <a:rPr lang="ru-RU" sz="1100" spc="-40" dirty="0">
                <a:effectLst/>
                <a:latin typeface="Times New Roman" panose="02020603050405020304" pitchFamily="18" charset="0"/>
                <a:ea typeface="Calibri" panose="020F0502020204030204" pitchFamily="34" charset="0"/>
              </a:rPr>
              <a:t>- продолжения работы по снижению (недопущению образования) просроченной</a:t>
            </a:r>
            <a:r>
              <a:rPr lang="ru-RU" sz="1100" dirty="0">
                <a:effectLst/>
                <a:latin typeface="Times New Roman" panose="02020603050405020304" pitchFamily="18" charset="0"/>
                <a:ea typeface="Calibri" panose="020F0502020204030204" pitchFamily="34" charset="0"/>
              </a:rPr>
              <a:t> кредиторской задолженности.</a:t>
            </a:r>
            <a:endParaRPr lang="ru-RU" sz="1100" dirty="0">
              <a:effectLst/>
              <a:latin typeface="Times New Roman" panose="02020603050405020304" pitchFamily="18" charset="0"/>
              <a:ea typeface="Times New Roman" panose="02020603050405020304" pitchFamily="18" charset="0"/>
            </a:endParaRPr>
          </a:p>
          <a:p>
            <a:r>
              <a:rPr lang="ru-RU" sz="1100" dirty="0">
                <a:effectLst/>
                <a:latin typeface="Times New Roman" panose="02020603050405020304" pitchFamily="18" charset="0"/>
                <a:ea typeface="Calibri" panose="020F0502020204030204" pitchFamily="34" charset="0"/>
              </a:rPr>
              <a:t> Сохранение практики формирования "программного" бюджета.</a:t>
            </a:r>
            <a:endParaRPr lang="ru-RU" sz="1100" b="1" dirty="0">
              <a:solidFill>
                <a:srgbClr val="0000CC"/>
              </a:solidFill>
              <a:latin typeface="Times New Roman" pitchFamily="18" charset="0"/>
              <a:cs typeface="Times New Roman" pitchFamily="18" charset="0"/>
            </a:endParaRPr>
          </a:p>
        </p:txBody>
      </p:sp>
    </p:spTree>
    <p:extLst>
      <p:ext uri="{BB962C8B-B14F-4D97-AF65-F5344CB8AC3E}">
        <p14:creationId xmlns:p14="http://schemas.microsoft.com/office/powerpoint/2010/main" val="2674477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D311C35-2798-897D-C984-CC36338E7AE2}"/>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Диаграмма 3">
            <a:extLst>
              <a:ext uri="{FF2B5EF4-FFF2-40B4-BE49-F238E27FC236}">
                <a16:creationId xmlns:a16="http://schemas.microsoft.com/office/drawing/2014/main" id="{A38894CA-98DA-B8F6-7D25-5B94A7C3AD5B}"/>
              </a:ext>
            </a:extLst>
          </p:cNvPr>
          <p:cNvGraphicFramePr/>
          <p:nvPr>
            <p:extLst>
              <p:ext uri="{D42A27DB-BD31-4B8C-83A1-F6EECF244321}">
                <p14:modId xmlns:p14="http://schemas.microsoft.com/office/powerpoint/2010/main" val="3017103876"/>
              </p:ext>
            </p:extLst>
          </p:nvPr>
        </p:nvGraphicFramePr>
        <p:xfrm>
          <a:off x="836762" y="454375"/>
          <a:ext cx="10092905" cy="5256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0782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7A36C26-B688-E86A-529D-950E99326D54}"/>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5382B480-2ABD-13D9-B9B0-08F7829C7BAB}"/>
              </a:ext>
            </a:extLst>
          </p:cNvPr>
          <p:cNvSpPr/>
          <p:nvPr/>
        </p:nvSpPr>
        <p:spPr>
          <a:xfrm>
            <a:off x="354910" y="241182"/>
            <a:ext cx="6498896" cy="261610"/>
          </a:xfrm>
          <a:prstGeom prst="rect">
            <a:avLst/>
          </a:prstGeom>
        </p:spPr>
        <p:txBody>
          <a:bodyPr wrap="square">
            <a:spAutoFit/>
          </a:bodyPr>
          <a:lstStyle/>
          <a:p>
            <a:pPr algn="just"/>
            <a:r>
              <a:rPr lang="ru-RU" sz="1100" b="1"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 разделам (подразделам) функциональной структуры</a:t>
            </a:r>
          </a:p>
        </p:txBody>
      </p:sp>
      <p:graphicFrame>
        <p:nvGraphicFramePr>
          <p:cNvPr id="4" name="Схема 3">
            <a:extLst>
              <a:ext uri="{FF2B5EF4-FFF2-40B4-BE49-F238E27FC236}">
                <a16:creationId xmlns:a16="http://schemas.microsoft.com/office/drawing/2014/main" id="{1C90F741-7243-C920-61E6-CB50C9647140}"/>
              </a:ext>
            </a:extLst>
          </p:cNvPr>
          <p:cNvGraphicFramePr/>
          <p:nvPr>
            <p:extLst>
              <p:ext uri="{D42A27DB-BD31-4B8C-83A1-F6EECF244321}">
                <p14:modId xmlns:p14="http://schemas.microsoft.com/office/powerpoint/2010/main" val="3160304844"/>
              </p:ext>
            </p:extLst>
          </p:nvPr>
        </p:nvGraphicFramePr>
        <p:xfrm>
          <a:off x="287797" y="660084"/>
          <a:ext cx="5324437" cy="2475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Схема 4">
            <a:extLst>
              <a:ext uri="{FF2B5EF4-FFF2-40B4-BE49-F238E27FC236}">
                <a16:creationId xmlns:a16="http://schemas.microsoft.com/office/drawing/2014/main" id="{6B729B44-A454-DE2B-DBB0-BE3F7F6695B9}"/>
              </a:ext>
            </a:extLst>
          </p:cNvPr>
          <p:cNvGraphicFramePr/>
          <p:nvPr>
            <p:extLst>
              <p:ext uri="{D42A27DB-BD31-4B8C-83A1-F6EECF244321}">
                <p14:modId xmlns:p14="http://schemas.microsoft.com/office/powerpoint/2010/main" val="2452386510"/>
              </p:ext>
            </p:extLst>
          </p:nvPr>
        </p:nvGraphicFramePr>
        <p:xfrm>
          <a:off x="6579768" y="660084"/>
          <a:ext cx="5221738" cy="24757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Схема 5">
            <a:extLst>
              <a:ext uri="{FF2B5EF4-FFF2-40B4-BE49-F238E27FC236}">
                <a16:creationId xmlns:a16="http://schemas.microsoft.com/office/drawing/2014/main" id="{BDC4BCCB-9062-CC4F-E3B2-64C515FE3531}"/>
              </a:ext>
            </a:extLst>
          </p:cNvPr>
          <p:cNvGraphicFramePr/>
          <p:nvPr>
            <p:extLst>
              <p:ext uri="{D42A27DB-BD31-4B8C-83A1-F6EECF244321}">
                <p14:modId xmlns:p14="http://schemas.microsoft.com/office/powerpoint/2010/main" val="3801575574"/>
              </p:ext>
            </p:extLst>
          </p:nvPr>
        </p:nvGraphicFramePr>
        <p:xfrm>
          <a:off x="2543023" y="3722136"/>
          <a:ext cx="6273805" cy="263671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458559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A7AB034-8D96-24B9-2D4C-FC34D96AAF64}"/>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2C007D39-4808-BCDF-ECAA-3EF11E765FB8}"/>
              </a:ext>
            </a:extLst>
          </p:cNvPr>
          <p:cNvSpPr/>
          <p:nvPr/>
        </p:nvSpPr>
        <p:spPr>
          <a:xfrm>
            <a:off x="2617011" y="104633"/>
            <a:ext cx="6957977" cy="331595"/>
          </a:xfrm>
          <a:prstGeom prst="snip2SameRect">
            <a:avLst/>
          </a:prstGeom>
          <a:solidFill>
            <a:schemeClr val="accent6">
              <a:lumMod val="20000"/>
              <a:lumOff val="80000"/>
              <a:alpha val="50000"/>
            </a:schemeClr>
          </a:solidFill>
          <a:ln>
            <a:noFill/>
          </a:ln>
          <a:scene3d>
            <a:camera prst="orthographicFront"/>
            <a:lightRig rig="threePt" dir="t"/>
          </a:scene3d>
          <a:sp3d>
            <a:bevelT prst="convex"/>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Сведения о расходах(руб.)</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Таблица 6">
            <a:extLst>
              <a:ext uri="{FF2B5EF4-FFF2-40B4-BE49-F238E27FC236}">
                <a16:creationId xmlns:a16="http://schemas.microsoft.com/office/drawing/2014/main" id="{AA0FA64E-E1A7-4490-7660-FABA0A7C2D1A}"/>
              </a:ext>
            </a:extLst>
          </p:cNvPr>
          <p:cNvGraphicFramePr>
            <a:graphicFrameLocks noGrp="1"/>
          </p:cNvGraphicFramePr>
          <p:nvPr>
            <p:extLst>
              <p:ext uri="{D42A27DB-BD31-4B8C-83A1-F6EECF244321}">
                <p14:modId xmlns:p14="http://schemas.microsoft.com/office/powerpoint/2010/main" val="2505426715"/>
              </p:ext>
            </p:extLst>
          </p:nvPr>
        </p:nvGraphicFramePr>
        <p:xfrm>
          <a:off x="95073" y="540861"/>
          <a:ext cx="11824976" cy="5872102"/>
        </p:xfrm>
        <a:graphic>
          <a:graphicData uri="http://schemas.openxmlformats.org/drawingml/2006/table">
            <a:tbl>
              <a:tblPr firstRow="1" bandRow="1">
                <a:tableStyleId>{8A107856-5554-42FB-B03E-39F5DBC370BA}</a:tableStyleId>
              </a:tblPr>
              <a:tblGrid>
                <a:gridCol w="855742">
                  <a:extLst>
                    <a:ext uri="{9D8B030D-6E8A-4147-A177-3AD203B41FA5}">
                      <a16:colId xmlns:a16="http://schemas.microsoft.com/office/drawing/2014/main" val="1201667936"/>
                    </a:ext>
                  </a:extLst>
                </a:gridCol>
                <a:gridCol w="3731037">
                  <a:extLst>
                    <a:ext uri="{9D8B030D-6E8A-4147-A177-3AD203B41FA5}">
                      <a16:colId xmlns:a16="http://schemas.microsoft.com/office/drawing/2014/main" val="3448297871"/>
                    </a:ext>
                  </a:extLst>
                </a:gridCol>
                <a:gridCol w="1183907">
                  <a:extLst>
                    <a:ext uri="{9D8B030D-6E8A-4147-A177-3AD203B41FA5}">
                      <a16:colId xmlns:a16="http://schemas.microsoft.com/office/drawing/2014/main" val="1865636448"/>
                    </a:ext>
                  </a:extLst>
                </a:gridCol>
                <a:gridCol w="1087655">
                  <a:extLst>
                    <a:ext uri="{9D8B030D-6E8A-4147-A177-3AD203B41FA5}">
                      <a16:colId xmlns:a16="http://schemas.microsoft.com/office/drawing/2014/main" val="2854175519"/>
                    </a:ext>
                  </a:extLst>
                </a:gridCol>
                <a:gridCol w="1068404">
                  <a:extLst>
                    <a:ext uri="{9D8B030D-6E8A-4147-A177-3AD203B41FA5}">
                      <a16:colId xmlns:a16="http://schemas.microsoft.com/office/drawing/2014/main" val="2174965571"/>
                    </a:ext>
                  </a:extLst>
                </a:gridCol>
                <a:gridCol w="770021">
                  <a:extLst>
                    <a:ext uri="{9D8B030D-6E8A-4147-A177-3AD203B41FA5}">
                      <a16:colId xmlns:a16="http://schemas.microsoft.com/office/drawing/2014/main" val="19664591"/>
                    </a:ext>
                  </a:extLst>
                </a:gridCol>
                <a:gridCol w="851340">
                  <a:extLst>
                    <a:ext uri="{9D8B030D-6E8A-4147-A177-3AD203B41FA5}">
                      <a16:colId xmlns:a16="http://schemas.microsoft.com/office/drawing/2014/main" val="1520574171"/>
                    </a:ext>
                  </a:extLst>
                </a:gridCol>
                <a:gridCol w="1186671">
                  <a:extLst>
                    <a:ext uri="{9D8B030D-6E8A-4147-A177-3AD203B41FA5}">
                      <a16:colId xmlns:a16="http://schemas.microsoft.com/office/drawing/2014/main" val="3267095644"/>
                    </a:ext>
                  </a:extLst>
                </a:gridCol>
                <a:gridCol w="1090199">
                  <a:extLst>
                    <a:ext uri="{9D8B030D-6E8A-4147-A177-3AD203B41FA5}">
                      <a16:colId xmlns:a16="http://schemas.microsoft.com/office/drawing/2014/main" val="1093503490"/>
                    </a:ext>
                  </a:extLst>
                </a:gridCol>
              </a:tblGrid>
              <a:tr h="266360">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2023г (отчет)</a:t>
                      </a:r>
                    </a:p>
                  </a:txBody>
                  <a:tcPr/>
                </a:tc>
                <a:tc>
                  <a:txBody>
                    <a:bodyPr/>
                    <a:lstStyle/>
                    <a:p>
                      <a:pPr algn="ctr"/>
                      <a:r>
                        <a:rPr lang="ru-RU" sz="1000" dirty="0">
                          <a:latin typeface="Times New Roman" pitchFamily="18" charset="0"/>
                          <a:cs typeface="Times New Roman" pitchFamily="18" charset="0"/>
                        </a:rPr>
                        <a:t>2024 (оценка)</a:t>
                      </a:r>
                    </a:p>
                  </a:txBody>
                  <a:tcPr/>
                </a:tc>
                <a:tc>
                  <a:txBody>
                    <a:bodyPr/>
                    <a:lstStyle/>
                    <a:p>
                      <a:pPr algn="ctr"/>
                      <a:r>
                        <a:rPr lang="ru-RU" sz="1000" dirty="0">
                          <a:latin typeface="Times New Roman" pitchFamily="18" charset="0"/>
                          <a:cs typeface="Times New Roman" pitchFamily="18" charset="0"/>
                        </a:rPr>
                        <a:t>2025г (прогноз)</a:t>
                      </a:r>
                    </a:p>
                  </a:txBody>
                  <a:tcPr/>
                </a:tc>
                <a:tc>
                  <a:txBody>
                    <a:bodyPr/>
                    <a:lstStyle/>
                    <a:p>
                      <a:pPr algn="ctr"/>
                      <a:r>
                        <a:rPr lang="ru-RU" sz="1000" dirty="0">
                          <a:latin typeface="Times New Roman" pitchFamily="18" charset="0"/>
                          <a:cs typeface="Times New Roman" pitchFamily="18" charset="0"/>
                        </a:rPr>
                        <a:t>% 2025г к 2023г</a:t>
                      </a:r>
                    </a:p>
                  </a:txBody>
                  <a:tcPr/>
                </a:tc>
                <a:tc>
                  <a:txBody>
                    <a:bodyPr/>
                    <a:lstStyle/>
                    <a:p>
                      <a:pPr algn="ctr"/>
                      <a:r>
                        <a:rPr lang="ru-RU" sz="1000" dirty="0">
                          <a:latin typeface="Times New Roman" pitchFamily="18" charset="0"/>
                          <a:cs typeface="Times New Roman" pitchFamily="18" charset="0"/>
                        </a:rPr>
                        <a:t>%2025г к 2024г</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2027г (прогноз)</a:t>
                      </a:r>
                    </a:p>
                  </a:txBody>
                  <a:tcPr/>
                </a:tc>
                <a:extLst>
                  <a:ext uri="{0D108BD9-81ED-4DB2-BD59-A6C34878D82A}">
                    <a16:rowId xmlns:a16="http://schemas.microsoft.com/office/drawing/2014/main" val="1535082943"/>
                  </a:ext>
                </a:extLst>
              </a:tr>
              <a:tr h="193308">
                <a:tc>
                  <a:txBody>
                    <a:bodyPr/>
                    <a:lstStyle/>
                    <a:p>
                      <a:pPr algn="ctr"/>
                      <a:r>
                        <a:rPr lang="ru-RU" sz="1000" b="1" dirty="0">
                          <a:latin typeface="Times New Roman" pitchFamily="18" charset="0"/>
                          <a:cs typeface="Times New Roman" pitchFamily="18" charset="0"/>
                        </a:rPr>
                        <a:t>0100</a:t>
                      </a:r>
                    </a:p>
                  </a:txBody>
                  <a:tcPr/>
                </a:tc>
                <a:tc>
                  <a:txBody>
                    <a:bodyPr/>
                    <a:lstStyle/>
                    <a:p>
                      <a:pPr algn="just"/>
                      <a:r>
                        <a:rPr lang="ru-RU" sz="1000" b="1" dirty="0">
                          <a:latin typeface="Times New Roman" pitchFamily="18" charset="0"/>
                          <a:cs typeface="Times New Roman" pitchFamily="18" charset="0"/>
                        </a:rPr>
                        <a:t>Общегосударственные расходы</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106713971,41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126746621,41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118927421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111,45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93,83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116575802,80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119219424,80</a:t>
                      </a:r>
                    </a:p>
                  </a:txBody>
                  <a:tcPr marL="7620" marR="7620" marT="7620" marB="0"/>
                </a:tc>
                <a:extLst>
                  <a:ext uri="{0D108BD9-81ED-4DB2-BD59-A6C34878D82A}">
                    <a16:rowId xmlns:a16="http://schemas.microsoft.com/office/drawing/2014/main" val="332852864"/>
                  </a:ext>
                </a:extLst>
              </a:tr>
              <a:tr h="276837">
                <a:tc>
                  <a:txBody>
                    <a:bodyPr/>
                    <a:lstStyle/>
                    <a:p>
                      <a:pPr algn="ctr"/>
                      <a:r>
                        <a:rPr lang="ru-RU" sz="1000" dirty="0">
                          <a:latin typeface="Times New Roman" pitchFamily="18" charset="0"/>
                          <a:cs typeface="Times New Roman" pitchFamily="18" charset="0"/>
                        </a:rPr>
                        <a:t>0102</a:t>
                      </a:r>
                    </a:p>
                  </a:txBody>
                  <a:tcPr/>
                </a:tc>
                <a:tc>
                  <a:txBody>
                    <a:bodyPr/>
                    <a:lstStyle/>
                    <a:p>
                      <a:pPr algn="just"/>
                      <a:r>
                        <a:rPr lang="ru-RU" sz="1000" dirty="0">
                          <a:latin typeface="Times New Roman" pitchFamily="18" charset="0"/>
                          <a:cs typeface="Times New Roman" pitchFamily="18" charset="0"/>
                        </a:rPr>
                        <a:t>Функционирование высшего должностного лица субъекта Российской Федерации и муниципального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3078562,10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3784400,00</a:t>
                      </a:r>
                    </a:p>
                  </a:txBody>
                  <a:tcPr marL="7620" marR="7620" marT="7620" marB="0"/>
                </a:tc>
                <a:tc>
                  <a:txBody>
                    <a:bodyPr/>
                    <a:lstStyle/>
                    <a:p>
                      <a:pPr algn="ctr" fontAlgn="ctr"/>
                      <a:r>
                        <a:rPr lang="ru-RU" sz="1000" b="0" i="0" u="none" strike="noStrike" dirty="0">
                          <a:solidFill>
                            <a:srgbClr val="000000"/>
                          </a:solidFill>
                          <a:latin typeface="Times New Roman" panose="02020603050405020304" pitchFamily="18" charset="0"/>
                          <a:cs typeface="Times New Roman" panose="02020603050405020304" pitchFamily="18" charset="0"/>
                        </a:rPr>
                        <a:t>3637900,00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118,17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96,13</a:t>
                      </a:r>
                    </a:p>
                  </a:txBody>
                  <a:tcPr marL="7620" marR="7620" marT="7620" marB="0"/>
                </a:tc>
                <a:tc>
                  <a:txBody>
                    <a:bodyPr/>
                    <a:lstStyle/>
                    <a:p>
                      <a:pPr algn="ctr" fontAlgn="ctr"/>
                      <a:r>
                        <a:rPr lang="ru-RU" sz="1000" b="0" i="0" u="none" strike="noStrike" dirty="0">
                          <a:solidFill>
                            <a:srgbClr val="000000"/>
                          </a:solidFill>
                          <a:latin typeface="Times New Roman" panose="02020603050405020304" pitchFamily="18" charset="0"/>
                          <a:cs typeface="Times New Roman" panose="02020603050405020304" pitchFamily="18" charset="0"/>
                        </a:rPr>
                        <a:t>3637900,00</a:t>
                      </a:r>
                    </a:p>
                  </a:txBody>
                  <a:tcPr marL="7620" marR="7620" marT="7620" marB="0"/>
                </a:tc>
                <a:tc>
                  <a:txBody>
                    <a:bodyPr/>
                    <a:lstStyle/>
                    <a:p>
                      <a:pPr algn="ctr" fontAlgn="ctr"/>
                      <a:r>
                        <a:rPr lang="ru-RU" sz="1000" b="0" i="0" u="none" strike="noStrike" dirty="0">
                          <a:solidFill>
                            <a:srgbClr val="000000"/>
                          </a:solidFill>
                          <a:latin typeface="Times New Roman" panose="02020603050405020304" pitchFamily="18" charset="0"/>
                          <a:cs typeface="Times New Roman" panose="02020603050405020304" pitchFamily="18" charset="0"/>
                        </a:rPr>
                        <a:t>3637900,00</a:t>
                      </a:r>
                    </a:p>
                  </a:txBody>
                  <a:tcPr marL="7620" marR="7620" marT="7620" marB="0"/>
                </a:tc>
                <a:extLst>
                  <a:ext uri="{0D108BD9-81ED-4DB2-BD59-A6C34878D82A}">
                    <a16:rowId xmlns:a16="http://schemas.microsoft.com/office/drawing/2014/main" val="1724327478"/>
                  </a:ext>
                </a:extLst>
              </a:tr>
              <a:tr h="214854">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3337813,57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4587810,00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4703000,00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140,9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102,51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4703000,00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4703000,00</a:t>
                      </a:r>
                    </a:p>
                  </a:txBody>
                  <a:tcPr marL="7620" marR="7620" marT="7620" marB="0"/>
                </a:tc>
                <a:extLst>
                  <a:ext uri="{0D108BD9-81ED-4DB2-BD59-A6C34878D82A}">
                    <a16:rowId xmlns:a16="http://schemas.microsoft.com/office/drawing/2014/main" val="4115921296"/>
                  </a:ext>
                </a:extLst>
              </a:tr>
              <a:tr h="340784">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0104</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11853203,54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13753210,00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13630000,00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114,99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99,10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14315510,00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14815510,00</a:t>
                      </a:r>
                    </a:p>
                  </a:txBody>
                  <a:tcPr marL="7620" marR="7620" marT="7620" marB="0"/>
                </a:tc>
                <a:extLst>
                  <a:ext uri="{0D108BD9-81ED-4DB2-BD59-A6C34878D82A}">
                    <a16:rowId xmlns:a16="http://schemas.microsoft.com/office/drawing/2014/main" val="1492379717"/>
                  </a:ext>
                </a:extLst>
              </a:tr>
              <a:tr h="227258">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Судебная система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2240,00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8503,00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9481,00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423,26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111,50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74221,00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13347,00</a:t>
                      </a:r>
                    </a:p>
                  </a:txBody>
                  <a:tcPr marL="7620" marR="7620" marT="7620" marB="0"/>
                </a:tc>
                <a:extLst>
                  <a:ext uri="{0D108BD9-81ED-4DB2-BD59-A6C34878D82A}">
                    <a16:rowId xmlns:a16="http://schemas.microsoft.com/office/drawing/2014/main" val="3131284182"/>
                  </a:ext>
                </a:extLst>
              </a:tr>
              <a:tr h="374427">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0106</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Обеспечение деятельности финансовых, налоговых и таможенных органов и органов финансового (финансово-бюджетного) надзора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18512206,68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26228900,00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27393500,00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147,98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104,44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28493500,00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29745800,00</a:t>
                      </a:r>
                    </a:p>
                  </a:txBody>
                  <a:tcPr marL="7620" marR="7620" marT="7620" marB="0"/>
                </a:tc>
                <a:extLst>
                  <a:ext uri="{0D108BD9-81ED-4DB2-BD59-A6C34878D82A}">
                    <a16:rowId xmlns:a16="http://schemas.microsoft.com/office/drawing/2014/main" val="395364963"/>
                  </a:ext>
                </a:extLst>
              </a:tr>
              <a:tr h="19673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0107</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Обеспечение проведение выборов и референдумов</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endParaRPr lang="ru-RU" sz="1000" b="0" i="0" u="none" strike="noStrike">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3000000,00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3401471448"/>
                  </a:ext>
                </a:extLst>
              </a:tr>
              <a:tr h="192005">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0111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Резервные фонды</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ctr"/>
                      <a:r>
                        <a:rPr lang="ru-RU" sz="1000" b="0" i="0" u="none" strike="noStrike" dirty="0">
                          <a:latin typeface="Times New Roman" panose="02020603050405020304" pitchFamily="18" charset="0"/>
                          <a:cs typeface="Times New Roman" panose="02020603050405020304" pitchFamily="18" charset="0"/>
                        </a:rPr>
                        <a:t>489406,04</a:t>
                      </a:r>
                    </a:p>
                  </a:txBody>
                  <a:tcPr marL="7620" marR="7620" marT="7620" marB="0" anchor="ct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1000000,00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204,33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100000,00</a:t>
                      </a:r>
                    </a:p>
                  </a:txBody>
                  <a:tcPr marL="7620" marR="7620" marT="7620" marB="0"/>
                </a:tc>
                <a:extLst>
                  <a:ext uri="{0D108BD9-81ED-4DB2-BD59-A6C34878D82A}">
                    <a16:rowId xmlns:a16="http://schemas.microsoft.com/office/drawing/2014/main" val="3075627193"/>
                  </a:ext>
                </a:extLst>
              </a:tr>
              <a:tr h="20137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0113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Другие общегосударственные вопросы</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69929946,10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77894392,37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65553540,00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93,74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84,16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65251671,80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66203867,80</a:t>
                      </a:r>
                    </a:p>
                  </a:txBody>
                  <a:tcPr marL="7620" marR="7620" marT="7620" marB="0"/>
                </a:tc>
                <a:extLst>
                  <a:ext uri="{0D108BD9-81ED-4DB2-BD59-A6C34878D82A}">
                    <a16:rowId xmlns:a16="http://schemas.microsoft.com/office/drawing/2014/main" val="152806221"/>
                  </a:ext>
                </a:extLst>
              </a:tr>
              <a:tr h="186552">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0200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Национальная оборона</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1293510,00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1417516,00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1276152,00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98,66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90,03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1395216,00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1445040,00</a:t>
                      </a:r>
                    </a:p>
                  </a:txBody>
                  <a:tcPr marL="7620" marR="7620" marT="7620" marB="0"/>
                </a:tc>
                <a:extLst>
                  <a:ext uri="{0D108BD9-81ED-4DB2-BD59-A6C34878D82A}">
                    <a16:rowId xmlns:a16="http://schemas.microsoft.com/office/drawing/2014/main" val="2183195311"/>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0203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Мобилизационная и вневойсковая подготовка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1293510,00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1417516,00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1276152,00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98,66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90,03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1395216,00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1445040,00</a:t>
                      </a:r>
                    </a:p>
                  </a:txBody>
                  <a:tcPr marL="7620" marR="7620" marT="7620" marB="0"/>
                </a:tc>
                <a:extLst>
                  <a:ext uri="{0D108BD9-81ED-4DB2-BD59-A6C34878D82A}">
                    <a16:rowId xmlns:a16="http://schemas.microsoft.com/office/drawing/2014/main" val="3315250289"/>
                  </a:ext>
                </a:extLst>
              </a:tr>
              <a:tr h="25167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0300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4795548,00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10553753,96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1970000,00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41,08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18,67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10644431,66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770000,00</a:t>
                      </a:r>
                    </a:p>
                  </a:txBody>
                  <a:tcPr marL="7620" marR="7620" marT="7620" marB="0"/>
                </a:tc>
                <a:extLst>
                  <a:ext uri="{0D108BD9-81ED-4DB2-BD59-A6C34878D82A}">
                    <a16:rowId xmlns:a16="http://schemas.microsoft.com/office/drawing/2014/main" val="58788128"/>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0310</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гражданская оборона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4795548,00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10553753,96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1970000,00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41,08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18,67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10644431,66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770000,00</a:t>
                      </a:r>
                    </a:p>
                  </a:txBody>
                  <a:tcPr marL="7620" marR="7620" marT="7620" marB="0"/>
                </a:tc>
                <a:extLst>
                  <a:ext uri="{0D108BD9-81ED-4DB2-BD59-A6C34878D82A}">
                    <a16:rowId xmlns:a16="http://schemas.microsoft.com/office/drawing/2014/main" val="3503308885"/>
                  </a:ext>
                </a:extLst>
              </a:tr>
              <a:tr h="25167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0400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Национальная экономика</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47922018,25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164225299,39</a:t>
                      </a:r>
                    </a:p>
                  </a:txBody>
                  <a:tcPr marL="7620" marR="7620" marT="7620" marB="0"/>
                </a:tc>
                <a:tc>
                  <a:txBody>
                    <a:bodyPr/>
                    <a:lstStyle/>
                    <a:p>
                      <a:pPr algn="ctr"/>
                      <a:r>
                        <a:rPr lang="ru-RU" sz="1000" b="1" dirty="0">
                          <a:latin typeface="Times New Roman" pitchFamily="18" charset="0"/>
                          <a:cs typeface="Times New Roman" pitchFamily="18" charset="0"/>
                        </a:rPr>
                        <a:t>48026718,19</a:t>
                      </a:r>
                    </a:p>
                  </a:txBody>
                  <a:tcPr marL="7620" marR="7620" marT="7620" marB="0"/>
                </a:tc>
                <a:tc>
                  <a:txBody>
                    <a:bodyPr/>
                    <a:lstStyle/>
                    <a:p>
                      <a:pPr algn="ctr"/>
                      <a:r>
                        <a:rPr lang="ru-RU" sz="1000" b="1" dirty="0">
                          <a:latin typeface="Times New Roman" pitchFamily="18" charset="0"/>
                          <a:cs typeface="Times New Roman" pitchFamily="18" charset="0"/>
                        </a:rPr>
                        <a:t>100,22</a:t>
                      </a:r>
                    </a:p>
                  </a:txBody>
                  <a:tcPr marL="7620" marR="7620" marT="7620" marB="0"/>
                </a:tc>
                <a:tc>
                  <a:txBody>
                    <a:bodyPr/>
                    <a:lstStyle/>
                    <a:p>
                      <a:pPr algn="ctr"/>
                      <a:r>
                        <a:rPr lang="ru-RU" sz="1000" b="1" dirty="0">
                          <a:latin typeface="Times New Roman" pitchFamily="18" charset="0"/>
                          <a:cs typeface="Times New Roman" pitchFamily="18" charset="0"/>
                        </a:rPr>
                        <a:t>29,24</a:t>
                      </a:r>
                    </a:p>
                  </a:txBody>
                  <a:tcPr marL="7620" marR="7620" marT="7620" marB="0"/>
                </a:tc>
                <a:tc>
                  <a:txBody>
                    <a:bodyPr/>
                    <a:lstStyle/>
                    <a:p>
                      <a:pPr algn="ctr"/>
                      <a:r>
                        <a:rPr lang="ru-RU" sz="1000" b="1" dirty="0">
                          <a:latin typeface="Times New Roman" pitchFamily="18" charset="0"/>
                          <a:cs typeface="Times New Roman" pitchFamily="18" charset="0"/>
                        </a:rPr>
                        <a:t>42831842,52</a:t>
                      </a:r>
                    </a:p>
                  </a:txBody>
                  <a:tcPr marL="7620" marR="7620" marT="7620" marB="0"/>
                </a:tc>
                <a:tc>
                  <a:txBody>
                    <a:bodyPr/>
                    <a:lstStyle/>
                    <a:p>
                      <a:pPr algn="ctr"/>
                      <a:r>
                        <a:rPr lang="ru-RU" sz="1000" b="1" dirty="0">
                          <a:latin typeface="Times New Roman" pitchFamily="18" charset="0"/>
                          <a:cs typeface="Times New Roman" pitchFamily="18" charset="0"/>
                        </a:rPr>
                        <a:t>56387842,52</a:t>
                      </a:r>
                    </a:p>
                  </a:txBody>
                  <a:tcPr marL="7620" marR="7620" marT="7620" marB="0"/>
                </a:tc>
                <a:extLst>
                  <a:ext uri="{0D108BD9-81ED-4DB2-BD59-A6C34878D82A}">
                    <a16:rowId xmlns:a16="http://schemas.microsoft.com/office/drawing/2014/main" val="1770470624"/>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Сельское хозяйство и рыболовство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1574646,50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2989119,44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4085131,11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259,43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136,67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extLst>
                  <a:ext uri="{0D108BD9-81ED-4DB2-BD59-A6C34878D82A}">
                    <a16:rowId xmlns:a16="http://schemas.microsoft.com/office/drawing/2014/main" val="3024994311"/>
                  </a:ext>
                </a:extLst>
              </a:tr>
              <a:tr h="197143">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0406</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Водное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488471,95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920200,00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188,38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102,24</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2481720257"/>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0408</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Транспорт</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1384079,79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3412993,40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4053387,08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292,86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118,76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853387,08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663387,08</a:t>
                      </a:r>
                    </a:p>
                  </a:txBody>
                  <a:tcPr marL="7620" marR="7620" marT="7620" marB="0"/>
                </a:tc>
                <a:extLst>
                  <a:ext uri="{0D108BD9-81ED-4DB2-BD59-A6C34878D82A}">
                    <a16:rowId xmlns:a16="http://schemas.microsoft.com/office/drawing/2014/main" val="1432768865"/>
                  </a:ext>
                </a:extLst>
              </a:tr>
              <a:tr h="188175">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0409</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Дорожное хозяйство (дорожные фонды)</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40189733,89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152648186,55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38113000,00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94,83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24,97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39895000,00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53641000,00</a:t>
                      </a:r>
                    </a:p>
                  </a:txBody>
                  <a:tcPr marL="7620" marR="7620" marT="7620" marB="0"/>
                </a:tc>
                <a:extLst>
                  <a:ext uri="{0D108BD9-81ED-4DB2-BD59-A6C34878D82A}">
                    <a16:rowId xmlns:a16="http://schemas.microsoft.com/office/drawing/2014/main" val="2201665933"/>
                  </a:ext>
                </a:extLst>
              </a:tr>
              <a:tr h="251670">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0410</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l" fontAlgn="t"/>
                      <a:r>
                        <a:rPr lang="ru-RU" sz="1000" b="0" u="none" strike="noStrike" dirty="0">
                          <a:solidFill>
                            <a:srgbClr val="000000"/>
                          </a:solidFill>
                          <a:latin typeface="Times New Roman" panose="02020603050405020304" pitchFamily="18" charset="0"/>
                          <a:cs typeface="Times New Roman" panose="02020603050405020304" pitchFamily="18" charset="0"/>
                        </a:rPr>
                        <a:t>Связь и информатика</a:t>
                      </a:r>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3042086,12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2310000,00</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19"/>
                  </a:ext>
                </a:extLst>
              </a:tr>
              <a:tr h="251670">
                <a:tc>
                  <a:txBody>
                    <a:bodyPr/>
                    <a:lstStyle/>
                    <a:p>
                      <a:pPr algn="ctr"/>
                      <a:r>
                        <a:rPr lang="ru-RU" sz="1000" dirty="0">
                          <a:latin typeface="Times New Roman" pitchFamily="18" charset="0"/>
                          <a:cs typeface="Times New Roman" pitchFamily="18" charset="0"/>
                        </a:rPr>
                        <a:t>0412</a:t>
                      </a:r>
                    </a:p>
                  </a:txBody>
                  <a:tcPr/>
                </a:tc>
                <a:tc>
                  <a:txBody>
                    <a:bodyPr/>
                    <a:lstStyle/>
                    <a:p>
                      <a:pPr algn="just"/>
                      <a:r>
                        <a:rPr lang="ru-RU" sz="1000" dirty="0">
                          <a:latin typeface="Times New Roman" pitchFamily="18" charset="0"/>
                          <a:cs typeface="Times New Roman" pitchFamily="18" charset="0"/>
                        </a:rPr>
                        <a:t>Другие вопросы в области национальной экономики</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1243000,00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1965000,00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68,79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43,51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655000,00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655000,00</a:t>
                      </a:r>
                    </a:p>
                  </a:txBody>
                  <a:tcPr marL="7620" marR="7620" marT="7620" marB="0"/>
                </a:tc>
                <a:extLst>
                  <a:ext uri="{0D108BD9-81ED-4DB2-BD59-A6C34878D82A}">
                    <a16:rowId xmlns:a16="http://schemas.microsoft.com/office/drawing/2014/main" val="1823518909"/>
                  </a:ext>
                </a:extLst>
              </a:tr>
            </a:tbl>
          </a:graphicData>
        </a:graphic>
      </p:graphicFrame>
    </p:spTree>
    <p:extLst>
      <p:ext uri="{BB962C8B-B14F-4D97-AF65-F5344CB8AC3E}">
        <p14:creationId xmlns:p14="http://schemas.microsoft.com/office/powerpoint/2010/main" val="10382563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6059B01-2C58-AB0D-5BC2-B2BA9368486C}"/>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6">
            <a:extLst>
              <a:ext uri="{FF2B5EF4-FFF2-40B4-BE49-F238E27FC236}">
                <a16:creationId xmlns:a16="http://schemas.microsoft.com/office/drawing/2014/main" id="{D6AD8209-F97A-C6BC-CFDB-76A376652B60}"/>
              </a:ext>
            </a:extLst>
          </p:cNvPr>
          <p:cNvGraphicFramePr>
            <a:graphicFrameLocks noGrp="1"/>
          </p:cNvGraphicFramePr>
          <p:nvPr>
            <p:extLst>
              <p:ext uri="{D42A27DB-BD31-4B8C-83A1-F6EECF244321}">
                <p14:modId xmlns:p14="http://schemas.microsoft.com/office/powerpoint/2010/main" val="364730946"/>
              </p:ext>
            </p:extLst>
          </p:nvPr>
        </p:nvGraphicFramePr>
        <p:xfrm>
          <a:off x="183511" y="113023"/>
          <a:ext cx="11824976" cy="5313758"/>
        </p:xfrm>
        <a:graphic>
          <a:graphicData uri="http://schemas.openxmlformats.org/drawingml/2006/table">
            <a:tbl>
              <a:tblPr firstRow="1" bandRow="1">
                <a:tableStyleId>{8A107856-5554-42FB-B03E-39F5DBC370BA}</a:tableStyleId>
              </a:tblPr>
              <a:tblGrid>
                <a:gridCol w="855742">
                  <a:extLst>
                    <a:ext uri="{9D8B030D-6E8A-4147-A177-3AD203B41FA5}">
                      <a16:colId xmlns:a16="http://schemas.microsoft.com/office/drawing/2014/main" val="1201667936"/>
                    </a:ext>
                  </a:extLst>
                </a:gridCol>
                <a:gridCol w="4338090">
                  <a:extLst>
                    <a:ext uri="{9D8B030D-6E8A-4147-A177-3AD203B41FA5}">
                      <a16:colId xmlns:a16="http://schemas.microsoft.com/office/drawing/2014/main" val="3448297871"/>
                    </a:ext>
                  </a:extLst>
                </a:gridCol>
                <a:gridCol w="1048624">
                  <a:extLst>
                    <a:ext uri="{9D8B030D-6E8A-4147-A177-3AD203B41FA5}">
                      <a16:colId xmlns:a16="http://schemas.microsoft.com/office/drawing/2014/main" val="1865636448"/>
                    </a:ext>
                  </a:extLst>
                </a:gridCol>
                <a:gridCol w="1057013">
                  <a:extLst>
                    <a:ext uri="{9D8B030D-6E8A-4147-A177-3AD203B41FA5}">
                      <a16:colId xmlns:a16="http://schemas.microsoft.com/office/drawing/2014/main" val="2854175519"/>
                    </a:ext>
                  </a:extLst>
                </a:gridCol>
                <a:gridCol w="1040235">
                  <a:extLst>
                    <a:ext uri="{9D8B030D-6E8A-4147-A177-3AD203B41FA5}">
                      <a16:colId xmlns:a16="http://schemas.microsoft.com/office/drawing/2014/main" val="2174965571"/>
                    </a:ext>
                  </a:extLst>
                </a:gridCol>
                <a:gridCol w="805343">
                  <a:extLst>
                    <a:ext uri="{9D8B030D-6E8A-4147-A177-3AD203B41FA5}">
                      <a16:colId xmlns:a16="http://schemas.microsoft.com/office/drawing/2014/main" val="19664591"/>
                    </a:ext>
                  </a:extLst>
                </a:gridCol>
                <a:gridCol w="687897">
                  <a:extLst>
                    <a:ext uri="{9D8B030D-6E8A-4147-A177-3AD203B41FA5}">
                      <a16:colId xmlns:a16="http://schemas.microsoft.com/office/drawing/2014/main" val="1520574171"/>
                    </a:ext>
                  </a:extLst>
                </a:gridCol>
                <a:gridCol w="956345">
                  <a:extLst>
                    <a:ext uri="{9D8B030D-6E8A-4147-A177-3AD203B41FA5}">
                      <a16:colId xmlns:a16="http://schemas.microsoft.com/office/drawing/2014/main" val="3267095644"/>
                    </a:ext>
                  </a:extLst>
                </a:gridCol>
                <a:gridCol w="1035687">
                  <a:extLst>
                    <a:ext uri="{9D8B030D-6E8A-4147-A177-3AD203B41FA5}">
                      <a16:colId xmlns:a16="http://schemas.microsoft.com/office/drawing/2014/main" val="1093503490"/>
                    </a:ext>
                  </a:extLst>
                </a:gridCol>
              </a:tblGrid>
              <a:tr h="266360">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2023г (отчет)</a:t>
                      </a:r>
                    </a:p>
                  </a:txBody>
                  <a:tcPr/>
                </a:tc>
                <a:tc>
                  <a:txBody>
                    <a:bodyPr/>
                    <a:lstStyle/>
                    <a:p>
                      <a:pPr algn="ctr"/>
                      <a:r>
                        <a:rPr lang="ru-RU" sz="1000" dirty="0">
                          <a:latin typeface="Times New Roman" pitchFamily="18" charset="0"/>
                          <a:cs typeface="Times New Roman" pitchFamily="18" charset="0"/>
                        </a:rPr>
                        <a:t>2024г (оценка)</a:t>
                      </a:r>
                    </a:p>
                  </a:txBody>
                  <a:tcPr/>
                </a:tc>
                <a:tc>
                  <a:txBody>
                    <a:bodyPr/>
                    <a:lstStyle/>
                    <a:p>
                      <a:pPr algn="ctr"/>
                      <a:r>
                        <a:rPr lang="ru-RU" sz="1000" dirty="0">
                          <a:latin typeface="Times New Roman" pitchFamily="18" charset="0"/>
                          <a:cs typeface="Times New Roman" pitchFamily="18" charset="0"/>
                        </a:rPr>
                        <a:t>2025г (прогноз)</a:t>
                      </a:r>
                    </a:p>
                  </a:txBody>
                  <a:tcPr/>
                </a:tc>
                <a:tc>
                  <a:txBody>
                    <a:bodyPr/>
                    <a:lstStyle/>
                    <a:p>
                      <a:pPr algn="ctr"/>
                      <a:r>
                        <a:rPr lang="ru-RU" sz="1000" dirty="0">
                          <a:latin typeface="Times New Roman" pitchFamily="18" charset="0"/>
                          <a:cs typeface="Times New Roman" pitchFamily="18" charset="0"/>
                        </a:rPr>
                        <a:t>% 2025г к 2023г</a:t>
                      </a:r>
                    </a:p>
                  </a:txBody>
                  <a:tcPr/>
                </a:tc>
                <a:tc>
                  <a:txBody>
                    <a:bodyPr/>
                    <a:lstStyle/>
                    <a:p>
                      <a:pPr algn="ctr"/>
                      <a:r>
                        <a:rPr lang="ru-RU" sz="1000" dirty="0">
                          <a:latin typeface="Times New Roman" pitchFamily="18" charset="0"/>
                          <a:cs typeface="Times New Roman" pitchFamily="18" charset="0"/>
                        </a:rPr>
                        <a:t>%2025г к 2024г</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2027г (прогноз)</a:t>
                      </a:r>
                    </a:p>
                  </a:txBody>
                  <a:tcPr/>
                </a:tc>
                <a:extLst>
                  <a:ext uri="{0D108BD9-81ED-4DB2-BD59-A6C34878D82A}">
                    <a16:rowId xmlns:a16="http://schemas.microsoft.com/office/drawing/2014/main" val="1535082943"/>
                  </a:ext>
                </a:extLst>
              </a:tr>
              <a:tr h="276837">
                <a:tc>
                  <a:txBody>
                    <a:bodyPr/>
                    <a:lstStyle/>
                    <a:p>
                      <a:pPr algn="ctr"/>
                      <a:r>
                        <a:rPr lang="ru-RU" sz="1000" b="1" dirty="0">
                          <a:latin typeface="Times New Roman" pitchFamily="18" charset="0"/>
                          <a:cs typeface="Times New Roman" pitchFamily="18" charset="0"/>
                        </a:rPr>
                        <a:t>0500</a:t>
                      </a:r>
                    </a:p>
                  </a:txBody>
                  <a:tcPr/>
                </a:tc>
                <a:tc>
                  <a:txBody>
                    <a:bodyPr/>
                    <a:lstStyle/>
                    <a:p>
                      <a:pPr algn="just"/>
                      <a:r>
                        <a:rPr lang="ru-RU" sz="1000" b="1" dirty="0" err="1">
                          <a:latin typeface="Times New Roman" panose="02020603050405020304" pitchFamily="18" charset="0"/>
                          <a:cs typeface="Times New Roman" panose="02020603050405020304" pitchFamily="18" charset="0"/>
                        </a:rPr>
                        <a:t>Жилищно</a:t>
                      </a:r>
                      <a:r>
                        <a:rPr lang="ru-RU" sz="1000" b="1" dirty="0">
                          <a:latin typeface="Times New Roman" pitchFamily="18" charset="0"/>
                          <a:cs typeface="Times New Roman" pitchFamily="18" charset="0"/>
                        </a:rPr>
                        <a:t> – коммунальное хозяйство</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74185129,11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65789243,51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46326960,03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62,45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70,42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34894031,43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3423277,43</a:t>
                      </a:r>
                    </a:p>
                  </a:txBody>
                  <a:tcPr marL="7620" marR="7620" marT="7620" marB="0"/>
                </a:tc>
                <a:extLst>
                  <a:ext uri="{0D108BD9-81ED-4DB2-BD59-A6C34878D82A}">
                    <a16:rowId xmlns:a16="http://schemas.microsoft.com/office/drawing/2014/main" val="1724327478"/>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Жилищное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460807,77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516000,00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111,98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93,82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693572,00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500000,00</a:t>
                      </a:r>
                    </a:p>
                  </a:txBody>
                  <a:tcPr marL="7620" marR="7620" marT="7620" marB="0"/>
                </a:tc>
                <a:extLst>
                  <a:ext uri="{0D108BD9-81ED-4DB2-BD59-A6C34878D82A}">
                    <a16:rowId xmlns:a16="http://schemas.microsoft.com/office/drawing/2014/main" val="4115921296"/>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Коммунальное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41751556,10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9727163,92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19599126,05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46,94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201,49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2900000,00</a:t>
                      </a:r>
                    </a:p>
                  </a:txBody>
                  <a:tcPr marL="7620" marR="7620" marT="7620" marB="0"/>
                </a:tc>
                <a:extLst>
                  <a:ext uri="{0D108BD9-81ED-4DB2-BD59-A6C34878D82A}">
                    <a16:rowId xmlns:a16="http://schemas.microsoft.com/office/drawing/2014/main" val="1492379717"/>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Благоустройство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28494322,09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41694529,59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12121833,98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42,54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29,07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15423009,43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15425827,43</a:t>
                      </a:r>
                    </a:p>
                  </a:txBody>
                  <a:tcPr marL="7620" marR="7620" marT="7620" marB="0"/>
                </a:tc>
                <a:extLst>
                  <a:ext uri="{0D108BD9-81ED-4DB2-BD59-A6C34878D82A}">
                    <a16:rowId xmlns:a16="http://schemas.microsoft.com/office/drawing/2014/main" val="3131284182"/>
                  </a:ext>
                </a:extLst>
              </a:tr>
              <a:tr h="19606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0505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Другие вопросы в области жилищно-коммунального хозяйства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3478443,15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13817550,00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14090000,00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405,07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101,97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14777450,00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15377450,00</a:t>
                      </a:r>
                    </a:p>
                  </a:txBody>
                  <a:tcPr marL="7620" marR="7620" marT="7620" marB="0"/>
                </a:tc>
                <a:extLst>
                  <a:ext uri="{0D108BD9-81ED-4DB2-BD59-A6C34878D82A}">
                    <a16:rowId xmlns:a16="http://schemas.microsoft.com/office/drawing/2014/main" val="395364963"/>
                  </a:ext>
                </a:extLst>
              </a:tr>
              <a:tr h="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0700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Образование</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410869928,74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495114998,33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536496461,14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130,58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108,36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536947148,00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560385723,53</a:t>
                      </a:r>
                    </a:p>
                  </a:txBody>
                  <a:tcPr marL="7620" marR="7620" marT="7620" marB="0"/>
                </a:tc>
                <a:extLst>
                  <a:ext uri="{0D108BD9-81ED-4DB2-BD59-A6C34878D82A}">
                    <a16:rowId xmlns:a16="http://schemas.microsoft.com/office/drawing/2014/main" val="3401471448"/>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Дошкольное образование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90815700,99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104462170,00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121189224,00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133,45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116,01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126725423,00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129002238,00</a:t>
                      </a:r>
                    </a:p>
                  </a:txBody>
                  <a:tcPr marL="7620" marR="7620" marT="7620" marB="0"/>
                </a:tc>
                <a:extLst>
                  <a:ext uri="{0D108BD9-81ED-4DB2-BD59-A6C34878D82A}">
                    <a16:rowId xmlns:a16="http://schemas.microsoft.com/office/drawing/2014/main" val="3075627193"/>
                  </a:ext>
                </a:extLst>
              </a:tr>
              <a:tr h="20137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Общее образование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269602459,88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324668502,80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335540819,31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124,46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103,35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340394905,00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360153547,53</a:t>
                      </a:r>
                    </a:p>
                  </a:txBody>
                  <a:tcPr marL="7620" marR="7620" marT="7620" marB="0"/>
                </a:tc>
                <a:extLst>
                  <a:ext uri="{0D108BD9-81ED-4DB2-BD59-A6C34878D82A}">
                    <a16:rowId xmlns:a16="http://schemas.microsoft.com/office/drawing/2014/main" val="152806221"/>
                  </a:ext>
                </a:extLst>
              </a:tr>
              <a:tr h="18655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Дополнительное образование детей</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18916644,92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25323082,01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34886650,73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184,42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137,77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27651400,00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28551700,00</a:t>
                      </a:r>
                    </a:p>
                  </a:txBody>
                  <a:tcPr marL="7620" marR="7620" marT="7620" marB="0"/>
                </a:tc>
                <a:extLst>
                  <a:ext uri="{0D108BD9-81ED-4DB2-BD59-A6C34878D82A}">
                    <a16:rowId xmlns:a16="http://schemas.microsoft.com/office/drawing/2014/main" val="2183195311"/>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Профессиональная подготовка, переподготовка и повышение квалификации</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398210,00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270000,00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67,80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64,29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220000,00</a:t>
                      </a:r>
                    </a:p>
                  </a:txBody>
                  <a:tcPr marL="7620" marR="7620" marT="7620" marB="0"/>
                </a:tc>
                <a:extLst>
                  <a:ext uri="{0D108BD9-81ED-4DB2-BD59-A6C34878D82A}">
                    <a16:rowId xmlns:a16="http://schemas.microsoft.com/office/drawing/2014/main" val="3315250289"/>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0707</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Молодежная политика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664260,00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extLst>
                  <a:ext uri="{0D108BD9-81ED-4DB2-BD59-A6C34878D82A}">
                    <a16:rowId xmlns:a16="http://schemas.microsoft.com/office/drawing/2014/main" val="58788128"/>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0709</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Другие вопросы в области образования</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30472652,95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39441243,52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44499767,10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146,03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112,83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41845420,00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42348238,00</a:t>
                      </a:r>
                    </a:p>
                  </a:txBody>
                  <a:tcPr marL="7620" marR="7620" marT="7620" marB="0"/>
                </a:tc>
                <a:extLst>
                  <a:ext uri="{0D108BD9-81ED-4DB2-BD59-A6C34878D82A}">
                    <a16:rowId xmlns:a16="http://schemas.microsoft.com/office/drawing/2014/main" val="3503308885"/>
                  </a:ext>
                </a:extLst>
              </a:tr>
              <a:tr h="199152">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0800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Культура, кинематография</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78033131,12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103571760,79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108039511,08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138,45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104,31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61176516,86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64587716,00</a:t>
                      </a:r>
                    </a:p>
                  </a:txBody>
                  <a:tcPr marL="7620" marR="7620" marT="7620" marB="0"/>
                </a:tc>
                <a:extLst>
                  <a:ext uri="{0D108BD9-81ED-4DB2-BD59-A6C34878D82A}">
                    <a16:rowId xmlns:a16="http://schemas.microsoft.com/office/drawing/2014/main" val="1770470624"/>
                  </a:ext>
                </a:extLst>
              </a:tr>
              <a:tr h="183353">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0801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Культура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78033131,12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103571760,79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108039511,08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138,45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104,31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61176516,86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64587716,00</a:t>
                      </a:r>
                    </a:p>
                  </a:txBody>
                  <a:tcPr marL="7620" marR="7620" marT="7620" marB="0"/>
                </a:tc>
                <a:extLst>
                  <a:ext uri="{0D108BD9-81ED-4DB2-BD59-A6C34878D82A}">
                    <a16:rowId xmlns:a16="http://schemas.microsoft.com/office/drawing/2014/main" val="3024994311"/>
                  </a:ext>
                </a:extLst>
              </a:tr>
              <a:tr h="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1000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Социальная политика</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39228147,41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51333197,07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54322101,77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138,48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105,82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48675574,20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49182302,94</a:t>
                      </a:r>
                    </a:p>
                  </a:txBody>
                  <a:tcPr marL="7620" marR="7620" marT="7620" marB="0"/>
                </a:tc>
                <a:extLst>
                  <a:ext uri="{0D108BD9-81ED-4DB2-BD59-A6C34878D82A}">
                    <a16:rowId xmlns:a16="http://schemas.microsoft.com/office/drawing/2014/main" val="2481720257"/>
                  </a:ext>
                </a:extLst>
              </a:tr>
              <a:tr h="190221">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1001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Пенсионное обеспечение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885214,53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1027000,00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990000,00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111,84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96,40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850000,00</a:t>
                      </a:r>
                    </a:p>
                  </a:txBody>
                  <a:tcPr marL="7620" marR="7620" marT="7620" marB="0"/>
                </a:tc>
                <a:extLst>
                  <a:ext uri="{0D108BD9-81ED-4DB2-BD59-A6C34878D82A}">
                    <a16:rowId xmlns:a16="http://schemas.microsoft.com/office/drawing/2014/main" val="1432768865"/>
                  </a:ext>
                </a:extLst>
              </a:tr>
              <a:tr h="204902">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1003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Социальное обеспечение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3364865,08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4255380,00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3458400,00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102,78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81,27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78400,00</a:t>
                      </a:r>
                    </a:p>
                  </a:txBody>
                  <a:tcPr marL="7620" marR="7620" marT="7620" marB="0"/>
                </a:tc>
                <a:extLst>
                  <a:ext uri="{0D108BD9-81ED-4DB2-BD59-A6C34878D82A}">
                    <a16:rowId xmlns:a16="http://schemas.microsoft.com/office/drawing/2014/main" val="2201665933"/>
                  </a:ext>
                </a:extLst>
              </a:tr>
              <a:tr h="187268">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1004</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Охрана семьи и детства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34978067,80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46050817,07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49873701,77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142,59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108,30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47447174,20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48253902,94</a:t>
                      </a:r>
                    </a:p>
                  </a:txBody>
                  <a:tcPr marL="7620" marR="7620" marT="7620" marB="0"/>
                </a:tc>
                <a:extLst>
                  <a:ext uri="{0D108BD9-81ED-4DB2-BD59-A6C34878D82A}">
                    <a16:rowId xmlns:a16="http://schemas.microsoft.com/office/drawing/2014/main" val="3592703363"/>
                  </a:ext>
                </a:extLst>
              </a:tr>
              <a:tr h="196636">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1100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Физическая культура и спорт</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4749230,77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5341129,49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930000,00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19,58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17,41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4522283,95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375000,00</a:t>
                      </a:r>
                    </a:p>
                  </a:txBody>
                  <a:tcPr marL="7620" marR="7620" marT="7620" marB="0"/>
                </a:tc>
                <a:extLst>
                  <a:ext uri="{0D108BD9-81ED-4DB2-BD59-A6C34878D82A}">
                    <a16:rowId xmlns:a16="http://schemas.microsoft.com/office/drawing/2014/main" val="652915254"/>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1101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Физическая культура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3395432,73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1758703,92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675000,00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19,88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38,38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325000,00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375000,00</a:t>
                      </a:r>
                    </a:p>
                  </a:txBody>
                  <a:tcPr marL="7620" marR="7620" marT="7620" marB="0"/>
                </a:tc>
                <a:extLst>
                  <a:ext uri="{0D108BD9-81ED-4DB2-BD59-A6C34878D82A}">
                    <a16:rowId xmlns:a16="http://schemas.microsoft.com/office/drawing/2014/main" val="835784189"/>
                  </a:ext>
                </a:extLst>
              </a:tr>
              <a:tr h="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1102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Массовый спорт</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1353798,04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3582425,57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18,84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7,12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4197283,95</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855860983"/>
                  </a:ext>
                </a:extLst>
              </a:tr>
              <a:tr h="251670">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1200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Средства массовой информации</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2815000,00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124,33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2800000,00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2800000,00</a:t>
                      </a:r>
                    </a:p>
                  </a:txBody>
                  <a:tcPr marL="7620" marR="7620" marT="7620" marB="0"/>
                </a:tc>
                <a:extLst>
                  <a:ext uri="{0D108BD9-81ED-4DB2-BD59-A6C34878D82A}">
                    <a16:rowId xmlns:a16="http://schemas.microsoft.com/office/drawing/2014/main" val="2488485143"/>
                  </a:ext>
                </a:extLst>
              </a:tr>
              <a:tr h="251670">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1202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Периодическая печать и издательство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2815000,00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124,33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2800000,00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2800000,00</a:t>
                      </a:r>
                    </a:p>
                  </a:txBody>
                  <a:tcPr marL="7620" marR="7620" marT="7620" marB="0"/>
                </a:tc>
                <a:extLst>
                  <a:ext uri="{0D108BD9-81ED-4DB2-BD59-A6C34878D82A}">
                    <a16:rowId xmlns:a16="http://schemas.microsoft.com/office/drawing/2014/main" val="109738683"/>
                  </a:ext>
                </a:extLst>
              </a:tr>
              <a:tr h="251670">
                <a:tc>
                  <a:txBody>
                    <a:bodyPr/>
                    <a:lstStyle/>
                    <a:p>
                      <a:pPr algn="ctr" fontAlgn="t"/>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ВСЕГО</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770605615,39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1027593519,95</a:t>
                      </a:r>
                    </a:p>
                  </a:txBody>
                  <a:tcPr marL="7620" marR="7620" marT="7620" marB="0"/>
                </a:tc>
                <a:tc>
                  <a:txBody>
                    <a:bodyPr/>
                    <a:lstStyle/>
                    <a:p>
                      <a:pPr algn="ctr" fontAlgn="ctr"/>
                      <a:r>
                        <a:rPr lang="ru-RU" sz="1000" b="1" i="0" u="none" strike="noStrike" dirty="0">
                          <a:solidFill>
                            <a:srgbClr val="000000"/>
                          </a:solidFill>
                          <a:latin typeface="Times New Roman" panose="02020603050405020304" pitchFamily="18" charset="0"/>
                          <a:cs typeface="Times New Roman" panose="02020603050405020304" pitchFamily="18" charset="0"/>
                        </a:rPr>
                        <a:t>919815325,21</a:t>
                      </a:r>
                    </a:p>
                  </a:txBody>
                  <a:tcPr marL="7620" marR="7620" marT="7620" marB="0" anchor="ct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119,36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89,51</a:t>
                      </a:r>
                    </a:p>
                  </a:txBody>
                  <a:tcPr marL="7620" marR="7620" marT="7620" marB="0"/>
                </a:tc>
                <a:tc>
                  <a:txBody>
                    <a:bodyPr/>
                    <a:lstStyle/>
                    <a:p>
                      <a:pPr algn="ctr" fontAlgn="ctr"/>
                      <a:r>
                        <a:rPr lang="ru-RU" sz="1000" b="1" i="0" u="none" strike="noStrike" dirty="0">
                          <a:solidFill>
                            <a:srgbClr val="000000"/>
                          </a:solidFill>
                          <a:latin typeface="Times New Roman" panose="02020603050405020304" pitchFamily="18" charset="0"/>
                          <a:cs typeface="Times New Roman" panose="02020603050405020304" pitchFamily="18" charset="0"/>
                        </a:rPr>
                        <a:t>860462847,42</a:t>
                      </a:r>
                    </a:p>
                  </a:txBody>
                  <a:tcPr marL="7620" marR="7620" marT="7620" marB="0" anchor="ctr"/>
                </a:tc>
                <a:tc>
                  <a:txBody>
                    <a:bodyPr/>
                    <a:lstStyle/>
                    <a:p>
                      <a:pPr algn="ctr" fontAlgn="ctr"/>
                      <a:r>
                        <a:rPr lang="ru-RU" sz="1000" b="1" i="0" u="none" strike="noStrike" dirty="0">
                          <a:solidFill>
                            <a:srgbClr val="000000"/>
                          </a:solidFill>
                          <a:latin typeface="Times New Roman" panose="02020603050405020304" pitchFamily="18" charset="0"/>
                          <a:cs typeface="Times New Roman" panose="02020603050405020304" pitchFamily="18" charset="0"/>
                        </a:rPr>
                        <a:t>889356327,22</a:t>
                      </a:r>
                    </a:p>
                  </a:txBody>
                  <a:tcPr marL="7620" marR="7620" marT="7620" marB="0" anchor="ctr"/>
                </a:tc>
                <a:extLst>
                  <a:ext uri="{0D108BD9-81ED-4DB2-BD59-A6C34878D82A}">
                    <a16:rowId xmlns:a16="http://schemas.microsoft.com/office/drawing/2014/main" val="2053052821"/>
                  </a:ext>
                </a:extLst>
              </a:tr>
            </a:tbl>
          </a:graphicData>
        </a:graphic>
      </p:graphicFrame>
    </p:spTree>
    <p:extLst>
      <p:ext uri="{BB962C8B-B14F-4D97-AF65-F5344CB8AC3E}">
        <p14:creationId xmlns:p14="http://schemas.microsoft.com/office/powerpoint/2010/main" val="1087768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ED71FAB-E978-1238-225A-F57F92F26766}"/>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D4213A61-F492-AA05-F911-65FF2C520DA8}"/>
              </a:ext>
            </a:extLst>
          </p:cNvPr>
          <p:cNvGraphicFramePr/>
          <p:nvPr>
            <p:extLst>
              <p:ext uri="{D42A27DB-BD31-4B8C-83A1-F6EECF244321}">
                <p14:modId xmlns:p14="http://schemas.microsoft.com/office/powerpoint/2010/main" val="209521599"/>
              </p:ext>
            </p:extLst>
          </p:nvPr>
        </p:nvGraphicFramePr>
        <p:xfrm>
          <a:off x="250258" y="180651"/>
          <a:ext cx="11425186" cy="61770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27815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6959115-B877-54CD-9746-4645499A3F68}"/>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9527326A-DF35-71D0-B6BE-D9DD075728C7}"/>
              </a:ext>
            </a:extLst>
          </p:cNvPr>
          <p:cNvGraphicFramePr/>
          <p:nvPr>
            <p:extLst>
              <p:ext uri="{D42A27DB-BD31-4B8C-83A1-F6EECF244321}">
                <p14:modId xmlns:p14="http://schemas.microsoft.com/office/powerpoint/2010/main" val="321039942"/>
              </p:ext>
            </p:extLst>
          </p:nvPr>
        </p:nvGraphicFramePr>
        <p:xfrm>
          <a:off x="185442" y="85543"/>
          <a:ext cx="4593871" cy="27094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Таблица 6">
            <a:extLst>
              <a:ext uri="{FF2B5EF4-FFF2-40B4-BE49-F238E27FC236}">
                <a16:creationId xmlns:a16="http://schemas.microsoft.com/office/drawing/2014/main" id="{60A186AC-B611-CFD2-3A14-EAA100829288}"/>
              </a:ext>
            </a:extLst>
          </p:cNvPr>
          <p:cNvGraphicFramePr>
            <a:graphicFrameLocks noGrp="1"/>
          </p:cNvGraphicFramePr>
          <p:nvPr>
            <p:extLst>
              <p:ext uri="{D42A27DB-BD31-4B8C-83A1-F6EECF244321}">
                <p14:modId xmlns:p14="http://schemas.microsoft.com/office/powerpoint/2010/main" val="671691424"/>
              </p:ext>
            </p:extLst>
          </p:nvPr>
        </p:nvGraphicFramePr>
        <p:xfrm>
          <a:off x="5126198" y="273271"/>
          <a:ext cx="1986012" cy="1524000"/>
        </p:xfrm>
        <a:graphic>
          <a:graphicData uri="http://schemas.openxmlformats.org/drawingml/2006/table">
            <a:tbl>
              <a:tblPr firstRow="1" bandRow="1">
                <a:tableStyleId>{5C22544A-7EE6-4342-B048-85BDC9FD1C3A}</a:tableStyleId>
              </a:tblPr>
              <a:tblGrid>
                <a:gridCol w="364022">
                  <a:extLst>
                    <a:ext uri="{9D8B030D-6E8A-4147-A177-3AD203B41FA5}">
                      <a16:colId xmlns:a16="http://schemas.microsoft.com/office/drawing/2014/main" val="2054985929"/>
                    </a:ext>
                  </a:extLst>
                </a:gridCol>
                <a:gridCol w="1621990">
                  <a:extLst>
                    <a:ext uri="{9D8B030D-6E8A-4147-A177-3AD203B41FA5}">
                      <a16:colId xmlns:a16="http://schemas.microsoft.com/office/drawing/2014/main" val="1776085525"/>
                    </a:ext>
                  </a:extLst>
                </a:gridCol>
              </a:tblGrid>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ru-RU" sz="1100" b="0" dirty="0">
                          <a:solidFill>
                            <a:schemeClr val="tx1">
                              <a:lumMod val="95000"/>
                              <a:lumOff val="5000"/>
                            </a:schemeClr>
                          </a:solidFill>
                          <a:latin typeface="Times New Roman" panose="02020603050405020304" pitchFamily="18" charset="0"/>
                          <a:cs typeface="Times New Roman" panose="02020603050405020304" pitchFamily="18" charset="0"/>
                        </a:rPr>
                        <a:t>прочие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6594873"/>
                  </a:ext>
                </a:extLst>
              </a:tr>
              <a:tr h="0">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F410"/>
                    </a:solidFill>
                  </a:tcPr>
                </a:tc>
                <a:tc>
                  <a:txBody>
                    <a:bodyPr/>
                    <a:lstStyle/>
                    <a:p>
                      <a:r>
                        <a:rPr lang="ru-RU" sz="1100" dirty="0">
                          <a:latin typeface="Times New Roman" panose="02020603050405020304" pitchFamily="18" charset="0"/>
                          <a:cs typeface="Times New Roman" panose="02020603050405020304" pitchFamily="18" charset="0"/>
                        </a:rPr>
                        <a:t>экономика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4961153"/>
                  </a:ext>
                </a:extLst>
              </a:tr>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AAE8"/>
                    </a:solidFill>
                  </a:tcPr>
                </a:tc>
                <a:tc>
                  <a:txBody>
                    <a:bodyPr/>
                    <a:lstStyle/>
                    <a:p>
                      <a:r>
                        <a:rPr lang="ru-RU" sz="1100" dirty="0">
                          <a:latin typeface="Times New Roman" panose="02020603050405020304" pitchFamily="18" charset="0"/>
                          <a:cs typeface="Times New Roman" panose="02020603050405020304" pitchFamily="18" charset="0"/>
                        </a:rPr>
                        <a:t>социальная сфера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1213795"/>
                  </a:ext>
                </a:extLst>
              </a:tr>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r>
                        <a:rPr lang="ru-RU" sz="1100" dirty="0">
                          <a:latin typeface="Times New Roman" panose="02020603050405020304" pitchFamily="18" charset="0"/>
                          <a:cs typeface="Times New Roman" panose="02020603050405020304" pitchFamily="18" charset="0"/>
                        </a:rPr>
                        <a:t>общегосударственные расходы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906086"/>
                  </a:ext>
                </a:extLst>
              </a:tr>
            </a:tbl>
          </a:graphicData>
        </a:graphic>
      </p:graphicFrame>
      <p:graphicFrame>
        <p:nvGraphicFramePr>
          <p:cNvPr id="5" name="Диаграмма 4">
            <a:extLst>
              <a:ext uri="{FF2B5EF4-FFF2-40B4-BE49-F238E27FC236}">
                <a16:creationId xmlns:a16="http://schemas.microsoft.com/office/drawing/2014/main" id="{E4D48324-8119-472E-F9FD-554CDA439DDE}"/>
              </a:ext>
            </a:extLst>
          </p:cNvPr>
          <p:cNvGraphicFramePr/>
          <p:nvPr>
            <p:extLst>
              <p:ext uri="{D42A27DB-BD31-4B8C-83A1-F6EECF244321}">
                <p14:modId xmlns:p14="http://schemas.microsoft.com/office/powerpoint/2010/main" val="920672904"/>
              </p:ext>
            </p:extLst>
          </p:nvPr>
        </p:nvGraphicFramePr>
        <p:xfrm>
          <a:off x="7002802" y="156663"/>
          <a:ext cx="4593871" cy="27094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id="{F6F42270-C825-8786-90AF-A4865A81E95D}"/>
              </a:ext>
            </a:extLst>
          </p:cNvPr>
          <p:cNvGraphicFramePr/>
          <p:nvPr>
            <p:extLst>
              <p:ext uri="{D42A27DB-BD31-4B8C-83A1-F6EECF244321}">
                <p14:modId xmlns:p14="http://schemas.microsoft.com/office/powerpoint/2010/main" val="2655069355"/>
              </p:ext>
            </p:extLst>
          </p:nvPr>
        </p:nvGraphicFramePr>
        <p:xfrm>
          <a:off x="185442" y="2708335"/>
          <a:ext cx="4306723" cy="27094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11ECD388-0FB8-631A-9157-CD333C07B7BD}"/>
              </a:ext>
            </a:extLst>
          </p:cNvPr>
          <p:cNvGraphicFramePr/>
          <p:nvPr>
            <p:extLst>
              <p:ext uri="{D42A27DB-BD31-4B8C-83A1-F6EECF244321}">
                <p14:modId xmlns:p14="http://schemas.microsoft.com/office/powerpoint/2010/main" val="840951169"/>
              </p:ext>
            </p:extLst>
          </p:nvPr>
        </p:nvGraphicFramePr>
        <p:xfrm>
          <a:off x="3504874" y="2754781"/>
          <a:ext cx="4306723" cy="270941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Диаграмма 7">
            <a:extLst>
              <a:ext uri="{FF2B5EF4-FFF2-40B4-BE49-F238E27FC236}">
                <a16:creationId xmlns:a16="http://schemas.microsoft.com/office/drawing/2014/main" id="{878B05E9-54B2-AB00-B25C-7C730884BCE6}"/>
              </a:ext>
            </a:extLst>
          </p:cNvPr>
          <p:cNvGraphicFramePr/>
          <p:nvPr>
            <p:extLst>
              <p:ext uri="{D42A27DB-BD31-4B8C-83A1-F6EECF244321}">
                <p14:modId xmlns:p14="http://schemas.microsoft.com/office/powerpoint/2010/main" val="3675354111"/>
              </p:ext>
            </p:extLst>
          </p:nvPr>
        </p:nvGraphicFramePr>
        <p:xfrm>
          <a:off x="7391632" y="2801227"/>
          <a:ext cx="4306723" cy="270941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705219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31F6031-E6FC-F0D1-E04F-681A582E668A}"/>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E804DD3E-8098-1061-D5D9-33A576AA4391}"/>
              </a:ext>
            </a:extLst>
          </p:cNvPr>
          <p:cNvSpPr/>
          <p:nvPr/>
        </p:nvSpPr>
        <p:spPr>
          <a:xfrm>
            <a:off x="2409488" y="249858"/>
            <a:ext cx="6071782" cy="261610"/>
          </a:xfrm>
          <a:prstGeom prst="rect">
            <a:avLst/>
          </a:prstGeom>
        </p:spPr>
        <p:txBody>
          <a:bodyPr wrap="square">
            <a:spAutoFit/>
          </a:bodyPr>
          <a:lstStyle/>
          <a:p>
            <a:pPr algn="just"/>
            <a:r>
              <a:rPr lang="ru-RU" sz="1100" b="1"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в ведомственной структуре</a:t>
            </a:r>
          </a:p>
        </p:txBody>
      </p:sp>
      <p:graphicFrame>
        <p:nvGraphicFramePr>
          <p:cNvPr id="8" name="Схема 7">
            <a:extLst>
              <a:ext uri="{FF2B5EF4-FFF2-40B4-BE49-F238E27FC236}">
                <a16:creationId xmlns:a16="http://schemas.microsoft.com/office/drawing/2014/main" id="{F4F81B63-5730-9C34-1B68-FEEACBC48560}"/>
              </a:ext>
            </a:extLst>
          </p:cNvPr>
          <p:cNvGraphicFramePr/>
          <p:nvPr>
            <p:extLst>
              <p:ext uri="{D42A27DB-BD31-4B8C-83A1-F6EECF244321}">
                <p14:modId xmlns:p14="http://schemas.microsoft.com/office/powerpoint/2010/main" val="3721067558"/>
              </p:ext>
            </p:extLst>
          </p:nvPr>
        </p:nvGraphicFramePr>
        <p:xfrm>
          <a:off x="1225785" y="761326"/>
          <a:ext cx="10769601" cy="206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Таблица 8">
            <a:extLst>
              <a:ext uri="{FF2B5EF4-FFF2-40B4-BE49-F238E27FC236}">
                <a16:creationId xmlns:a16="http://schemas.microsoft.com/office/drawing/2014/main" id="{C4FD547D-160E-6151-AB5D-A88EBC6E6BDA}"/>
              </a:ext>
            </a:extLst>
          </p:cNvPr>
          <p:cNvGraphicFramePr>
            <a:graphicFrameLocks noGrp="1"/>
          </p:cNvGraphicFramePr>
          <p:nvPr>
            <p:extLst>
              <p:ext uri="{D42A27DB-BD31-4B8C-83A1-F6EECF244321}">
                <p14:modId xmlns:p14="http://schemas.microsoft.com/office/powerpoint/2010/main" val="4064105805"/>
              </p:ext>
            </p:extLst>
          </p:nvPr>
        </p:nvGraphicFramePr>
        <p:xfrm>
          <a:off x="254475" y="3072621"/>
          <a:ext cx="11740912" cy="1112520"/>
        </p:xfrm>
        <a:graphic>
          <a:graphicData uri="http://schemas.openxmlformats.org/drawingml/2006/table">
            <a:tbl>
              <a:tblPr firstRow="1" bandRow="1">
                <a:tableStyleId>{69CF1AB2-1976-4502-BF36-3FF5EA218861}</a:tableStyleId>
              </a:tblPr>
              <a:tblGrid>
                <a:gridCol w="984665">
                  <a:extLst>
                    <a:ext uri="{9D8B030D-6E8A-4147-A177-3AD203B41FA5}">
                      <a16:colId xmlns:a16="http://schemas.microsoft.com/office/drawing/2014/main" val="912055232"/>
                    </a:ext>
                  </a:extLst>
                </a:gridCol>
                <a:gridCol w="1512606">
                  <a:extLst>
                    <a:ext uri="{9D8B030D-6E8A-4147-A177-3AD203B41FA5}">
                      <a16:colId xmlns:a16="http://schemas.microsoft.com/office/drawing/2014/main" val="2780883236"/>
                    </a:ext>
                  </a:extLst>
                </a:gridCol>
                <a:gridCol w="1580972">
                  <a:extLst>
                    <a:ext uri="{9D8B030D-6E8A-4147-A177-3AD203B41FA5}">
                      <a16:colId xmlns:a16="http://schemas.microsoft.com/office/drawing/2014/main" val="2855217433"/>
                    </a:ext>
                  </a:extLst>
                </a:gridCol>
                <a:gridCol w="1546789">
                  <a:extLst>
                    <a:ext uri="{9D8B030D-6E8A-4147-A177-3AD203B41FA5}">
                      <a16:colId xmlns:a16="http://schemas.microsoft.com/office/drawing/2014/main" val="760870517"/>
                    </a:ext>
                  </a:extLst>
                </a:gridCol>
                <a:gridCol w="1486968">
                  <a:extLst>
                    <a:ext uri="{9D8B030D-6E8A-4147-A177-3AD203B41FA5}">
                      <a16:colId xmlns:a16="http://schemas.microsoft.com/office/drawing/2014/main" val="1250823192"/>
                    </a:ext>
                  </a:extLst>
                </a:gridCol>
                <a:gridCol w="1563880">
                  <a:extLst>
                    <a:ext uri="{9D8B030D-6E8A-4147-A177-3AD203B41FA5}">
                      <a16:colId xmlns:a16="http://schemas.microsoft.com/office/drawing/2014/main" val="3354137967"/>
                    </a:ext>
                  </a:extLst>
                </a:gridCol>
                <a:gridCol w="1532516">
                  <a:extLst>
                    <a:ext uri="{9D8B030D-6E8A-4147-A177-3AD203B41FA5}">
                      <a16:colId xmlns:a16="http://schemas.microsoft.com/office/drawing/2014/main" val="1955196730"/>
                    </a:ext>
                  </a:extLst>
                </a:gridCol>
                <a:gridCol w="1532516">
                  <a:extLst>
                    <a:ext uri="{9D8B030D-6E8A-4147-A177-3AD203B41FA5}">
                      <a16:colId xmlns:a16="http://schemas.microsoft.com/office/drawing/2014/main" val="2958949610"/>
                    </a:ext>
                  </a:extLst>
                </a:gridCol>
              </a:tblGrid>
              <a:tr h="370840">
                <a:tc>
                  <a:txBody>
                    <a:bodyPr/>
                    <a:lstStyle/>
                    <a:p>
                      <a:pPr algn="ctr"/>
                      <a:r>
                        <a:rPr lang="ru-RU" sz="1100" b="1" dirty="0">
                          <a:latin typeface="Times New Roman" panose="02020603050405020304" pitchFamily="18" charset="0"/>
                          <a:cs typeface="Times New Roman" panose="02020603050405020304" pitchFamily="18" charset="0"/>
                        </a:rPr>
                        <a:t>2025г</a:t>
                      </a:r>
                    </a:p>
                  </a:txBody>
                  <a:tcPr/>
                </a:tc>
                <a:tc>
                  <a:txBody>
                    <a:bodyPr/>
                    <a:lstStyle/>
                    <a:p>
                      <a:pPr algn="ctr"/>
                      <a:r>
                        <a:rPr lang="ru-RU" sz="1100" b="0" dirty="0">
                          <a:latin typeface="Times New Roman" panose="02020603050405020304" pitchFamily="18" charset="0"/>
                          <a:cs typeface="Times New Roman" panose="02020603050405020304" pitchFamily="18" charset="0"/>
                        </a:rPr>
                        <a:t>229199671,99</a:t>
                      </a:r>
                    </a:p>
                  </a:txBody>
                  <a:tcPr/>
                </a:tc>
                <a:tc>
                  <a:txBody>
                    <a:bodyPr/>
                    <a:lstStyle/>
                    <a:p>
                      <a:pPr algn="ctr"/>
                      <a:r>
                        <a:rPr lang="ru-RU" sz="1100" b="0" dirty="0">
                          <a:latin typeface="Times New Roman" panose="02020603050405020304" pitchFamily="18" charset="0"/>
                          <a:cs typeface="Times New Roman" panose="02020603050405020304" pitchFamily="18" charset="0"/>
                        </a:rPr>
                        <a:t>19453000,00</a:t>
                      </a:r>
                    </a:p>
                  </a:txBody>
                  <a:tcPr/>
                </a:tc>
                <a:tc>
                  <a:txBody>
                    <a:bodyPr/>
                    <a:lstStyle/>
                    <a:p>
                      <a:pPr algn="ctr"/>
                      <a:r>
                        <a:rPr lang="ru-RU" sz="1100" b="0" dirty="0">
                          <a:latin typeface="Times New Roman" panose="02020603050405020304" pitchFamily="18" charset="0"/>
                          <a:cs typeface="Times New Roman" panose="02020603050405020304" pitchFamily="18" charset="0"/>
                        </a:rPr>
                        <a:t>516516513,41</a:t>
                      </a:r>
                    </a:p>
                  </a:txBody>
                  <a:tcPr/>
                </a:tc>
                <a:tc>
                  <a:txBody>
                    <a:bodyPr/>
                    <a:lstStyle/>
                    <a:p>
                      <a:pPr algn="ctr"/>
                      <a:r>
                        <a:rPr lang="ru-RU" sz="1100" b="0" dirty="0">
                          <a:latin typeface="Times New Roman" panose="02020603050405020304" pitchFamily="18" charset="0"/>
                          <a:cs typeface="Times New Roman" panose="02020603050405020304" pitchFamily="18" charset="0"/>
                        </a:rPr>
                        <a:t>125182639,81</a:t>
                      </a:r>
                    </a:p>
                  </a:txBody>
                  <a:tcPr/>
                </a:tc>
                <a:tc>
                  <a:txBody>
                    <a:bodyPr/>
                    <a:lstStyle/>
                    <a:p>
                      <a:pPr algn="ctr"/>
                      <a:r>
                        <a:rPr lang="ru-RU" sz="1100" b="0" dirty="0">
                          <a:latin typeface="Times New Roman" panose="02020603050405020304" pitchFamily="18" charset="0"/>
                          <a:cs typeface="Times New Roman" panose="02020603050405020304" pitchFamily="18" charset="0"/>
                        </a:rPr>
                        <a:t>4703000,00</a:t>
                      </a:r>
                    </a:p>
                  </a:txBody>
                  <a:tcPr/>
                </a:tc>
                <a:tc>
                  <a:txBody>
                    <a:bodyPr/>
                    <a:lstStyle/>
                    <a:p>
                      <a:pPr algn="ctr"/>
                      <a:r>
                        <a:rPr lang="ru-RU" sz="1100" b="0" dirty="0">
                          <a:latin typeface="Times New Roman" panose="02020603050405020304" pitchFamily="18" charset="0"/>
                          <a:cs typeface="Times New Roman" panose="02020603050405020304" pitchFamily="18" charset="0"/>
                        </a:rPr>
                        <a:t>4068300,00</a:t>
                      </a:r>
                    </a:p>
                  </a:txBody>
                  <a:tcPr/>
                </a:tc>
                <a:tc>
                  <a:txBody>
                    <a:bodyPr/>
                    <a:lstStyle/>
                    <a:p>
                      <a:pPr algn="ctr"/>
                      <a:r>
                        <a:rPr lang="ru-RU" sz="1100" b="0" dirty="0">
                          <a:latin typeface="Times New Roman" panose="02020603050405020304" pitchFamily="18" charset="0"/>
                          <a:cs typeface="Times New Roman" panose="02020603050405020304" pitchFamily="18" charset="0"/>
                        </a:rPr>
                        <a:t>20692200,00</a:t>
                      </a:r>
                    </a:p>
                  </a:txBody>
                  <a:tcPr/>
                </a:tc>
                <a:extLst>
                  <a:ext uri="{0D108BD9-81ED-4DB2-BD59-A6C34878D82A}">
                    <a16:rowId xmlns:a16="http://schemas.microsoft.com/office/drawing/2014/main" val="1212475784"/>
                  </a:ext>
                </a:extLst>
              </a:tr>
              <a:tr h="370840">
                <a:tc>
                  <a:txBody>
                    <a:bodyPr/>
                    <a:lstStyle/>
                    <a:p>
                      <a:pPr algn="ctr"/>
                      <a:r>
                        <a:rPr lang="ru-RU" sz="1100" b="1" dirty="0">
                          <a:latin typeface="Times New Roman" panose="02020603050405020304" pitchFamily="18" charset="0"/>
                          <a:cs typeface="Times New Roman" panose="02020603050405020304" pitchFamily="18" charset="0"/>
                        </a:rPr>
                        <a:t>2026г</a:t>
                      </a:r>
                    </a:p>
                  </a:txBody>
                  <a:tcPr/>
                </a:tc>
                <a:tc>
                  <a:txBody>
                    <a:bodyPr/>
                    <a:lstStyle/>
                    <a:p>
                      <a:pPr algn="ctr"/>
                      <a:r>
                        <a:rPr lang="ru-RU" sz="1100" b="0" dirty="0">
                          <a:latin typeface="Times New Roman" panose="02020603050405020304" pitchFamily="18" charset="0"/>
                          <a:cs typeface="Times New Roman" panose="02020603050405020304" pitchFamily="18" charset="0"/>
                        </a:rPr>
                        <a:t>217683100,56</a:t>
                      </a:r>
                    </a:p>
                  </a:txBody>
                  <a:tcPr/>
                </a:tc>
                <a:tc>
                  <a:txBody>
                    <a:bodyPr/>
                    <a:lstStyle/>
                    <a:p>
                      <a:pPr algn="ctr"/>
                      <a:r>
                        <a:rPr lang="ru-RU" sz="1100" b="0" dirty="0">
                          <a:latin typeface="Times New Roman" panose="02020603050405020304" pitchFamily="18" charset="0"/>
                          <a:cs typeface="Times New Roman" panose="02020603050405020304" pitchFamily="18" charset="0"/>
                        </a:rPr>
                        <a:t>18547100,00</a:t>
                      </a:r>
                    </a:p>
                  </a:txBody>
                  <a:tcPr/>
                </a:tc>
                <a:tc>
                  <a:txBody>
                    <a:bodyPr/>
                    <a:lstStyle/>
                    <a:p>
                      <a:pPr algn="ctr"/>
                      <a:r>
                        <a:rPr lang="ru-RU" sz="1100" b="0" dirty="0">
                          <a:latin typeface="Times New Roman" panose="02020603050405020304" pitchFamily="18" charset="0"/>
                          <a:cs typeface="Times New Roman" panose="02020603050405020304" pitchFamily="18" charset="0"/>
                        </a:rPr>
                        <a:t>517941230,00</a:t>
                      </a:r>
                    </a:p>
                  </a:txBody>
                  <a:tcPr/>
                </a:tc>
                <a:tc>
                  <a:txBody>
                    <a:bodyPr/>
                    <a:lstStyle/>
                    <a:p>
                      <a:pPr algn="ctr"/>
                      <a:r>
                        <a:rPr lang="ru-RU" sz="1100" b="0" dirty="0">
                          <a:latin typeface="Times New Roman" panose="02020603050405020304" pitchFamily="18" charset="0"/>
                          <a:cs typeface="Times New Roman" panose="02020603050405020304" pitchFamily="18" charset="0"/>
                        </a:rPr>
                        <a:t>75727916,86</a:t>
                      </a:r>
                    </a:p>
                  </a:txBody>
                  <a:tcPr/>
                </a:tc>
                <a:tc>
                  <a:txBody>
                    <a:bodyPr/>
                    <a:lstStyle/>
                    <a:p>
                      <a:pPr algn="ctr"/>
                      <a:r>
                        <a:rPr lang="ru-RU" sz="1100" b="0" dirty="0">
                          <a:latin typeface="Times New Roman" panose="02020603050405020304" pitchFamily="18" charset="0"/>
                          <a:cs typeface="Times New Roman" panose="02020603050405020304" pitchFamily="18" charset="0"/>
                        </a:rPr>
                        <a:t>4703000,00</a:t>
                      </a:r>
                    </a:p>
                  </a:txBody>
                  <a:tcPr/>
                </a:tc>
                <a:tc>
                  <a:txBody>
                    <a:bodyPr/>
                    <a:lstStyle/>
                    <a:p>
                      <a:pPr algn="ctr"/>
                      <a:r>
                        <a:rPr lang="ru-RU" sz="1100" b="0" dirty="0">
                          <a:latin typeface="Times New Roman" panose="02020603050405020304" pitchFamily="18" charset="0"/>
                          <a:cs typeface="Times New Roman" panose="02020603050405020304" pitchFamily="18" charset="0"/>
                        </a:rPr>
                        <a:t>4168300,00</a:t>
                      </a:r>
                    </a:p>
                  </a:txBody>
                  <a:tcPr/>
                </a:tc>
                <a:tc>
                  <a:txBody>
                    <a:bodyPr/>
                    <a:lstStyle/>
                    <a:p>
                      <a:pPr algn="ctr"/>
                      <a:r>
                        <a:rPr lang="ru-RU" sz="1100" b="0" dirty="0">
                          <a:latin typeface="Times New Roman" panose="02020603050405020304" pitchFamily="18" charset="0"/>
                          <a:cs typeface="Times New Roman" panose="02020603050405020304" pitchFamily="18" charset="0"/>
                        </a:rPr>
                        <a:t>21692200,00</a:t>
                      </a:r>
                    </a:p>
                  </a:txBody>
                  <a:tcPr/>
                </a:tc>
                <a:extLst>
                  <a:ext uri="{0D108BD9-81ED-4DB2-BD59-A6C34878D82A}">
                    <a16:rowId xmlns:a16="http://schemas.microsoft.com/office/drawing/2014/main" val="773086167"/>
                  </a:ext>
                </a:extLst>
              </a:tr>
              <a:tr h="370840">
                <a:tc>
                  <a:txBody>
                    <a:bodyPr/>
                    <a:lstStyle/>
                    <a:p>
                      <a:pPr algn="ctr"/>
                      <a:r>
                        <a:rPr lang="ru-RU" sz="1100" b="1" dirty="0">
                          <a:latin typeface="Times New Roman" panose="02020603050405020304" pitchFamily="18" charset="0"/>
                          <a:cs typeface="Times New Roman" panose="02020603050405020304" pitchFamily="18" charset="0"/>
                        </a:rPr>
                        <a:t>2027г</a:t>
                      </a:r>
                    </a:p>
                  </a:txBody>
                  <a:tcPr/>
                </a:tc>
                <a:tc>
                  <a:txBody>
                    <a:bodyPr/>
                    <a:lstStyle/>
                    <a:p>
                      <a:pPr algn="ctr"/>
                      <a:r>
                        <a:rPr lang="ru-RU" sz="1100" b="0" dirty="0">
                          <a:latin typeface="Times New Roman" panose="02020603050405020304" pitchFamily="18" charset="0"/>
                          <a:cs typeface="Times New Roman" panose="02020603050405020304" pitchFamily="18" charset="0"/>
                        </a:rPr>
                        <a:t>218409373,69</a:t>
                      </a:r>
                    </a:p>
                  </a:txBody>
                  <a:tcPr/>
                </a:tc>
                <a:tc>
                  <a:txBody>
                    <a:bodyPr/>
                    <a:lstStyle/>
                    <a:p>
                      <a:pPr algn="ctr"/>
                      <a:r>
                        <a:rPr lang="ru-RU" sz="1100" b="0" dirty="0">
                          <a:latin typeface="Times New Roman" panose="02020603050405020304" pitchFamily="18" charset="0"/>
                          <a:cs typeface="Times New Roman" panose="02020603050405020304" pitchFamily="18" charset="0"/>
                        </a:rPr>
                        <a:t>18547100,00</a:t>
                      </a:r>
                    </a:p>
                  </a:txBody>
                  <a:tcPr/>
                </a:tc>
                <a:tc>
                  <a:txBody>
                    <a:bodyPr/>
                    <a:lstStyle/>
                    <a:p>
                      <a:pPr algn="ctr"/>
                      <a:r>
                        <a:rPr lang="ru-RU" sz="1100" b="0" dirty="0">
                          <a:latin typeface="Times New Roman" panose="02020603050405020304" pitchFamily="18" charset="0"/>
                          <a:cs typeface="Times New Roman" panose="02020603050405020304" pitchFamily="18" charset="0"/>
                        </a:rPr>
                        <a:t>540544637,53</a:t>
                      </a:r>
                    </a:p>
                  </a:txBody>
                  <a:tcPr/>
                </a:tc>
                <a:tc>
                  <a:txBody>
                    <a:bodyPr/>
                    <a:lstStyle/>
                    <a:p>
                      <a:pPr algn="ctr"/>
                      <a:r>
                        <a:rPr lang="ru-RU" sz="1100" b="0" dirty="0">
                          <a:latin typeface="Times New Roman" panose="02020603050405020304" pitchFamily="18" charset="0"/>
                          <a:cs typeface="Times New Roman" panose="02020603050405020304" pitchFamily="18" charset="0"/>
                        </a:rPr>
                        <a:t>80039416,00</a:t>
                      </a:r>
                    </a:p>
                  </a:txBody>
                  <a:tcPr/>
                </a:tc>
                <a:tc>
                  <a:txBody>
                    <a:bodyPr/>
                    <a:lstStyle/>
                    <a:p>
                      <a:pPr algn="ctr"/>
                      <a:r>
                        <a:rPr lang="ru-RU" sz="1100" b="0" dirty="0">
                          <a:latin typeface="Times New Roman" panose="02020603050405020304" pitchFamily="18" charset="0"/>
                          <a:cs typeface="Times New Roman" panose="02020603050405020304" pitchFamily="18" charset="0"/>
                        </a:rPr>
                        <a:t>4703000,00</a:t>
                      </a:r>
                    </a:p>
                  </a:txBody>
                  <a:tcPr/>
                </a:tc>
                <a:tc>
                  <a:txBody>
                    <a:bodyPr/>
                    <a:lstStyle/>
                    <a:p>
                      <a:pPr algn="ctr"/>
                      <a:r>
                        <a:rPr lang="ru-RU" sz="1100" b="0" dirty="0">
                          <a:latin typeface="Times New Roman" panose="02020603050405020304" pitchFamily="18" charset="0"/>
                          <a:cs typeface="Times New Roman" panose="02020603050405020304" pitchFamily="18" charset="0"/>
                        </a:rPr>
                        <a:t>4268300,00</a:t>
                      </a:r>
                    </a:p>
                  </a:txBody>
                  <a:tcPr/>
                </a:tc>
                <a:tc>
                  <a:txBody>
                    <a:bodyPr/>
                    <a:lstStyle/>
                    <a:p>
                      <a:pPr algn="ctr"/>
                      <a:r>
                        <a:rPr lang="ru-RU" sz="1100" b="0" dirty="0">
                          <a:latin typeface="Times New Roman" panose="02020603050405020304" pitchFamily="18" charset="0"/>
                          <a:cs typeface="Times New Roman" panose="02020603050405020304" pitchFamily="18" charset="0"/>
                        </a:rPr>
                        <a:t>22844500,00</a:t>
                      </a:r>
                    </a:p>
                  </a:txBody>
                  <a:tcPr/>
                </a:tc>
                <a:extLst>
                  <a:ext uri="{0D108BD9-81ED-4DB2-BD59-A6C34878D82A}">
                    <a16:rowId xmlns:a16="http://schemas.microsoft.com/office/drawing/2014/main" val="654169774"/>
                  </a:ext>
                </a:extLst>
              </a:tr>
            </a:tbl>
          </a:graphicData>
        </a:graphic>
      </p:graphicFrame>
      <p:sp>
        <p:nvSpPr>
          <p:cNvPr id="10" name="TextBox 9">
            <a:extLst>
              <a:ext uri="{FF2B5EF4-FFF2-40B4-BE49-F238E27FC236}">
                <a16:creationId xmlns:a16="http://schemas.microsoft.com/office/drawing/2014/main" id="{4DAFF355-7BBC-EEDE-5525-15E2BD0F218E}"/>
              </a:ext>
            </a:extLst>
          </p:cNvPr>
          <p:cNvSpPr txBox="1"/>
          <p:nvPr/>
        </p:nvSpPr>
        <p:spPr>
          <a:xfrm>
            <a:off x="2950130" y="4554560"/>
            <a:ext cx="5531140" cy="261610"/>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 26 муниципальным программам. </a:t>
            </a:r>
          </a:p>
        </p:txBody>
      </p:sp>
    </p:spTree>
    <p:extLst>
      <p:ext uri="{BB962C8B-B14F-4D97-AF65-F5344CB8AC3E}">
        <p14:creationId xmlns:p14="http://schemas.microsoft.com/office/powerpoint/2010/main" val="3927266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A5B769C-DE3A-4A5B-CB1B-1EAC836B9F69}"/>
              </a:ext>
            </a:extLst>
          </p:cNvPr>
          <p:cNvPicPr>
            <a:picLocks noChangeAspect="1"/>
          </p:cNvPicPr>
          <p:nvPr/>
        </p:nvPicPr>
        <p:blipFill>
          <a:blip r:embed="rId2"/>
          <a:stretch>
            <a:fillRect/>
          </a:stretch>
        </p:blipFill>
        <p:spPr>
          <a:xfrm>
            <a:off x="0" y="0"/>
            <a:ext cx="12192000" cy="6857999"/>
          </a:xfrm>
          <a:prstGeom prst="rect">
            <a:avLst/>
          </a:prstGeom>
        </p:spPr>
      </p:pic>
      <p:sp>
        <p:nvSpPr>
          <p:cNvPr id="4" name="Прямоугольник: скругленные углы 3">
            <a:extLst>
              <a:ext uri="{FF2B5EF4-FFF2-40B4-BE49-F238E27FC236}">
                <a16:creationId xmlns:a16="http://schemas.microsoft.com/office/drawing/2014/main" id="{330BB962-AF72-0989-DAC8-E4CF3336386E}"/>
              </a:ext>
            </a:extLst>
          </p:cNvPr>
          <p:cNvSpPr/>
          <p:nvPr/>
        </p:nvSpPr>
        <p:spPr>
          <a:xfrm>
            <a:off x="3533014" y="199600"/>
            <a:ext cx="3900882" cy="30373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200" b="1" dirty="0">
                <a:solidFill>
                  <a:srgbClr val="0000CC"/>
                </a:solidFill>
                <a:latin typeface="Times New Roman" panose="02020603050405020304" pitchFamily="18" charset="0"/>
                <a:cs typeface="Times New Roman" panose="02020603050405020304" pitchFamily="18" charset="0"/>
              </a:rPr>
              <a:t>Программные и непрограммные расходы бюджета</a:t>
            </a:r>
          </a:p>
        </p:txBody>
      </p:sp>
      <p:sp>
        <p:nvSpPr>
          <p:cNvPr id="7" name="TextBox 6">
            <a:extLst>
              <a:ext uri="{FF2B5EF4-FFF2-40B4-BE49-F238E27FC236}">
                <a16:creationId xmlns:a16="http://schemas.microsoft.com/office/drawing/2014/main" id="{B96F877A-B2C7-3D32-5B7F-74D0A4D9147F}"/>
              </a:ext>
            </a:extLst>
          </p:cNvPr>
          <p:cNvSpPr txBox="1"/>
          <p:nvPr/>
        </p:nvSpPr>
        <p:spPr>
          <a:xfrm>
            <a:off x="192755" y="503339"/>
            <a:ext cx="11720082" cy="61555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Ежегодно для программных мероприятий в общем объеме расходов составляет более 95%. </a:t>
            </a:r>
            <a:r>
              <a:rPr lang="ru-RU" sz="1100" dirty="0">
                <a:effectLst/>
                <a:latin typeface="Times New Roman" panose="02020603050405020304" pitchFamily="18" charset="0"/>
                <a:ea typeface="Times New Roman" panose="02020603050405020304" pitchFamily="18" charset="0"/>
              </a:rPr>
              <a:t>Приоритетное место в бюджете по-прежнему занимают «социальные» муниципальные программы. В основном это муниципальные программы, направленные на развитие образования, культуры и спорта,  поддержку молодежи.</a:t>
            </a:r>
          </a:p>
          <a:p>
            <a:pPr algn="just"/>
            <a:r>
              <a:rPr lang="ru-RU" sz="1100" dirty="0">
                <a:effectLst/>
                <a:latin typeface="Times New Roman" panose="02020603050405020304" pitchFamily="18" charset="0"/>
                <a:ea typeface="Times New Roman" panose="02020603050405020304" pitchFamily="18" charset="0"/>
              </a:rPr>
              <a:t>Также муниципальные программы будут направлены на поступательное развитие  коммунальной и транспортной инфраструктуры, обеспечение населения района жильем. </a:t>
            </a:r>
            <a:endParaRPr lang="ru-RU" sz="1100" dirty="0">
              <a:latin typeface="Times New Roman" panose="02020603050405020304" pitchFamily="18" charset="0"/>
              <a:cs typeface="Times New Roman" panose="02020603050405020304" pitchFamily="18" charset="0"/>
            </a:endParaRPr>
          </a:p>
        </p:txBody>
      </p:sp>
      <p:graphicFrame>
        <p:nvGraphicFramePr>
          <p:cNvPr id="8" name="Диаграмма 7">
            <a:extLst>
              <a:ext uri="{FF2B5EF4-FFF2-40B4-BE49-F238E27FC236}">
                <a16:creationId xmlns:a16="http://schemas.microsoft.com/office/drawing/2014/main" id="{5FA88F48-FA4B-9169-F27D-8E3D64CD0389}"/>
              </a:ext>
            </a:extLst>
          </p:cNvPr>
          <p:cNvGraphicFramePr/>
          <p:nvPr>
            <p:extLst>
              <p:ext uri="{D42A27DB-BD31-4B8C-83A1-F6EECF244321}">
                <p14:modId xmlns:p14="http://schemas.microsoft.com/office/powerpoint/2010/main" val="2581691979"/>
              </p:ext>
            </p:extLst>
          </p:nvPr>
        </p:nvGraphicFramePr>
        <p:xfrm>
          <a:off x="737785" y="1253686"/>
          <a:ext cx="10230171" cy="45635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71669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BE603C0-E4E2-AF0F-3AE7-9B3C7F544B92}"/>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DA91A8A1-7902-CA46-3DB1-BA6F78B2167F}"/>
              </a:ext>
            </a:extLst>
          </p:cNvPr>
          <p:cNvPicPr>
            <a:picLocks noChangeAspect="1"/>
          </p:cNvPicPr>
          <p:nvPr/>
        </p:nvPicPr>
        <p:blipFill>
          <a:blip r:embed="rId3"/>
          <a:stretch>
            <a:fillRect/>
          </a:stretch>
        </p:blipFill>
        <p:spPr>
          <a:xfrm>
            <a:off x="215900" y="140970"/>
            <a:ext cx="3055620" cy="1413510"/>
          </a:xfrm>
          <a:prstGeom prst="rect">
            <a:avLst/>
          </a:prstGeom>
        </p:spPr>
      </p:pic>
      <p:sp>
        <p:nvSpPr>
          <p:cNvPr id="4" name="TextBox 3">
            <a:extLst>
              <a:ext uri="{FF2B5EF4-FFF2-40B4-BE49-F238E27FC236}">
                <a16:creationId xmlns:a16="http://schemas.microsoft.com/office/drawing/2014/main" id="{F7CCEDD7-6717-AC05-B123-11F792612BFC}"/>
              </a:ext>
            </a:extLst>
          </p:cNvPr>
          <p:cNvSpPr txBox="1"/>
          <p:nvPr/>
        </p:nvSpPr>
        <p:spPr>
          <a:xfrm>
            <a:off x="3271520" y="140970"/>
            <a:ext cx="8704580" cy="1446550"/>
          </a:xfrm>
          <a:prstGeom prst="rect">
            <a:avLst/>
          </a:prstGeom>
          <a:noFill/>
        </p:spPr>
        <p:txBody>
          <a:bodyPr wrap="square">
            <a:spAutoFit/>
          </a:bodyPr>
          <a:lstStyle/>
          <a:p>
            <a:pPr algn="just"/>
            <a:r>
              <a:rPr lang="ru-RU" sz="1100" b="1" dirty="0">
                <a:latin typeface="Times New Roman" panose="02020603050405020304" pitchFamily="18" charset="0"/>
                <a:cs typeface="Times New Roman" panose="02020603050405020304" pitchFamily="18" charset="0"/>
              </a:rPr>
              <a:t>Муниципальная программа </a:t>
            </a:r>
            <a:r>
              <a:rPr lang="ru-RU" sz="1100" dirty="0">
                <a:latin typeface="Times New Roman" panose="02020603050405020304" pitchFamily="18" charset="0"/>
                <a:cs typeface="Times New Roman" panose="02020603050405020304" pitchFamily="18" charset="0"/>
              </a:rPr>
              <a:t>является документом стратегического планирования, содержащим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a:p>
            <a:pPr algn="just"/>
            <a:r>
              <a:rPr lang="ru-RU" sz="1100" dirty="0">
                <a:latin typeface="Times New Roman" panose="02020603050405020304" pitchFamily="18" charset="0"/>
                <a:cs typeface="Times New Roman" panose="02020603050405020304" pitchFamily="18" charset="0"/>
              </a:rPr>
              <a:t>Расходы по муниципальным программам на 2025-2027гг можно разделить на 4 категории:</a:t>
            </a:r>
          </a:p>
          <a:p>
            <a:pPr marL="171450" indent="-171450" algn="just">
              <a:buFontTx/>
              <a:buChar char="-"/>
            </a:pPr>
            <a:r>
              <a:rPr lang="ru-RU" sz="1100" dirty="0">
                <a:latin typeface="Times New Roman" panose="02020603050405020304" pitchFamily="18" charset="0"/>
                <a:cs typeface="Times New Roman" panose="02020603050405020304" pitchFamily="18" charset="0"/>
              </a:rPr>
              <a:t>социальной направленности- 7;</a:t>
            </a:r>
          </a:p>
          <a:p>
            <a:pPr marL="171450" indent="-171450" algn="just">
              <a:buFontTx/>
              <a:buChar char="-"/>
            </a:pPr>
            <a:r>
              <a:rPr lang="ru-RU" sz="1100" dirty="0">
                <a:latin typeface="Times New Roman" panose="02020603050405020304" pitchFamily="18" charset="0"/>
                <a:cs typeface="Times New Roman" panose="02020603050405020304" pitchFamily="18" charset="0"/>
              </a:rPr>
              <a:t>общего характера - 4;</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поддержка отраслей экономики -12;</a:t>
            </a:r>
          </a:p>
          <a:p>
            <a:pPr marL="171450" indent="-171450" algn="just">
              <a:buFontTx/>
              <a:buChar char="-"/>
            </a:pPr>
            <a:r>
              <a:rPr lang="ru-RU" sz="1100" dirty="0">
                <a:latin typeface="Times New Roman" panose="02020603050405020304" pitchFamily="18" charset="0"/>
                <a:cs typeface="Times New Roman" panose="02020603050405020304" pitchFamily="18" charset="0"/>
              </a:rPr>
              <a:t>обеспечение безопасности жизнедеятельности - 3.</a:t>
            </a:r>
          </a:p>
        </p:txBody>
      </p:sp>
      <p:graphicFrame>
        <p:nvGraphicFramePr>
          <p:cNvPr id="5" name="Диаграмма 4">
            <a:extLst>
              <a:ext uri="{FF2B5EF4-FFF2-40B4-BE49-F238E27FC236}">
                <a16:creationId xmlns:a16="http://schemas.microsoft.com/office/drawing/2014/main" id="{57DEB385-5016-2AC1-3096-105F4FC640AF}"/>
              </a:ext>
            </a:extLst>
          </p:cNvPr>
          <p:cNvGraphicFramePr/>
          <p:nvPr>
            <p:extLst>
              <p:ext uri="{D42A27DB-BD31-4B8C-83A1-F6EECF244321}">
                <p14:modId xmlns:p14="http://schemas.microsoft.com/office/powerpoint/2010/main" val="1487999354"/>
              </p:ext>
            </p:extLst>
          </p:nvPr>
        </p:nvGraphicFramePr>
        <p:xfrm>
          <a:off x="647816" y="1859280"/>
          <a:ext cx="10253864" cy="43281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98758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C7BD028-7857-5B64-F73C-D75E7C9F03C7}"/>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6DC77D2A-B7B7-296D-5933-0968BACC1EB6}"/>
              </a:ext>
            </a:extLst>
          </p:cNvPr>
          <p:cNvSpPr txBox="1"/>
          <p:nvPr/>
        </p:nvSpPr>
        <p:spPr>
          <a:xfrm>
            <a:off x="1086374" y="5228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0000CC"/>
                </a:solidFill>
                <a:latin typeface="Times New Roman" panose="02020603050405020304" pitchFamily="18" charset="0"/>
                <a:cs typeface="Times New Roman" panose="02020603050405020304" pitchFamily="18" charset="0"/>
              </a:rPr>
              <a:t>муниципальным программам</a:t>
            </a: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(руб.)</a:t>
            </a:r>
          </a:p>
        </p:txBody>
      </p:sp>
      <p:graphicFrame>
        <p:nvGraphicFramePr>
          <p:cNvPr id="4" name="Таблица 6">
            <a:extLst>
              <a:ext uri="{FF2B5EF4-FFF2-40B4-BE49-F238E27FC236}">
                <a16:creationId xmlns:a16="http://schemas.microsoft.com/office/drawing/2014/main" id="{6FF16A20-BCEB-1EF4-E7EE-FE174922C29A}"/>
              </a:ext>
            </a:extLst>
          </p:cNvPr>
          <p:cNvGraphicFramePr>
            <a:graphicFrameLocks noGrp="1"/>
          </p:cNvGraphicFramePr>
          <p:nvPr>
            <p:extLst>
              <p:ext uri="{D42A27DB-BD31-4B8C-83A1-F6EECF244321}">
                <p14:modId xmlns:p14="http://schemas.microsoft.com/office/powerpoint/2010/main" val="2468871081"/>
              </p:ext>
            </p:extLst>
          </p:nvPr>
        </p:nvGraphicFramePr>
        <p:xfrm>
          <a:off x="249357" y="515725"/>
          <a:ext cx="11810729" cy="5630688"/>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itchFamily="18" charset="0"/>
                          <a:cs typeface="Times New Roman" pitchFamily="18" charset="0"/>
                        </a:rPr>
                        <a:t>Наименование программы</a:t>
                      </a:r>
                    </a:p>
                  </a:txBody>
                  <a:tcPr/>
                </a:tc>
                <a:tc>
                  <a:txBody>
                    <a:bodyPr/>
                    <a:lstStyle/>
                    <a:p>
                      <a:pPr algn="ctr"/>
                      <a:r>
                        <a:rPr lang="ru-RU" sz="1000" dirty="0">
                          <a:latin typeface="Times New Roman" pitchFamily="18" charset="0"/>
                          <a:cs typeface="Times New Roman" pitchFamily="18" charset="0"/>
                        </a:rPr>
                        <a:t>2023г (факт)</a:t>
                      </a:r>
                    </a:p>
                  </a:txBody>
                  <a:tcPr/>
                </a:tc>
                <a:tc>
                  <a:txBody>
                    <a:bodyPr/>
                    <a:lstStyle/>
                    <a:p>
                      <a:pPr algn="ctr"/>
                      <a:r>
                        <a:rPr lang="ru-RU" sz="1000" dirty="0">
                          <a:latin typeface="Times New Roman" pitchFamily="18" charset="0"/>
                          <a:cs typeface="Times New Roman" pitchFamily="18" charset="0"/>
                        </a:rPr>
                        <a:t>2024 (оценка)</a:t>
                      </a:r>
                    </a:p>
                  </a:txBody>
                  <a:tcPr/>
                </a:tc>
                <a:tc>
                  <a:txBody>
                    <a:bodyPr/>
                    <a:lstStyle/>
                    <a:p>
                      <a:pPr algn="ctr"/>
                      <a:r>
                        <a:rPr lang="ru-RU" sz="1000" dirty="0">
                          <a:latin typeface="Times New Roman" pitchFamily="18" charset="0"/>
                          <a:cs typeface="Times New Roman" pitchFamily="18" charset="0"/>
                        </a:rPr>
                        <a:t>2025г (прогноз)</a:t>
                      </a:r>
                    </a:p>
                  </a:txBody>
                  <a:tcPr/>
                </a:tc>
                <a:tc>
                  <a:txBody>
                    <a:bodyPr/>
                    <a:lstStyle/>
                    <a:p>
                      <a:pPr algn="ctr"/>
                      <a:r>
                        <a:rPr lang="ru-RU" sz="1000" dirty="0">
                          <a:latin typeface="Times New Roman" pitchFamily="18" charset="0"/>
                          <a:cs typeface="Times New Roman" pitchFamily="18" charset="0"/>
                        </a:rPr>
                        <a:t>% 2025г к 2023г</a:t>
                      </a:r>
                    </a:p>
                  </a:txBody>
                  <a:tcPr/>
                </a:tc>
                <a:tc>
                  <a:txBody>
                    <a:bodyPr/>
                    <a:lstStyle/>
                    <a:p>
                      <a:pPr algn="ctr"/>
                      <a:r>
                        <a:rPr lang="ru-RU" sz="1000" dirty="0">
                          <a:latin typeface="Times New Roman" pitchFamily="18" charset="0"/>
                          <a:cs typeface="Times New Roman" pitchFamily="18" charset="0"/>
                        </a:rPr>
                        <a:t>% 2025г к 2024г</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2027г (прогноз)</a:t>
                      </a:r>
                    </a:p>
                  </a:txBody>
                  <a:tcPr/>
                </a:tc>
                <a:extLst>
                  <a:ext uri="{0D108BD9-81ED-4DB2-BD59-A6C34878D82A}">
                    <a16:rowId xmlns:a16="http://schemas.microsoft.com/office/drawing/2014/main" val="3008462965"/>
                  </a:ext>
                </a:extLst>
              </a:tr>
              <a:tr h="182293">
                <a:tc>
                  <a:txBody>
                    <a:bodyPr/>
                    <a:lstStyle/>
                    <a:p>
                      <a:pPr algn="ctr"/>
                      <a:r>
                        <a:rPr lang="ru-RU" sz="1000" b="1" dirty="0">
                          <a:latin typeface="Times New Roman" pitchFamily="18" charset="0"/>
                          <a:cs typeface="Times New Roman" pitchFamily="18" charset="0"/>
                        </a:rPr>
                        <a:t>СОЦИАЛЬНОЙ НАПРАВЛЕННОСТИ</a:t>
                      </a: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extLst>
                  <a:ext uri="{0D108BD9-81ED-4DB2-BD59-A6C34878D82A}">
                    <a16:rowId xmlns:a16="http://schemas.microsoft.com/office/drawing/2014/main" val="1946775879"/>
                  </a:ext>
                </a:extLst>
              </a:tr>
              <a:tr h="195778">
                <a:tc>
                  <a:txBody>
                    <a:bodyPr/>
                    <a:lstStyle/>
                    <a:p>
                      <a:pPr algn="just"/>
                      <a:r>
                        <a:rPr lang="ru-RU" sz="1000" dirty="0">
                          <a:latin typeface="Times New Roman" pitchFamily="18" charset="0"/>
                          <a:cs typeface="Times New Roman" pitchFamily="18" charset="0"/>
                        </a:rPr>
                        <a:t>Развитие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413624241,21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495624380,33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521767013,41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126,15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105,27</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522260230,00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544863637,53</a:t>
                      </a:r>
                    </a:p>
                  </a:txBody>
                  <a:tcPr marL="7620" marR="7620" marT="7620" marB="0"/>
                </a:tc>
                <a:extLst>
                  <a:ext uri="{0D108BD9-81ED-4DB2-BD59-A6C34878D82A}">
                    <a16:rowId xmlns:a16="http://schemas.microsoft.com/office/drawing/2014/main" val="1759804768"/>
                  </a:ext>
                </a:extLst>
              </a:tr>
              <a:tr h="257419">
                <a:tc>
                  <a:txBody>
                    <a:bodyPr/>
                    <a:lstStyle/>
                    <a:p>
                      <a:pPr algn="just"/>
                      <a:r>
                        <a:rPr lang="ru-RU" sz="1000" dirty="0">
                          <a:latin typeface="Times New Roman" pitchFamily="18" charset="0"/>
                          <a:cs typeface="Times New Roman" pitchFamily="18" charset="0"/>
                        </a:rPr>
                        <a:t>Развитие молодежной политики и патриотического воспитания граждан</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628600,00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598300,00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52,5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55,16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extLst>
                  <a:ext uri="{0D108BD9-81ED-4DB2-BD59-A6C34878D82A}">
                    <a16:rowId xmlns:a16="http://schemas.microsoft.com/office/drawing/2014/main" val="3251504740"/>
                  </a:ext>
                </a:extLst>
              </a:tr>
              <a:tr h="180774">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Обеспечение жильем молодых семей</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3402000,00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8777160,00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5090820,00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149,64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58</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3134069,82</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3084509,79</a:t>
                      </a:r>
                    </a:p>
                  </a:txBody>
                  <a:tcPr marL="7620" marR="7620" marT="7620" marB="0"/>
                </a:tc>
                <a:extLst>
                  <a:ext uri="{0D108BD9-81ED-4DB2-BD59-A6C34878D82A}">
                    <a16:rowId xmlns:a16="http://schemas.microsoft.com/office/drawing/2014/main" val="408203128"/>
                  </a:ext>
                </a:extLst>
              </a:tr>
              <a:tr h="263620">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Социальная поддержка инвалидов «Доступная среда»</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67,48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extLst>
                  <a:ext uri="{0D108BD9-81ED-4DB2-BD59-A6C34878D82A}">
                    <a16:rowId xmlns:a16="http://schemas.microsoft.com/office/drawing/2014/main" val="618865041"/>
                  </a:ext>
                </a:extLst>
              </a:tr>
              <a:tr h="232580">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Развитие физической культуры, спорта и туризма</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5199230,77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5841129,49</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1030000,00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19,81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17,63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4622283,95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475000,00</a:t>
                      </a:r>
                    </a:p>
                  </a:txBody>
                  <a:tcPr marL="7620" marR="7620" marT="7620" marB="0"/>
                </a:tc>
                <a:extLst>
                  <a:ext uri="{0D108BD9-81ED-4DB2-BD59-A6C34878D82A}">
                    <a16:rowId xmlns:a16="http://schemas.microsoft.com/office/drawing/2014/main" val="1644966778"/>
                  </a:ext>
                </a:extLst>
              </a:tr>
              <a:tr h="0">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Сохранение и развитие культуры</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78033131,12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103571760,79</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125182639,81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160,42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120,87</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75727916,86</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80039416,00</a:t>
                      </a:r>
                    </a:p>
                  </a:txBody>
                  <a:tcPr marL="7620" marR="7620" marT="7620" marB="0"/>
                </a:tc>
                <a:extLst>
                  <a:ext uri="{0D108BD9-81ED-4DB2-BD59-A6C34878D82A}">
                    <a16:rowId xmlns:a16="http://schemas.microsoft.com/office/drawing/2014/main" val="2399572916"/>
                  </a:ext>
                </a:extLst>
              </a:tr>
              <a:tr h="222632">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Укрепление общественного здоровья</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154000,00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107,14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extLst>
                  <a:ext uri="{0D108BD9-81ED-4DB2-BD59-A6C34878D82A}">
                    <a16:rowId xmlns:a16="http://schemas.microsoft.com/office/drawing/2014/main" val="2159441106"/>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501080203,10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614689730,61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653648473,22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130,45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106,34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606322500,63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629040563,22</a:t>
                      </a:r>
                    </a:p>
                  </a:txBody>
                  <a:tcPr marL="7620" marR="7620" marT="7620" marB="0"/>
                </a:tc>
                <a:extLst>
                  <a:ext uri="{0D108BD9-81ED-4DB2-BD59-A6C34878D82A}">
                    <a16:rowId xmlns:a16="http://schemas.microsoft.com/office/drawing/2014/main" val="1357753566"/>
                  </a:ext>
                </a:extLst>
              </a:tr>
              <a:tr h="227976">
                <a:tc>
                  <a:txBody>
                    <a:bodyPr/>
                    <a:lstStyle/>
                    <a:p>
                      <a:pPr algn="ctr" fontAlgn="ct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val="2267499513"/>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ОБЩЕГО ХАРАКТЕРА</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val="820156072"/>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Муниципальное управление</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771867390,01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101207325,47</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95411740,00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123,61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94,27</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95368254,00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98020450,00</a:t>
                      </a:r>
                    </a:p>
                  </a:txBody>
                  <a:tcPr marL="7620" marR="7620" marT="7620" marB="0"/>
                </a:tc>
                <a:extLst>
                  <a:ext uri="{0D108BD9-81ED-4DB2-BD59-A6C34878D82A}">
                    <a16:rowId xmlns:a16="http://schemas.microsoft.com/office/drawing/2014/main" val="3141096098"/>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Противодействие коррупции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46000,00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130,43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113,21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60000,00</a:t>
                      </a:r>
                    </a:p>
                  </a:txBody>
                  <a:tcPr marL="7620" marR="7620" marT="7620" marB="0"/>
                </a:tc>
                <a:extLst>
                  <a:ext uri="{0D108BD9-81ED-4DB2-BD59-A6C34878D82A}">
                    <a16:rowId xmlns:a16="http://schemas.microsoft.com/office/drawing/2014/main" val="3594442537"/>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Повышение эффективности управления муниципальными финансами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18512206,68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26228900,00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27393500,00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147,98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104,44</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28493500,00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29745800,00</a:t>
                      </a:r>
                    </a:p>
                  </a:txBody>
                  <a:tcPr marL="7620" marR="7620" marT="7620" marB="0"/>
                </a:tc>
                <a:extLst>
                  <a:ext uri="{0D108BD9-81ED-4DB2-BD59-A6C34878D82A}">
                    <a16:rowId xmlns:a16="http://schemas.microsoft.com/office/drawing/2014/main" val="3978908106"/>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Управление и распоряжение муниципальным имуществом</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24683029,91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29346186,03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24693769,27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84,15</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19486660,80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18886660,80</a:t>
                      </a:r>
                    </a:p>
                  </a:txBody>
                  <a:tcPr marL="7620" marR="7620" marT="7620" marB="0"/>
                </a:tc>
                <a:extLst>
                  <a:ext uri="{0D108BD9-81ED-4DB2-BD59-A6C34878D82A}">
                    <a16:rowId xmlns:a16="http://schemas.microsoft.com/office/drawing/2014/main" val="3715847527"/>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120427975,60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156835411,50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147559009,27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122,53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94,09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143408414,80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146712910,80</a:t>
                      </a:r>
                    </a:p>
                  </a:txBody>
                  <a:tcPr marL="7620" marR="7620" marT="7620" marB="0"/>
                </a:tc>
                <a:extLst>
                  <a:ext uri="{0D108BD9-81ED-4DB2-BD59-A6C34878D82A}">
                    <a16:rowId xmlns:a16="http://schemas.microsoft.com/office/drawing/2014/main" val="749659656"/>
                  </a:ext>
                </a:extLst>
              </a:tr>
              <a:tr h="227976">
                <a:tc>
                  <a:txBody>
                    <a:bodyPr/>
                    <a:lstStyle/>
                    <a:p>
                      <a:pPr algn="ctr" fontAlgn="ct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val="1301445260"/>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ОБЕСПЕЧЕНИЕ БЕЗОПАСНОСТИ ЖИЗНЕДЕЯТЕЛЬНОСТИ</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val="3761640212"/>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Комплексные меры по противодействию экстремизму, терроризму, правонарушениям и наркомании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77520,00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106672,00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129,51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94,12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80400,00</a:t>
                      </a:r>
                    </a:p>
                  </a:txBody>
                  <a:tcPr marL="7620" marR="7620" marT="7620" marB="0"/>
                </a:tc>
                <a:extLst>
                  <a:ext uri="{0D108BD9-81ED-4DB2-BD59-A6C34878D82A}">
                    <a16:rowId xmlns:a16="http://schemas.microsoft.com/office/drawing/2014/main" val="4207767287"/>
                  </a:ext>
                </a:extLst>
              </a:tr>
              <a:tr h="227976">
                <a:tc>
                  <a:txBody>
                    <a:bodyPr/>
                    <a:lstStyle/>
                    <a:p>
                      <a:pPr algn="just" fontAlgn="ctr"/>
                      <a:r>
                        <a:rPr lang="ru-RU" sz="1000" b="0" i="0" u="none" strike="noStrike" dirty="0">
                          <a:solidFill>
                            <a:srgbClr val="000000"/>
                          </a:solidFill>
                          <a:effectLst/>
                          <a:latin typeface="Times New Roman" pitchFamily="18" charset="0"/>
                          <a:cs typeface="Times New Roman" pitchFamily="18" charset="0"/>
                        </a:rPr>
                        <a:t>Совершенствование гражданской обороны, защиты населения и территорий от чрезвычайных ситуаций, обеспечение пожарной безопасности</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1912677,80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4300000,00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1970000,00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45,81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10644431,66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770000,00</a:t>
                      </a:r>
                    </a:p>
                  </a:txBody>
                  <a:tcPr marL="7620" marR="7620" marT="7620" marB="0"/>
                </a:tc>
                <a:extLst>
                  <a:ext uri="{0D108BD9-81ED-4DB2-BD59-A6C34878D82A}">
                    <a16:rowId xmlns:a16="http://schemas.microsoft.com/office/drawing/2014/main" val="1169277985"/>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Капитальный ремонт гидротехнических сооружений</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488471,95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920200,00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188,38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102,24</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498313856"/>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2478669,75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5306672,00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2990600,00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120,65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56,36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10724831,66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850400,00</a:t>
                      </a:r>
                    </a:p>
                  </a:txBody>
                  <a:tcPr marL="7620" marR="7620" marT="7620" marB="0"/>
                </a:tc>
                <a:extLst>
                  <a:ext uri="{0D108BD9-81ED-4DB2-BD59-A6C34878D82A}">
                    <a16:rowId xmlns:a16="http://schemas.microsoft.com/office/drawing/2014/main" val="2995877751"/>
                  </a:ext>
                </a:extLst>
              </a:tr>
            </a:tbl>
          </a:graphicData>
        </a:graphic>
      </p:graphicFrame>
    </p:spTree>
    <p:extLst>
      <p:ext uri="{BB962C8B-B14F-4D97-AF65-F5344CB8AC3E}">
        <p14:creationId xmlns:p14="http://schemas.microsoft.com/office/powerpoint/2010/main" val="3309114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377DFB3-4BCA-A5C7-9ECF-F19C66D99AE4}"/>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6">
            <a:extLst>
              <a:ext uri="{FF2B5EF4-FFF2-40B4-BE49-F238E27FC236}">
                <a16:creationId xmlns:a16="http://schemas.microsoft.com/office/drawing/2014/main" id="{F891B007-6D08-2CB7-A48F-6BF0EA0223B5}"/>
              </a:ext>
            </a:extLst>
          </p:cNvPr>
          <p:cNvGraphicFramePr>
            <a:graphicFrameLocks noGrp="1"/>
          </p:cNvGraphicFramePr>
          <p:nvPr>
            <p:extLst>
              <p:ext uri="{D42A27DB-BD31-4B8C-83A1-F6EECF244321}">
                <p14:modId xmlns:p14="http://schemas.microsoft.com/office/powerpoint/2010/main" val="1021140368"/>
              </p:ext>
            </p:extLst>
          </p:nvPr>
        </p:nvGraphicFramePr>
        <p:xfrm>
          <a:off x="190632" y="261912"/>
          <a:ext cx="11679314" cy="4662745"/>
        </p:xfrm>
        <a:graphic>
          <a:graphicData uri="http://schemas.openxmlformats.org/drawingml/2006/table">
            <a:tbl>
              <a:tblPr firstRow="1" bandRow="1">
                <a:tableStyleId>{C4B1156A-380E-4F78-BDF5-A606A8083BF9}</a:tableStyleId>
              </a:tblPr>
              <a:tblGrid>
                <a:gridCol w="4474061">
                  <a:extLst>
                    <a:ext uri="{9D8B030D-6E8A-4147-A177-3AD203B41FA5}">
                      <a16:colId xmlns:a16="http://schemas.microsoft.com/office/drawing/2014/main" val="222308242"/>
                    </a:ext>
                  </a:extLst>
                </a:gridCol>
                <a:gridCol w="1001067">
                  <a:extLst>
                    <a:ext uri="{9D8B030D-6E8A-4147-A177-3AD203B41FA5}">
                      <a16:colId xmlns:a16="http://schemas.microsoft.com/office/drawing/2014/main" val="167635593"/>
                    </a:ext>
                  </a:extLst>
                </a:gridCol>
                <a:gridCol w="1045252">
                  <a:extLst>
                    <a:ext uri="{9D8B030D-6E8A-4147-A177-3AD203B41FA5}">
                      <a16:colId xmlns:a16="http://schemas.microsoft.com/office/drawing/2014/main" val="1102175848"/>
                    </a:ext>
                  </a:extLst>
                </a:gridCol>
                <a:gridCol w="1252642">
                  <a:extLst>
                    <a:ext uri="{9D8B030D-6E8A-4147-A177-3AD203B41FA5}">
                      <a16:colId xmlns:a16="http://schemas.microsoft.com/office/drawing/2014/main" val="4111027455"/>
                    </a:ext>
                  </a:extLst>
                </a:gridCol>
                <a:gridCol w="862747">
                  <a:extLst>
                    <a:ext uri="{9D8B030D-6E8A-4147-A177-3AD203B41FA5}">
                      <a16:colId xmlns:a16="http://schemas.microsoft.com/office/drawing/2014/main" val="1012964849"/>
                    </a:ext>
                  </a:extLst>
                </a:gridCol>
                <a:gridCol w="1007791">
                  <a:extLst>
                    <a:ext uri="{9D8B030D-6E8A-4147-A177-3AD203B41FA5}">
                      <a16:colId xmlns:a16="http://schemas.microsoft.com/office/drawing/2014/main" val="4090492372"/>
                    </a:ext>
                  </a:extLst>
                </a:gridCol>
                <a:gridCol w="1007791">
                  <a:extLst>
                    <a:ext uri="{9D8B030D-6E8A-4147-A177-3AD203B41FA5}">
                      <a16:colId xmlns:a16="http://schemas.microsoft.com/office/drawing/2014/main" val="2136198863"/>
                    </a:ext>
                  </a:extLst>
                </a:gridCol>
                <a:gridCol w="1027963">
                  <a:extLst>
                    <a:ext uri="{9D8B030D-6E8A-4147-A177-3AD203B41FA5}">
                      <a16:colId xmlns:a16="http://schemas.microsoft.com/office/drawing/2014/main" val="1095838260"/>
                    </a:ext>
                  </a:extLst>
                </a:gridCol>
              </a:tblGrid>
              <a:tr h="182293">
                <a:tc>
                  <a:txBody>
                    <a:bodyPr/>
                    <a:lstStyle/>
                    <a:p>
                      <a:pPr algn="ctr"/>
                      <a:r>
                        <a:rPr lang="ru-RU" sz="1000" dirty="0">
                          <a:latin typeface="Times New Roman" pitchFamily="18" charset="0"/>
                          <a:cs typeface="Times New Roman" pitchFamily="18" charset="0"/>
                        </a:rPr>
                        <a:t>Наименование программы</a:t>
                      </a:r>
                    </a:p>
                  </a:txBody>
                  <a:tcPr/>
                </a:tc>
                <a:tc>
                  <a:txBody>
                    <a:bodyPr/>
                    <a:lstStyle/>
                    <a:p>
                      <a:pPr algn="ctr"/>
                      <a:r>
                        <a:rPr lang="ru-RU" sz="1000" dirty="0">
                          <a:latin typeface="Times New Roman" pitchFamily="18" charset="0"/>
                          <a:cs typeface="Times New Roman" pitchFamily="18" charset="0"/>
                        </a:rPr>
                        <a:t>2023г (факт)</a:t>
                      </a:r>
                    </a:p>
                  </a:txBody>
                  <a:tcPr/>
                </a:tc>
                <a:tc>
                  <a:txBody>
                    <a:bodyPr/>
                    <a:lstStyle/>
                    <a:p>
                      <a:pPr algn="ctr"/>
                      <a:r>
                        <a:rPr lang="ru-RU" sz="1000" dirty="0">
                          <a:latin typeface="Times New Roman" pitchFamily="18" charset="0"/>
                          <a:cs typeface="Times New Roman" pitchFamily="18" charset="0"/>
                        </a:rPr>
                        <a:t>2024г (оценка)</a:t>
                      </a:r>
                    </a:p>
                  </a:txBody>
                  <a:tcPr/>
                </a:tc>
                <a:tc>
                  <a:txBody>
                    <a:bodyPr/>
                    <a:lstStyle/>
                    <a:p>
                      <a:pPr algn="ctr"/>
                      <a:r>
                        <a:rPr lang="ru-RU" sz="1000" dirty="0">
                          <a:latin typeface="Times New Roman" pitchFamily="18" charset="0"/>
                          <a:cs typeface="Times New Roman" pitchFamily="18" charset="0"/>
                        </a:rPr>
                        <a:t>2025г (прогноз)</a:t>
                      </a:r>
                    </a:p>
                  </a:txBody>
                  <a:tcPr/>
                </a:tc>
                <a:tc>
                  <a:txBody>
                    <a:bodyPr/>
                    <a:lstStyle/>
                    <a:p>
                      <a:pPr algn="ctr"/>
                      <a:r>
                        <a:rPr lang="ru-RU" sz="1000" dirty="0">
                          <a:latin typeface="Times New Roman" pitchFamily="18" charset="0"/>
                          <a:cs typeface="Times New Roman" pitchFamily="18" charset="0"/>
                        </a:rPr>
                        <a:t>% 2025г к 2023г</a:t>
                      </a:r>
                    </a:p>
                  </a:txBody>
                  <a:tcPr/>
                </a:tc>
                <a:tc>
                  <a:txBody>
                    <a:bodyPr/>
                    <a:lstStyle/>
                    <a:p>
                      <a:pPr algn="ctr"/>
                      <a:r>
                        <a:rPr lang="ru-RU" sz="1000" dirty="0">
                          <a:latin typeface="Times New Roman" pitchFamily="18" charset="0"/>
                          <a:cs typeface="Times New Roman" pitchFamily="18" charset="0"/>
                        </a:rPr>
                        <a:t>% 2025г к 2024г</a:t>
                      </a:r>
                    </a:p>
                  </a:txBody>
                  <a:tcPr/>
                </a:tc>
                <a:tc>
                  <a:txBody>
                    <a:bodyPr/>
                    <a:lstStyle/>
                    <a:p>
                      <a:pPr algn="ctr"/>
                      <a:r>
                        <a:rPr lang="ru-RU" sz="1000" dirty="0">
                          <a:latin typeface="Times New Roman" pitchFamily="18" charset="0"/>
                          <a:cs typeface="Times New Roman" pitchFamily="18" charset="0"/>
                        </a:rPr>
                        <a:t>2026г  (прогноз)</a:t>
                      </a:r>
                    </a:p>
                  </a:txBody>
                  <a:tcPr/>
                </a:tc>
                <a:tc>
                  <a:txBody>
                    <a:bodyPr/>
                    <a:lstStyle/>
                    <a:p>
                      <a:pPr algn="ctr"/>
                      <a:r>
                        <a:rPr lang="ru-RU" sz="1000" dirty="0">
                          <a:latin typeface="Times New Roman" pitchFamily="18" charset="0"/>
                          <a:cs typeface="Times New Roman" pitchFamily="18" charset="0"/>
                        </a:rPr>
                        <a:t>2027г (прогноз)</a:t>
                      </a:r>
                    </a:p>
                  </a:txBody>
                  <a:tcPr/>
                </a:tc>
                <a:extLst>
                  <a:ext uri="{0D108BD9-81ED-4DB2-BD59-A6C34878D82A}">
                    <a16:rowId xmlns:a16="http://schemas.microsoft.com/office/drawing/2014/main" val="3008462965"/>
                  </a:ext>
                </a:extLst>
              </a:tr>
              <a:tr h="182293">
                <a:tc>
                  <a:txBody>
                    <a:bodyPr/>
                    <a:lstStyle/>
                    <a:p>
                      <a:pPr algn="ctr"/>
                      <a:r>
                        <a:rPr lang="ru-RU" sz="1000" b="1" dirty="0">
                          <a:latin typeface="Times New Roman" pitchFamily="18" charset="0"/>
                          <a:cs typeface="Times New Roman" pitchFamily="18" charset="0"/>
                        </a:rPr>
                        <a:t>ПОДДЕРЖКА ОТРАСЛЕЙ ЭКОНОМИКИ</a:t>
                      </a: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extLst>
                  <a:ext uri="{0D108BD9-81ED-4DB2-BD59-A6C34878D82A}">
                    <a16:rowId xmlns:a16="http://schemas.microsoft.com/office/drawing/2014/main" val="1946775879"/>
                  </a:ext>
                </a:extLst>
              </a:tr>
              <a:tr h="19577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u="none" strike="noStrike" dirty="0">
                          <a:effectLst/>
                          <a:latin typeface="Times New Roman" panose="02020603050405020304" pitchFamily="18" charset="0"/>
                          <a:cs typeface="Times New Roman" panose="02020603050405020304" pitchFamily="18" charset="0"/>
                        </a:rPr>
                        <a:t>Дорожная деятельность в отношении автомобильных дорог местного значения</a:t>
                      </a:r>
                      <a:endParaRPr lang="ru-RU" sz="1000" dirty="0">
                        <a:latin typeface="Times New Roman" pitchFamily="18" charset="0"/>
                        <a:cs typeface="Times New Roman" pitchFamily="18" charset="0"/>
                      </a:endParaRP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40189733,89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152648186,55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38113000,00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94,83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24,97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39895000,00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53641000,00</a:t>
                      </a:r>
                    </a:p>
                  </a:txBody>
                  <a:tcPr marL="7620" marR="7620" marT="7620" marB="0"/>
                </a:tc>
                <a:extLst>
                  <a:ext uri="{0D108BD9-81ED-4DB2-BD59-A6C34878D82A}">
                    <a16:rowId xmlns:a16="http://schemas.microsoft.com/office/drawing/2014/main" val="1759804768"/>
                  </a:ext>
                </a:extLst>
              </a:tr>
              <a:tr h="257419">
                <a:tc>
                  <a:txBody>
                    <a:bodyPr/>
                    <a:lstStyle/>
                    <a:p>
                      <a:pPr algn="just"/>
                      <a:r>
                        <a:rPr lang="ru-RU" sz="1000" dirty="0">
                          <a:latin typeface="Times New Roman" pitchFamily="18" charset="0"/>
                          <a:cs typeface="Times New Roman" pitchFamily="18" charset="0"/>
                        </a:rPr>
                        <a:t>Благоустройство территории</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14602258,66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25293516,25</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8500000,00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58,21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33,61</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6500000,00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6500000,00</a:t>
                      </a:r>
                    </a:p>
                  </a:txBody>
                  <a:tcPr marL="7620" marR="7620" marT="7620" marB="0"/>
                </a:tc>
                <a:extLst>
                  <a:ext uri="{0D108BD9-81ED-4DB2-BD59-A6C34878D82A}">
                    <a16:rowId xmlns:a16="http://schemas.microsoft.com/office/drawing/2014/main" val="3251504740"/>
                  </a:ext>
                </a:extLst>
              </a:tr>
              <a:tr h="180774">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Формирование современной городской среды</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9336818,93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13813456,21</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150000,00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1,09</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8378283,43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8378283,43</a:t>
                      </a:r>
                    </a:p>
                  </a:txBody>
                  <a:tcPr marL="7620" marR="7620" marT="7620" marB="0"/>
                </a:tc>
                <a:extLst>
                  <a:ext uri="{0D108BD9-81ED-4DB2-BD59-A6C34878D82A}">
                    <a16:rowId xmlns:a16="http://schemas.microsoft.com/office/drawing/2014/main" val="408203128"/>
                  </a:ext>
                </a:extLst>
              </a:tr>
              <a:tr h="263620">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Комплексное развитие сельских территорий</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3983306,10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70380,00</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642500,00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16,13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912,9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78400,00</a:t>
                      </a:r>
                    </a:p>
                  </a:txBody>
                  <a:tcPr marL="7620" marR="7620" marT="7620" marB="0"/>
                </a:tc>
                <a:extLst>
                  <a:ext uri="{0D108BD9-81ED-4DB2-BD59-A6C34878D82A}">
                    <a16:rowId xmlns:a16="http://schemas.microsoft.com/office/drawing/2014/main" val="618865041"/>
                  </a:ext>
                </a:extLst>
              </a:tr>
              <a:tr h="232580">
                <a:tc>
                  <a:txBody>
                    <a:bodyPr/>
                    <a:lstStyle/>
                    <a:p>
                      <a:pPr algn="just" fontAlgn="b"/>
                      <a:r>
                        <a:rPr lang="ru-RU" sz="1000" b="0" i="0" u="none" strike="noStrike" dirty="0">
                          <a:solidFill>
                            <a:srgbClr val="000000"/>
                          </a:solidFill>
                          <a:effectLst/>
                          <a:latin typeface="Times New Roman" pitchFamily="18" charset="0"/>
                          <a:cs typeface="Times New Roman" pitchFamily="18" charset="0"/>
                        </a:rPr>
                        <a:t>Создание условий предоставления транспортных услуг населению и организация транспортного обслуживания</a:t>
                      </a: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4053387,08</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853387,08</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663387,08</a:t>
                      </a:r>
                    </a:p>
                  </a:txBody>
                  <a:tcPr marL="7620" marR="7620" marT="7620" marB="0"/>
                </a:tc>
                <a:extLst>
                  <a:ext uri="{0D108BD9-81ED-4DB2-BD59-A6C34878D82A}">
                    <a16:rowId xmlns:a16="http://schemas.microsoft.com/office/drawing/2014/main" val="1644966778"/>
                  </a:ext>
                </a:extLst>
              </a:tr>
              <a:tr h="0">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Обеспечение качественными услугами жилищно-коммунального хозяйства</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39731111,25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8200598,87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16330191,25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41,10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199,13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2893572,00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2700000,00</a:t>
                      </a:r>
                    </a:p>
                  </a:txBody>
                  <a:tcPr marL="7620" marR="7620" marT="7620" marB="0"/>
                </a:tc>
                <a:extLst>
                  <a:ext uri="{0D108BD9-81ED-4DB2-BD59-A6C34878D82A}">
                    <a16:rowId xmlns:a16="http://schemas.microsoft.com/office/drawing/2014/main" val="2399572916"/>
                  </a:ext>
                </a:extLst>
              </a:tr>
              <a:tr h="222632">
                <a:tc>
                  <a:txBody>
                    <a:bodyPr/>
                    <a:lstStyle/>
                    <a:p>
                      <a:pPr algn="just" fontAlgn="b"/>
                      <a:r>
                        <a:rPr lang="ru-RU" sz="1000" u="none" strike="noStrike" dirty="0">
                          <a:effectLst/>
                          <a:latin typeface="Times New Roman" panose="02020603050405020304" pitchFamily="18" charset="0"/>
                          <a:cs typeface="Times New Roman" panose="02020603050405020304" pitchFamily="18" charset="0"/>
                        </a:rPr>
                        <a:t>Об энергосбережении и повышении энергетической эффективности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550000,00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18,18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extLst>
                  <a:ext uri="{0D108BD9-81ED-4DB2-BD59-A6C34878D82A}">
                    <a16:rowId xmlns:a16="http://schemas.microsoft.com/office/drawing/2014/main" val="2159441106"/>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 Обеспечение граждан твердым топливом (дровами)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4393310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4336565,05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3066334,8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69,80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70,71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200000,00</a:t>
                      </a:r>
                    </a:p>
                  </a:txBody>
                  <a:tcPr marL="7620" marR="7620" marT="7620" marB="0"/>
                </a:tc>
                <a:extLst>
                  <a:ext uri="{0D108BD9-81ED-4DB2-BD59-A6C34878D82A}">
                    <a16:rowId xmlns:a16="http://schemas.microsoft.com/office/drawing/2014/main" val="1357753566"/>
                  </a:ext>
                </a:extLst>
              </a:tr>
              <a:tr h="227976">
                <a:tc>
                  <a:txBody>
                    <a:bodyPr/>
                    <a:lstStyle/>
                    <a:p>
                      <a:pPr algn="just" fontAlgn="ctr"/>
                      <a:r>
                        <a:rPr lang="ru-RU" sz="1000" u="none" strike="noStrike" dirty="0">
                          <a:effectLst/>
                          <a:latin typeface="Times New Roman" panose="02020603050405020304" pitchFamily="18" charset="0"/>
                          <a:cs typeface="Times New Roman" panose="02020603050405020304" pitchFamily="18" charset="0"/>
                        </a:rPr>
                        <a:t>Организация ритуальных услуг и содержание мест захоронения</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1701967,14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2587557,13</a:t>
                      </a:r>
                    </a:p>
                  </a:txBody>
                  <a:tcPr marL="7620" marR="7620" marT="7620" marB="0"/>
                </a:tc>
                <a:tc>
                  <a:txBody>
                    <a:bodyPr/>
                    <a:lstStyle/>
                    <a:p>
                      <a:pPr algn="ctr" fontAlgn="b"/>
                      <a:r>
                        <a:rPr lang="ru-RU" sz="1000" b="0" i="0" u="none" strike="noStrike" dirty="0">
                          <a:solidFill>
                            <a:srgbClr val="000000"/>
                          </a:solidFill>
                          <a:latin typeface="Times New Roman" panose="02020603050405020304" pitchFamily="18" charset="0"/>
                          <a:cs typeface="Times New Roman" panose="02020603050405020304" pitchFamily="18" charset="0"/>
                        </a:rPr>
                        <a:t>3471833,98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203,99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134,17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544726,00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547544,00</a:t>
                      </a:r>
                    </a:p>
                  </a:txBody>
                  <a:tcPr marL="7620" marR="7620" marT="7620" marB="0"/>
                </a:tc>
                <a:extLst>
                  <a:ext uri="{0D108BD9-81ED-4DB2-BD59-A6C34878D82A}">
                    <a16:rowId xmlns:a16="http://schemas.microsoft.com/office/drawing/2014/main" val="2267499513"/>
                  </a:ext>
                </a:extLst>
              </a:tr>
              <a:tr h="227976">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kumimoji="0" lang="ru-RU" sz="100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Обеспечение инженерной инфраструктурой земельных участков, предоставляемых бесплатно для индивидуального жилищного строительства семьям, имеющим трех и более детей </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panose="02020603050405020304" pitchFamily="18" charset="0"/>
                          <a:cs typeface="Times New Roman" panose="02020603050405020304" pitchFamily="18" charset="0"/>
                        </a:rPr>
                        <a:t>600000,00</a:t>
                      </a:r>
                    </a:p>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820156072"/>
                  </a:ext>
                </a:extLst>
              </a:tr>
              <a:tr h="227976">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itchFamily="18" charset="0"/>
                          <a:cs typeface="Times New Roman" pitchFamily="18" charset="0"/>
                        </a:rPr>
                        <a:t>Содействие развитию 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 </a:t>
                      </a: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1912677,80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18,56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355000,00</a:t>
                      </a:r>
                    </a:p>
                  </a:txBody>
                  <a:tcPr marL="7620" marR="7620" marT="7620" marB="0"/>
                </a:tc>
                <a:extLst>
                  <a:ext uri="{0D108BD9-81ED-4DB2-BD59-A6C34878D82A}">
                    <a16:rowId xmlns:a16="http://schemas.microsoft.com/office/drawing/2014/main" val="2463658045"/>
                  </a:ext>
                </a:extLst>
              </a:tr>
              <a:tr h="227976">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itchFamily="18" charset="0"/>
                          <a:cs typeface="Times New Roman" pitchFamily="18" charset="0"/>
                        </a:rPr>
                        <a:t>Поддержка социально ориентированных некоммерческих организаций</a:t>
                      </a: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30000,00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30000,00</a:t>
                      </a:r>
                    </a:p>
                  </a:txBody>
                  <a:tcPr marL="7620" marR="7620" marT="7620" marB="0"/>
                </a:tc>
                <a:extLst>
                  <a:ext uri="{0D108BD9-81ED-4DB2-BD59-A6C34878D82A}">
                    <a16:rowId xmlns:a16="http://schemas.microsoft.com/office/drawing/2014/main" val="2429489438"/>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116351183,77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207855260,06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74912247,11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64,38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36,04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61228368,51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73193614,51</a:t>
                      </a:r>
                    </a:p>
                  </a:txBody>
                  <a:tcPr marL="7620" marR="7620" marT="7620" marB="0"/>
                </a:tc>
                <a:extLst>
                  <a:ext uri="{0D108BD9-81ED-4DB2-BD59-A6C34878D82A}">
                    <a16:rowId xmlns:a16="http://schemas.microsoft.com/office/drawing/2014/main" val="3141096098"/>
                  </a:ext>
                </a:extLst>
              </a:tr>
              <a:tr h="227976">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740338032,22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984687074,17</a:t>
                      </a:r>
                    </a:p>
                  </a:txBody>
                  <a:tcPr marL="7620" marR="7620" marT="7620" marB="0"/>
                </a:tc>
                <a:tc>
                  <a:txBody>
                    <a:bodyPr/>
                    <a:lstStyle/>
                    <a:p>
                      <a:pPr algn="ctr" fontAlgn="b"/>
                      <a:r>
                        <a:rPr lang="ru-RU" sz="1000" b="1" i="0" u="none" strike="noStrike" dirty="0">
                          <a:solidFill>
                            <a:srgbClr val="000000"/>
                          </a:solidFill>
                          <a:latin typeface="Times New Roman" panose="02020603050405020304" pitchFamily="18" charset="0"/>
                          <a:cs typeface="Times New Roman" panose="02020603050405020304" pitchFamily="18" charset="0"/>
                        </a:rPr>
                        <a:t>879110329,60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118,74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89,28</a:t>
                      </a:r>
                    </a:p>
                  </a:txBody>
                  <a:tcPr marL="7620" marR="7620" marT="7620" marB="0"/>
                </a:tc>
                <a:tc>
                  <a:txBody>
                    <a:bodyPr/>
                    <a:lstStyle/>
                    <a:p>
                      <a:pPr algn="ctr" fontAlgn="b"/>
                      <a:r>
                        <a:rPr lang="ru-RU" sz="1000" b="1" i="0" u="none" strike="noStrike" dirty="0">
                          <a:solidFill>
                            <a:srgbClr val="000000"/>
                          </a:solidFill>
                          <a:latin typeface="Times New Roman" panose="02020603050405020304" pitchFamily="18" charset="0"/>
                          <a:cs typeface="Times New Roman" panose="02020603050405020304" pitchFamily="18" charset="0"/>
                        </a:rPr>
                        <a:t>821684115,60</a:t>
                      </a:r>
                    </a:p>
                  </a:txBody>
                  <a:tcPr marL="7620" marR="7620" marT="7620" marB="0"/>
                </a:tc>
                <a:tc>
                  <a:txBody>
                    <a:bodyPr/>
                    <a:lstStyle/>
                    <a:p>
                      <a:pPr algn="ctr" fontAlgn="b"/>
                      <a:r>
                        <a:rPr lang="ru-RU" sz="1000" b="1" i="0" u="none" strike="noStrike" dirty="0">
                          <a:solidFill>
                            <a:srgbClr val="000000"/>
                          </a:solidFill>
                          <a:latin typeface="Times New Roman" panose="02020603050405020304" pitchFamily="18" charset="0"/>
                          <a:cs typeface="Times New Roman" panose="02020603050405020304" pitchFamily="18" charset="0"/>
                        </a:rPr>
                        <a:t>849797488,63</a:t>
                      </a:r>
                    </a:p>
                  </a:txBody>
                  <a:tcPr marL="7620" marR="7620" marT="7620" marB="0"/>
                </a:tc>
                <a:extLst>
                  <a:ext uri="{0D108BD9-81ED-4DB2-BD59-A6C34878D82A}">
                    <a16:rowId xmlns:a16="http://schemas.microsoft.com/office/drawing/2014/main" val="3594442537"/>
                  </a:ext>
                </a:extLst>
              </a:tr>
            </a:tbl>
          </a:graphicData>
        </a:graphic>
      </p:graphicFrame>
      <p:sp>
        <p:nvSpPr>
          <p:cNvPr id="5" name="TextBox 4">
            <a:extLst>
              <a:ext uri="{FF2B5EF4-FFF2-40B4-BE49-F238E27FC236}">
                <a16:creationId xmlns:a16="http://schemas.microsoft.com/office/drawing/2014/main" id="{2D4DAA71-2ED4-613F-F393-B83FA33A6BA9}"/>
              </a:ext>
            </a:extLst>
          </p:cNvPr>
          <p:cNvSpPr txBox="1"/>
          <p:nvPr/>
        </p:nvSpPr>
        <p:spPr>
          <a:xfrm>
            <a:off x="123738" y="4971125"/>
            <a:ext cx="11746208" cy="1107996"/>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Наибольшую долю в общем объеме муниципальных программ занимают программы социальной направленности:</a:t>
            </a:r>
          </a:p>
          <a:p>
            <a:pPr marL="171450" indent="-171450">
              <a:buFontTx/>
              <a:buChar char="-"/>
            </a:pPr>
            <a:r>
              <a:rPr lang="ru-RU" sz="1100" dirty="0">
                <a:latin typeface="Times New Roman" panose="02020603050405020304" pitchFamily="18" charset="0"/>
                <a:cs typeface="Times New Roman" panose="02020603050405020304" pitchFamily="18" charset="0"/>
              </a:rPr>
              <a:t>2023г – 67,7%</a:t>
            </a:r>
          </a:p>
          <a:p>
            <a:pPr marL="171450" indent="-171450">
              <a:buFontTx/>
              <a:buChar char="-"/>
            </a:pPr>
            <a:r>
              <a:rPr lang="ru-RU" sz="1100" dirty="0">
                <a:latin typeface="Times New Roman" panose="02020603050405020304" pitchFamily="18" charset="0"/>
                <a:cs typeface="Times New Roman" panose="02020603050405020304" pitchFamily="18" charset="0"/>
              </a:rPr>
              <a:t>2024г – 62,4%</a:t>
            </a:r>
          </a:p>
          <a:p>
            <a:pPr marL="171450" indent="-171450">
              <a:buFontTx/>
              <a:buChar char="-"/>
            </a:pPr>
            <a:r>
              <a:rPr lang="ru-RU" sz="1100" dirty="0">
                <a:latin typeface="Times New Roman" panose="02020603050405020304" pitchFamily="18" charset="0"/>
                <a:cs typeface="Times New Roman" panose="02020603050405020304" pitchFamily="18" charset="0"/>
              </a:rPr>
              <a:t>2025г – 74,3%</a:t>
            </a:r>
          </a:p>
          <a:p>
            <a:pPr marL="171450" indent="-171450">
              <a:buFontTx/>
              <a:buChar char="-"/>
            </a:pPr>
            <a:r>
              <a:rPr lang="ru-RU" sz="1100" dirty="0">
                <a:latin typeface="Times New Roman" panose="02020603050405020304" pitchFamily="18" charset="0"/>
                <a:cs typeface="Times New Roman" panose="02020603050405020304" pitchFamily="18" charset="0"/>
              </a:rPr>
              <a:t>2026г – 73,8%</a:t>
            </a:r>
          </a:p>
          <a:p>
            <a:pPr marL="171450" indent="-171450">
              <a:buFontTx/>
              <a:buChar char="-"/>
            </a:pPr>
            <a:r>
              <a:rPr lang="ru-RU" sz="1100" dirty="0">
                <a:latin typeface="Times New Roman" panose="02020603050405020304" pitchFamily="18" charset="0"/>
                <a:cs typeface="Times New Roman" panose="02020603050405020304" pitchFamily="18" charset="0"/>
              </a:rPr>
              <a:t>2027г -74%</a:t>
            </a:r>
          </a:p>
        </p:txBody>
      </p:sp>
    </p:spTree>
    <p:extLst>
      <p:ext uri="{BB962C8B-B14F-4D97-AF65-F5344CB8AC3E}">
        <p14:creationId xmlns:p14="http://schemas.microsoft.com/office/powerpoint/2010/main" val="667719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B9975F2-C3E8-F117-137B-E9BA46F07CE0}"/>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4B71AA00-1E72-5FE8-637B-3FF2A351F6DF}"/>
              </a:ext>
            </a:extLst>
          </p:cNvPr>
          <p:cNvSpPr txBox="1"/>
          <p:nvPr/>
        </p:nvSpPr>
        <p:spPr>
          <a:xfrm>
            <a:off x="1994482" y="232613"/>
            <a:ext cx="8575645" cy="559127"/>
          </a:xfrm>
          <a:prstGeom prst="rect">
            <a:avLst/>
          </a:prstGeom>
          <a:noFill/>
        </p:spPr>
        <p:txBody>
          <a:bodyPr wrap="square">
            <a:spAutoFit/>
          </a:bodyPr>
          <a:lstStyle/>
          <a:p>
            <a:pPr algn="ctr">
              <a:spcAft>
                <a:spcPts val="1000"/>
              </a:spcAft>
            </a:pPr>
            <a:r>
              <a:rPr lang="ru-RU" sz="11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«Развитие образования в Анучинском муниципальном округе Приморского края на 2025-2029 годы»</a:t>
            </a:r>
          </a:p>
          <a:p>
            <a:pPr algn="ctr">
              <a:spcAft>
                <a:spcPts val="1000"/>
              </a:spcAft>
            </a:pP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Утверждена постановлением администрации Анучинского МО № 874-па от 11.09.2024г</a:t>
            </a:r>
          </a:p>
        </p:txBody>
      </p:sp>
      <p:sp>
        <p:nvSpPr>
          <p:cNvPr id="6" name="TextBox 5">
            <a:extLst>
              <a:ext uri="{FF2B5EF4-FFF2-40B4-BE49-F238E27FC236}">
                <a16:creationId xmlns:a16="http://schemas.microsoft.com/office/drawing/2014/main" id="{ED2B93D1-A29A-65E7-63F0-F17EBBF425B8}"/>
              </a:ext>
            </a:extLst>
          </p:cNvPr>
          <p:cNvSpPr txBox="1"/>
          <p:nvPr/>
        </p:nvSpPr>
        <p:spPr>
          <a:xfrm>
            <a:off x="425740" y="808909"/>
            <a:ext cx="11444681" cy="60016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Цель программы - о</a:t>
            </a:r>
            <a:r>
              <a:rPr lang="ru-RU" sz="1100" dirty="0">
                <a:effectLst/>
                <a:latin typeface="Times New Roman" panose="02020603050405020304" pitchFamily="18" charset="0"/>
                <a:ea typeface="Times New Roman" panose="02020603050405020304" pitchFamily="18" charset="0"/>
              </a:rPr>
              <a:t>беспечение высокого качества и доступности обучения, воспитания гармонично развитой и социально ответственной личности на основе духовно-нравственных ценностей, исторических и национально-культурных традиций,  развитие личности в условиях безопасной, доступной образовательной среды, соответствующей требованиям инновационного развития экономики, современным потребностям граждан. </a:t>
            </a:r>
            <a:endParaRPr lang="ru-RU" sz="1100" dirty="0">
              <a:latin typeface="Times New Roman" panose="02020603050405020304" pitchFamily="18" charset="0"/>
              <a:cs typeface="Times New Roman" panose="02020603050405020304" pitchFamily="18" charset="0"/>
            </a:endParaRPr>
          </a:p>
        </p:txBody>
      </p:sp>
      <p:graphicFrame>
        <p:nvGraphicFramePr>
          <p:cNvPr id="7" name="Схема 6">
            <a:extLst>
              <a:ext uri="{FF2B5EF4-FFF2-40B4-BE49-F238E27FC236}">
                <a16:creationId xmlns:a16="http://schemas.microsoft.com/office/drawing/2014/main" id="{A98A2E49-BC7E-020B-5F10-7A06F86B5896}"/>
              </a:ext>
            </a:extLst>
          </p:cNvPr>
          <p:cNvGraphicFramePr/>
          <p:nvPr>
            <p:extLst>
              <p:ext uri="{D42A27DB-BD31-4B8C-83A1-F6EECF244321}">
                <p14:modId xmlns:p14="http://schemas.microsoft.com/office/powerpoint/2010/main" val="4067350823"/>
              </p:ext>
            </p:extLst>
          </p:nvPr>
        </p:nvGraphicFramePr>
        <p:xfrm>
          <a:off x="177972" y="1440542"/>
          <a:ext cx="5918028" cy="1554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Таблица 11">
            <a:extLst>
              <a:ext uri="{FF2B5EF4-FFF2-40B4-BE49-F238E27FC236}">
                <a16:creationId xmlns:a16="http://schemas.microsoft.com/office/drawing/2014/main" id="{5D3035F5-5516-97FC-4AAE-DDAED2424A46}"/>
              </a:ext>
            </a:extLst>
          </p:cNvPr>
          <p:cNvGraphicFramePr>
            <a:graphicFrameLocks noGrp="1"/>
          </p:cNvGraphicFramePr>
          <p:nvPr>
            <p:extLst>
              <p:ext uri="{D42A27DB-BD31-4B8C-83A1-F6EECF244321}">
                <p14:modId xmlns:p14="http://schemas.microsoft.com/office/powerpoint/2010/main" val="1769258614"/>
              </p:ext>
            </p:extLst>
          </p:nvPr>
        </p:nvGraphicFramePr>
        <p:xfrm>
          <a:off x="162186" y="3052153"/>
          <a:ext cx="5933814" cy="488001"/>
        </p:xfrm>
        <a:graphic>
          <a:graphicData uri="http://schemas.openxmlformats.org/drawingml/2006/table">
            <a:tbl>
              <a:tblPr firstRow="1" bandRow="1">
                <a:tableStyleId>{C4B1156A-380E-4F78-BDF5-A606A8083BF9}</a:tableStyleId>
              </a:tblPr>
              <a:tblGrid>
                <a:gridCol w="1977938">
                  <a:extLst>
                    <a:ext uri="{9D8B030D-6E8A-4147-A177-3AD203B41FA5}">
                      <a16:colId xmlns:a16="http://schemas.microsoft.com/office/drawing/2014/main" val="131952127"/>
                    </a:ext>
                  </a:extLst>
                </a:gridCol>
                <a:gridCol w="1977938">
                  <a:extLst>
                    <a:ext uri="{9D8B030D-6E8A-4147-A177-3AD203B41FA5}">
                      <a16:colId xmlns:a16="http://schemas.microsoft.com/office/drawing/2014/main" val="3525113339"/>
                    </a:ext>
                  </a:extLst>
                </a:gridCol>
                <a:gridCol w="1977938">
                  <a:extLst>
                    <a:ext uri="{9D8B030D-6E8A-4147-A177-3AD203B41FA5}">
                      <a16:colId xmlns:a16="http://schemas.microsoft.com/office/drawing/2014/main" val="1118754450"/>
                    </a:ext>
                  </a:extLst>
                </a:gridCol>
              </a:tblGrid>
              <a:tr h="245379">
                <a:tc>
                  <a:txBody>
                    <a:bodyPr/>
                    <a:lstStyle/>
                    <a:p>
                      <a:pPr algn="ctr"/>
                      <a:r>
                        <a:rPr lang="ru-RU" sz="1000" dirty="0">
                          <a:latin typeface="Times New Roman" pitchFamily="18" charset="0"/>
                          <a:cs typeface="Times New Roman" pitchFamily="18" charset="0"/>
                        </a:rPr>
                        <a:t>2025г</a:t>
                      </a:r>
                      <a:endParaRPr lang="ru-RU" sz="1000" dirty="0">
                        <a:solidFill>
                          <a:schemeClr val="tx1">
                            <a:lumMod val="95000"/>
                            <a:lumOff val="5000"/>
                          </a:schemeClr>
                        </a:solidFill>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2026г</a:t>
                      </a:r>
                    </a:p>
                  </a:txBody>
                  <a:tcPr/>
                </a:tc>
                <a:tc>
                  <a:txBody>
                    <a:bodyPr/>
                    <a:lstStyle/>
                    <a:p>
                      <a:pPr algn="ctr"/>
                      <a:r>
                        <a:rPr lang="ru-RU" sz="1000" dirty="0">
                          <a:latin typeface="Times New Roman" pitchFamily="18" charset="0"/>
                          <a:cs typeface="Times New Roman" pitchFamily="18" charset="0"/>
                        </a:rPr>
                        <a:t>2027г</a:t>
                      </a:r>
                    </a:p>
                  </a:txBody>
                  <a:tcPr/>
                </a:tc>
                <a:extLst>
                  <a:ext uri="{0D108BD9-81ED-4DB2-BD59-A6C34878D82A}">
                    <a16:rowId xmlns:a16="http://schemas.microsoft.com/office/drawing/2014/main" val="2220707343"/>
                  </a:ext>
                </a:extLst>
              </a:tr>
              <a:tr h="242622">
                <a:tc>
                  <a:txBody>
                    <a:bodyPr/>
                    <a:lstStyle/>
                    <a:p>
                      <a:pPr algn="ctr" fontAlgn="b"/>
                      <a:r>
                        <a:rPr lang="ru-RU" sz="1000" b="0" i="0" u="none" strike="noStrike" dirty="0">
                          <a:solidFill>
                            <a:srgbClr val="000000"/>
                          </a:solidFill>
                          <a:latin typeface="Times New Roman"/>
                        </a:rPr>
                        <a:t>122706905,00</a:t>
                      </a:r>
                    </a:p>
                  </a:txBody>
                  <a:tcPr marL="7620" marR="7620" marT="7620" marB="0"/>
                </a:tc>
                <a:tc>
                  <a:txBody>
                    <a:bodyPr/>
                    <a:lstStyle/>
                    <a:p>
                      <a:pPr algn="ctr" fontAlgn="b"/>
                      <a:r>
                        <a:rPr lang="ru-RU" sz="1000" b="0" i="0" u="none" strike="noStrike" dirty="0">
                          <a:solidFill>
                            <a:srgbClr val="000000"/>
                          </a:solidFill>
                          <a:latin typeface="Times New Roman"/>
                        </a:rPr>
                        <a:t>128350905,00</a:t>
                      </a:r>
                    </a:p>
                  </a:txBody>
                  <a:tcPr marL="7620" marR="7620" marT="7620" marB="0"/>
                </a:tc>
                <a:tc>
                  <a:txBody>
                    <a:bodyPr/>
                    <a:lstStyle/>
                    <a:p>
                      <a:pPr algn="ctr" fontAlgn="b"/>
                      <a:r>
                        <a:rPr lang="ru-RU" sz="1000" b="0" i="0" u="none" strike="noStrike" dirty="0">
                          <a:solidFill>
                            <a:srgbClr val="000000"/>
                          </a:solidFill>
                          <a:latin typeface="Times New Roman"/>
                        </a:rPr>
                        <a:t>130692852,00</a:t>
                      </a:r>
                    </a:p>
                  </a:txBody>
                  <a:tcPr marL="7620" marR="7620" marT="7620" marB="0"/>
                </a:tc>
                <a:extLst>
                  <a:ext uri="{0D108BD9-81ED-4DB2-BD59-A6C34878D82A}">
                    <a16:rowId xmlns:a16="http://schemas.microsoft.com/office/drawing/2014/main" val="3489111449"/>
                  </a:ext>
                </a:extLst>
              </a:tr>
            </a:tbl>
          </a:graphicData>
        </a:graphic>
      </p:graphicFrame>
      <p:graphicFrame>
        <p:nvGraphicFramePr>
          <p:cNvPr id="10" name="Схема 9">
            <a:extLst>
              <a:ext uri="{FF2B5EF4-FFF2-40B4-BE49-F238E27FC236}">
                <a16:creationId xmlns:a16="http://schemas.microsoft.com/office/drawing/2014/main" id="{A62EB6C1-CFFC-E499-9266-250C1B2ABD80}"/>
              </a:ext>
            </a:extLst>
          </p:cNvPr>
          <p:cNvGraphicFramePr/>
          <p:nvPr>
            <p:extLst>
              <p:ext uri="{D42A27DB-BD31-4B8C-83A1-F6EECF244321}">
                <p14:modId xmlns:p14="http://schemas.microsoft.com/office/powerpoint/2010/main" val="2791961472"/>
              </p:ext>
            </p:extLst>
          </p:nvPr>
        </p:nvGraphicFramePr>
        <p:xfrm>
          <a:off x="6239330" y="1303708"/>
          <a:ext cx="5774698" cy="22951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1" name="Таблица 11">
            <a:extLst>
              <a:ext uri="{FF2B5EF4-FFF2-40B4-BE49-F238E27FC236}">
                <a16:creationId xmlns:a16="http://schemas.microsoft.com/office/drawing/2014/main" id="{C64D32D1-3203-A40B-BC21-113172858287}"/>
              </a:ext>
            </a:extLst>
          </p:cNvPr>
          <p:cNvGraphicFramePr>
            <a:graphicFrameLocks noGrp="1"/>
          </p:cNvGraphicFramePr>
          <p:nvPr>
            <p:extLst>
              <p:ext uri="{D42A27DB-BD31-4B8C-83A1-F6EECF244321}">
                <p14:modId xmlns:p14="http://schemas.microsoft.com/office/powerpoint/2010/main" val="599236050"/>
              </p:ext>
            </p:extLst>
          </p:nvPr>
        </p:nvGraphicFramePr>
        <p:xfrm>
          <a:off x="6239330" y="3682073"/>
          <a:ext cx="5774697" cy="477802"/>
        </p:xfrm>
        <a:graphic>
          <a:graphicData uri="http://schemas.openxmlformats.org/drawingml/2006/table">
            <a:tbl>
              <a:tblPr firstRow="1" bandRow="1">
                <a:tableStyleId>{C4B1156A-380E-4F78-BDF5-A606A8083BF9}</a:tableStyleId>
              </a:tblPr>
              <a:tblGrid>
                <a:gridCol w="1924899">
                  <a:extLst>
                    <a:ext uri="{9D8B030D-6E8A-4147-A177-3AD203B41FA5}">
                      <a16:colId xmlns:a16="http://schemas.microsoft.com/office/drawing/2014/main" val="131952127"/>
                    </a:ext>
                  </a:extLst>
                </a:gridCol>
                <a:gridCol w="1924899">
                  <a:extLst>
                    <a:ext uri="{9D8B030D-6E8A-4147-A177-3AD203B41FA5}">
                      <a16:colId xmlns:a16="http://schemas.microsoft.com/office/drawing/2014/main" val="3525113339"/>
                    </a:ext>
                  </a:extLst>
                </a:gridCol>
                <a:gridCol w="1924899">
                  <a:extLst>
                    <a:ext uri="{9D8B030D-6E8A-4147-A177-3AD203B41FA5}">
                      <a16:colId xmlns:a16="http://schemas.microsoft.com/office/drawing/2014/main" val="1118754450"/>
                    </a:ext>
                  </a:extLst>
                </a:gridCol>
              </a:tblGrid>
              <a:tr h="262141">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solidFill>
                      <a:schemeClr val="accent6">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solidFill>
                      <a:schemeClr val="accent6">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solidFill>
                      <a:schemeClr val="accent6">
                        <a:lumMod val="20000"/>
                        <a:lumOff val="80000"/>
                      </a:schemeClr>
                    </a:solidFill>
                  </a:tcPr>
                </a:tc>
                <a:extLst>
                  <a:ext uri="{0D108BD9-81ED-4DB2-BD59-A6C34878D82A}">
                    <a16:rowId xmlns:a16="http://schemas.microsoft.com/office/drawing/2014/main" val="2220707343"/>
                  </a:ext>
                </a:extLst>
              </a:tr>
              <a:tr h="215661">
                <a:tc>
                  <a:txBody>
                    <a:bodyPr/>
                    <a:lstStyle/>
                    <a:p>
                      <a:pPr algn="ctr" fontAlgn="b"/>
                      <a:r>
                        <a:rPr lang="ru-RU" sz="1000" b="0" i="0" u="none" strike="noStrike" dirty="0">
                          <a:solidFill>
                            <a:srgbClr val="000000"/>
                          </a:solidFill>
                          <a:latin typeface="Times New Roman"/>
                        </a:rPr>
                        <a:t>318919519,31</a:t>
                      </a:r>
                    </a:p>
                  </a:txBody>
                  <a:tcPr marL="7620" marR="7620" marT="7620" marB="0">
                    <a:solidFill>
                      <a:schemeClr val="accent6">
                        <a:lumMod val="20000"/>
                        <a:lumOff val="80000"/>
                      </a:schemeClr>
                    </a:solidFill>
                  </a:tcPr>
                </a:tc>
                <a:tc>
                  <a:txBody>
                    <a:bodyPr/>
                    <a:lstStyle/>
                    <a:p>
                      <a:pPr algn="ctr" fontAlgn="b"/>
                      <a:r>
                        <a:rPr lang="ru-RU" sz="1000" b="0" i="0" u="none" strike="noStrike" dirty="0">
                          <a:solidFill>
                            <a:srgbClr val="000000"/>
                          </a:solidFill>
                          <a:latin typeface="Times New Roman"/>
                        </a:rPr>
                        <a:t>325289555,00</a:t>
                      </a:r>
                    </a:p>
                  </a:txBody>
                  <a:tcPr marL="7620" marR="7620" marT="7620" marB="0">
                    <a:solidFill>
                      <a:schemeClr val="accent6">
                        <a:lumMod val="20000"/>
                        <a:lumOff val="80000"/>
                      </a:schemeClr>
                    </a:solidFill>
                  </a:tcPr>
                </a:tc>
                <a:tc>
                  <a:txBody>
                    <a:bodyPr/>
                    <a:lstStyle/>
                    <a:p>
                      <a:pPr algn="ctr" fontAlgn="b"/>
                      <a:r>
                        <a:rPr lang="ru-RU" sz="1000" b="0" i="0" u="none" strike="noStrike" dirty="0">
                          <a:solidFill>
                            <a:srgbClr val="000000"/>
                          </a:solidFill>
                          <a:latin typeface="Times New Roman"/>
                        </a:rPr>
                        <a:t>345371197,53</a:t>
                      </a:r>
                    </a:p>
                  </a:txBody>
                  <a:tcPr marL="7620" marR="7620" marT="7620" marB="0">
                    <a:solidFill>
                      <a:schemeClr val="accent6">
                        <a:lumMod val="20000"/>
                        <a:lumOff val="80000"/>
                      </a:schemeClr>
                    </a:solidFill>
                  </a:tcPr>
                </a:tc>
                <a:extLst>
                  <a:ext uri="{0D108BD9-81ED-4DB2-BD59-A6C34878D82A}">
                    <a16:rowId xmlns:a16="http://schemas.microsoft.com/office/drawing/2014/main" val="3489111449"/>
                  </a:ext>
                </a:extLst>
              </a:tr>
            </a:tbl>
          </a:graphicData>
        </a:graphic>
      </p:graphicFrame>
      <p:graphicFrame>
        <p:nvGraphicFramePr>
          <p:cNvPr id="12" name="Схема 11">
            <a:extLst>
              <a:ext uri="{FF2B5EF4-FFF2-40B4-BE49-F238E27FC236}">
                <a16:creationId xmlns:a16="http://schemas.microsoft.com/office/drawing/2014/main" id="{9153CA22-3EE5-96AD-293F-FB82D8E1917B}"/>
              </a:ext>
            </a:extLst>
          </p:cNvPr>
          <p:cNvGraphicFramePr/>
          <p:nvPr>
            <p:extLst>
              <p:ext uri="{D42A27DB-BD31-4B8C-83A1-F6EECF244321}">
                <p14:modId xmlns:p14="http://schemas.microsoft.com/office/powerpoint/2010/main" val="3982983176"/>
              </p:ext>
            </p:extLst>
          </p:nvPr>
        </p:nvGraphicFramePr>
        <p:xfrm>
          <a:off x="177972" y="3599064"/>
          <a:ext cx="5933814" cy="112162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3" name="Таблица 12">
            <a:extLst>
              <a:ext uri="{FF2B5EF4-FFF2-40B4-BE49-F238E27FC236}">
                <a16:creationId xmlns:a16="http://schemas.microsoft.com/office/drawing/2014/main" id="{3B3C1C03-5889-B7ED-D994-5AC2F48E881D}"/>
              </a:ext>
            </a:extLst>
          </p:cNvPr>
          <p:cNvGraphicFramePr>
            <a:graphicFrameLocks noGrp="1"/>
          </p:cNvGraphicFramePr>
          <p:nvPr>
            <p:extLst>
              <p:ext uri="{D42A27DB-BD31-4B8C-83A1-F6EECF244321}">
                <p14:modId xmlns:p14="http://schemas.microsoft.com/office/powerpoint/2010/main" val="3009535094"/>
              </p:ext>
            </p:extLst>
          </p:nvPr>
        </p:nvGraphicFramePr>
        <p:xfrm>
          <a:off x="162186" y="4779595"/>
          <a:ext cx="5933815" cy="547414"/>
        </p:xfrm>
        <a:graphic>
          <a:graphicData uri="http://schemas.openxmlformats.org/drawingml/2006/table">
            <a:tbl>
              <a:tblPr firstRow="1" bandRow="1">
                <a:tableStyleId>{C4B1156A-380E-4F78-BDF5-A606A8083BF9}</a:tableStyleId>
              </a:tblPr>
              <a:tblGrid>
                <a:gridCol w="1561107">
                  <a:extLst>
                    <a:ext uri="{9D8B030D-6E8A-4147-A177-3AD203B41FA5}">
                      <a16:colId xmlns:a16="http://schemas.microsoft.com/office/drawing/2014/main" val="131952127"/>
                    </a:ext>
                  </a:extLst>
                </a:gridCol>
                <a:gridCol w="1659014">
                  <a:extLst>
                    <a:ext uri="{9D8B030D-6E8A-4147-A177-3AD203B41FA5}">
                      <a16:colId xmlns:a16="http://schemas.microsoft.com/office/drawing/2014/main" val="3525113339"/>
                    </a:ext>
                  </a:extLst>
                </a:gridCol>
                <a:gridCol w="2713694">
                  <a:extLst>
                    <a:ext uri="{9D8B030D-6E8A-4147-A177-3AD203B41FA5}">
                      <a16:colId xmlns:a16="http://schemas.microsoft.com/office/drawing/2014/main" val="1118754450"/>
                    </a:ext>
                  </a:extLst>
                </a:gridCol>
              </a:tblGrid>
              <a:tr h="237022">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solidFill>
                      <a:srgbClr val="FDEA7B"/>
                    </a:solidFill>
                  </a:tcPr>
                </a:tc>
                <a:tc>
                  <a:txBody>
                    <a:bodyPr/>
                    <a:lstStyle/>
                    <a:p>
                      <a:pPr algn="ctr"/>
                      <a:r>
                        <a:rPr lang="ru-RU" sz="1100" dirty="0">
                          <a:latin typeface="Times New Roman" panose="02020603050405020304" pitchFamily="18" charset="0"/>
                          <a:cs typeface="Times New Roman" panose="02020603050405020304" pitchFamily="18" charset="0"/>
                        </a:rPr>
                        <a:t>2026г</a:t>
                      </a:r>
                    </a:p>
                  </a:txBody>
                  <a:tcPr>
                    <a:solidFill>
                      <a:srgbClr val="FDEA7B"/>
                    </a:solidFill>
                  </a:tcPr>
                </a:tc>
                <a:tc>
                  <a:txBody>
                    <a:bodyPr/>
                    <a:lstStyle/>
                    <a:p>
                      <a:pPr algn="ctr"/>
                      <a:r>
                        <a:rPr lang="ru-RU" sz="1100" dirty="0">
                          <a:latin typeface="Times New Roman" panose="02020603050405020304" pitchFamily="18" charset="0"/>
                          <a:cs typeface="Times New Roman" panose="02020603050405020304" pitchFamily="18" charset="0"/>
                        </a:rPr>
                        <a:t>2027г</a:t>
                      </a:r>
                    </a:p>
                  </a:txBody>
                  <a:tcPr>
                    <a:solidFill>
                      <a:srgbClr val="FDEA7B"/>
                    </a:solidFill>
                  </a:tcPr>
                </a:tc>
                <a:extLst>
                  <a:ext uri="{0D108BD9-81ED-4DB2-BD59-A6C34878D82A}">
                    <a16:rowId xmlns:a16="http://schemas.microsoft.com/office/drawing/2014/main" val="2220707343"/>
                  </a:ext>
                </a:extLst>
              </a:tr>
              <a:tr h="288334">
                <a:tc>
                  <a:txBody>
                    <a:bodyPr/>
                    <a:lstStyle/>
                    <a:p>
                      <a:pPr algn="ctr" fontAlgn="b"/>
                      <a:r>
                        <a:rPr lang="ru-RU" sz="1000" b="0" i="0" u="none" strike="noStrike" dirty="0">
                          <a:solidFill>
                            <a:srgbClr val="000000"/>
                          </a:solidFill>
                          <a:latin typeface="Times New Roman"/>
                        </a:rPr>
                        <a:t>4480861,10</a:t>
                      </a:r>
                    </a:p>
                  </a:txBody>
                  <a:tcPr marL="7620" marR="7620" marT="7620" marB="0">
                    <a:solidFill>
                      <a:srgbClr val="FDEA7B"/>
                    </a:solidFill>
                  </a:tcPr>
                </a:tc>
                <a:tc>
                  <a:txBody>
                    <a:bodyPr/>
                    <a:lstStyle/>
                    <a:p>
                      <a:pPr algn="ctr" fontAlgn="b"/>
                      <a:r>
                        <a:rPr lang="ru-RU" sz="1000" b="0" i="0" u="none" strike="noStrike" dirty="0">
                          <a:solidFill>
                            <a:srgbClr val="000000"/>
                          </a:solidFill>
                          <a:latin typeface="Times New Roman"/>
                        </a:rPr>
                        <a:t>10624464,00</a:t>
                      </a:r>
                    </a:p>
                  </a:txBody>
                  <a:tcPr marL="7620" marR="7620" marT="7620" marB="0">
                    <a:solidFill>
                      <a:srgbClr val="FDEA7B"/>
                    </a:solidFill>
                  </a:tcPr>
                </a:tc>
                <a:tc>
                  <a:txBody>
                    <a:bodyPr/>
                    <a:lstStyle/>
                    <a:p>
                      <a:pPr algn="ctr" fontAlgn="b"/>
                      <a:r>
                        <a:rPr lang="ru-RU" sz="1000" b="0" i="0" u="none" strike="noStrike" dirty="0">
                          <a:solidFill>
                            <a:srgbClr val="000000"/>
                          </a:solidFill>
                          <a:latin typeface="Times New Roman"/>
                        </a:rPr>
                        <a:t>10624464,00</a:t>
                      </a:r>
                    </a:p>
                  </a:txBody>
                  <a:tcPr marL="7620" marR="7620" marT="7620" marB="0">
                    <a:solidFill>
                      <a:srgbClr val="FDEA7B"/>
                    </a:solidFill>
                  </a:tcPr>
                </a:tc>
                <a:extLst>
                  <a:ext uri="{0D108BD9-81ED-4DB2-BD59-A6C34878D82A}">
                    <a16:rowId xmlns:a16="http://schemas.microsoft.com/office/drawing/2014/main" val="3489111449"/>
                  </a:ext>
                </a:extLst>
              </a:tr>
            </a:tbl>
          </a:graphicData>
        </a:graphic>
      </p:graphicFrame>
      <p:graphicFrame>
        <p:nvGraphicFramePr>
          <p:cNvPr id="14" name="Схема 13">
            <a:extLst>
              <a:ext uri="{FF2B5EF4-FFF2-40B4-BE49-F238E27FC236}">
                <a16:creationId xmlns:a16="http://schemas.microsoft.com/office/drawing/2014/main" id="{E186CFBA-CDFF-500D-662D-6ECC5EA6D382}"/>
              </a:ext>
            </a:extLst>
          </p:cNvPr>
          <p:cNvGraphicFramePr/>
          <p:nvPr>
            <p:extLst>
              <p:ext uri="{D42A27DB-BD31-4B8C-83A1-F6EECF244321}">
                <p14:modId xmlns:p14="http://schemas.microsoft.com/office/powerpoint/2010/main" val="2971381827"/>
              </p:ext>
            </p:extLst>
          </p:nvPr>
        </p:nvGraphicFramePr>
        <p:xfrm>
          <a:off x="6258187" y="4340911"/>
          <a:ext cx="5755840" cy="103984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6" name="Таблица 15">
            <a:extLst>
              <a:ext uri="{FF2B5EF4-FFF2-40B4-BE49-F238E27FC236}">
                <a16:creationId xmlns:a16="http://schemas.microsoft.com/office/drawing/2014/main" id="{4BA8AC98-CEEA-AFF7-F394-8B5DA82856A5}"/>
              </a:ext>
            </a:extLst>
          </p:cNvPr>
          <p:cNvGraphicFramePr>
            <a:graphicFrameLocks noGrp="1"/>
          </p:cNvGraphicFramePr>
          <p:nvPr>
            <p:extLst>
              <p:ext uri="{D42A27DB-BD31-4B8C-83A1-F6EECF244321}">
                <p14:modId xmlns:p14="http://schemas.microsoft.com/office/powerpoint/2010/main" val="3306607350"/>
              </p:ext>
            </p:extLst>
          </p:nvPr>
        </p:nvGraphicFramePr>
        <p:xfrm>
          <a:off x="6258187" y="5554292"/>
          <a:ext cx="5755839" cy="471426"/>
        </p:xfrm>
        <a:graphic>
          <a:graphicData uri="http://schemas.openxmlformats.org/drawingml/2006/table">
            <a:tbl>
              <a:tblPr firstRow="1" bandRow="1">
                <a:tableStyleId>{C4B1156A-380E-4F78-BDF5-A606A8083BF9}</a:tableStyleId>
              </a:tblPr>
              <a:tblGrid>
                <a:gridCol w="1918613">
                  <a:extLst>
                    <a:ext uri="{9D8B030D-6E8A-4147-A177-3AD203B41FA5}">
                      <a16:colId xmlns:a16="http://schemas.microsoft.com/office/drawing/2014/main" val="131952127"/>
                    </a:ext>
                  </a:extLst>
                </a:gridCol>
                <a:gridCol w="1918613">
                  <a:extLst>
                    <a:ext uri="{9D8B030D-6E8A-4147-A177-3AD203B41FA5}">
                      <a16:colId xmlns:a16="http://schemas.microsoft.com/office/drawing/2014/main" val="3525113339"/>
                    </a:ext>
                  </a:extLst>
                </a:gridCol>
                <a:gridCol w="1918613">
                  <a:extLst>
                    <a:ext uri="{9D8B030D-6E8A-4147-A177-3AD203B41FA5}">
                      <a16:colId xmlns:a16="http://schemas.microsoft.com/office/drawing/2014/main" val="1118754450"/>
                    </a:ext>
                  </a:extLst>
                </a:gridCol>
              </a:tblGrid>
              <a:tr h="227874">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solidFill>
                      <a:schemeClr val="accent1">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solidFill>
                      <a:schemeClr val="accent1">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solidFill>
                      <a:schemeClr val="accent1">
                        <a:lumMod val="40000"/>
                        <a:lumOff val="60000"/>
                      </a:schemeClr>
                    </a:solidFill>
                  </a:tcPr>
                </a:tc>
                <a:extLst>
                  <a:ext uri="{0D108BD9-81ED-4DB2-BD59-A6C34878D82A}">
                    <a16:rowId xmlns:a16="http://schemas.microsoft.com/office/drawing/2014/main" val="2220707343"/>
                  </a:ext>
                </a:extLst>
              </a:tr>
              <a:tr h="227586">
                <a:tc>
                  <a:txBody>
                    <a:bodyPr/>
                    <a:lstStyle/>
                    <a:p>
                      <a:pPr algn="ctr" fontAlgn="b"/>
                      <a:r>
                        <a:rPr lang="ru-RU" sz="1000" b="0" i="0" u="none" strike="noStrike" dirty="0">
                          <a:solidFill>
                            <a:srgbClr val="000000"/>
                          </a:solidFill>
                          <a:latin typeface="Times New Roman"/>
                        </a:rPr>
                        <a:t>23721300,00</a:t>
                      </a:r>
                    </a:p>
                  </a:txBody>
                  <a:tcPr marL="7620" marR="7620" marT="7620" marB="0">
                    <a:solidFill>
                      <a:schemeClr val="accent1">
                        <a:lumMod val="40000"/>
                        <a:lumOff val="60000"/>
                      </a:schemeClr>
                    </a:solidFill>
                  </a:tcPr>
                </a:tc>
                <a:tc>
                  <a:txBody>
                    <a:bodyPr/>
                    <a:lstStyle/>
                    <a:p>
                      <a:pPr algn="ctr" fontAlgn="b"/>
                      <a:r>
                        <a:rPr lang="ru-RU" sz="1000" b="0" i="0" u="none" strike="noStrike" dirty="0">
                          <a:solidFill>
                            <a:srgbClr val="000000"/>
                          </a:solidFill>
                          <a:latin typeface="Times New Roman"/>
                        </a:rPr>
                        <a:t>20905350,00</a:t>
                      </a:r>
                    </a:p>
                  </a:txBody>
                  <a:tcPr marL="7620" marR="7620" marT="7620" marB="0">
                    <a:solidFill>
                      <a:schemeClr val="accent1">
                        <a:lumMod val="40000"/>
                        <a:lumOff val="60000"/>
                      </a:schemeClr>
                    </a:solidFill>
                  </a:tcPr>
                </a:tc>
                <a:tc>
                  <a:txBody>
                    <a:bodyPr/>
                    <a:lstStyle/>
                    <a:p>
                      <a:pPr algn="ctr" fontAlgn="b"/>
                      <a:r>
                        <a:rPr lang="ru-RU" sz="1000" b="0" i="0" u="none" strike="noStrike" dirty="0">
                          <a:solidFill>
                            <a:srgbClr val="000000"/>
                          </a:solidFill>
                          <a:latin typeface="Times New Roman"/>
                        </a:rPr>
                        <a:t>20582350,00</a:t>
                      </a:r>
                    </a:p>
                  </a:txBody>
                  <a:tcPr marL="7620" marR="7620" marT="7620" marB="0">
                    <a:solidFill>
                      <a:schemeClr val="accent1">
                        <a:lumMod val="40000"/>
                        <a:lumOff val="60000"/>
                      </a:schemeClr>
                    </a:solidFill>
                  </a:tcPr>
                </a:tc>
                <a:extLst>
                  <a:ext uri="{0D108BD9-81ED-4DB2-BD59-A6C34878D82A}">
                    <a16:rowId xmlns:a16="http://schemas.microsoft.com/office/drawing/2014/main" val="3489111449"/>
                  </a:ext>
                </a:extLst>
              </a:tr>
            </a:tbl>
          </a:graphicData>
        </a:graphic>
      </p:graphicFrame>
    </p:spTree>
    <p:extLst>
      <p:ext uri="{BB962C8B-B14F-4D97-AF65-F5344CB8AC3E}">
        <p14:creationId xmlns:p14="http://schemas.microsoft.com/office/powerpoint/2010/main" val="26990822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A63EFFA-C551-0305-098F-A5CAE110B8C3}"/>
              </a:ext>
            </a:extLst>
          </p:cNvPr>
          <p:cNvPicPr>
            <a:picLocks noChangeAspect="1"/>
          </p:cNvPicPr>
          <p:nvPr/>
        </p:nvPicPr>
        <p:blipFill>
          <a:blip r:embed="rId2"/>
          <a:stretch>
            <a:fillRect/>
          </a:stretch>
        </p:blipFill>
        <p:spPr>
          <a:xfrm>
            <a:off x="0" y="0"/>
            <a:ext cx="12192000" cy="6857999"/>
          </a:xfrm>
          <a:prstGeom prst="rect">
            <a:avLst/>
          </a:prstGeom>
        </p:spPr>
      </p:pic>
      <p:grpSp>
        <p:nvGrpSpPr>
          <p:cNvPr id="3" name="Группа 2">
            <a:extLst>
              <a:ext uri="{FF2B5EF4-FFF2-40B4-BE49-F238E27FC236}">
                <a16:creationId xmlns:a16="http://schemas.microsoft.com/office/drawing/2014/main" id="{DC3EA9E7-8764-AEF6-2CBC-8835FB90CED7}"/>
              </a:ext>
            </a:extLst>
          </p:cNvPr>
          <p:cNvGrpSpPr/>
          <p:nvPr/>
        </p:nvGrpSpPr>
        <p:grpSpPr>
          <a:xfrm>
            <a:off x="497130" y="106129"/>
            <a:ext cx="10708941" cy="1595689"/>
            <a:chOff x="27566" y="-26875"/>
            <a:chExt cx="6174444" cy="1689442"/>
          </a:xfrm>
          <a:solidFill>
            <a:srgbClr val="FED6FA"/>
          </a:solidFill>
        </p:grpSpPr>
        <p:sp>
          <p:nvSpPr>
            <p:cNvPr id="4" name="Скругленный прямоугольник 3">
              <a:extLst>
                <a:ext uri="{FF2B5EF4-FFF2-40B4-BE49-F238E27FC236}">
                  <a16:creationId xmlns:a16="http://schemas.microsoft.com/office/drawing/2014/main" id="{28DC7679-8AE1-8E00-0D08-81CE388532AF}"/>
                </a:ext>
              </a:extLst>
            </p:cNvPr>
            <p:cNvSpPr/>
            <p:nvPr/>
          </p:nvSpPr>
          <p:spPr>
            <a:xfrm>
              <a:off x="27566" y="-26875"/>
              <a:ext cx="5841999" cy="1687842"/>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5" name="Скругленный прямоугольник 4">
              <a:extLst>
                <a:ext uri="{FF2B5EF4-FFF2-40B4-BE49-F238E27FC236}">
                  <a16:creationId xmlns:a16="http://schemas.microsoft.com/office/drawing/2014/main" id="{E50D4B30-20E1-4CDE-B780-130E07C7C47C}"/>
                </a:ext>
              </a:extLst>
            </p:cNvPr>
            <p:cNvSpPr/>
            <p:nvPr/>
          </p:nvSpPr>
          <p:spPr>
            <a:xfrm>
              <a:off x="1099953" y="1"/>
              <a:ext cx="5102057" cy="166256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0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«Дополнительное образование и воспитание детей»</a:t>
              </a:r>
            </a:p>
            <a:p>
              <a:pPr lvl="0" algn="l" defTabSz="488950">
                <a:lnSpc>
                  <a:spcPct val="90000"/>
                </a:lnSpc>
                <a:spcBef>
                  <a:spcPct val="0"/>
                </a:spcBef>
                <a:spcAft>
                  <a:spcPct val="35000"/>
                </a:spcAft>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lvl="0" algn="l" defTabSz="488950">
                <a:lnSpc>
                  <a:spcPct val="90000"/>
                </a:lnSpc>
                <a:spcBef>
                  <a:spcPct val="0"/>
                </a:spcBef>
                <a:spcAft>
                  <a:spcPct val="35000"/>
                </a:spcAft>
                <a:buFontTx/>
                <a:buChar char="-"/>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деятельности учреждений дополнительного образования;</a:t>
              </a:r>
            </a:p>
            <a:p>
              <a:pPr lvl="0" algn="l" defTabSz="488950">
                <a:lnSpc>
                  <a:spcPct val="90000"/>
                </a:lnSpc>
                <a:spcBef>
                  <a:spcPct val="0"/>
                </a:spcBef>
                <a:spcAft>
                  <a:spcPct val="35000"/>
                </a:spcAft>
                <a:buFontTx/>
                <a:buChar char="-"/>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мероприятие по антитеррористической деятельности, по охране труда, по пожарной  безопасности;</a:t>
              </a:r>
            </a:p>
            <a:p>
              <a:pPr lvl="0" defTabSz="488950">
                <a:lnSpc>
                  <a:spcPct val="90000"/>
                </a:lnSpc>
                <a:spcBef>
                  <a:spcPct val="0"/>
                </a:spcBef>
                <a:spcAft>
                  <a:spcPct val="35000"/>
                </a:spcAf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капитального ремонта и укрепление материально-технической базы;</a:t>
              </a:r>
            </a:p>
            <a:p>
              <a:pPr lvl="0" defTabSz="488950">
                <a:lnSpc>
                  <a:spcPct val="90000"/>
                </a:lnSpc>
                <a:spcBef>
                  <a:spcPct val="0"/>
                </a:spcBef>
                <a:spcAft>
                  <a:spcPct val="35000"/>
                </a:spcAf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и проведение воспитательно-профилактических и спортивных мероприятий, мероприятий ГТО;</a:t>
              </a:r>
            </a:p>
            <a:p>
              <a:pPr lvl="0" algn="l" defTabSz="488950">
                <a:lnSpc>
                  <a:spcPct val="90000"/>
                </a:lnSpc>
                <a:spcBef>
                  <a:spcPct val="0"/>
                </a:spcBef>
                <a:spcAft>
                  <a:spcPct val="35000"/>
                </a:spcAft>
              </a:pP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pSp>
      <p:pic>
        <p:nvPicPr>
          <p:cNvPr id="7" name="Рисунок 6">
            <a:extLst>
              <a:ext uri="{FF2B5EF4-FFF2-40B4-BE49-F238E27FC236}">
                <a16:creationId xmlns:a16="http://schemas.microsoft.com/office/drawing/2014/main" id="{2FBB6D0B-BE31-84B3-0E86-D75BA2F66D89}"/>
              </a:ext>
            </a:extLst>
          </p:cNvPr>
          <p:cNvPicPr>
            <a:picLocks noChangeAspect="1"/>
          </p:cNvPicPr>
          <p:nvPr/>
        </p:nvPicPr>
        <p:blipFill>
          <a:blip r:embed="rId3"/>
          <a:stretch>
            <a:fillRect/>
          </a:stretch>
        </p:blipFill>
        <p:spPr>
          <a:xfrm>
            <a:off x="690683" y="197011"/>
            <a:ext cx="1417827" cy="1439309"/>
          </a:xfrm>
          <a:prstGeom prst="rect">
            <a:avLst/>
          </a:prstGeom>
        </p:spPr>
      </p:pic>
      <p:graphicFrame>
        <p:nvGraphicFramePr>
          <p:cNvPr id="8" name="Таблица 11">
            <a:extLst>
              <a:ext uri="{FF2B5EF4-FFF2-40B4-BE49-F238E27FC236}">
                <a16:creationId xmlns:a16="http://schemas.microsoft.com/office/drawing/2014/main" id="{485776D9-7241-8F89-19B1-469BD3EA0164}"/>
              </a:ext>
            </a:extLst>
          </p:cNvPr>
          <p:cNvGraphicFramePr>
            <a:graphicFrameLocks noGrp="1"/>
          </p:cNvGraphicFramePr>
          <p:nvPr>
            <p:extLst>
              <p:ext uri="{D42A27DB-BD31-4B8C-83A1-F6EECF244321}">
                <p14:modId xmlns:p14="http://schemas.microsoft.com/office/powerpoint/2010/main" val="3595029072"/>
              </p:ext>
            </p:extLst>
          </p:nvPr>
        </p:nvGraphicFramePr>
        <p:xfrm>
          <a:off x="497129" y="1791189"/>
          <a:ext cx="10708941" cy="463825"/>
        </p:xfrm>
        <a:graphic>
          <a:graphicData uri="http://schemas.openxmlformats.org/drawingml/2006/table">
            <a:tbl>
              <a:tblPr firstRow="1" bandRow="1">
                <a:tableStyleId>{C4B1156A-380E-4F78-BDF5-A606A8083BF9}</a:tableStyleId>
              </a:tblPr>
              <a:tblGrid>
                <a:gridCol w="3569647">
                  <a:extLst>
                    <a:ext uri="{9D8B030D-6E8A-4147-A177-3AD203B41FA5}">
                      <a16:colId xmlns:a16="http://schemas.microsoft.com/office/drawing/2014/main" val="131952127"/>
                    </a:ext>
                  </a:extLst>
                </a:gridCol>
                <a:gridCol w="3569647">
                  <a:extLst>
                    <a:ext uri="{9D8B030D-6E8A-4147-A177-3AD203B41FA5}">
                      <a16:colId xmlns:a16="http://schemas.microsoft.com/office/drawing/2014/main" val="3525113339"/>
                    </a:ext>
                  </a:extLst>
                </a:gridCol>
                <a:gridCol w="3569647">
                  <a:extLst>
                    <a:ext uri="{9D8B030D-6E8A-4147-A177-3AD203B41FA5}">
                      <a16:colId xmlns:a16="http://schemas.microsoft.com/office/drawing/2014/main" val="1118754450"/>
                    </a:ext>
                  </a:extLst>
                </a:gridCol>
              </a:tblGrid>
              <a:tr h="274044">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solidFill>
                      <a:srgbClr val="FED6FA"/>
                    </a:solidFill>
                  </a:tcPr>
                </a:tc>
                <a:tc>
                  <a:txBody>
                    <a:bodyPr/>
                    <a:lstStyle/>
                    <a:p>
                      <a:pPr algn="ctr"/>
                      <a:r>
                        <a:rPr lang="ru-RU" sz="1100" dirty="0">
                          <a:latin typeface="Times New Roman" panose="02020603050405020304" pitchFamily="18" charset="0"/>
                          <a:cs typeface="Times New Roman" panose="02020603050405020304" pitchFamily="18" charset="0"/>
                        </a:rPr>
                        <a:t>2026г</a:t>
                      </a:r>
                    </a:p>
                  </a:txBody>
                  <a:tcPr>
                    <a:solidFill>
                      <a:srgbClr val="FED6FA"/>
                    </a:solidFill>
                  </a:tcPr>
                </a:tc>
                <a:tc>
                  <a:txBody>
                    <a:bodyPr/>
                    <a:lstStyle/>
                    <a:p>
                      <a:pPr algn="ctr"/>
                      <a:r>
                        <a:rPr lang="ru-RU" sz="1100" dirty="0">
                          <a:latin typeface="Times New Roman" panose="02020603050405020304" pitchFamily="18" charset="0"/>
                          <a:cs typeface="Times New Roman" panose="02020603050405020304" pitchFamily="18" charset="0"/>
                        </a:rPr>
                        <a:t>2027г</a:t>
                      </a:r>
                    </a:p>
                  </a:txBody>
                  <a:tcPr>
                    <a:solidFill>
                      <a:srgbClr val="FED6FA"/>
                    </a:solidFill>
                  </a:tcPr>
                </a:tc>
                <a:extLst>
                  <a:ext uri="{0D108BD9-81ED-4DB2-BD59-A6C34878D82A}">
                    <a16:rowId xmlns:a16="http://schemas.microsoft.com/office/drawing/2014/main" val="2220707343"/>
                  </a:ext>
                </a:extLst>
              </a:tr>
              <a:tr h="189781">
                <a:tc>
                  <a:txBody>
                    <a:bodyPr/>
                    <a:lstStyle/>
                    <a:p>
                      <a:pPr algn="ctr" fontAlgn="b"/>
                      <a:r>
                        <a:rPr lang="ru-RU" sz="1000" b="0" i="0" u="none" strike="noStrike" dirty="0">
                          <a:solidFill>
                            <a:srgbClr val="000000"/>
                          </a:solidFill>
                          <a:latin typeface="Times New Roman"/>
                        </a:rPr>
                        <a:t>17743522,00</a:t>
                      </a:r>
                    </a:p>
                  </a:txBody>
                  <a:tcPr marL="7620" marR="7620" marT="7620" marB="0">
                    <a:solidFill>
                      <a:srgbClr val="FED6FA"/>
                    </a:solidFill>
                  </a:tcPr>
                </a:tc>
                <a:tc>
                  <a:txBody>
                    <a:bodyPr/>
                    <a:lstStyle/>
                    <a:p>
                      <a:pPr algn="ctr" fontAlgn="b"/>
                      <a:r>
                        <a:rPr lang="ru-RU" sz="1000" b="0" i="0" u="none" strike="noStrike" dirty="0">
                          <a:solidFill>
                            <a:srgbClr val="000000"/>
                          </a:solidFill>
                          <a:latin typeface="Times New Roman"/>
                        </a:rPr>
                        <a:t>13100000,00</a:t>
                      </a:r>
                    </a:p>
                  </a:txBody>
                  <a:tcPr marL="7620" marR="7620" marT="7620" marB="0">
                    <a:solidFill>
                      <a:srgbClr val="FED6FA"/>
                    </a:solidFill>
                  </a:tcPr>
                </a:tc>
                <a:tc>
                  <a:txBody>
                    <a:bodyPr/>
                    <a:lstStyle/>
                    <a:p>
                      <a:pPr algn="ctr" fontAlgn="b"/>
                      <a:r>
                        <a:rPr lang="ru-RU" sz="1000" b="0" i="0" u="none" strike="noStrike" dirty="0">
                          <a:solidFill>
                            <a:srgbClr val="000000"/>
                          </a:solidFill>
                          <a:latin typeface="Times New Roman"/>
                        </a:rPr>
                        <a:t>13100000,00</a:t>
                      </a:r>
                    </a:p>
                  </a:txBody>
                  <a:tcPr marL="7620" marR="7620" marT="7620" marB="0">
                    <a:solidFill>
                      <a:srgbClr val="FED6FA"/>
                    </a:solidFill>
                  </a:tcPr>
                </a:tc>
                <a:extLst>
                  <a:ext uri="{0D108BD9-81ED-4DB2-BD59-A6C34878D82A}">
                    <a16:rowId xmlns:a16="http://schemas.microsoft.com/office/drawing/2014/main" val="3489111449"/>
                  </a:ext>
                </a:extLst>
              </a:tr>
            </a:tbl>
          </a:graphicData>
        </a:graphic>
      </p:graphicFrame>
      <p:graphicFrame>
        <p:nvGraphicFramePr>
          <p:cNvPr id="9" name="Схема 8">
            <a:extLst>
              <a:ext uri="{FF2B5EF4-FFF2-40B4-BE49-F238E27FC236}">
                <a16:creationId xmlns:a16="http://schemas.microsoft.com/office/drawing/2014/main" id="{89B8CBAE-34EA-83BD-9201-67235C007560}"/>
              </a:ext>
            </a:extLst>
          </p:cNvPr>
          <p:cNvGraphicFramePr/>
          <p:nvPr>
            <p:extLst>
              <p:ext uri="{D42A27DB-BD31-4B8C-83A1-F6EECF244321}">
                <p14:modId xmlns:p14="http://schemas.microsoft.com/office/powerpoint/2010/main" val="1183946365"/>
              </p:ext>
            </p:extLst>
          </p:nvPr>
        </p:nvGraphicFramePr>
        <p:xfrm>
          <a:off x="497129" y="2479809"/>
          <a:ext cx="10708941" cy="1731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Таблица 11">
            <a:extLst>
              <a:ext uri="{FF2B5EF4-FFF2-40B4-BE49-F238E27FC236}">
                <a16:creationId xmlns:a16="http://schemas.microsoft.com/office/drawing/2014/main" id="{7B7C7A38-2277-871C-2657-ADD49D51479F}"/>
              </a:ext>
            </a:extLst>
          </p:cNvPr>
          <p:cNvGraphicFramePr>
            <a:graphicFrameLocks noGrp="1"/>
          </p:cNvGraphicFramePr>
          <p:nvPr>
            <p:extLst>
              <p:ext uri="{D42A27DB-BD31-4B8C-83A1-F6EECF244321}">
                <p14:modId xmlns:p14="http://schemas.microsoft.com/office/powerpoint/2010/main" val="3991359336"/>
              </p:ext>
            </p:extLst>
          </p:nvPr>
        </p:nvGraphicFramePr>
        <p:xfrm>
          <a:off x="497128" y="4352178"/>
          <a:ext cx="10708941" cy="629440"/>
        </p:xfrm>
        <a:graphic>
          <a:graphicData uri="http://schemas.openxmlformats.org/drawingml/2006/table">
            <a:tbl>
              <a:tblPr firstRow="1" bandRow="1">
                <a:tableStyleId>{C4B1156A-380E-4F78-BDF5-A606A8083BF9}</a:tableStyleId>
              </a:tblPr>
              <a:tblGrid>
                <a:gridCol w="3569647">
                  <a:extLst>
                    <a:ext uri="{9D8B030D-6E8A-4147-A177-3AD203B41FA5}">
                      <a16:colId xmlns:a16="http://schemas.microsoft.com/office/drawing/2014/main" val="131952127"/>
                    </a:ext>
                  </a:extLst>
                </a:gridCol>
                <a:gridCol w="3569647">
                  <a:extLst>
                    <a:ext uri="{9D8B030D-6E8A-4147-A177-3AD203B41FA5}">
                      <a16:colId xmlns:a16="http://schemas.microsoft.com/office/drawing/2014/main" val="3525113339"/>
                    </a:ext>
                  </a:extLst>
                </a:gridCol>
                <a:gridCol w="3569647">
                  <a:extLst>
                    <a:ext uri="{9D8B030D-6E8A-4147-A177-3AD203B41FA5}">
                      <a16:colId xmlns:a16="http://schemas.microsoft.com/office/drawing/2014/main" val="1118754450"/>
                    </a:ext>
                  </a:extLst>
                </a:gridCol>
              </a:tblGrid>
              <a:tr h="258600">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solidFill>
                      <a:schemeClr val="accent1">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solidFill>
                      <a:schemeClr val="accent1">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solidFill>
                      <a:schemeClr val="accent1">
                        <a:lumMod val="20000"/>
                        <a:lumOff val="80000"/>
                      </a:schemeClr>
                    </a:solidFill>
                  </a:tcPr>
                </a:tc>
                <a:extLst>
                  <a:ext uri="{0D108BD9-81ED-4DB2-BD59-A6C34878D82A}">
                    <a16:rowId xmlns:a16="http://schemas.microsoft.com/office/drawing/2014/main" val="2220707343"/>
                  </a:ext>
                </a:extLst>
              </a:tr>
              <a:tr h="370840">
                <a:tc>
                  <a:txBody>
                    <a:bodyPr/>
                    <a:lstStyle/>
                    <a:p>
                      <a:pPr algn="ctr" fontAlgn="b"/>
                      <a:r>
                        <a:rPr lang="ru-RU" sz="1000" b="0" i="0" u="none" strike="noStrike" dirty="0">
                          <a:solidFill>
                            <a:srgbClr val="000000"/>
                          </a:solidFill>
                          <a:latin typeface="Times New Roman"/>
                        </a:rPr>
                        <a:t>34194906,00</a:t>
                      </a:r>
                    </a:p>
                  </a:txBody>
                  <a:tcPr marL="7620" marR="7620" marT="7620" marB="0">
                    <a:solidFill>
                      <a:schemeClr val="accent1">
                        <a:lumMod val="20000"/>
                        <a:lumOff val="80000"/>
                      </a:schemeClr>
                    </a:solidFill>
                  </a:tcPr>
                </a:tc>
                <a:tc>
                  <a:txBody>
                    <a:bodyPr/>
                    <a:lstStyle/>
                    <a:p>
                      <a:pPr algn="ctr" fontAlgn="b"/>
                      <a:r>
                        <a:rPr lang="ru-RU" sz="1000" b="0" i="0" u="none" strike="noStrike" dirty="0">
                          <a:solidFill>
                            <a:srgbClr val="000000"/>
                          </a:solidFill>
                          <a:latin typeface="Times New Roman"/>
                        </a:rPr>
                        <a:t>23989956,00</a:t>
                      </a:r>
                    </a:p>
                  </a:txBody>
                  <a:tcPr marL="7620" marR="7620" marT="7620" marB="0">
                    <a:solidFill>
                      <a:schemeClr val="accent1">
                        <a:lumMod val="20000"/>
                        <a:lumOff val="80000"/>
                      </a:schemeClr>
                    </a:solidFill>
                  </a:tcPr>
                </a:tc>
                <a:tc>
                  <a:txBody>
                    <a:bodyPr/>
                    <a:lstStyle/>
                    <a:p>
                      <a:pPr algn="ctr" fontAlgn="b"/>
                      <a:r>
                        <a:rPr lang="ru-RU" sz="1000" b="0" i="0" u="none" strike="noStrike" dirty="0">
                          <a:solidFill>
                            <a:srgbClr val="000000"/>
                          </a:solidFill>
                          <a:latin typeface="Times New Roman"/>
                        </a:rPr>
                        <a:t>24492774,00</a:t>
                      </a:r>
                    </a:p>
                  </a:txBody>
                  <a:tcPr marL="7620" marR="7620" marT="7620" marB="0">
                    <a:solidFill>
                      <a:schemeClr val="accent1">
                        <a:lumMod val="20000"/>
                        <a:lumOff val="80000"/>
                      </a:schemeClr>
                    </a:solidFill>
                  </a:tcPr>
                </a:tc>
                <a:extLst>
                  <a:ext uri="{0D108BD9-81ED-4DB2-BD59-A6C34878D82A}">
                    <a16:rowId xmlns:a16="http://schemas.microsoft.com/office/drawing/2014/main" val="3489111449"/>
                  </a:ext>
                </a:extLst>
              </a:tr>
            </a:tbl>
          </a:graphicData>
        </a:graphic>
      </p:graphicFrame>
    </p:spTree>
    <p:extLst>
      <p:ext uri="{BB962C8B-B14F-4D97-AF65-F5344CB8AC3E}">
        <p14:creationId xmlns:p14="http://schemas.microsoft.com/office/powerpoint/2010/main" val="41069654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B8D5AF7-8FD4-3B3C-D085-50833F2F9FEB}"/>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3301E0C8-525D-9841-0936-FDDDB4E565BC}"/>
              </a:ext>
            </a:extLst>
          </p:cNvPr>
          <p:cNvSpPr txBox="1"/>
          <p:nvPr/>
        </p:nvSpPr>
        <p:spPr>
          <a:xfrm>
            <a:off x="534797" y="182395"/>
            <a:ext cx="10639337" cy="470257"/>
          </a:xfrm>
          <a:prstGeom prst="rect">
            <a:avLst/>
          </a:prstGeom>
          <a:noFill/>
        </p:spPr>
        <p:txBody>
          <a:bodyPr wrap="square">
            <a:spAutoFit/>
          </a:bodyPr>
          <a:lstStyle/>
          <a:p>
            <a:pPr indent="107950" algn="ctr">
              <a:lnSpc>
                <a:spcPct val="115000"/>
              </a:lnSpc>
              <a:tabLst>
                <a:tab pos="2969895" algn="ctr"/>
                <a:tab pos="5940425" algn="r"/>
              </a:tabLst>
            </a:pP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«Развитие молодежной политики и патриотического воспитания граждан в Анучинском муниципальном округе на 2025-2029 годы»</a:t>
            </a:r>
          </a:p>
          <a:p>
            <a:pPr indent="107950" algn="ctr">
              <a:lnSpc>
                <a:spcPct val="115000"/>
              </a:lnSpc>
              <a:tabLst>
                <a:tab pos="2969895" algn="ctr"/>
                <a:tab pos="5940425" algn="r"/>
              </a:tabLst>
            </a:pPr>
            <a:r>
              <a:rPr lang="ru-RU" sz="11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760 от 13.08.2024г</a:t>
            </a:r>
            <a:endParaRPr lang="ru-RU" sz="11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4EB3AE3-A286-6663-9388-F52C15EDD314}"/>
              </a:ext>
            </a:extLst>
          </p:cNvPr>
          <p:cNvSpPr txBox="1"/>
          <p:nvPr/>
        </p:nvSpPr>
        <p:spPr>
          <a:xfrm>
            <a:off x="241183" y="652652"/>
            <a:ext cx="11604072" cy="430887"/>
          </a:xfrm>
          <a:prstGeom prst="rect">
            <a:avLst/>
          </a:prstGeom>
          <a:noFill/>
        </p:spPr>
        <p:txBody>
          <a:bodyPr wrap="square">
            <a:spAutoFit/>
          </a:bodyPr>
          <a:lstStyle/>
          <a:p>
            <a:r>
              <a:rPr lang="ru-RU" sz="1100" dirty="0">
                <a:solidFill>
                  <a:srgbClr val="000000"/>
                </a:solidFill>
                <a:effectLst/>
                <a:latin typeface="Times New Roman" panose="02020603050405020304" pitchFamily="18" charset="0"/>
                <a:ea typeface="Times New Roman" panose="02020603050405020304" pitchFamily="18" charset="0"/>
              </a:rPr>
              <a:t>Целью программы является </a:t>
            </a:r>
            <a:r>
              <a:rPr lang="ru-RU" sz="1100" dirty="0">
                <a:solidFill>
                  <a:srgbClr val="000000"/>
                </a:solidFill>
                <a:effectLst/>
                <a:latin typeface="Times New Roman" panose="02020603050405020304" pitchFamily="18" charset="0"/>
                <a:ea typeface="Calibri" panose="020F0502020204030204" pitchFamily="34" charset="0"/>
              </a:rPr>
              <a:t>совершенствование правовых, социально-экономических и организационных условий для успешной самореализации молодёжи, направленной на раскрытие ее потенциала и ф</a:t>
            </a:r>
            <a:r>
              <a:rPr lang="ru-RU" sz="1100" dirty="0">
                <a:effectLst/>
                <a:latin typeface="Times New Roman" panose="02020603050405020304" pitchFamily="18" charset="0"/>
                <a:ea typeface="Calibri" panose="020F0502020204030204" pitchFamily="34" charset="0"/>
              </a:rPr>
              <a:t>ормирование у граждан высокого патриотического сознания, чувства верности своему Отечеству, готовности к выполнению гражданского долга.</a:t>
            </a:r>
            <a:endParaRPr lang="ru-RU" sz="1100" dirty="0"/>
          </a:p>
        </p:txBody>
      </p:sp>
      <p:graphicFrame>
        <p:nvGraphicFramePr>
          <p:cNvPr id="7" name="Таблица 5">
            <a:extLst>
              <a:ext uri="{FF2B5EF4-FFF2-40B4-BE49-F238E27FC236}">
                <a16:creationId xmlns:a16="http://schemas.microsoft.com/office/drawing/2014/main" id="{4A4021F3-8082-57A9-EC29-9063064B5961}"/>
              </a:ext>
            </a:extLst>
          </p:cNvPr>
          <p:cNvGraphicFramePr>
            <a:graphicFrameLocks noGrp="1"/>
          </p:cNvGraphicFramePr>
          <p:nvPr>
            <p:extLst>
              <p:ext uri="{D42A27DB-BD31-4B8C-83A1-F6EECF244321}">
                <p14:modId xmlns:p14="http://schemas.microsoft.com/office/powerpoint/2010/main" val="872771198"/>
              </p:ext>
            </p:extLst>
          </p:nvPr>
        </p:nvGraphicFramePr>
        <p:xfrm>
          <a:off x="263922" y="1172104"/>
          <a:ext cx="11581332" cy="1763025"/>
        </p:xfrm>
        <a:graphic>
          <a:graphicData uri="http://schemas.openxmlformats.org/drawingml/2006/table">
            <a:tbl>
              <a:tblPr firstRow="1" bandRow="1">
                <a:tableStyleId>{8A107856-5554-42FB-B03E-39F5DBC370BA}</a:tableStyleId>
              </a:tblPr>
              <a:tblGrid>
                <a:gridCol w="1061539">
                  <a:extLst>
                    <a:ext uri="{9D8B030D-6E8A-4147-A177-3AD203B41FA5}">
                      <a16:colId xmlns:a16="http://schemas.microsoft.com/office/drawing/2014/main" val="135842601"/>
                    </a:ext>
                  </a:extLst>
                </a:gridCol>
                <a:gridCol w="2172748">
                  <a:extLst>
                    <a:ext uri="{9D8B030D-6E8A-4147-A177-3AD203B41FA5}">
                      <a16:colId xmlns:a16="http://schemas.microsoft.com/office/drawing/2014/main" val="3631127953"/>
                    </a:ext>
                  </a:extLst>
                </a:gridCol>
                <a:gridCol w="5259897">
                  <a:extLst>
                    <a:ext uri="{9D8B030D-6E8A-4147-A177-3AD203B41FA5}">
                      <a16:colId xmlns:a16="http://schemas.microsoft.com/office/drawing/2014/main" val="4004397702"/>
                    </a:ext>
                  </a:extLst>
                </a:gridCol>
                <a:gridCol w="931178">
                  <a:extLst>
                    <a:ext uri="{9D8B030D-6E8A-4147-A177-3AD203B41FA5}">
                      <a16:colId xmlns:a16="http://schemas.microsoft.com/office/drawing/2014/main" val="1128346509"/>
                    </a:ext>
                  </a:extLst>
                </a:gridCol>
                <a:gridCol w="1065402">
                  <a:extLst>
                    <a:ext uri="{9D8B030D-6E8A-4147-A177-3AD203B41FA5}">
                      <a16:colId xmlns:a16="http://schemas.microsoft.com/office/drawing/2014/main" val="2450224937"/>
                    </a:ext>
                  </a:extLst>
                </a:gridCol>
                <a:gridCol w="1090568">
                  <a:extLst>
                    <a:ext uri="{9D8B030D-6E8A-4147-A177-3AD203B41FA5}">
                      <a16:colId xmlns:a16="http://schemas.microsoft.com/office/drawing/2014/main" val="2607792796"/>
                    </a:ext>
                  </a:extLst>
                </a:gridCol>
              </a:tblGrid>
              <a:tr h="281644">
                <a:tc>
                  <a:txBody>
                    <a:bodyPr/>
                    <a:lstStyle/>
                    <a:p>
                      <a:endParaRPr lang="ru-RU" sz="1000" dirty="0"/>
                    </a:p>
                  </a:txBody>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txBody>
                  <a:tcPr/>
                </a:tc>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2025г</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extLst>
                  <a:ext uri="{0D108BD9-81ED-4DB2-BD59-A6C34878D82A}">
                    <a16:rowId xmlns:a16="http://schemas.microsoft.com/office/drawing/2014/main" val="1493131699"/>
                  </a:ext>
                </a:extLst>
              </a:tr>
              <a:tr h="748135">
                <a:tc>
                  <a:txBody>
                    <a:bodyPr/>
                    <a:lstStyle/>
                    <a:p>
                      <a:endParaRPr lang="ru-RU" sz="1000" dirty="0"/>
                    </a:p>
                  </a:txBody>
                  <a:tcPr/>
                </a:tc>
                <a:tc>
                  <a:txBody>
                    <a:bodyPr/>
                    <a:lstStyle/>
                    <a:p>
                      <a:r>
                        <a:rPr lang="ru-RU" sz="1000" dirty="0">
                          <a:latin typeface="Times New Roman" panose="02020603050405020304" pitchFamily="18" charset="0"/>
                          <a:cs typeface="Times New Roman" panose="02020603050405020304" pitchFamily="18" charset="0"/>
                        </a:rPr>
                        <a:t>Патриотическое воспитание граждан</a:t>
                      </a:r>
                    </a:p>
                  </a:txBody>
                  <a:tcPr/>
                </a:tc>
                <a:tc>
                  <a:txBody>
                    <a:bodyPr/>
                    <a:lstStyle/>
                    <a:p>
                      <a:r>
                        <a:rPr lang="ru-RU" sz="1000" dirty="0">
                          <a:latin typeface="Times New Roman" panose="02020603050405020304" pitchFamily="18" charset="0"/>
                          <a:cs typeface="Times New Roman" panose="02020603050405020304" pitchFamily="18" charset="0"/>
                        </a:rPr>
                        <a:t>Мероприятия по патриотическому воспитанию граждан</a:t>
                      </a:r>
                    </a:p>
                  </a:txBody>
                  <a:tcPr/>
                </a:tc>
                <a:tc>
                  <a:txBody>
                    <a:bodyPr/>
                    <a:lstStyle/>
                    <a:p>
                      <a:pPr algn="ctr" fontAlgn="t"/>
                      <a:r>
                        <a:rPr lang="ru-RU" sz="1000" b="0" i="0" u="none" strike="noStrike" dirty="0">
                          <a:solidFill>
                            <a:srgbClr val="000000"/>
                          </a:solidFill>
                          <a:latin typeface="Times New Roman"/>
                        </a:rPr>
                        <a:t>220000,00</a:t>
                      </a:r>
                    </a:p>
                  </a:txBody>
                  <a:tcPr marL="7620" marR="7620" marT="7620" marB="0"/>
                </a:tc>
                <a:tc>
                  <a:txBody>
                    <a:bodyPr/>
                    <a:lstStyle/>
                    <a:p>
                      <a:pPr algn="ctr" fontAlgn="t"/>
                      <a:r>
                        <a:rPr lang="ru-RU" sz="1000" b="0" i="0" u="none" strike="noStrike" dirty="0">
                          <a:solidFill>
                            <a:srgbClr val="000000"/>
                          </a:solidFill>
                          <a:latin typeface="Times New Roman"/>
                        </a:rPr>
                        <a:t>220000,00</a:t>
                      </a:r>
                    </a:p>
                  </a:txBody>
                  <a:tcPr marL="7620" marR="7620" marT="7620" marB="0"/>
                </a:tc>
                <a:tc>
                  <a:txBody>
                    <a:bodyPr/>
                    <a:lstStyle/>
                    <a:p>
                      <a:pPr algn="ctr" fontAlgn="t"/>
                      <a:r>
                        <a:rPr lang="ru-RU" sz="1000" b="0" i="0" u="none" strike="noStrike" dirty="0">
                          <a:solidFill>
                            <a:srgbClr val="000000"/>
                          </a:solidFill>
                          <a:latin typeface="Times New Roman"/>
                        </a:rPr>
                        <a:t>220000,00</a:t>
                      </a:r>
                    </a:p>
                  </a:txBody>
                  <a:tcPr marL="7620" marR="7620" marT="7620" marB="0"/>
                </a:tc>
                <a:extLst>
                  <a:ext uri="{0D108BD9-81ED-4DB2-BD59-A6C34878D82A}">
                    <a16:rowId xmlns:a16="http://schemas.microsoft.com/office/drawing/2014/main" val="3632568038"/>
                  </a:ext>
                </a:extLst>
              </a:tr>
              <a:tr h="733246">
                <a:tc>
                  <a:txBody>
                    <a:bodyPr/>
                    <a:lstStyle/>
                    <a:p>
                      <a:endParaRPr lang="ru-RU" sz="1000" dirty="0"/>
                    </a:p>
                  </a:txBody>
                  <a:tcPr/>
                </a:tc>
                <a:tc>
                  <a:txBody>
                    <a:bodyPr/>
                    <a:lstStyle/>
                    <a:p>
                      <a:r>
                        <a:rPr lang="ru-RU" sz="1000" dirty="0">
                          <a:latin typeface="Times New Roman" panose="02020603050405020304" pitchFamily="18" charset="0"/>
                          <a:cs typeface="Times New Roman" panose="02020603050405020304" pitchFamily="18" charset="0"/>
                        </a:rPr>
                        <a:t>Молодежь</a:t>
                      </a:r>
                    </a:p>
                  </a:txBody>
                  <a:tcPr/>
                </a:tc>
                <a:tc>
                  <a:txBody>
                    <a:bodyPr/>
                    <a:lstStyle/>
                    <a:p>
                      <a:r>
                        <a:rPr lang="ru-RU" sz="1000" dirty="0">
                          <a:latin typeface="Times New Roman" panose="02020603050405020304" pitchFamily="18" charset="0"/>
                          <a:cs typeface="Times New Roman" panose="02020603050405020304" pitchFamily="18" charset="0"/>
                        </a:rPr>
                        <a:t>Реализация мероприятий, направленных на привлечение детей и молодежи к участию в  мероприятиях и повышение качества жизни детей</a:t>
                      </a:r>
                    </a:p>
                  </a:txBody>
                  <a:tcPr/>
                </a:tc>
                <a:tc>
                  <a:txBody>
                    <a:bodyPr/>
                    <a:lstStyle/>
                    <a:p>
                      <a:pPr algn="ctr" fontAlgn="t"/>
                      <a:r>
                        <a:rPr lang="ru-RU" sz="1000" b="0" i="0" u="none" strike="noStrike" dirty="0">
                          <a:solidFill>
                            <a:srgbClr val="000000"/>
                          </a:solidFill>
                          <a:latin typeface="Times New Roman"/>
                        </a:rPr>
                        <a:t>110000,00</a:t>
                      </a:r>
                    </a:p>
                  </a:txBody>
                  <a:tcPr marL="7620" marR="7620" marT="7620" marB="0"/>
                </a:tc>
                <a:tc>
                  <a:txBody>
                    <a:bodyPr/>
                    <a:lstStyle/>
                    <a:p>
                      <a:pPr algn="ctr" fontAlgn="t"/>
                      <a:r>
                        <a:rPr lang="ru-RU" sz="1000" b="0" i="0" u="none" strike="noStrike" dirty="0">
                          <a:solidFill>
                            <a:srgbClr val="000000"/>
                          </a:solidFill>
                          <a:latin typeface="Times New Roman"/>
                        </a:rPr>
                        <a:t>110000,00</a:t>
                      </a:r>
                    </a:p>
                  </a:txBody>
                  <a:tcPr marL="7620" marR="7620" marT="7620" marB="0"/>
                </a:tc>
                <a:tc>
                  <a:txBody>
                    <a:bodyPr/>
                    <a:lstStyle/>
                    <a:p>
                      <a:pPr algn="ctr" fontAlgn="t"/>
                      <a:r>
                        <a:rPr lang="ru-RU" sz="1000" b="0" i="0" u="none" strike="noStrike" dirty="0">
                          <a:solidFill>
                            <a:srgbClr val="000000"/>
                          </a:solidFill>
                          <a:latin typeface="Times New Roman"/>
                        </a:rPr>
                        <a:t>110000,00</a:t>
                      </a:r>
                    </a:p>
                  </a:txBody>
                  <a:tcPr marL="7620" marR="7620" marT="7620" marB="0"/>
                </a:tc>
                <a:extLst>
                  <a:ext uri="{0D108BD9-81ED-4DB2-BD59-A6C34878D82A}">
                    <a16:rowId xmlns:a16="http://schemas.microsoft.com/office/drawing/2014/main" val="273692698"/>
                  </a:ext>
                </a:extLst>
              </a:tr>
            </a:tbl>
          </a:graphicData>
        </a:graphic>
      </p:graphicFrame>
      <p:pic>
        <p:nvPicPr>
          <p:cNvPr id="8" name="Рисунок 7">
            <a:extLst>
              <a:ext uri="{FF2B5EF4-FFF2-40B4-BE49-F238E27FC236}">
                <a16:creationId xmlns:a16="http://schemas.microsoft.com/office/drawing/2014/main" id="{72140012-2740-F91B-5693-4B4E0C92D1EA}"/>
              </a:ext>
            </a:extLst>
          </p:cNvPr>
          <p:cNvPicPr>
            <a:picLocks noChangeAspect="1"/>
          </p:cNvPicPr>
          <p:nvPr/>
        </p:nvPicPr>
        <p:blipFill>
          <a:blip r:embed="rId3"/>
          <a:stretch>
            <a:fillRect/>
          </a:stretch>
        </p:blipFill>
        <p:spPr>
          <a:xfrm>
            <a:off x="346746" y="1472015"/>
            <a:ext cx="888534" cy="710827"/>
          </a:xfrm>
          <a:prstGeom prst="rect">
            <a:avLst/>
          </a:prstGeom>
        </p:spPr>
      </p:pic>
      <p:pic>
        <p:nvPicPr>
          <p:cNvPr id="9" name="Рисунок 8">
            <a:extLst>
              <a:ext uri="{FF2B5EF4-FFF2-40B4-BE49-F238E27FC236}">
                <a16:creationId xmlns:a16="http://schemas.microsoft.com/office/drawing/2014/main" id="{D4067E15-9A81-22AF-B611-D0DE3385B87F}"/>
              </a:ext>
            </a:extLst>
          </p:cNvPr>
          <p:cNvPicPr>
            <a:picLocks noChangeAspect="1"/>
          </p:cNvPicPr>
          <p:nvPr/>
        </p:nvPicPr>
        <p:blipFill>
          <a:blip r:embed="rId4"/>
          <a:stretch>
            <a:fillRect/>
          </a:stretch>
        </p:blipFill>
        <p:spPr>
          <a:xfrm>
            <a:off x="346746" y="2221760"/>
            <a:ext cx="888534" cy="622108"/>
          </a:xfrm>
          <a:prstGeom prst="rect">
            <a:avLst/>
          </a:prstGeom>
        </p:spPr>
      </p:pic>
      <p:sp>
        <p:nvSpPr>
          <p:cNvPr id="11" name="TextBox 10">
            <a:extLst>
              <a:ext uri="{FF2B5EF4-FFF2-40B4-BE49-F238E27FC236}">
                <a16:creationId xmlns:a16="http://schemas.microsoft.com/office/drawing/2014/main" id="{B5827883-F76C-BD27-80C2-FDA22D78B71D}"/>
              </a:ext>
            </a:extLst>
          </p:cNvPr>
          <p:cNvSpPr txBox="1"/>
          <p:nvPr/>
        </p:nvSpPr>
        <p:spPr>
          <a:xfrm>
            <a:off x="346746" y="2924643"/>
            <a:ext cx="11322340" cy="507831"/>
          </a:xfrm>
          <a:prstGeom prst="rect">
            <a:avLst/>
          </a:prstGeom>
          <a:noFill/>
        </p:spPr>
        <p:txBody>
          <a:bodyPr wrap="square">
            <a:spAutoFit/>
          </a:bodyPr>
          <a:lstStyle/>
          <a:p>
            <a:pPr marL="226695" algn="ctr">
              <a:spcAft>
                <a:spcPts val="600"/>
              </a:spcAft>
            </a:pPr>
            <a:r>
              <a:rPr lang="ru-RU" sz="11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Муниципальной программа «Обеспечение жильем молодых семей Анучинского муниципального округа </a:t>
            </a: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на 2025-2029 годы</a:t>
            </a:r>
            <a:r>
              <a:rPr lang="ru-RU"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26695" algn="ctr">
              <a:spcAft>
                <a:spcPts val="600"/>
              </a:spcAft>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817 от 30.08.2024г</a:t>
            </a:r>
          </a:p>
        </p:txBody>
      </p:sp>
      <p:sp>
        <p:nvSpPr>
          <p:cNvPr id="13" name="TextBox 12">
            <a:extLst>
              <a:ext uri="{FF2B5EF4-FFF2-40B4-BE49-F238E27FC236}">
                <a16:creationId xmlns:a16="http://schemas.microsoft.com/office/drawing/2014/main" id="{B8AD069F-8150-F91E-CC8E-05F51958450C}"/>
              </a:ext>
            </a:extLst>
          </p:cNvPr>
          <p:cNvSpPr txBox="1"/>
          <p:nvPr/>
        </p:nvSpPr>
        <p:spPr>
          <a:xfrm>
            <a:off x="1906817" y="3372966"/>
            <a:ext cx="9938436" cy="769441"/>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Целью программы является предоставление поддержки в решении жилищной проблемы молодым семьям, признанным в установленном порядке, нуждающимися в улучшении жилищных условий.</a:t>
            </a:r>
          </a:p>
          <a:p>
            <a:r>
              <a:rPr lang="ru-RU" sz="1100" dirty="0">
                <a:latin typeface="Times New Roman" panose="02020603050405020304" pitchFamily="18" charset="0"/>
              </a:rPr>
              <a:t>Основное мероприятие – обеспечение жильем молодые семьи.</a:t>
            </a:r>
          </a:p>
          <a:p>
            <a:endParaRPr lang="ru-RU" sz="1100" dirty="0"/>
          </a:p>
        </p:txBody>
      </p:sp>
      <p:pic>
        <p:nvPicPr>
          <p:cNvPr id="14" name="Рисунок 13">
            <a:extLst>
              <a:ext uri="{FF2B5EF4-FFF2-40B4-BE49-F238E27FC236}">
                <a16:creationId xmlns:a16="http://schemas.microsoft.com/office/drawing/2014/main" id="{A3948FFF-EDFF-A8E0-6AFB-59B03E42C498}"/>
              </a:ext>
            </a:extLst>
          </p:cNvPr>
          <p:cNvPicPr>
            <a:picLocks noChangeAspect="1"/>
          </p:cNvPicPr>
          <p:nvPr/>
        </p:nvPicPr>
        <p:blipFill>
          <a:blip r:embed="rId5"/>
          <a:stretch>
            <a:fillRect/>
          </a:stretch>
        </p:blipFill>
        <p:spPr>
          <a:xfrm>
            <a:off x="263922" y="3248282"/>
            <a:ext cx="1582810" cy="1059111"/>
          </a:xfrm>
          <a:prstGeom prst="rect">
            <a:avLst/>
          </a:prstGeom>
        </p:spPr>
      </p:pic>
      <p:graphicFrame>
        <p:nvGraphicFramePr>
          <p:cNvPr id="15" name="Схема 14">
            <a:extLst>
              <a:ext uri="{FF2B5EF4-FFF2-40B4-BE49-F238E27FC236}">
                <a16:creationId xmlns:a16="http://schemas.microsoft.com/office/drawing/2014/main" id="{1CB54907-647E-854F-2E7A-85A375EF48B9}"/>
              </a:ext>
            </a:extLst>
          </p:cNvPr>
          <p:cNvGraphicFramePr/>
          <p:nvPr>
            <p:extLst>
              <p:ext uri="{D42A27DB-BD31-4B8C-83A1-F6EECF244321}">
                <p14:modId xmlns:p14="http://schemas.microsoft.com/office/powerpoint/2010/main" val="1222539553"/>
              </p:ext>
            </p:extLst>
          </p:nvPr>
        </p:nvGraphicFramePr>
        <p:xfrm>
          <a:off x="1922439" y="4016579"/>
          <a:ext cx="9638746" cy="4878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7" name="TextBox 16">
            <a:extLst>
              <a:ext uri="{FF2B5EF4-FFF2-40B4-BE49-F238E27FC236}">
                <a16:creationId xmlns:a16="http://schemas.microsoft.com/office/drawing/2014/main" id="{C1CCE409-07BD-7D89-E21F-D3E134C99976}"/>
              </a:ext>
            </a:extLst>
          </p:cNvPr>
          <p:cNvSpPr txBox="1"/>
          <p:nvPr/>
        </p:nvSpPr>
        <p:spPr>
          <a:xfrm>
            <a:off x="305334" y="4923131"/>
            <a:ext cx="11498507" cy="430887"/>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социальной поддержки инвалидов Анучинского муниципального округа «Доступная среда»  на 2025-2029 годы»</a:t>
            </a:r>
          </a:p>
          <a:p>
            <a:pPr algn="ct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783 от 20.08.2024г</a:t>
            </a:r>
            <a:endPar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pic>
        <p:nvPicPr>
          <p:cNvPr id="18" name="Рисунок 17">
            <a:extLst>
              <a:ext uri="{FF2B5EF4-FFF2-40B4-BE49-F238E27FC236}">
                <a16:creationId xmlns:a16="http://schemas.microsoft.com/office/drawing/2014/main" id="{C917BDB2-6FA2-8DDD-1D18-37927E1DF42B}"/>
              </a:ext>
            </a:extLst>
          </p:cNvPr>
          <p:cNvPicPr>
            <a:picLocks noChangeAspect="1"/>
          </p:cNvPicPr>
          <p:nvPr/>
        </p:nvPicPr>
        <p:blipFill>
          <a:blip r:embed="rId11"/>
          <a:stretch>
            <a:fillRect/>
          </a:stretch>
        </p:blipFill>
        <p:spPr>
          <a:xfrm>
            <a:off x="223060" y="5306302"/>
            <a:ext cx="1582810" cy="872101"/>
          </a:xfrm>
          <a:prstGeom prst="rect">
            <a:avLst/>
          </a:prstGeom>
        </p:spPr>
      </p:pic>
      <p:sp>
        <p:nvSpPr>
          <p:cNvPr id="20" name="TextBox 19">
            <a:extLst>
              <a:ext uri="{FF2B5EF4-FFF2-40B4-BE49-F238E27FC236}">
                <a16:creationId xmlns:a16="http://schemas.microsoft.com/office/drawing/2014/main" id="{F9DD78B8-4A44-73CE-32A6-788B72125C0D}"/>
              </a:ext>
            </a:extLst>
          </p:cNvPr>
          <p:cNvSpPr txBox="1"/>
          <p:nvPr/>
        </p:nvSpPr>
        <p:spPr>
          <a:xfrm>
            <a:off x="1876774" y="5354018"/>
            <a:ext cx="9998521" cy="469359"/>
          </a:xfrm>
          <a:prstGeom prst="rect">
            <a:avLst/>
          </a:prstGeom>
          <a:noFill/>
        </p:spPr>
        <p:txBody>
          <a:bodyPr wrap="square">
            <a:spAutoFit/>
          </a:bodyPr>
          <a:lstStyle/>
          <a:p>
            <a:pPr indent="279400" algn="just">
              <a:lnSpc>
                <a:spcPct val="115000"/>
              </a:lnSpc>
              <a:spcAft>
                <a:spcPts val="1000"/>
              </a:spcAft>
            </a:pPr>
            <a:r>
              <a:rPr lang="ru-RU"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Целью программы является создание правовых, экономических и социальных условий, способствующих интеграции инвалидов в общество и повышению уровня их жизни.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5B6EC2BA-93B5-7865-5CDF-9D55BD8E807F}"/>
              </a:ext>
            </a:extLst>
          </p:cNvPr>
          <p:cNvSpPr txBox="1"/>
          <p:nvPr/>
        </p:nvSpPr>
        <p:spPr>
          <a:xfrm>
            <a:off x="1846732" y="5851363"/>
            <a:ext cx="9854548" cy="261610"/>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Финансовые ассигнования запланированы на мероприятия по поддержке инвалидов: 2025г – 83000,00 руб.; 2026г – 83000,00 руб.; 2027г – 83000,00 руб.</a:t>
            </a:r>
          </a:p>
        </p:txBody>
      </p:sp>
    </p:spTree>
    <p:extLst>
      <p:ext uri="{BB962C8B-B14F-4D97-AF65-F5344CB8AC3E}">
        <p14:creationId xmlns:p14="http://schemas.microsoft.com/office/powerpoint/2010/main" val="7478729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76D6A68-484C-465F-89CC-45DCD88A171C}"/>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345C0472-D517-26F6-472C-B36310DC7A5B}"/>
              </a:ext>
            </a:extLst>
          </p:cNvPr>
          <p:cNvSpPr txBox="1"/>
          <p:nvPr/>
        </p:nvSpPr>
        <p:spPr>
          <a:xfrm>
            <a:off x="151001" y="277783"/>
            <a:ext cx="11761365" cy="559127"/>
          </a:xfrm>
          <a:prstGeom prst="rect">
            <a:avLst/>
          </a:prstGeom>
          <a:noFill/>
        </p:spPr>
        <p:txBody>
          <a:bodyPr wrap="square">
            <a:spAutoFit/>
          </a:bodyPr>
          <a:lstStyle/>
          <a:p>
            <a:pPr algn="ctr">
              <a:spcAft>
                <a:spcPts val="1000"/>
              </a:spcAft>
            </a:pP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«Развитие физической культуры, спорта и туризма в Анучинском муниципальном округе на 2025-2029 гг.»</a:t>
            </a:r>
          </a:p>
          <a:p>
            <a:pPr algn="ctr">
              <a:spcAft>
                <a:spcPts val="1000"/>
              </a:spcAft>
            </a:pP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804 от 26.08.2024г.</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Схема 4">
            <a:extLst>
              <a:ext uri="{FF2B5EF4-FFF2-40B4-BE49-F238E27FC236}">
                <a16:creationId xmlns:a16="http://schemas.microsoft.com/office/drawing/2014/main" id="{E5933C85-BB8E-7B85-78D9-00DCA221BEA6}"/>
              </a:ext>
            </a:extLst>
          </p:cNvPr>
          <p:cNvGraphicFramePr/>
          <p:nvPr>
            <p:extLst>
              <p:ext uri="{D42A27DB-BD31-4B8C-83A1-F6EECF244321}">
                <p14:modId xmlns:p14="http://schemas.microsoft.com/office/powerpoint/2010/main" val="2273838494"/>
              </p:ext>
            </p:extLst>
          </p:nvPr>
        </p:nvGraphicFramePr>
        <p:xfrm>
          <a:off x="151002" y="836911"/>
          <a:ext cx="3691156" cy="2199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7F2EDFE4-4FB9-ADEF-0CCF-F7B191E2B983}"/>
              </a:ext>
            </a:extLst>
          </p:cNvPr>
          <p:cNvSpPr txBox="1"/>
          <p:nvPr/>
        </p:nvSpPr>
        <p:spPr>
          <a:xfrm>
            <a:off x="3934436" y="899249"/>
            <a:ext cx="7977929" cy="430887"/>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 обеспечение условий для развития физической культуры, школьного спорта и массового спорта, </a:t>
            </a:r>
            <a:r>
              <a:rPr lang="ru-RU" sz="1100" dirty="0">
                <a:solidFill>
                  <a:srgbClr val="000000"/>
                </a:solidFill>
                <a:effectLst/>
                <a:latin typeface="Times New Roman" panose="02020603050405020304" pitchFamily="18" charset="0"/>
                <a:ea typeface="Calibri" panose="020F0502020204030204" pitchFamily="34" charset="0"/>
              </a:rPr>
              <a:t>внутреннего и внешнего туризма на территории округа.</a:t>
            </a:r>
            <a:endParaRPr lang="ru-RU" sz="1100" dirty="0"/>
          </a:p>
        </p:txBody>
      </p:sp>
      <p:graphicFrame>
        <p:nvGraphicFramePr>
          <p:cNvPr id="8" name="Таблица 7">
            <a:extLst>
              <a:ext uri="{FF2B5EF4-FFF2-40B4-BE49-F238E27FC236}">
                <a16:creationId xmlns:a16="http://schemas.microsoft.com/office/drawing/2014/main" id="{90C11854-76A7-7A82-9862-D1142A983CEF}"/>
              </a:ext>
            </a:extLst>
          </p:cNvPr>
          <p:cNvGraphicFramePr>
            <a:graphicFrameLocks noGrp="1"/>
          </p:cNvGraphicFramePr>
          <p:nvPr>
            <p:extLst>
              <p:ext uri="{D42A27DB-BD31-4B8C-83A1-F6EECF244321}">
                <p14:modId xmlns:p14="http://schemas.microsoft.com/office/powerpoint/2010/main" val="1513608327"/>
              </p:ext>
            </p:extLst>
          </p:nvPr>
        </p:nvGraphicFramePr>
        <p:xfrm>
          <a:off x="3993160" y="1478404"/>
          <a:ext cx="7919206" cy="985520"/>
        </p:xfrm>
        <a:graphic>
          <a:graphicData uri="http://schemas.openxmlformats.org/drawingml/2006/table">
            <a:tbl>
              <a:tblPr firstRow="1" bandRow="1">
                <a:tableStyleId>{C4B1156A-380E-4F78-BDF5-A606A8083BF9}</a:tableStyleId>
              </a:tblPr>
              <a:tblGrid>
                <a:gridCol w="3534139">
                  <a:extLst>
                    <a:ext uri="{9D8B030D-6E8A-4147-A177-3AD203B41FA5}">
                      <a16:colId xmlns:a16="http://schemas.microsoft.com/office/drawing/2014/main" val="2593733758"/>
                    </a:ext>
                  </a:extLst>
                </a:gridCol>
                <a:gridCol w="1486978">
                  <a:extLst>
                    <a:ext uri="{9D8B030D-6E8A-4147-A177-3AD203B41FA5}">
                      <a16:colId xmlns:a16="http://schemas.microsoft.com/office/drawing/2014/main" val="1943753513"/>
                    </a:ext>
                  </a:extLst>
                </a:gridCol>
                <a:gridCol w="1547671">
                  <a:extLst>
                    <a:ext uri="{9D8B030D-6E8A-4147-A177-3AD203B41FA5}">
                      <a16:colId xmlns:a16="http://schemas.microsoft.com/office/drawing/2014/main" val="51269218"/>
                    </a:ext>
                  </a:extLst>
                </a:gridCol>
                <a:gridCol w="1350418">
                  <a:extLst>
                    <a:ext uri="{9D8B030D-6E8A-4147-A177-3AD203B41FA5}">
                      <a16:colId xmlns:a16="http://schemas.microsoft.com/office/drawing/2014/main" val="3144833473"/>
                    </a:ext>
                  </a:extLst>
                </a:gridCol>
              </a:tblGrid>
              <a:tr h="243484">
                <a:tc>
                  <a:txBody>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a:t>
                      </a:r>
                    </a:p>
                  </a:txBody>
                  <a:tcPr/>
                </a:tc>
                <a:extLst>
                  <a:ext uri="{0D108BD9-81ED-4DB2-BD59-A6C34878D82A}">
                    <a16:rowId xmlns:a16="http://schemas.microsoft.com/office/drawing/2014/main" val="2072727446"/>
                  </a:ext>
                </a:extLst>
              </a:tr>
              <a:tr h="37084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физической культуры и спорта»</a:t>
                      </a:r>
                    </a:p>
                  </a:txBody>
                  <a:tcPr/>
                </a:tc>
                <a:tc>
                  <a:txBody>
                    <a:bodyPr/>
                    <a:lstStyle/>
                    <a:p>
                      <a:pPr algn="ctr" fontAlgn="b"/>
                      <a:r>
                        <a:rPr lang="ru-RU" sz="1000" b="0" i="0" u="none" strike="noStrike" dirty="0">
                          <a:solidFill>
                            <a:srgbClr val="000000"/>
                          </a:solidFill>
                          <a:latin typeface="Times New Roman"/>
                        </a:rPr>
                        <a:t>930000,00</a:t>
                      </a:r>
                    </a:p>
                  </a:txBody>
                  <a:tcPr marL="7620" marR="7620" marT="7620" marB="0"/>
                </a:tc>
                <a:tc>
                  <a:txBody>
                    <a:bodyPr/>
                    <a:lstStyle/>
                    <a:p>
                      <a:pPr algn="ctr" fontAlgn="b"/>
                      <a:r>
                        <a:rPr lang="ru-RU" sz="1000" b="0" i="0" u="none" strike="noStrike" dirty="0">
                          <a:solidFill>
                            <a:srgbClr val="000000"/>
                          </a:solidFill>
                          <a:latin typeface="Times New Roman"/>
                        </a:rPr>
                        <a:t>4522283,95</a:t>
                      </a:r>
                    </a:p>
                  </a:txBody>
                  <a:tcPr marL="7620" marR="7620" marT="7620" marB="0"/>
                </a:tc>
                <a:tc>
                  <a:txBody>
                    <a:bodyPr/>
                    <a:lstStyle/>
                    <a:p>
                      <a:pPr algn="ctr" fontAlgn="b"/>
                      <a:r>
                        <a:rPr lang="ru-RU" sz="1000" b="0" i="0" u="none" strike="noStrike" dirty="0">
                          <a:solidFill>
                            <a:srgbClr val="000000"/>
                          </a:solidFill>
                          <a:latin typeface="Times New Roman"/>
                        </a:rPr>
                        <a:t>375000,00</a:t>
                      </a:r>
                    </a:p>
                  </a:txBody>
                  <a:tcPr marL="7620" marR="7620" marT="7620" marB="0"/>
                </a:tc>
                <a:extLst>
                  <a:ext uri="{0D108BD9-81ED-4DB2-BD59-A6C34878D82A}">
                    <a16:rowId xmlns:a16="http://schemas.microsoft.com/office/drawing/2014/main" val="3733125611"/>
                  </a:ext>
                </a:extLst>
              </a:tr>
              <a:tr h="37084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внутреннего и въездного туризма»</a:t>
                      </a:r>
                    </a:p>
                  </a:txBody>
                  <a:tcPr/>
                </a:tc>
                <a:tc>
                  <a:txBody>
                    <a:bodyPr/>
                    <a:lstStyle/>
                    <a:p>
                      <a:pPr algn="ctr" fontAlgn="t"/>
                      <a:r>
                        <a:rPr lang="ru-RU" sz="1000" b="0" i="0" u="none" strike="noStrike" dirty="0">
                          <a:solidFill>
                            <a:srgbClr val="000000"/>
                          </a:solidFill>
                          <a:latin typeface="Times New Roman"/>
                        </a:rPr>
                        <a:t>100000,00</a:t>
                      </a:r>
                    </a:p>
                  </a:txBody>
                  <a:tcPr marL="7620" marR="7620" marT="7620" marB="0"/>
                </a:tc>
                <a:tc>
                  <a:txBody>
                    <a:bodyPr/>
                    <a:lstStyle/>
                    <a:p>
                      <a:pPr algn="ctr" fontAlgn="t"/>
                      <a:r>
                        <a:rPr lang="ru-RU" sz="1000" b="0" i="0" u="none" strike="noStrike" dirty="0">
                          <a:solidFill>
                            <a:srgbClr val="000000"/>
                          </a:solidFill>
                          <a:latin typeface="Times New Roman"/>
                        </a:rPr>
                        <a:t>100000,00</a:t>
                      </a:r>
                    </a:p>
                  </a:txBody>
                  <a:tcPr marL="7620" marR="7620" marT="7620" marB="0"/>
                </a:tc>
                <a:tc>
                  <a:txBody>
                    <a:bodyPr/>
                    <a:lstStyle/>
                    <a:p>
                      <a:pPr algn="ctr" fontAlgn="t"/>
                      <a:r>
                        <a:rPr lang="ru-RU" sz="1000" b="0" i="0" u="none" strike="noStrike" dirty="0">
                          <a:solidFill>
                            <a:srgbClr val="000000"/>
                          </a:solidFill>
                          <a:latin typeface="Times New Roman"/>
                        </a:rPr>
                        <a:t>100000,00</a:t>
                      </a:r>
                    </a:p>
                  </a:txBody>
                  <a:tcPr marL="7620" marR="7620" marT="7620" marB="0"/>
                </a:tc>
                <a:extLst>
                  <a:ext uri="{0D108BD9-81ED-4DB2-BD59-A6C34878D82A}">
                    <a16:rowId xmlns:a16="http://schemas.microsoft.com/office/drawing/2014/main" val="3155652766"/>
                  </a:ext>
                </a:extLst>
              </a:tr>
            </a:tbl>
          </a:graphicData>
        </a:graphic>
      </p:graphicFrame>
      <p:sp>
        <p:nvSpPr>
          <p:cNvPr id="10" name="TextBox 9">
            <a:extLst>
              <a:ext uri="{FF2B5EF4-FFF2-40B4-BE49-F238E27FC236}">
                <a16:creationId xmlns:a16="http://schemas.microsoft.com/office/drawing/2014/main" id="{115D0130-7D69-8A05-E1D3-3940B9603836}"/>
              </a:ext>
            </a:extLst>
          </p:cNvPr>
          <p:cNvSpPr txBox="1"/>
          <p:nvPr/>
        </p:nvSpPr>
        <p:spPr>
          <a:xfrm>
            <a:off x="251669" y="3099154"/>
            <a:ext cx="11660695" cy="600164"/>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«Комплексные меры по противодействию экстремизму, терроризму, правонарушениям и наркомании в Анучинском муниципальном округе </a:t>
            </a:r>
          </a:p>
          <a:p>
            <a:pPr algn="ct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на 2025-2029 годы»</a:t>
            </a:r>
          </a:p>
          <a:p>
            <a:pPr algn="ctr">
              <a:spcAft>
                <a:spcPts val="1000"/>
              </a:spcAft>
            </a:pP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672 от 19.07.2024г.</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10F1ABE8-C201-76CA-CCB1-EBCD89C3CBB3}"/>
              </a:ext>
            </a:extLst>
          </p:cNvPr>
          <p:cNvSpPr txBox="1"/>
          <p:nvPr/>
        </p:nvSpPr>
        <p:spPr>
          <a:xfrm>
            <a:off x="251668" y="3672045"/>
            <a:ext cx="11585197" cy="261610"/>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является п</a:t>
            </a:r>
            <a:r>
              <a:rPr lang="ru-RU" sz="1100" spc="10" dirty="0">
                <a:effectLst/>
                <a:latin typeface="Times New Roman" panose="02020603050405020304" pitchFamily="18" charset="0"/>
                <a:ea typeface="Calibri" panose="020F0502020204030204" pitchFamily="34" charset="0"/>
              </a:rPr>
              <a:t>овышение уровня обеспечения общественной безопасности населения на территории Анучинского </a:t>
            </a:r>
            <a:r>
              <a:rPr lang="ru-RU" sz="1100" dirty="0">
                <a:effectLst/>
                <a:latin typeface="Times New Roman" panose="02020603050405020304" pitchFamily="18" charset="0"/>
                <a:ea typeface="Calibri" panose="020F0502020204030204" pitchFamily="34" charset="0"/>
              </a:rPr>
              <a:t>округа.</a:t>
            </a:r>
            <a:endParaRPr lang="ru-RU" sz="1100" dirty="0"/>
          </a:p>
        </p:txBody>
      </p:sp>
      <p:pic>
        <p:nvPicPr>
          <p:cNvPr id="1026" name="Picture 2" descr="Профилактика экстремизма и терроризма - Донецкая государственная  академическая филармония">
            <a:extLst>
              <a:ext uri="{FF2B5EF4-FFF2-40B4-BE49-F238E27FC236}">
                <a16:creationId xmlns:a16="http://schemas.microsoft.com/office/drawing/2014/main" id="{9773E4B2-1EAC-2B9C-DFB2-50272D2585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315" y="4019802"/>
            <a:ext cx="1984318" cy="97348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8D366E2-424E-9AE0-EEA1-C397410B2558}"/>
              </a:ext>
            </a:extLst>
          </p:cNvPr>
          <p:cNvSpPr txBox="1"/>
          <p:nvPr/>
        </p:nvSpPr>
        <p:spPr>
          <a:xfrm>
            <a:off x="371913" y="5041884"/>
            <a:ext cx="2497122" cy="1323439"/>
          </a:xfrm>
          <a:prstGeom prst="rect">
            <a:avLst/>
          </a:prstGeom>
          <a:noFill/>
        </p:spPr>
        <p:txBody>
          <a:bodyPr wrap="square" rtlCol="0">
            <a:spAutoFit/>
          </a:bodyPr>
          <a:lstStyle/>
          <a:p>
            <a:pPr algn="ctr"/>
            <a:r>
              <a:rPr lang="ru-RU" sz="1000" b="1" i="1" dirty="0">
                <a:latin typeface="Times New Roman" panose="02020603050405020304" pitchFamily="18" charset="0"/>
                <a:cs typeface="Times New Roman" panose="02020603050405020304" pitchFamily="18" charset="0"/>
              </a:rPr>
              <a:t>Подпрограмма «Профилактика экстремизма и терроризма»</a:t>
            </a:r>
          </a:p>
          <a:p>
            <a:pPr algn="ctr"/>
            <a:endParaRPr lang="ru-RU" sz="1000" b="1" i="1"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Основное мероприятие – формирование нетерпимого отношения к проявлениям терроризма и экстремизма.</a:t>
            </a:r>
          </a:p>
          <a:p>
            <a:pPr algn="just"/>
            <a:r>
              <a:rPr lang="ru-RU" sz="1000" dirty="0">
                <a:latin typeface="Times New Roman" panose="02020603050405020304" pitchFamily="18" charset="0"/>
                <a:cs typeface="Times New Roman" panose="02020603050405020304" pitchFamily="18" charset="0"/>
              </a:rPr>
              <a:t>2025г – 35400,00руб., 2026 – 2027гг – 30400,00руб. ежегодно</a:t>
            </a:r>
          </a:p>
        </p:txBody>
      </p:sp>
      <p:pic>
        <p:nvPicPr>
          <p:cNvPr id="14" name="Рисунок 13">
            <a:extLst>
              <a:ext uri="{FF2B5EF4-FFF2-40B4-BE49-F238E27FC236}">
                <a16:creationId xmlns:a16="http://schemas.microsoft.com/office/drawing/2014/main" id="{82AA35D4-790D-9998-8693-95F85E448963}"/>
              </a:ext>
            </a:extLst>
          </p:cNvPr>
          <p:cNvPicPr>
            <a:picLocks noChangeAspect="1"/>
          </p:cNvPicPr>
          <p:nvPr/>
        </p:nvPicPr>
        <p:blipFill>
          <a:blip r:embed="rId9"/>
          <a:stretch>
            <a:fillRect/>
          </a:stretch>
        </p:blipFill>
        <p:spPr>
          <a:xfrm>
            <a:off x="4596308" y="4019802"/>
            <a:ext cx="2232331" cy="1003840"/>
          </a:xfrm>
          <a:prstGeom prst="rect">
            <a:avLst/>
          </a:prstGeom>
        </p:spPr>
      </p:pic>
      <p:sp>
        <p:nvSpPr>
          <p:cNvPr id="15" name="TextBox 14">
            <a:extLst>
              <a:ext uri="{FF2B5EF4-FFF2-40B4-BE49-F238E27FC236}">
                <a16:creationId xmlns:a16="http://schemas.microsoft.com/office/drawing/2014/main" id="{948F5C6E-4AF6-09EE-6BD8-B14DEA8A5676}"/>
              </a:ext>
            </a:extLst>
          </p:cNvPr>
          <p:cNvSpPr txBox="1"/>
          <p:nvPr/>
        </p:nvSpPr>
        <p:spPr>
          <a:xfrm>
            <a:off x="4251921" y="5011106"/>
            <a:ext cx="3038112" cy="861774"/>
          </a:xfrm>
          <a:prstGeom prst="rect">
            <a:avLst/>
          </a:prstGeom>
          <a:noFill/>
        </p:spPr>
        <p:txBody>
          <a:bodyPr wrap="square" rtlCol="0">
            <a:spAutoFit/>
          </a:bodyPr>
          <a:lstStyle/>
          <a:p>
            <a:pPr algn="ctr"/>
            <a:r>
              <a:rPr lang="ru-RU" sz="1000" b="1" i="1" dirty="0">
                <a:latin typeface="Times New Roman" panose="02020603050405020304" pitchFamily="18" charset="0"/>
                <a:cs typeface="Times New Roman" panose="02020603050405020304" pitchFamily="18" charset="0"/>
              </a:rPr>
              <a:t>Подпрограмма «Профилактика правонарушений»</a:t>
            </a:r>
          </a:p>
          <a:p>
            <a:pPr algn="ctr"/>
            <a:endParaRPr lang="ru-RU" sz="1000" b="1" i="1"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Основное мероприятие – мероприятия по профилактике правонарушений</a:t>
            </a:r>
          </a:p>
          <a:p>
            <a:r>
              <a:rPr lang="ru-RU" sz="1000" dirty="0">
                <a:latin typeface="Times New Roman" panose="02020603050405020304" pitchFamily="18" charset="0"/>
                <a:cs typeface="Times New Roman" panose="02020603050405020304" pitchFamily="18" charset="0"/>
              </a:rPr>
              <a:t>2025г –2027г по 15000,00руб. ежегодно</a:t>
            </a:r>
          </a:p>
        </p:txBody>
      </p:sp>
      <p:pic>
        <p:nvPicPr>
          <p:cNvPr id="16" name="Рисунок 15">
            <a:extLst>
              <a:ext uri="{FF2B5EF4-FFF2-40B4-BE49-F238E27FC236}">
                <a16:creationId xmlns:a16="http://schemas.microsoft.com/office/drawing/2014/main" id="{A4E76AE4-82F9-52A5-57D4-99F3376525FD}"/>
              </a:ext>
            </a:extLst>
          </p:cNvPr>
          <p:cNvPicPr>
            <a:picLocks noChangeAspect="1"/>
          </p:cNvPicPr>
          <p:nvPr/>
        </p:nvPicPr>
        <p:blipFill>
          <a:blip r:embed="rId10"/>
          <a:stretch>
            <a:fillRect/>
          </a:stretch>
        </p:blipFill>
        <p:spPr>
          <a:xfrm>
            <a:off x="8976188" y="4019803"/>
            <a:ext cx="1645760" cy="1003839"/>
          </a:xfrm>
          <a:prstGeom prst="rect">
            <a:avLst/>
          </a:prstGeom>
        </p:spPr>
      </p:pic>
      <p:sp>
        <p:nvSpPr>
          <p:cNvPr id="17" name="TextBox 16">
            <a:extLst>
              <a:ext uri="{FF2B5EF4-FFF2-40B4-BE49-F238E27FC236}">
                <a16:creationId xmlns:a16="http://schemas.microsoft.com/office/drawing/2014/main" id="{9EA64644-5F9C-BC42-5C19-793EFE6B189E}"/>
              </a:ext>
            </a:extLst>
          </p:cNvPr>
          <p:cNvSpPr txBox="1"/>
          <p:nvPr/>
        </p:nvSpPr>
        <p:spPr>
          <a:xfrm>
            <a:off x="8672919" y="5102597"/>
            <a:ext cx="2769084" cy="1477328"/>
          </a:xfrm>
          <a:prstGeom prst="rect">
            <a:avLst/>
          </a:prstGeom>
          <a:noFill/>
        </p:spPr>
        <p:txBody>
          <a:bodyPr wrap="square" rtlCol="0">
            <a:spAutoFit/>
          </a:bodyPr>
          <a:lstStyle/>
          <a:p>
            <a:pPr algn="ctr"/>
            <a:r>
              <a:rPr lang="ru-RU" sz="1000" b="1" i="1" dirty="0">
                <a:latin typeface="Times New Roman" panose="02020603050405020304" pitchFamily="18" charset="0"/>
                <a:cs typeface="Times New Roman" panose="02020603050405020304" pitchFamily="18" charset="0"/>
              </a:rPr>
              <a:t>Подпрограмма «Профилактика правонарушений»</a:t>
            </a:r>
          </a:p>
          <a:p>
            <a:pPr algn="ctr"/>
            <a:endParaRPr lang="ru-RU" sz="1000" b="1" i="1"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Основное мероприятие – профилактика правонарушений и незаконного потребления наркотических средств и психотропных веществ</a:t>
            </a:r>
          </a:p>
          <a:p>
            <a:r>
              <a:rPr lang="ru-RU" sz="1000" dirty="0">
                <a:latin typeface="Times New Roman" panose="02020603050405020304" pitchFamily="18" charset="0"/>
                <a:cs typeface="Times New Roman" panose="02020603050405020304" pitchFamily="18" charset="0"/>
              </a:rPr>
              <a:t>2025г – 50000,00руб., 2026 – 2027гг по 35000,00 руб. ежегодно</a:t>
            </a:r>
          </a:p>
        </p:txBody>
      </p:sp>
    </p:spTree>
    <p:extLst>
      <p:ext uri="{BB962C8B-B14F-4D97-AF65-F5344CB8AC3E}">
        <p14:creationId xmlns:p14="http://schemas.microsoft.com/office/powerpoint/2010/main" val="1234407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3C620C0-B30A-16B4-CF86-4E6EE321C900}"/>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FCBE8FD0-2CBA-6A00-3A8F-A74B64DCA54C}"/>
              </a:ext>
            </a:extLst>
          </p:cNvPr>
          <p:cNvSpPr txBox="1"/>
          <p:nvPr/>
        </p:nvSpPr>
        <p:spPr>
          <a:xfrm>
            <a:off x="350376" y="200317"/>
            <a:ext cx="11118079" cy="430887"/>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Calibri" panose="020F0502020204030204" pitchFamily="34" charset="0"/>
              </a:rPr>
              <a:t>Муниципальной программа </a:t>
            </a:r>
            <a:r>
              <a:rPr lang="ru-RU" sz="1100" b="1" kern="0" dirty="0">
                <a:solidFill>
                  <a:srgbClr val="002060"/>
                </a:solidFill>
                <a:effectLst/>
                <a:latin typeface="Times New Roman" panose="02020603050405020304" pitchFamily="18" charset="0"/>
              </a:rPr>
              <a:t> «Муниципальное управление Анучинского муниципального округа </a:t>
            </a:r>
            <a:r>
              <a:rPr lang="ru-RU" sz="1100" b="1" dirty="0">
                <a:solidFill>
                  <a:srgbClr val="002060"/>
                </a:solidFill>
                <a:effectLst/>
                <a:latin typeface="Times New Roman" panose="02020603050405020304" pitchFamily="18" charset="0"/>
                <a:ea typeface="SimSun" panose="02010600030101010101" pitchFamily="2" charset="-122"/>
              </a:rPr>
              <a:t>на 2025-2029годы»</a:t>
            </a:r>
          </a:p>
          <a:p>
            <a:pPr algn="ctr"/>
            <a:r>
              <a:rPr lang="ru-RU" sz="1100" dirty="0">
                <a:solidFill>
                  <a:schemeClr val="tx1">
                    <a:lumMod val="95000"/>
                    <a:lumOff val="5000"/>
                  </a:schemeClr>
                </a:solidFill>
                <a:latin typeface="Times New Roman" panose="02020603050405020304" pitchFamily="18" charset="0"/>
                <a:ea typeface="SimSun" panose="02010600030101010101" pitchFamily="2" charset="-122"/>
              </a:rPr>
              <a:t>Утверждена постановлением администрации Анучинского МО № 643 от 10.07.2024г</a:t>
            </a:r>
            <a:r>
              <a:rPr lang="ru-RU" sz="1100" b="1" dirty="0">
                <a:solidFill>
                  <a:srgbClr val="002060"/>
                </a:solidFill>
                <a:effectLst/>
                <a:latin typeface="Times New Roman" panose="02020603050405020304" pitchFamily="18" charset="0"/>
                <a:ea typeface="SimSun" panose="02010600030101010101" pitchFamily="2" charset="-122"/>
              </a:rPr>
              <a:t> </a:t>
            </a:r>
            <a:endParaRPr lang="ru-RU" sz="1100" dirty="0">
              <a:solidFill>
                <a:srgbClr val="002060"/>
              </a:solidFill>
              <a:effectLst/>
              <a:latin typeface="Times New Roman" panose="02020603050405020304" pitchFamily="18" charset="0"/>
              <a:ea typeface="SimSun" panose="02010600030101010101" pitchFamily="2" charset="-122"/>
            </a:endParaRPr>
          </a:p>
        </p:txBody>
      </p:sp>
      <p:sp>
        <p:nvSpPr>
          <p:cNvPr id="6" name="TextBox 5">
            <a:extLst>
              <a:ext uri="{FF2B5EF4-FFF2-40B4-BE49-F238E27FC236}">
                <a16:creationId xmlns:a16="http://schemas.microsoft.com/office/drawing/2014/main" id="{E192BF09-A555-4E36-DCDE-0D57277CC134}"/>
              </a:ext>
            </a:extLst>
          </p:cNvPr>
          <p:cNvSpPr txBox="1"/>
          <p:nvPr/>
        </p:nvSpPr>
        <p:spPr>
          <a:xfrm>
            <a:off x="420880" y="616077"/>
            <a:ext cx="11303949" cy="261610"/>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Цель программы - повышение эффективности деятельности органов местного самоуправления в Анучинском муниципальном округе.</a:t>
            </a:r>
            <a:endParaRPr lang="ru-RU" sz="1100" dirty="0"/>
          </a:p>
        </p:txBody>
      </p:sp>
      <p:pic>
        <p:nvPicPr>
          <p:cNvPr id="7" name="Рисунок 6">
            <a:extLst>
              <a:ext uri="{FF2B5EF4-FFF2-40B4-BE49-F238E27FC236}">
                <a16:creationId xmlns:a16="http://schemas.microsoft.com/office/drawing/2014/main" id="{69AB8542-9DF8-4116-C014-D1D3FA904DC6}"/>
              </a:ext>
            </a:extLst>
          </p:cNvPr>
          <p:cNvPicPr>
            <a:picLocks noChangeAspect="1"/>
          </p:cNvPicPr>
          <p:nvPr/>
        </p:nvPicPr>
        <p:blipFill>
          <a:blip r:embed="rId3"/>
          <a:stretch>
            <a:fillRect/>
          </a:stretch>
        </p:blipFill>
        <p:spPr>
          <a:xfrm>
            <a:off x="420880" y="1023463"/>
            <a:ext cx="1438781" cy="798645"/>
          </a:xfrm>
          <a:prstGeom prst="rect">
            <a:avLst/>
          </a:prstGeom>
        </p:spPr>
      </p:pic>
      <p:sp>
        <p:nvSpPr>
          <p:cNvPr id="8" name="TextBox 7">
            <a:extLst>
              <a:ext uri="{FF2B5EF4-FFF2-40B4-BE49-F238E27FC236}">
                <a16:creationId xmlns:a16="http://schemas.microsoft.com/office/drawing/2014/main" id="{17B6E4C6-BFA7-74B8-106D-238C8A14CA04}"/>
              </a:ext>
            </a:extLst>
          </p:cNvPr>
          <p:cNvSpPr txBox="1"/>
          <p:nvPr/>
        </p:nvSpPr>
        <p:spPr>
          <a:xfrm>
            <a:off x="1928028" y="1055125"/>
            <a:ext cx="2866164" cy="861774"/>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Обеспечение деятельности муниципальной службы, профессиональное развитие и подготовка муниципальных служащих, представительские расходы, информационное обеспечение.</a:t>
            </a:r>
            <a:endParaRPr lang="ru-RU" sz="1100"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ED1EFB9A-840D-45FF-F034-16959076E713}"/>
              </a:ext>
            </a:extLst>
          </p:cNvPr>
          <p:cNvPicPr>
            <a:picLocks noChangeAspect="1"/>
          </p:cNvPicPr>
          <p:nvPr/>
        </p:nvPicPr>
        <p:blipFill>
          <a:blip r:embed="rId4"/>
          <a:stretch>
            <a:fillRect/>
          </a:stretch>
        </p:blipFill>
        <p:spPr>
          <a:xfrm>
            <a:off x="5190024" y="1023464"/>
            <a:ext cx="1438781" cy="798644"/>
          </a:xfrm>
          <a:prstGeom prst="rect">
            <a:avLst/>
          </a:prstGeom>
        </p:spPr>
      </p:pic>
      <p:sp>
        <p:nvSpPr>
          <p:cNvPr id="10" name="TextBox 9">
            <a:extLst>
              <a:ext uri="{FF2B5EF4-FFF2-40B4-BE49-F238E27FC236}">
                <a16:creationId xmlns:a16="http://schemas.microsoft.com/office/drawing/2014/main" id="{516EF95D-3782-769A-C8F8-E806DC47ECD2}"/>
              </a:ext>
            </a:extLst>
          </p:cNvPr>
          <p:cNvSpPr txBox="1"/>
          <p:nvPr/>
        </p:nvSpPr>
        <p:spPr>
          <a:xfrm>
            <a:off x="6625540" y="1093427"/>
            <a:ext cx="1814440" cy="569387"/>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Пенсионное обеспечение муниципальных служащих</a:t>
            </a:r>
          </a:p>
          <a:p>
            <a:endParaRPr lang="ru-RU" sz="1100" dirty="0">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A035959A-58CC-32F7-A51F-6FCBCA815FBF}"/>
              </a:ext>
            </a:extLst>
          </p:cNvPr>
          <p:cNvPicPr>
            <a:picLocks noChangeAspect="1"/>
          </p:cNvPicPr>
          <p:nvPr/>
        </p:nvPicPr>
        <p:blipFill>
          <a:blip r:embed="rId5"/>
          <a:stretch>
            <a:fillRect/>
          </a:stretch>
        </p:blipFill>
        <p:spPr>
          <a:xfrm>
            <a:off x="420880" y="1916899"/>
            <a:ext cx="1438781" cy="798644"/>
          </a:xfrm>
          <a:prstGeom prst="rect">
            <a:avLst/>
          </a:prstGeom>
        </p:spPr>
      </p:pic>
      <p:sp>
        <p:nvSpPr>
          <p:cNvPr id="12" name="TextBox 11">
            <a:extLst>
              <a:ext uri="{FF2B5EF4-FFF2-40B4-BE49-F238E27FC236}">
                <a16:creationId xmlns:a16="http://schemas.microsoft.com/office/drawing/2014/main" id="{969B0DD3-C5CE-59E9-B5F1-B9F31AE37AAA}"/>
              </a:ext>
            </a:extLst>
          </p:cNvPr>
          <p:cNvSpPr txBox="1"/>
          <p:nvPr/>
        </p:nvSpPr>
        <p:spPr>
          <a:xfrm>
            <a:off x="1859661" y="1948686"/>
            <a:ext cx="2934531" cy="553998"/>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государственному управлению охраной труда, проведение смотров-конкурсов по охране труда.</a:t>
            </a:r>
            <a:endParaRPr lang="ru-RU" sz="1100"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16912A25-AB58-E07B-03C9-BC9069CBA259}"/>
              </a:ext>
            </a:extLst>
          </p:cNvPr>
          <p:cNvPicPr>
            <a:picLocks noChangeAspect="1"/>
          </p:cNvPicPr>
          <p:nvPr/>
        </p:nvPicPr>
        <p:blipFill>
          <a:blip r:embed="rId6"/>
          <a:stretch>
            <a:fillRect/>
          </a:stretch>
        </p:blipFill>
        <p:spPr>
          <a:xfrm>
            <a:off x="5170618" y="1907616"/>
            <a:ext cx="1454922" cy="807927"/>
          </a:xfrm>
          <a:prstGeom prst="rect">
            <a:avLst/>
          </a:prstGeom>
        </p:spPr>
      </p:pic>
      <p:pic>
        <p:nvPicPr>
          <p:cNvPr id="14" name="Рисунок 13">
            <a:extLst>
              <a:ext uri="{FF2B5EF4-FFF2-40B4-BE49-F238E27FC236}">
                <a16:creationId xmlns:a16="http://schemas.microsoft.com/office/drawing/2014/main" id="{AD7737B0-5ED0-D1DE-CC1C-03251E1CE292}"/>
              </a:ext>
            </a:extLst>
          </p:cNvPr>
          <p:cNvPicPr>
            <a:picLocks noChangeAspect="1"/>
          </p:cNvPicPr>
          <p:nvPr/>
        </p:nvPicPr>
        <p:blipFill>
          <a:blip r:embed="rId7"/>
          <a:stretch>
            <a:fillRect/>
          </a:stretch>
        </p:blipFill>
        <p:spPr>
          <a:xfrm>
            <a:off x="8252150" y="1023463"/>
            <a:ext cx="1438780" cy="798645"/>
          </a:xfrm>
          <a:prstGeom prst="rect">
            <a:avLst/>
          </a:prstGeom>
        </p:spPr>
      </p:pic>
      <p:sp>
        <p:nvSpPr>
          <p:cNvPr id="15" name="TextBox 14">
            <a:extLst>
              <a:ext uri="{FF2B5EF4-FFF2-40B4-BE49-F238E27FC236}">
                <a16:creationId xmlns:a16="http://schemas.microsoft.com/office/drawing/2014/main" id="{31DCC606-2E88-DA2C-CE22-5BB83F741A7C}"/>
              </a:ext>
            </a:extLst>
          </p:cNvPr>
          <p:cNvSpPr txBox="1"/>
          <p:nvPr/>
        </p:nvSpPr>
        <p:spPr>
          <a:xfrm>
            <a:off x="6625540" y="1878554"/>
            <a:ext cx="1626610" cy="707886"/>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комиссии по делам несовершеннолетних,</a:t>
            </a:r>
          </a:p>
        </p:txBody>
      </p:sp>
      <p:sp>
        <p:nvSpPr>
          <p:cNvPr id="16" name="TextBox 15">
            <a:extLst>
              <a:ext uri="{FF2B5EF4-FFF2-40B4-BE49-F238E27FC236}">
                <a16:creationId xmlns:a16="http://schemas.microsoft.com/office/drawing/2014/main" id="{D78FF84C-55A6-0F01-ED7E-83746BA18BCE}"/>
              </a:ext>
            </a:extLst>
          </p:cNvPr>
          <p:cNvSpPr txBox="1"/>
          <p:nvPr/>
        </p:nvSpPr>
        <p:spPr>
          <a:xfrm>
            <a:off x="9690930" y="1100860"/>
            <a:ext cx="1956987" cy="400110"/>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административной комиссии</a:t>
            </a:r>
          </a:p>
        </p:txBody>
      </p:sp>
      <p:pic>
        <p:nvPicPr>
          <p:cNvPr id="17" name="Рисунок 16">
            <a:extLst>
              <a:ext uri="{FF2B5EF4-FFF2-40B4-BE49-F238E27FC236}">
                <a16:creationId xmlns:a16="http://schemas.microsoft.com/office/drawing/2014/main" id="{F19B0F31-295B-CB89-E8B3-5405D9FFC335}"/>
              </a:ext>
            </a:extLst>
          </p:cNvPr>
          <p:cNvPicPr>
            <a:picLocks noChangeAspect="1"/>
          </p:cNvPicPr>
          <p:nvPr/>
        </p:nvPicPr>
        <p:blipFill>
          <a:blip r:embed="rId8"/>
          <a:stretch>
            <a:fillRect/>
          </a:stretch>
        </p:blipFill>
        <p:spPr>
          <a:xfrm>
            <a:off x="8328700" y="1907616"/>
            <a:ext cx="1362229" cy="807927"/>
          </a:xfrm>
          <a:prstGeom prst="rect">
            <a:avLst/>
          </a:prstGeom>
        </p:spPr>
      </p:pic>
      <p:sp>
        <p:nvSpPr>
          <p:cNvPr id="18" name="TextBox 17">
            <a:extLst>
              <a:ext uri="{FF2B5EF4-FFF2-40B4-BE49-F238E27FC236}">
                <a16:creationId xmlns:a16="http://schemas.microsoft.com/office/drawing/2014/main" id="{2BD67CCC-B2CC-2BED-1F8E-A0BB4D8573E3}"/>
              </a:ext>
            </a:extLst>
          </p:cNvPr>
          <p:cNvSpPr txBox="1"/>
          <p:nvPr/>
        </p:nvSpPr>
        <p:spPr>
          <a:xfrm>
            <a:off x="9767479" y="1853769"/>
            <a:ext cx="2213725" cy="861774"/>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государственной регистрации актов гражданского состояния, проведение мероприятий в целях популяризации семейных ценностей</a:t>
            </a:r>
            <a:endParaRPr lang="ru-RU" sz="1100" dirty="0">
              <a:latin typeface="Times New Roman" panose="02020603050405020304" pitchFamily="18" charset="0"/>
              <a:cs typeface="Times New Roman" panose="02020603050405020304" pitchFamily="18" charset="0"/>
            </a:endParaRPr>
          </a:p>
        </p:txBody>
      </p:sp>
      <p:pic>
        <p:nvPicPr>
          <p:cNvPr id="20" name="Рисунок 19">
            <a:extLst>
              <a:ext uri="{FF2B5EF4-FFF2-40B4-BE49-F238E27FC236}">
                <a16:creationId xmlns:a16="http://schemas.microsoft.com/office/drawing/2014/main" id="{1A0E51F9-08FA-4EFF-DF0E-FC480EB7334F}"/>
              </a:ext>
            </a:extLst>
          </p:cNvPr>
          <p:cNvPicPr>
            <a:picLocks noChangeAspect="1"/>
          </p:cNvPicPr>
          <p:nvPr/>
        </p:nvPicPr>
        <p:blipFill>
          <a:blip r:embed="rId9"/>
          <a:stretch>
            <a:fillRect/>
          </a:stretch>
        </p:blipFill>
        <p:spPr>
          <a:xfrm>
            <a:off x="2158370" y="2778344"/>
            <a:ext cx="1438781" cy="1028688"/>
          </a:xfrm>
          <a:prstGeom prst="rect">
            <a:avLst/>
          </a:prstGeom>
        </p:spPr>
      </p:pic>
      <p:sp>
        <p:nvSpPr>
          <p:cNvPr id="21" name="TextBox 20">
            <a:extLst>
              <a:ext uri="{FF2B5EF4-FFF2-40B4-BE49-F238E27FC236}">
                <a16:creationId xmlns:a16="http://schemas.microsoft.com/office/drawing/2014/main" id="{041309A0-718E-73C2-FA2E-0BD6E09AE688}"/>
              </a:ext>
            </a:extLst>
          </p:cNvPr>
          <p:cNvSpPr txBox="1"/>
          <p:nvPr/>
        </p:nvSpPr>
        <p:spPr>
          <a:xfrm>
            <a:off x="350376" y="2875001"/>
            <a:ext cx="2128352" cy="707886"/>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реализации полномочий органов опеки и попечительства в отношении несовершеннолетних</a:t>
            </a:r>
          </a:p>
        </p:txBody>
      </p:sp>
      <p:pic>
        <p:nvPicPr>
          <p:cNvPr id="22" name="Рисунок 21">
            <a:extLst>
              <a:ext uri="{FF2B5EF4-FFF2-40B4-BE49-F238E27FC236}">
                <a16:creationId xmlns:a16="http://schemas.microsoft.com/office/drawing/2014/main" id="{E49DB4CC-08E1-BB4E-97AA-C66DF7B47DA9}"/>
              </a:ext>
            </a:extLst>
          </p:cNvPr>
          <p:cNvPicPr>
            <a:picLocks noChangeAspect="1"/>
          </p:cNvPicPr>
          <p:nvPr/>
        </p:nvPicPr>
        <p:blipFill>
          <a:blip r:embed="rId10"/>
          <a:stretch>
            <a:fillRect/>
          </a:stretch>
        </p:blipFill>
        <p:spPr>
          <a:xfrm>
            <a:off x="7949247" y="2778344"/>
            <a:ext cx="1364992" cy="1028687"/>
          </a:xfrm>
          <a:prstGeom prst="rect">
            <a:avLst/>
          </a:prstGeom>
        </p:spPr>
      </p:pic>
      <p:sp>
        <p:nvSpPr>
          <p:cNvPr id="23" name="TextBox 22">
            <a:extLst>
              <a:ext uri="{FF2B5EF4-FFF2-40B4-BE49-F238E27FC236}">
                <a16:creationId xmlns:a16="http://schemas.microsoft.com/office/drawing/2014/main" id="{E9C3357C-3CFB-99E6-AAA1-AC5ADECAD9BA}"/>
              </a:ext>
            </a:extLst>
          </p:cNvPr>
          <p:cNvSpPr txBox="1"/>
          <p:nvPr/>
        </p:nvSpPr>
        <p:spPr>
          <a:xfrm>
            <a:off x="9314239" y="2929303"/>
            <a:ext cx="2592810" cy="553998"/>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Обеспечение эффективного осуществления своих полномочий МКУ ХОЗУ администрации округа</a:t>
            </a:r>
          </a:p>
        </p:txBody>
      </p:sp>
      <p:graphicFrame>
        <p:nvGraphicFramePr>
          <p:cNvPr id="24" name="Таблица 23">
            <a:extLst>
              <a:ext uri="{FF2B5EF4-FFF2-40B4-BE49-F238E27FC236}">
                <a16:creationId xmlns:a16="http://schemas.microsoft.com/office/drawing/2014/main" id="{FCF4347F-40D6-EE6C-B291-32C5754C9DF5}"/>
              </a:ext>
            </a:extLst>
          </p:cNvPr>
          <p:cNvGraphicFramePr>
            <a:graphicFrameLocks noGrp="1"/>
          </p:cNvGraphicFramePr>
          <p:nvPr>
            <p:extLst>
              <p:ext uri="{D42A27DB-BD31-4B8C-83A1-F6EECF244321}">
                <p14:modId xmlns:p14="http://schemas.microsoft.com/office/powerpoint/2010/main" val="1655356138"/>
              </p:ext>
            </p:extLst>
          </p:nvPr>
        </p:nvGraphicFramePr>
        <p:xfrm>
          <a:off x="3665359" y="2925795"/>
          <a:ext cx="4128015" cy="741680"/>
        </p:xfrm>
        <a:graphic>
          <a:graphicData uri="http://schemas.openxmlformats.org/drawingml/2006/table">
            <a:tbl>
              <a:tblPr firstRow="1" bandRow="1">
                <a:tableStyleId>{C4B1156A-380E-4F78-BDF5-A606A8083BF9}</a:tableStyleId>
              </a:tblPr>
              <a:tblGrid>
                <a:gridCol w="1376005">
                  <a:extLst>
                    <a:ext uri="{9D8B030D-6E8A-4147-A177-3AD203B41FA5}">
                      <a16:colId xmlns:a16="http://schemas.microsoft.com/office/drawing/2014/main" val="1197258233"/>
                    </a:ext>
                  </a:extLst>
                </a:gridCol>
                <a:gridCol w="1376005">
                  <a:extLst>
                    <a:ext uri="{9D8B030D-6E8A-4147-A177-3AD203B41FA5}">
                      <a16:colId xmlns:a16="http://schemas.microsoft.com/office/drawing/2014/main" val="2356668095"/>
                    </a:ext>
                  </a:extLst>
                </a:gridCol>
                <a:gridCol w="1376005">
                  <a:extLst>
                    <a:ext uri="{9D8B030D-6E8A-4147-A177-3AD203B41FA5}">
                      <a16:colId xmlns:a16="http://schemas.microsoft.com/office/drawing/2014/main" val="2723294466"/>
                    </a:ext>
                  </a:extLst>
                </a:gridCol>
              </a:tblGrid>
              <a:tr h="370840">
                <a:tc>
                  <a:txBody>
                    <a:bodyPr/>
                    <a:lstStyle/>
                    <a:p>
                      <a:pPr algn="ctr"/>
                      <a:r>
                        <a:rPr lang="ru-RU" sz="1000" dirty="0">
                          <a:latin typeface="Times New Roman" panose="02020603050405020304" pitchFamily="18" charset="0"/>
                          <a:cs typeface="Times New Roman" panose="02020603050405020304" pitchFamily="18" charset="0"/>
                        </a:rPr>
                        <a:t>2025г</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extLst>
                  <a:ext uri="{0D108BD9-81ED-4DB2-BD59-A6C34878D82A}">
                    <a16:rowId xmlns:a16="http://schemas.microsoft.com/office/drawing/2014/main" val="420079218"/>
                  </a:ext>
                </a:extLst>
              </a:tr>
              <a:tr h="370840">
                <a:tc>
                  <a:txBody>
                    <a:bodyPr/>
                    <a:lstStyle/>
                    <a:p>
                      <a:pPr algn="ctr"/>
                      <a:r>
                        <a:rPr lang="ru-RU" sz="1000" dirty="0">
                          <a:latin typeface="Times New Roman" panose="02020603050405020304" pitchFamily="18" charset="0"/>
                          <a:cs typeface="Times New Roman" panose="02020603050405020304" pitchFamily="18" charset="0"/>
                        </a:rPr>
                        <a:t>95411740,00</a:t>
                      </a:r>
                    </a:p>
                  </a:txBody>
                  <a:tcPr/>
                </a:tc>
                <a:tc>
                  <a:txBody>
                    <a:bodyPr/>
                    <a:lstStyle/>
                    <a:p>
                      <a:pPr algn="ctr"/>
                      <a:r>
                        <a:rPr lang="ru-RU" sz="1000" dirty="0">
                          <a:latin typeface="Times New Roman" panose="02020603050405020304" pitchFamily="18" charset="0"/>
                          <a:cs typeface="Times New Roman" panose="02020603050405020304" pitchFamily="18" charset="0"/>
                        </a:rPr>
                        <a:t>95368254,00</a:t>
                      </a:r>
                    </a:p>
                  </a:txBody>
                  <a:tcPr/>
                </a:tc>
                <a:tc>
                  <a:txBody>
                    <a:bodyPr/>
                    <a:lstStyle/>
                    <a:p>
                      <a:pPr algn="ctr"/>
                      <a:r>
                        <a:rPr lang="ru-RU" sz="1000" dirty="0">
                          <a:latin typeface="Times New Roman" panose="02020603050405020304" pitchFamily="18" charset="0"/>
                          <a:cs typeface="Times New Roman" panose="02020603050405020304" pitchFamily="18" charset="0"/>
                        </a:rPr>
                        <a:t>98020450,00</a:t>
                      </a:r>
                    </a:p>
                  </a:txBody>
                  <a:tcPr/>
                </a:tc>
                <a:extLst>
                  <a:ext uri="{0D108BD9-81ED-4DB2-BD59-A6C34878D82A}">
                    <a16:rowId xmlns:a16="http://schemas.microsoft.com/office/drawing/2014/main" val="1346503743"/>
                  </a:ext>
                </a:extLst>
              </a:tr>
            </a:tbl>
          </a:graphicData>
        </a:graphic>
      </p:graphicFrame>
      <p:sp>
        <p:nvSpPr>
          <p:cNvPr id="26" name="TextBox 25">
            <a:extLst>
              <a:ext uri="{FF2B5EF4-FFF2-40B4-BE49-F238E27FC236}">
                <a16:creationId xmlns:a16="http://schemas.microsoft.com/office/drawing/2014/main" id="{4884263C-EAD0-A371-F989-DAE4201703EA}"/>
              </a:ext>
            </a:extLst>
          </p:cNvPr>
          <p:cNvSpPr txBox="1"/>
          <p:nvPr/>
        </p:nvSpPr>
        <p:spPr>
          <a:xfrm>
            <a:off x="397850" y="3879358"/>
            <a:ext cx="11509199" cy="430887"/>
          </a:xfrm>
          <a:prstGeom prst="rect">
            <a:avLst/>
          </a:prstGeom>
          <a:noFill/>
        </p:spPr>
        <p:txBody>
          <a:bodyPr wrap="square">
            <a:spAutoFit/>
          </a:bodyPr>
          <a:lstStyle/>
          <a:p>
            <a:pPr algn="ctr" hangingPunct="0"/>
            <a:r>
              <a:rPr lang="ru-RU" sz="1100" b="1" dirty="0">
                <a:solidFill>
                  <a:srgbClr val="002060"/>
                </a:solidFill>
                <a:effectLst/>
                <a:latin typeface="Times New Roman" panose="02020603050405020304" pitchFamily="18" charset="0"/>
                <a:ea typeface="SimSun" panose="02010600030101010101" pitchFamily="2" charset="-122"/>
              </a:rPr>
              <a:t>Муниципальная программа «Противодействие коррупции в органах местного самоуправления Анучинского муниципального округа на 2025-2029годы»</a:t>
            </a:r>
          </a:p>
          <a:p>
            <a:pPr algn="ctr" hangingPunct="0"/>
            <a:r>
              <a:rPr lang="ru-RU" sz="1100" dirty="0">
                <a:solidFill>
                  <a:schemeClr val="tx1">
                    <a:lumMod val="95000"/>
                    <a:lumOff val="5000"/>
                  </a:schemeClr>
                </a:solidFill>
                <a:latin typeface="Times New Roman" panose="02020603050405020304" pitchFamily="18" charset="0"/>
                <a:ea typeface="SimSun" panose="02010600030101010101" pitchFamily="2" charset="-122"/>
              </a:rPr>
              <a:t>Утверждена постановлением администрации Анучинского МО № 677 от 23.07.2024г</a:t>
            </a:r>
            <a:endParaRPr lang="ru-RU" sz="1100" dirty="0">
              <a:solidFill>
                <a:schemeClr val="tx1">
                  <a:lumMod val="95000"/>
                  <a:lumOff val="5000"/>
                </a:schemeClr>
              </a:solidFill>
            </a:endParaRPr>
          </a:p>
        </p:txBody>
      </p:sp>
      <p:sp>
        <p:nvSpPr>
          <p:cNvPr id="28" name="TextBox 27">
            <a:extLst>
              <a:ext uri="{FF2B5EF4-FFF2-40B4-BE49-F238E27FC236}">
                <a16:creationId xmlns:a16="http://schemas.microsoft.com/office/drawing/2014/main" id="{F711D8F0-9A00-C9CF-9C5C-5E2D7511B453}"/>
              </a:ext>
            </a:extLst>
          </p:cNvPr>
          <p:cNvSpPr txBox="1"/>
          <p:nvPr/>
        </p:nvSpPr>
        <p:spPr>
          <a:xfrm>
            <a:off x="2478728" y="4304046"/>
            <a:ext cx="9371871" cy="938719"/>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Цель программы - повышение приоритета и усиление результативности мероприятий, направленных на противодействие коррупции в органах местного самоуправления и муниципальных учреждениях Анучинского муниципального округа.</a:t>
            </a:r>
          </a:p>
          <a:p>
            <a:r>
              <a:rPr lang="ru-RU" sz="1100" dirty="0">
                <a:latin typeface="Times New Roman" panose="02020603050405020304" pitchFamily="18" charset="0"/>
                <a:ea typeface="SimSun" panose="02010600030101010101" pitchFamily="2" charset="-122"/>
              </a:rPr>
              <a:t>Основное мероприятие – мероприятия антикоррупционных программ.</a:t>
            </a:r>
          </a:p>
          <a:p>
            <a:endParaRPr lang="ru-RU" sz="1100" dirty="0">
              <a:latin typeface="Times New Roman" panose="02020603050405020304" pitchFamily="18" charset="0"/>
              <a:ea typeface="SimSun" panose="02010600030101010101" pitchFamily="2" charset="-122"/>
            </a:endParaRPr>
          </a:p>
          <a:p>
            <a:r>
              <a:rPr lang="ru-RU" sz="1100" dirty="0">
                <a:latin typeface="Times New Roman" panose="02020603050405020304" pitchFamily="18" charset="0"/>
                <a:ea typeface="SimSun" panose="02010600030101010101" pitchFamily="2" charset="-122"/>
              </a:rPr>
              <a:t>Финансовые ассигнования запланированы на 2025-2027г в сумме 60000руб. ежегодно </a:t>
            </a:r>
            <a:endParaRPr lang="ru-RU" sz="1100" dirty="0"/>
          </a:p>
        </p:txBody>
      </p:sp>
      <p:pic>
        <p:nvPicPr>
          <p:cNvPr id="29" name="Рисунок 28">
            <a:extLst>
              <a:ext uri="{FF2B5EF4-FFF2-40B4-BE49-F238E27FC236}">
                <a16:creationId xmlns:a16="http://schemas.microsoft.com/office/drawing/2014/main" id="{4CDF8750-7C3A-B660-1351-4ECEF8091E73}"/>
              </a:ext>
            </a:extLst>
          </p:cNvPr>
          <p:cNvPicPr>
            <a:picLocks noChangeAspect="1"/>
          </p:cNvPicPr>
          <p:nvPr/>
        </p:nvPicPr>
        <p:blipFill>
          <a:blip r:embed="rId11"/>
          <a:stretch>
            <a:fillRect/>
          </a:stretch>
        </p:blipFill>
        <p:spPr>
          <a:xfrm>
            <a:off x="350376" y="4248028"/>
            <a:ext cx="1973374" cy="1223793"/>
          </a:xfrm>
          <a:prstGeom prst="rect">
            <a:avLst/>
          </a:prstGeom>
        </p:spPr>
      </p:pic>
    </p:spTree>
    <p:extLst>
      <p:ext uri="{BB962C8B-B14F-4D97-AF65-F5344CB8AC3E}">
        <p14:creationId xmlns:p14="http://schemas.microsoft.com/office/powerpoint/2010/main" val="38534511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8A8BCE8-0633-FAAC-8804-7F9DFF3C488A}"/>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E80C10D2-4E61-42FB-D0B4-53392FB6B79D}"/>
              </a:ext>
            </a:extLst>
          </p:cNvPr>
          <p:cNvPicPr>
            <a:picLocks noChangeAspect="1"/>
          </p:cNvPicPr>
          <p:nvPr/>
        </p:nvPicPr>
        <p:blipFill>
          <a:blip r:embed="rId3"/>
          <a:stretch>
            <a:fillRect/>
          </a:stretch>
        </p:blipFill>
        <p:spPr>
          <a:xfrm>
            <a:off x="409166" y="349180"/>
            <a:ext cx="2414225" cy="1378952"/>
          </a:xfrm>
          <a:prstGeom prst="rect">
            <a:avLst/>
          </a:prstGeom>
        </p:spPr>
      </p:pic>
      <p:sp>
        <p:nvSpPr>
          <p:cNvPr id="7" name="TextBox 6">
            <a:extLst>
              <a:ext uri="{FF2B5EF4-FFF2-40B4-BE49-F238E27FC236}">
                <a16:creationId xmlns:a16="http://schemas.microsoft.com/office/drawing/2014/main" id="{B3487E27-ECD1-5B48-FEA2-37E652EB69A8}"/>
              </a:ext>
            </a:extLst>
          </p:cNvPr>
          <p:cNvSpPr txBox="1"/>
          <p:nvPr/>
        </p:nvSpPr>
        <p:spPr>
          <a:xfrm>
            <a:off x="2927059" y="349180"/>
            <a:ext cx="8154798" cy="430887"/>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«Повышение эффективности управления муниципальными финансами» на 2025-2029годы»</a:t>
            </a:r>
          </a:p>
          <a:p>
            <a:pPr algn="ctr"/>
            <a:r>
              <a:rPr lang="ru-RU" sz="1100" dirty="0">
                <a:solidFill>
                  <a:schemeClr val="bg2">
                    <a:lumMod val="10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460 от 23.04.2024г</a:t>
            </a:r>
            <a:endParaRPr lang="ru-RU" sz="1100" dirty="0">
              <a:solidFill>
                <a:schemeClr val="bg2">
                  <a:lumMod val="10000"/>
                </a:schemeClr>
              </a:solidFill>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6DE8DFFB-3F2D-B515-87F8-C56CEBE76AC2}"/>
              </a:ext>
            </a:extLst>
          </p:cNvPr>
          <p:cNvSpPr txBox="1"/>
          <p:nvPr/>
        </p:nvSpPr>
        <p:spPr>
          <a:xfrm>
            <a:off x="2823391" y="780067"/>
            <a:ext cx="6153324" cy="769441"/>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повышение эффективности и качества управления муниципальными финансами.</a:t>
            </a:r>
          </a:p>
          <a:p>
            <a:endParaRPr lang="ru-RU" sz="1100" dirty="0">
              <a:latin typeface="Times New Roman" panose="02020603050405020304" pitchFamily="18" charset="0"/>
            </a:endParaRPr>
          </a:p>
          <a:p>
            <a:r>
              <a:rPr lang="ru-RU" sz="1100" dirty="0">
                <a:latin typeface="Times New Roman" panose="02020603050405020304" pitchFamily="18" charset="0"/>
              </a:rPr>
              <a:t>Основное мероприятие – обеспечение деятельности органов местного самоуправления.</a:t>
            </a:r>
          </a:p>
          <a:p>
            <a:endParaRPr lang="ru-RU" sz="1100" dirty="0"/>
          </a:p>
        </p:txBody>
      </p:sp>
      <p:sp>
        <p:nvSpPr>
          <p:cNvPr id="11" name="TextBox 10">
            <a:extLst>
              <a:ext uri="{FF2B5EF4-FFF2-40B4-BE49-F238E27FC236}">
                <a16:creationId xmlns:a16="http://schemas.microsoft.com/office/drawing/2014/main" id="{8D1FDDE3-7070-FEE0-1984-BA27B714BF60}"/>
              </a:ext>
            </a:extLst>
          </p:cNvPr>
          <p:cNvSpPr txBox="1"/>
          <p:nvPr/>
        </p:nvSpPr>
        <p:spPr>
          <a:xfrm>
            <a:off x="2823391" y="1287898"/>
            <a:ext cx="9021864" cy="261610"/>
          </a:xfrm>
          <a:prstGeom prst="rect">
            <a:avLst/>
          </a:prstGeom>
          <a:noFill/>
        </p:spPr>
        <p:txBody>
          <a:bodyPr wrap="square">
            <a:spAutoFit/>
          </a:bodyPr>
          <a:lstStyle/>
          <a:p>
            <a:r>
              <a:rPr lang="ru-RU" sz="1100" dirty="0">
                <a:latin typeface="Times New Roman" panose="02020603050405020304" pitchFamily="18" charset="0"/>
                <a:ea typeface="SimSun" panose="02010600030101010101" pitchFamily="2" charset="-122"/>
              </a:rPr>
              <a:t>Финансовые ассигнования запланированы на 2025г в сумме 27393500руб., на 2026г – 28493500руб, на 2027г – 29745800руб.</a:t>
            </a:r>
            <a:endParaRPr lang="ru-RU" sz="1100" dirty="0"/>
          </a:p>
        </p:txBody>
      </p:sp>
      <p:sp>
        <p:nvSpPr>
          <p:cNvPr id="12" name="TextBox 11">
            <a:extLst>
              <a:ext uri="{FF2B5EF4-FFF2-40B4-BE49-F238E27FC236}">
                <a16:creationId xmlns:a16="http://schemas.microsoft.com/office/drawing/2014/main" id="{276B39A1-D0D9-A973-7C81-DFC88FD0F9D8}"/>
              </a:ext>
            </a:extLst>
          </p:cNvPr>
          <p:cNvSpPr txBox="1"/>
          <p:nvPr/>
        </p:nvSpPr>
        <p:spPr>
          <a:xfrm>
            <a:off x="409166" y="1728132"/>
            <a:ext cx="11319572"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«Дорожная деятельность в отношении автомобильных дорог местного значения на территории Анучинского муниципального округа»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на 2025-2029годы</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619 от 01.07.2024г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pic>
        <p:nvPicPr>
          <p:cNvPr id="13" name="Рисунок 12">
            <a:extLst>
              <a:ext uri="{FF2B5EF4-FFF2-40B4-BE49-F238E27FC236}">
                <a16:creationId xmlns:a16="http://schemas.microsoft.com/office/drawing/2014/main" id="{2FEE7D55-9EDE-D857-CE66-A1B4A0FB36EC}"/>
              </a:ext>
            </a:extLst>
          </p:cNvPr>
          <p:cNvPicPr>
            <a:picLocks noChangeAspect="1"/>
          </p:cNvPicPr>
          <p:nvPr/>
        </p:nvPicPr>
        <p:blipFill>
          <a:blip r:embed="rId4"/>
          <a:stretch>
            <a:fillRect/>
          </a:stretch>
        </p:blipFill>
        <p:spPr>
          <a:xfrm>
            <a:off x="409166" y="2367794"/>
            <a:ext cx="1630278" cy="1170177"/>
          </a:xfrm>
          <a:prstGeom prst="rect">
            <a:avLst/>
          </a:prstGeom>
        </p:spPr>
      </p:pic>
      <p:sp>
        <p:nvSpPr>
          <p:cNvPr id="15" name="TextBox 14">
            <a:extLst>
              <a:ext uri="{FF2B5EF4-FFF2-40B4-BE49-F238E27FC236}">
                <a16:creationId xmlns:a16="http://schemas.microsoft.com/office/drawing/2014/main" id="{1B685286-1D82-8142-D9D7-E3EC2EF68450}"/>
              </a:ext>
            </a:extLst>
          </p:cNvPr>
          <p:cNvSpPr txBox="1"/>
          <p:nvPr/>
        </p:nvSpPr>
        <p:spPr>
          <a:xfrm>
            <a:off x="2039443" y="2309276"/>
            <a:ext cx="9805811" cy="1277273"/>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Цель программы - развитие и обслуживание улично-дорожной сети для обеспечения снижения транспортных издержек пользователей автомобильных дорог и повышения комплексной безопасности в сфере дорожного хозяйства.</a:t>
            </a:r>
            <a:endParaRPr lang="en-US" sz="1100" dirty="0">
              <a:latin typeface="Times New Roman" panose="02020603050405020304" pitchFamily="18" charset="0"/>
              <a:cs typeface="Times New Roman" panose="02020603050405020304" pitchFamily="18" charset="0"/>
            </a:endParaRPr>
          </a:p>
          <a:p>
            <a:endParaRPr lang="ru-RU" sz="1100" dirty="0">
              <a:latin typeface="Times New Roman" panose="02020603050405020304" pitchFamily="18" charset="0"/>
              <a:cs typeface="Times New Roman" panose="02020603050405020304" pitchFamily="18" charset="0"/>
            </a:endParaRPr>
          </a:p>
          <a:p>
            <a:r>
              <a:rPr lang="ru-RU" sz="1100" dirty="0">
                <a:latin typeface="Times New Roman" panose="02020603050405020304" pitchFamily="18" charset="0"/>
                <a:cs typeface="Times New Roman" panose="02020603050405020304" pitchFamily="18" charset="0"/>
              </a:rPr>
              <a:t>Основные мероприятия программы – проектирование, строительство, реконструкция, капитальный ремонт, содержание автомобильных дорог общего пользования местного значения и искусственных сооружений; повышение безопасности дорожного движения; разработала, проверка </a:t>
            </a:r>
            <a:r>
              <a:rPr lang="ru-RU" sz="1100" dirty="0" err="1">
                <a:latin typeface="Times New Roman" panose="02020603050405020304" pitchFamily="18" charset="0"/>
                <a:cs typeface="Times New Roman" panose="02020603050405020304" pitchFamily="18" charset="0"/>
              </a:rPr>
              <a:t>проектно</a:t>
            </a:r>
            <a:r>
              <a:rPr lang="ru-RU" sz="1100" dirty="0">
                <a:latin typeface="Times New Roman" panose="02020603050405020304" pitchFamily="18" charset="0"/>
                <a:cs typeface="Times New Roman" panose="02020603050405020304" pitchFamily="18" charset="0"/>
              </a:rPr>
              <a:t> – сметной  документации, проведение инженерных изысканий.</a:t>
            </a:r>
            <a:endParaRPr lang="en-US" sz="1100" dirty="0">
              <a:latin typeface="Times New Roman" panose="02020603050405020304" pitchFamily="18" charset="0"/>
              <a:cs typeface="Times New Roman" panose="02020603050405020304" pitchFamily="18" charset="0"/>
            </a:endParaRPr>
          </a:p>
          <a:p>
            <a:r>
              <a:rPr lang="ru-RU" sz="1100" dirty="0">
                <a:latin typeface="Times New Roman" panose="02020603050405020304" pitchFamily="18" charset="0"/>
                <a:ea typeface="SimSun" panose="02010600030101010101" pitchFamily="2" charset="-122"/>
              </a:rPr>
              <a:t>Финансовые ассигнования запланированы на 2025г в сумме 38113000руб., на 2026г – 39895000руб, на 2027г – 53641000руб.</a:t>
            </a:r>
            <a:endParaRPr lang="ru-RU" sz="11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F7BDD06D-B5D0-B794-8710-7E1D38A5E0F0}"/>
              </a:ext>
            </a:extLst>
          </p:cNvPr>
          <p:cNvSpPr txBox="1"/>
          <p:nvPr/>
        </p:nvSpPr>
        <p:spPr>
          <a:xfrm>
            <a:off x="266333" y="3626047"/>
            <a:ext cx="11394363"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качественными услугами жилищно-коммунального хозяйства на территории Анучинского муниципального округа» на 2025-2029гг</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808 от 28.08.2024г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F765E358-162F-581E-58EF-BCEB336D98D5}"/>
              </a:ext>
            </a:extLst>
          </p:cNvPr>
          <p:cNvSpPr txBox="1"/>
          <p:nvPr/>
        </p:nvSpPr>
        <p:spPr>
          <a:xfrm>
            <a:off x="2231472" y="4082948"/>
            <a:ext cx="9497266" cy="1107996"/>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п</a:t>
            </a:r>
            <a:r>
              <a:rPr lang="ru-RU" sz="1100" dirty="0">
                <a:solidFill>
                  <a:srgbClr val="000000"/>
                </a:solidFill>
                <a:effectLst/>
                <a:latin typeface="Times New Roman" panose="02020603050405020304" pitchFamily="18" charset="0"/>
                <a:ea typeface="Times New Roman" panose="02020603050405020304" pitchFamily="18" charset="0"/>
              </a:rPr>
              <a:t>овышение качества и надежности предоставления жилищно-коммунальных услуг.</a:t>
            </a:r>
          </a:p>
          <a:p>
            <a:endParaRPr lang="ru-RU" sz="1100" dirty="0">
              <a:solidFill>
                <a:srgbClr val="000000"/>
              </a:solidFill>
              <a:latin typeface="Times New Roman" panose="02020603050405020304" pitchFamily="18" charset="0"/>
            </a:endParaRPr>
          </a:p>
          <a:p>
            <a:r>
              <a:rPr lang="ru-RU" sz="1100" dirty="0">
                <a:solidFill>
                  <a:srgbClr val="000000"/>
                </a:solidFill>
                <a:latin typeface="Times New Roman" panose="02020603050405020304" pitchFamily="18" charset="0"/>
              </a:rPr>
              <a:t>Основные мероприятия программы -  строительство, реконструкция, капитальный ремонт, ремонт объектов жилищно-коммунального хозяйства; разработка и проведение экспертизы проектно-сметной документации, инженерных изысканий, получение лицензии и актуализация схем тепло-водоснабжения и водоотведения; обустройство мест накопления твердых коммунальных отходов; ликвидация несанкционированных свалок, проведение лабораторных исследований воды из нецентрализованных источников (колодцев).</a:t>
            </a:r>
            <a:endParaRPr lang="ru-RU" sz="1100" dirty="0"/>
          </a:p>
        </p:txBody>
      </p:sp>
      <p:pic>
        <p:nvPicPr>
          <p:cNvPr id="19" name="Рисунок 18">
            <a:extLst>
              <a:ext uri="{FF2B5EF4-FFF2-40B4-BE49-F238E27FC236}">
                <a16:creationId xmlns:a16="http://schemas.microsoft.com/office/drawing/2014/main" id="{6092638E-AF02-8F3E-8C24-F2FDFEB9E3C7}"/>
              </a:ext>
            </a:extLst>
          </p:cNvPr>
          <p:cNvPicPr>
            <a:picLocks noChangeAspect="1"/>
          </p:cNvPicPr>
          <p:nvPr/>
        </p:nvPicPr>
        <p:blipFill>
          <a:blip r:embed="rId5"/>
          <a:stretch>
            <a:fillRect/>
          </a:stretch>
        </p:blipFill>
        <p:spPr>
          <a:xfrm>
            <a:off x="397042" y="3958468"/>
            <a:ext cx="1642402" cy="1232475"/>
          </a:xfrm>
          <a:prstGeom prst="rect">
            <a:avLst/>
          </a:prstGeom>
        </p:spPr>
      </p:pic>
      <p:sp>
        <p:nvSpPr>
          <p:cNvPr id="21" name="TextBox 20">
            <a:extLst>
              <a:ext uri="{FF2B5EF4-FFF2-40B4-BE49-F238E27FC236}">
                <a16:creationId xmlns:a16="http://schemas.microsoft.com/office/drawing/2014/main" id="{88E5D522-5A07-A8B5-31FC-9220E62B0315}"/>
              </a:ext>
            </a:extLst>
          </p:cNvPr>
          <p:cNvSpPr txBox="1"/>
          <p:nvPr/>
        </p:nvSpPr>
        <p:spPr>
          <a:xfrm>
            <a:off x="266332" y="5154603"/>
            <a:ext cx="11462405" cy="261610"/>
          </a:xfrm>
          <a:prstGeom prst="rect">
            <a:avLst/>
          </a:prstGeom>
          <a:noFill/>
        </p:spPr>
        <p:txBody>
          <a:bodyPr wrap="square">
            <a:spAutoFit/>
          </a:bodyPr>
          <a:lstStyle/>
          <a:p>
            <a:r>
              <a:rPr lang="ru-RU" sz="1100" dirty="0">
                <a:latin typeface="Times New Roman" panose="02020603050405020304" pitchFamily="18" charset="0"/>
                <a:ea typeface="SimSun" panose="02010600030101010101" pitchFamily="2" charset="-122"/>
              </a:rPr>
              <a:t>Финансовые ассигнования запланированы на 2025г в сумме 16330191,25руб., на 2026г – 2893572руб, на 2027г – 2700000руб.</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3278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2125E2F-4429-79A2-E496-E12164057264}"/>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E0F4897-CE44-37A4-40A9-018F674A1F5E}"/>
              </a:ext>
            </a:extLst>
          </p:cNvPr>
          <p:cNvSpPr txBox="1"/>
          <p:nvPr/>
        </p:nvSpPr>
        <p:spPr>
          <a:xfrm>
            <a:off x="2165891" y="135505"/>
            <a:ext cx="9654197"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 энергосбережении и повышении энергетической эффективности на территории Анучинского муниципального округа» на 2025-2029гг</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807 от 28.08.2024г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pic>
        <p:nvPicPr>
          <p:cNvPr id="4" name="Рисунок 3">
            <a:extLst>
              <a:ext uri="{FF2B5EF4-FFF2-40B4-BE49-F238E27FC236}">
                <a16:creationId xmlns:a16="http://schemas.microsoft.com/office/drawing/2014/main" id="{A3966AE9-264B-787F-A7BE-C1D0485E8527}"/>
              </a:ext>
            </a:extLst>
          </p:cNvPr>
          <p:cNvPicPr>
            <a:picLocks noChangeAspect="1"/>
          </p:cNvPicPr>
          <p:nvPr/>
        </p:nvPicPr>
        <p:blipFill>
          <a:blip r:embed="rId3"/>
          <a:stretch>
            <a:fillRect/>
          </a:stretch>
        </p:blipFill>
        <p:spPr>
          <a:xfrm>
            <a:off x="155493" y="135505"/>
            <a:ext cx="1854906" cy="1307402"/>
          </a:xfrm>
          <a:prstGeom prst="rect">
            <a:avLst/>
          </a:prstGeom>
        </p:spPr>
      </p:pic>
      <p:sp>
        <p:nvSpPr>
          <p:cNvPr id="6" name="TextBox 5">
            <a:extLst>
              <a:ext uri="{FF2B5EF4-FFF2-40B4-BE49-F238E27FC236}">
                <a16:creationId xmlns:a16="http://schemas.microsoft.com/office/drawing/2014/main" id="{63E69D8B-FCD6-E329-E646-8808D44E44B8}"/>
              </a:ext>
            </a:extLst>
          </p:cNvPr>
          <p:cNvSpPr txBox="1"/>
          <p:nvPr/>
        </p:nvSpPr>
        <p:spPr>
          <a:xfrm>
            <a:off x="2069121" y="652749"/>
            <a:ext cx="9654197" cy="938719"/>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 повышение эффективности использования энергетических ресурсов.</a:t>
            </a:r>
          </a:p>
          <a:p>
            <a:r>
              <a:rPr lang="ru-RU" sz="1100" dirty="0">
                <a:latin typeface="Times New Roman" panose="02020603050405020304" pitchFamily="18" charset="0"/>
              </a:rPr>
              <a:t>Основные мероприятия программы – ремонт сетей и внутренних сетей теплоснабжения, выявление бесхозяйных объектов, энергетическое обследование зданий.</a:t>
            </a:r>
          </a:p>
          <a:p>
            <a:r>
              <a:rPr lang="ru-RU" sz="1100" dirty="0">
                <a:latin typeface="Times New Roman" panose="02020603050405020304" pitchFamily="18" charset="0"/>
                <a:ea typeface="SimSun" panose="02010600030101010101" pitchFamily="2" charset="-122"/>
              </a:rPr>
              <a:t>Финансовые ассигнования запланированы на 2025г в сумме 100000,00руб., на 2026г – 600000,00руб, на 2027г – 100000,00руб.</a:t>
            </a:r>
            <a:endParaRPr lang="ru-RU" sz="1100" dirty="0">
              <a:latin typeface="Times New Roman" panose="02020603050405020304" pitchFamily="18" charset="0"/>
              <a:cs typeface="Times New Roman" panose="02020603050405020304" pitchFamily="18" charset="0"/>
            </a:endParaRPr>
          </a:p>
          <a:p>
            <a:endParaRPr lang="ru-RU" sz="1100" dirty="0"/>
          </a:p>
        </p:txBody>
      </p:sp>
      <p:pic>
        <p:nvPicPr>
          <p:cNvPr id="8" name="Рисунок 7">
            <a:extLst>
              <a:ext uri="{FF2B5EF4-FFF2-40B4-BE49-F238E27FC236}">
                <a16:creationId xmlns:a16="http://schemas.microsoft.com/office/drawing/2014/main" id="{AAD21F10-DC38-B34A-6F28-E2715CE3B7F0}"/>
              </a:ext>
            </a:extLst>
          </p:cNvPr>
          <p:cNvPicPr>
            <a:picLocks noChangeAspect="1"/>
          </p:cNvPicPr>
          <p:nvPr/>
        </p:nvPicPr>
        <p:blipFill>
          <a:blip r:embed="rId4"/>
          <a:stretch>
            <a:fillRect/>
          </a:stretch>
        </p:blipFill>
        <p:spPr>
          <a:xfrm>
            <a:off x="222605" y="1591469"/>
            <a:ext cx="930565" cy="769442"/>
          </a:xfrm>
          <a:prstGeom prst="rect">
            <a:avLst/>
          </a:prstGeom>
        </p:spPr>
      </p:pic>
      <p:sp>
        <p:nvSpPr>
          <p:cNvPr id="10" name="TextBox 9">
            <a:extLst>
              <a:ext uri="{FF2B5EF4-FFF2-40B4-BE49-F238E27FC236}">
                <a16:creationId xmlns:a16="http://schemas.microsoft.com/office/drawing/2014/main" id="{075B0B88-1A80-FC06-4B19-FD0B5EFD5604}"/>
              </a:ext>
            </a:extLst>
          </p:cNvPr>
          <p:cNvSpPr txBox="1"/>
          <p:nvPr/>
        </p:nvSpPr>
        <p:spPr>
          <a:xfrm>
            <a:off x="1153170" y="1551140"/>
            <a:ext cx="5558023" cy="769441"/>
          </a:xfrm>
          <a:prstGeom prst="rect">
            <a:avLst/>
          </a:prstGeom>
          <a:noFill/>
        </p:spPr>
        <p:txBody>
          <a:bodyPr wrap="square">
            <a:spAutoFit/>
          </a:bodyPr>
          <a:lstStyle/>
          <a:p>
            <a:pPr indent="270510"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«Создание условий для предоставления транспортных услуг населению и организация транспортного обслуживания населения в границах Анучинского муниципального округа» на 2025-2029 годы</a:t>
            </a:r>
            <a:endParaRPr lang="ru-RU" sz="1100" b="1" dirty="0">
              <a:solidFill>
                <a:srgbClr val="002060"/>
              </a:solidFill>
              <a:latin typeface="Times New Roman" panose="02020603050405020304" pitchFamily="18" charset="0"/>
              <a:ea typeface="Times New Roman" panose="02020603050405020304" pitchFamily="18" charset="0"/>
            </a:endParaRPr>
          </a:p>
          <a:p>
            <a:pPr indent="270510" algn="ct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600 от 28.06.2024г</a:t>
            </a:r>
            <a:endPar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1BBC9944-FDAD-977D-11D1-D927CCF43D07}"/>
              </a:ext>
            </a:extLst>
          </p:cNvPr>
          <p:cNvSpPr txBox="1"/>
          <p:nvPr/>
        </p:nvSpPr>
        <p:spPr>
          <a:xfrm>
            <a:off x="155493" y="2321003"/>
            <a:ext cx="6422361" cy="1107996"/>
          </a:xfrm>
          <a:prstGeom prst="rect">
            <a:avLst/>
          </a:prstGeom>
          <a:noFill/>
        </p:spPr>
        <p:txBody>
          <a:bodyPr wrap="square">
            <a:spAutoFit/>
          </a:bodyPr>
          <a:lstStyle/>
          <a:p>
            <a:r>
              <a:rPr lang="ru-RU" sz="1100" dirty="0">
                <a:solidFill>
                  <a:srgbClr val="000000"/>
                </a:solidFill>
                <a:effectLst/>
                <a:latin typeface="Times New Roman" panose="02020603050405020304" pitchFamily="18" charset="0"/>
                <a:ea typeface="Times New Roman" panose="02020603050405020304" pitchFamily="18" charset="0"/>
              </a:rPr>
              <a:t>Цель программы - повышение доступности транспортных услуг для жителей Анучинского муниципального округа.</a:t>
            </a:r>
          </a:p>
          <a:p>
            <a:r>
              <a:rPr lang="ru-RU" sz="1100" dirty="0">
                <a:solidFill>
                  <a:srgbClr val="000000"/>
                </a:solidFill>
                <a:latin typeface="Times New Roman" panose="02020603050405020304" pitchFamily="18" charset="0"/>
              </a:rPr>
              <a:t>Основные мероприятия – карты и свидетельства муниципальных маршрутов и организация транспортного населения.</a:t>
            </a:r>
          </a:p>
          <a:p>
            <a:r>
              <a:rPr lang="ru-RU" sz="1100" dirty="0">
                <a:latin typeface="Times New Roman" panose="02020603050405020304" pitchFamily="18" charset="0"/>
                <a:ea typeface="SimSun" panose="02010600030101010101" pitchFamily="2" charset="-122"/>
              </a:rPr>
              <a:t>Финансовые ассигнования запланированы на 2025г в сумме 4053387,08руб., на 2026г – 853387,08руб, на 2027г – 663387,08руб.</a:t>
            </a:r>
            <a:endParaRPr lang="ru-RU" sz="1100" dirty="0"/>
          </a:p>
        </p:txBody>
      </p:sp>
      <p:pic>
        <p:nvPicPr>
          <p:cNvPr id="13" name="Рисунок 12">
            <a:extLst>
              <a:ext uri="{FF2B5EF4-FFF2-40B4-BE49-F238E27FC236}">
                <a16:creationId xmlns:a16="http://schemas.microsoft.com/office/drawing/2014/main" id="{0499B44D-7CFE-BD30-0B94-ACCADA4C6400}"/>
              </a:ext>
            </a:extLst>
          </p:cNvPr>
          <p:cNvPicPr>
            <a:picLocks noChangeAspect="1"/>
          </p:cNvPicPr>
          <p:nvPr/>
        </p:nvPicPr>
        <p:blipFill>
          <a:blip r:embed="rId5"/>
          <a:stretch>
            <a:fillRect/>
          </a:stretch>
        </p:blipFill>
        <p:spPr>
          <a:xfrm>
            <a:off x="6719970" y="1551140"/>
            <a:ext cx="1672193" cy="1107996"/>
          </a:xfrm>
          <a:prstGeom prst="rect">
            <a:avLst/>
          </a:prstGeom>
        </p:spPr>
      </p:pic>
      <p:sp>
        <p:nvSpPr>
          <p:cNvPr id="14" name="TextBox 13">
            <a:extLst>
              <a:ext uri="{FF2B5EF4-FFF2-40B4-BE49-F238E27FC236}">
                <a16:creationId xmlns:a16="http://schemas.microsoft.com/office/drawing/2014/main" id="{48AB6CBD-7A05-68DE-AE53-7FD8E29AB31D}"/>
              </a:ext>
            </a:extLst>
          </p:cNvPr>
          <p:cNvSpPr txBox="1"/>
          <p:nvPr/>
        </p:nvSpPr>
        <p:spPr>
          <a:xfrm>
            <a:off x="8392164" y="1474776"/>
            <a:ext cx="3461429" cy="1277273"/>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граждан твердым топливом (дровами) на территории Анучинского муниципального округа»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на 2025-2029гг</a:t>
            </a:r>
          </a:p>
          <a:p>
            <a:pPr algn="ctr" fontAlgn="base">
              <a:spcBef>
                <a:spcPct val="0"/>
              </a:spcBef>
              <a:spcAft>
                <a:spcPct val="0"/>
              </a:spcAft>
              <a:defRPr/>
            </a:pP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Утверждена постановлением администрации Анучинского МО № 553 от 19.06.2024г</a:t>
            </a:r>
            <a:endPar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5CBDA40E-EDE9-1DD0-ED14-F6417AE19541}"/>
              </a:ext>
            </a:extLst>
          </p:cNvPr>
          <p:cNvSpPr txBox="1"/>
          <p:nvPr/>
        </p:nvSpPr>
        <p:spPr>
          <a:xfrm>
            <a:off x="6637421" y="2639406"/>
            <a:ext cx="5216172" cy="143116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обеспечение граждан твердым топливом (дровами) в необходимом объеме и надлежащего качества.</a:t>
            </a:r>
          </a:p>
          <a:p>
            <a:pPr algn="just"/>
            <a:r>
              <a:rPr lang="ru-RU" sz="1100" dirty="0">
                <a:latin typeface="Times New Roman" panose="02020603050405020304" pitchFamily="18" charset="0"/>
                <a:cs typeface="Times New Roman" panose="02020603050405020304" pitchFamily="18" charset="0"/>
              </a:rPr>
              <a:t>Основное мероприятие – предоставление субсидий в целях возмещения недополученных доходов юридическим лицам, индивидуальным предпринимателям, осуществляющим обеспечение граждан твердым топливом (дровами).</a:t>
            </a:r>
          </a:p>
          <a:p>
            <a:pPr algn="just"/>
            <a:r>
              <a:rPr lang="ru-RU" sz="1100" dirty="0">
                <a:latin typeface="Times New Roman" panose="02020603050405020304" pitchFamily="18" charset="0"/>
                <a:cs typeface="Times New Roman" panose="02020603050405020304" pitchFamily="18" charset="0"/>
              </a:rPr>
              <a:t>Сумма на 2025г – 3066334,80руб., на 2026г – 2027гг по 200000,00руб. Ежегодно.</a:t>
            </a:r>
          </a:p>
          <a:p>
            <a:pPr algn="just"/>
            <a:endParaRPr lang="ru-RU" sz="1000" dirty="0">
              <a:latin typeface="Times New Roman" panose="02020603050405020304" pitchFamily="18" charset="0"/>
              <a:cs typeface="Times New Roman" panose="02020603050405020304" pitchFamily="18" charset="0"/>
            </a:endParaRPr>
          </a:p>
        </p:txBody>
      </p:sp>
      <p:pic>
        <p:nvPicPr>
          <p:cNvPr id="16" name="Рисунок 15">
            <a:extLst>
              <a:ext uri="{FF2B5EF4-FFF2-40B4-BE49-F238E27FC236}">
                <a16:creationId xmlns:a16="http://schemas.microsoft.com/office/drawing/2014/main" id="{0E81AF91-055F-A0D0-80D3-11146C057BFF}"/>
              </a:ext>
            </a:extLst>
          </p:cNvPr>
          <p:cNvPicPr>
            <a:picLocks noChangeAspect="1"/>
          </p:cNvPicPr>
          <p:nvPr/>
        </p:nvPicPr>
        <p:blipFill>
          <a:blip r:embed="rId6"/>
          <a:stretch>
            <a:fillRect/>
          </a:stretch>
        </p:blipFill>
        <p:spPr>
          <a:xfrm>
            <a:off x="125835" y="4012857"/>
            <a:ext cx="1783228" cy="1294003"/>
          </a:xfrm>
          <a:prstGeom prst="rect">
            <a:avLst/>
          </a:prstGeom>
        </p:spPr>
      </p:pic>
      <p:sp>
        <p:nvSpPr>
          <p:cNvPr id="17" name="TextBox 16">
            <a:extLst>
              <a:ext uri="{FF2B5EF4-FFF2-40B4-BE49-F238E27FC236}">
                <a16:creationId xmlns:a16="http://schemas.microsoft.com/office/drawing/2014/main" id="{C827923F-9983-B88F-4A20-D2D3B02C17B8}"/>
              </a:ext>
            </a:extLst>
          </p:cNvPr>
          <p:cNvSpPr txBox="1"/>
          <p:nvPr/>
        </p:nvSpPr>
        <p:spPr>
          <a:xfrm>
            <a:off x="2039338" y="3983422"/>
            <a:ext cx="9683980"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«Организация ритуальных услуг и содержание мест захоронения на территории Анучинского муниципального округа»  на 2025-2029гг</a:t>
            </a:r>
          </a:p>
          <a:p>
            <a:pPr algn="ctr" fontAlgn="base">
              <a:spcBef>
                <a:spcPct val="0"/>
              </a:spcBef>
              <a:spcAft>
                <a:spcPct val="0"/>
              </a:spcAf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587от 25.06.2024г.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sp>
        <p:nvSpPr>
          <p:cNvPr id="19" name="TextBox 18">
            <a:extLst>
              <a:ext uri="{FF2B5EF4-FFF2-40B4-BE49-F238E27FC236}">
                <a16:creationId xmlns:a16="http://schemas.microsoft.com/office/drawing/2014/main" id="{6EC75E6B-5627-08E5-0A8A-77AEE0D78E95}"/>
              </a:ext>
            </a:extLst>
          </p:cNvPr>
          <p:cNvSpPr txBox="1"/>
          <p:nvPr/>
        </p:nvSpPr>
        <p:spPr>
          <a:xfrm>
            <a:off x="2010399" y="4583586"/>
            <a:ext cx="9843194" cy="769441"/>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Цель программы - повышение уровня благоустройства, содержание мест захоронения (кладбищ) и повышение качества предоставления ритуальных услуг.</a:t>
            </a:r>
          </a:p>
          <a:p>
            <a:pPr algn="just"/>
            <a:r>
              <a:rPr lang="ru-RU" sz="1100" dirty="0">
                <a:latin typeface="Times New Roman" panose="02020603050405020304" pitchFamily="18" charset="0"/>
                <a:ea typeface="Times New Roman" panose="02020603050405020304" pitchFamily="18" charset="0"/>
              </a:rPr>
              <a:t>Основные мероприятия – содержание мест захоронения (кладбищ); возмещение специализированной службе по вопросам похоронного дела стоимости услуг по гарантированному перечню услуг по погребению невостребованных трупов; мероприятия по инвентаризации кладбищ, стен скорби, крематориев, а также мест захоронений на кладбищах в стенах скорби.</a:t>
            </a:r>
            <a:endParaRPr lang="ru-RU" sz="1100" dirty="0">
              <a:effectLst/>
              <a:latin typeface="Times New Roman" panose="02020603050405020304" pitchFamily="18" charset="0"/>
              <a:ea typeface="Times New Roman" panose="02020603050405020304" pitchFamily="18" charset="0"/>
            </a:endParaRPr>
          </a:p>
        </p:txBody>
      </p:sp>
      <p:sp>
        <p:nvSpPr>
          <p:cNvPr id="21" name="TextBox 20">
            <a:extLst>
              <a:ext uri="{FF2B5EF4-FFF2-40B4-BE49-F238E27FC236}">
                <a16:creationId xmlns:a16="http://schemas.microsoft.com/office/drawing/2014/main" id="{58A7CA86-4E26-3173-BECF-A0CF10B4F18A}"/>
              </a:ext>
            </a:extLst>
          </p:cNvPr>
          <p:cNvSpPr txBox="1"/>
          <p:nvPr/>
        </p:nvSpPr>
        <p:spPr>
          <a:xfrm>
            <a:off x="125834" y="5306860"/>
            <a:ext cx="11694253" cy="261610"/>
          </a:xfrm>
          <a:prstGeom prst="rect">
            <a:avLst/>
          </a:prstGeom>
          <a:noFill/>
        </p:spPr>
        <p:txBody>
          <a:bodyPr wrap="square">
            <a:spAutoFit/>
          </a:bodyPr>
          <a:lstStyle/>
          <a:p>
            <a:r>
              <a:rPr lang="ru-RU" sz="1100" dirty="0">
                <a:latin typeface="Times New Roman" panose="02020603050405020304" pitchFamily="18" charset="0"/>
                <a:ea typeface="SimSun" panose="02010600030101010101" pitchFamily="2" charset="-122"/>
              </a:rPr>
              <a:t>Финансовые ассигнования запланированы на 2025г в сумме 3471833,98руб., на 2026г – 544726,00руб., на 2027г – 547544,00руб.</a:t>
            </a:r>
            <a:endParaRPr lang="ru-RU" sz="1100" dirty="0"/>
          </a:p>
        </p:txBody>
      </p:sp>
    </p:spTree>
    <p:extLst>
      <p:ext uri="{BB962C8B-B14F-4D97-AF65-F5344CB8AC3E}">
        <p14:creationId xmlns:p14="http://schemas.microsoft.com/office/powerpoint/2010/main" val="3528645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E0C9BB6-2377-89C7-FE4D-9374AB654DF3}"/>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B32FD787-9A9A-829A-58F1-7378B05EE537}"/>
              </a:ext>
            </a:extLst>
          </p:cNvPr>
          <p:cNvSpPr txBox="1"/>
          <p:nvPr/>
        </p:nvSpPr>
        <p:spPr>
          <a:xfrm>
            <a:off x="1845578" y="258478"/>
            <a:ext cx="9882231" cy="769441"/>
          </a:xfrm>
          <a:prstGeom prst="rect">
            <a:avLst/>
          </a:prstGeom>
          <a:noFill/>
        </p:spPr>
        <p:txBody>
          <a:bodyPr wrap="square">
            <a:spAutoFit/>
          </a:bodyPr>
          <a:lstStyle/>
          <a:p>
            <a:pPr indent="270510" algn="ct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«Обеспечение инженерной и транспортной инфраструктурой земельных участков, предоставляемых (предоставленных) бесплатно для индивидуального жилищного строительства семьям, имеющим трех и более детей на территории Анучинского муниципального округа» на 2025-2029 годы</a:t>
            </a:r>
          </a:p>
          <a:p>
            <a:pPr indent="270510" algn="ct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863 от 10.09.2024г.</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F15D9BA6-1122-C0D1-C72E-D02FD50E8230}"/>
              </a:ext>
            </a:extLst>
          </p:cNvPr>
          <p:cNvPicPr>
            <a:picLocks noChangeAspect="1"/>
          </p:cNvPicPr>
          <p:nvPr/>
        </p:nvPicPr>
        <p:blipFill>
          <a:blip r:embed="rId3"/>
          <a:stretch>
            <a:fillRect/>
          </a:stretch>
        </p:blipFill>
        <p:spPr>
          <a:xfrm>
            <a:off x="298683" y="258478"/>
            <a:ext cx="1681119" cy="1475426"/>
          </a:xfrm>
          <a:prstGeom prst="rect">
            <a:avLst/>
          </a:prstGeom>
        </p:spPr>
      </p:pic>
      <p:sp>
        <p:nvSpPr>
          <p:cNvPr id="7" name="TextBox 6">
            <a:extLst>
              <a:ext uri="{FF2B5EF4-FFF2-40B4-BE49-F238E27FC236}">
                <a16:creationId xmlns:a16="http://schemas.microsoft.com/office/drawing/2014/main" id="{F193AE3E-E4C6-7346-6ED2-ACC69C070346}"/>
              </a:ext>
            </a:extLst>
          </p:cNvPr>
          <p:cNvSpPr txBox="1"/>
          <p:nvPr/>
        </p:nvSpPr>
        <p:spPr>
          <a:xfrm>
            <a:off x="1979802" y="964463"/>
            <a:ext cx="9748007" cy="769441"/>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 повышение качества и условий жизни семей, имеющих трех и более детей на территории Анучинского муниципального округа.</a:t>
            </a:r>
          </a:p>
          <a:p>
            <a:r>
              <a:rPr lang="ru-RU" sz="1100" dirty="0">
                <a:latin typeface="Times New Roman" panose="02020603050405020304" pitchFamily="18" charset="0"/>
              </a:rPr>
              <a:t>Основные мероприятия – разработка проектно- сметной и рабочей документации ; строительство и ввод в эксплуатацию инженерной инфраструктуры; строительство и ввод в эксплуатацию подъездных автомобильных дорог, внутриквартальных проездов к земельным участкам.</a:t>
            </a:r>
          </a:p>
          <a:p>
            <a:r>
              <a:rPr lang="ru-RU" sz="1100" dirty="0">
                <a:latin typeface="Times New Roman" panose="02020603050405020304" pitchFamily="18" charset="0"/>
              </a:rPr>
              <a:t> </a:t>
            </a:r>
            <a:endParaRPr lang="ru-RU" sz="1100" dirty="0"/>
          </a:p>
        </p:txBody>
      </p:sp>
      <p:sp>
        <p:nvSpPr>
          <p:cNvPr id="8" name="TextBox 7">
            <a:extLst>
              <a:ext uri="{FF2B5EF4-FFF2-40B4-BE49-F238E27FC236}">
                <a16:creationId xmlns:a16="http://schemas.microsoft.com/office/drawing/2014/main" id="{E5A1A127-28C1-B516-E34B-0912C839A0AA}"/>
              </a:ext>
            </a:extLst>
          </p:cNvPr>
          <p:cNvSpPr txBox="1"/>
          <p:nvPr/>
        </p:nvSpPr>
        <p:spPr>
          <a:xfrm>
            <a:off x="1979802" y="1472294"/>
            <a:ext cx="7726261" cy="261610"/>
          </a:xfrm>
          <a:prstGeom prst="rect">
            <a:avLst/>
          </a:prstGeom>
          <a:noFill/>
        </p:spPr>
        <p:txBody>
          <a:bodyPr wrap="square">
            <a:spAutoFit/>
          </a:bodyPr>
          <a:lstStyle/>
          <a:p>
            <a:r>
              <a:rPr lang="ru-RU" sz="1100" dirty="0">
                <a:latin typeface="Times New Roman" panose="02020603050405020304" pitchFamily="18" charset="0"/>
                <a:ea typeface="SimSun" panose="02010600030101010101" pitchFamily="2" charset="-122"/>
              </a:rPr>
              <a:t>Финансовые ассигнования запланированы на 2025г в сумме 100000руб., на 2026г – 600000руб.</a:t>
            </a:r>
            <a:endParaRPr lang="ru-RU" sz="1100" dirty="0"/>
          </a:p>
        </p:txBody>
      </p:sp>
      <p:sp>
        <p:nvSpPr>
          <p:cNvPr id="9" name="TextBox 8">
            <a:extLst>
              <a:ext uri="{FF2B5EF4-FFF2-40B4-BE49-F238E27FC236}">
                <a16:creationId xmlns:a16="http://schemas.microsoft.com/office/drawing/2014/main" id="{BF825B7E-1C0E-328A-DB3F-64717D58EDA2}"/>
              </a:ext>
            </a:extLst>
          </p:cNvPr>
          <p:cNvSpPr txBox="1"/>
          <p:nvPr/>
        </p:nvSpPr>
        <p:spPr>
          <a:xfrm>
            <a:off x="1845578" y="1869911"/>
            <a:ext cx="974800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«Комплексное развитие сельских территорий на территории  Анучинского муниципального округа»  на 2025-2029гг</a:t>
            </a:r>
          </a:p>
          <a:p>
            <a:pPr algn="ctr" fontAlgn="base">
              <a:spcBef>
                <a:spcPct val="0"/>
              </a:spcBef>
              <a:spcAft>
                <a:spcPct val="0"/>
              </a:spcAft>
              <a:defRPr/>
            </a:pPr>
            <a:r>
              <a:rPr lang="ru-RU" sz="1100" dirty="0">
                <a:latin typeface="Times New Roman" panose="02020603050405020304" pitchFamily="18" charset="0"/>
                <a:ea typeface="Calibri" panose="020F0502020204030204" pitchFamily="34" charset="0"/>
                <a:cs typeface="Times New Roman" panose="02020603050405020304" pitchFamily="18" charset="0"/>
              </a:rPr>
              <a:t>Утверждена постановлением администрации Анучинского МО № 449 от 22.05.2024г.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pic>
        <p:nvPicPr>
          <p:cNvPr id="10" name="Рисунок 9">
            <a:extLst>
              <a:ext uri="{FF2B5EF4-FFF2-40B4-BE49-F238E27FC236}">
                <a16:creationId xmlns:a16="http://schemas.microsoft.com/office/drawing/2014/main" id="{09F7730B-9E90-DAED-C00F-5F5B05437232}"/>
              </a:ext>
            </a:extLst>
          </p:cNvPr>
          <p:cNvPicPr>
            <a:picLocks noChangeAspect="1"/>
          </p:cNvPicPr>
          <p:nvPr/>
        </p:nvPicPr>
        <p:blipFill>
          <a:blip r:embed="rId4"/>
          <a:stretch>
            <a:fillRect/>
          </a:stretch>
        </p:blipFill>
        <p:spPr>
          <a:xfrm>
            <a:off x="298683" y="1943924"/>
            <a:ext cx="1681119" cy="818773"/>
          </a:xfrm>
          <a:prstGeom prst="rect">
            <a:avLst/>
          </a:prstGeom>
        </p:spPr>
      </p:pic>
      <p:sp>
        <p:nvSpPr>
          <p:cNvPr id="12" name="TextBox 11">
            <a:extLst>
              <a:ext uri="{FF2B5EF4-FFF2-40B4-BE49-F238E27FC236}">
                <a16:creationId xmlns:a16="http://schemas.microsoft.com/office/drawing/2014/main" id="{917ECF1F-66DC-3143-E02F-23FA66F3C4CB}"/>
              </a:ext>
            </a:extLst>
          </p:cNvPr>
          <p:cNvSpPr txBox="1"/>
          <p:nvPr/>
        </p:nvSpPr>
        <p:spPr>
          <a:xfrm>
            <a:off x="1979802" y="2221361"/>
            <a:ext cx="9680894" cy="600164"/>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создание комфортных условий проживания и жизнедеятельности в сельской местности, формирование позитивного отношения к сельской местности, сельскому образу жизни</a:t>
            </a:r>
            <a:r>
              <a:rPr lang="ru-RU" sz="1100" b="1" dirty="0">
                <a:latin typeface="Times New Roman" panose="02020603050405020304" pitchFamily="18" charset="0"/>
                <a:ea typeface="Times New Roman" panose="02020603050405020304" pitchFamily="18" charset="0"/>
              </a:rPr>
              <a:t>.</a:t>
            </a:r>
          </a:p>
          <a:p>
            <a:endParaRPr lang="ru-RU" sz="1100" dirty="0"/>
          </a:p>
        </p:txBody>
      </p:sp>
      <p:graphicFrame>
        <p:nvGraphicFramePr>
          <p:cNvPr id="13" name="Таблица 12">
            <a:extLst>
              <a:ext uri="{FF2B5EF4-FFF2-40B4-BE49-F238E27FC236}">
                <a16:creationId xmlns:a16="http://schemas.microsoft.com/office/drawing/2014/main" id="{E69832C8-6036-BFD1-225B-C2BB53893153}"/>
              </a:ext>
            </a:extLst>
          </p:cNvPr>
          <p:cNvGraphicFramePr>
            <a:graphicFrameLocks noGrp="1"/>
          </p:cNvGraphicFramePr>
          <p:nvPr>
            <p:extLst>
              <p:ext uri="{D42A27DB-BD31-4B8C-83A1-F6EECF244321}">
                <p14:modId xmlns:p14="http://schemas.microsoft.com/office/powerpoint/2010/main" val="2769010583"/>
              </p:ext>
            </p:extLst>
          </p:nvPr>
        </p:nvGraphicFramePr>
        <p:xfrm>
          <a:off x="2095150" y="2904834"/>
          <a:ext cx="9498433" cy="640080"/>
        </p:xfrm>
        <a:graphic>
          <a:graphicData uri="http://schemas.openxmlformats.org/drawingml/2006/table">
            <a:tbl>
              <a:tblPr firstRow="1" bandRow="1">
                <a:tableStyleId>{C4B1156A-380E-4F78-BDF5-A606A8083BF9}</a:tableStyleId>
              </a:tblPr>
              <a:tblGrid>
                <a:gridCol w="4238908">
                  <a:extLst>
                    <a:ext uri="{9D8B030D-6E8A-4147-A177-3AD203B41FA5}">
                      <a16:colId xmlns:a16="http://schemas.microsoft.com/office/drawing/2014/main" val="2593733758"/>
                    </a:ext>
                  </a:extLst>
                </a:gridCol>
                <a:gridCol w="1783507">
                  <a:extLst>
                    <a:ext uri="{9D8B030D-6E8A-4147-A177-3AD203B41FA5}">
                      <a16:colId xmlns:a16="http://schemas.microsoft.com/office/drawing/2014/main" val="1943753513"/>
                    </a:ext>
                  </a:extLst>
                </a:gridCol>
                <a:gridCol w="1856303">
                  <a:extLst>
                    <a:ext uri="{9D8B030D-6E8A-4147-A177-3AD203B41FA5}">
                      <a16:colId xmlns:a16="http://schemas.microsoft.com/office/drawing/2014/main" val="51269218"/>
                    </a:ext>
                  </a:extLst>
                </a:gridCol>
                <a:gridCol w="1619715">
                  <a:extLst>
                    <a:ext uri="{9D8B030D-6E8A-4147-A177-3AD203B41FA5}">
                      <a16:colId xmlns:a16="http://schemas.microsoft.com/office/drawing/2014/main" val="3144833473"/>
                    </a:ext>
                  </a:extLst>
                </a:gridCol>
              </a:tblGrid>
              <a:tr h="243484">
                <a:tc>
                  <a:txBody>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a:t>
                      </a:r>
                    </a:p>
                  </a:txBody>
                  <a:tcPr/>
                </a:tc>
                <a:extLst>
                  <a:ext uri="{0D108BD9-81ED-4DB2-BD59-A6C34878D82A}">
                    <a16:rowId xmlns:a16="http://schemas.microsoft.com/office/drawing/2014/main" val="2072727446"/>
                  </a:ext>
                </a:extLst>
              </a:tr>
              <a:tr h="203452">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«Обеспечение граждан сельских территорий жильем и закрепление молодых специалистов на селе и в сельском хозяйстве»</a:t>
                      </a:r>
                    </a:p>
                  </a:txBody>
                  <a:tcPr/>
                </a:tc>
                <a:tc>
                  <a:txBody>
                    <a:bodyPr/>
                    <a:lstStyle/>
                    <a:p>
                      <a:pPr algn="ctr" fontAlgn="b"/>
                      <a:r>
                        <a:rPr lang="ru-RU" sz="1000" b="0" i="0" u="none" strike="noStrike" dirty="0">
                          <a:solidFill>
                            <a:srgbClr val="000000"/>
                          </a:solidFill>
                          <a:latin typeface="Times New Roman"/>
                        </a:rPr>
                        <a:t>378400,00</a:t>
                      </a:r>
                    </a:p>
                  </a:txBody>
                  <a:tcPr marL="7620" marR="7620" marT="7620" marB="0"/>
                </a:tc>
                <a:tc>
                  <a:txBody>
                    <a:bodyPr/>
                    <a:lstStyle/>
                    <a:p>
                      <a:pPr algn="ctr" fontAlgn="b"/>
                      <a:r>
                        <a:rPr lang="ru-RU" sz="1000" b="0" i="0" u="none" strike="noStrike" dirty="0">
                          <a:solidFill>
                            <a:srgbClr val="000000"/>
                          </a:solidFill>
                          <a:latin typeface="Times New Roman"/>
                        </a:rPr>
                        <a:t>378400,00</a:t>
                      </a:r>
                    </a:p>
                  </a:txBody>
                  <a:tcPr marL="7620" marR="7620" marT="7620" marB="0"/>
                </a:tc>
                <a:tc>
                  <a:txBody>
                    <a:bodyPr/>
                    <a:lstStyle/>
                    <a:p>
                      <a:pPr algn="ctr" fontAlgn="b"/>
                      <a:r>
                        <a:rPr lang="ru-RU" sz="1000" b="0" i="0" u="none" strike="noStrike" dirty="0">
                          <a:solidFill>
                            <a:srgbClr val="000000"/>
                          </a:solidFill>
                          <a:latin typeface="Times New Roman"/>
                        </a:rPr>
                        <a:t>78400,00</a:t>
                      </a:r>
                    </a:p>
                  </a:txBody>
                  <a:tcPr marL="7620" marR="7620" marT="7620" marB="0"/>
                </a:tc>
                <a:extLst>
                  <a:ext uri="{0D108BD9-81ED-4DB2-BD59-A6C34878D82A}">
                    <a16:rowId xmlns:a16="http://schemas.microsoft.com/office/drawing/2014/main" val="3733125611"/>
                  </a:ext>
                </a:extLst>
              </a:tr>
            </a:tbl>
          </a:graphicData>
        </a:graphic>
      </p:graphicFrame>
      <p:pic>
        <p:nvPicPr>
          <p:cNvPr id="14" name="Рисунок 13">
            <a:extLst>
              <a:ext uri="{FF2B5EF4-FFF2-40B4-BE49-F238E27FC236}">
                <a16:creationId xmlns:a16="http://schemas.microsoft.com/office/drawing/2014/main" id="{B09D9BBB-4092-A1EB-DEBC-D29DBD6DA30D}"/>
              </a:ext>
            </a:extLst>
          </p:cNvPr>
          <p:cNvPicPr>
            <a:picLocks noChangeAspect="1"/>
          </p:cNvPicPr>
          <p:nvPr/>
        </p:nvPicPr>
        <p:blipFill>
          <a:blip r:embed="rId5"/>
          <a:stretch>
            <a:fillRect/>
          </a:stretch>
        </p:blipFill>
        <p:spPr>
          <a:xfrm>
            <a:off x="298683" y="2891688"/>
            <a:ext cx="1681119" cy="818773"/>
          </a:xfrm>
          <a:prstGeom prst="rect">
            <a:avLst/>
          </a:prstGeom>
        </p:spPr>
      </p:pic>
      <p:sp>
        <p:nvSpPr>
          <p:cNvPr id="16" name="TextBox 15">
            <a:extLst>
              <a:ext uri="{FF2B5EF4-FFF2-40B4-BE49-F238E27FC236}">
                <a16:creationId xmlns:a16="http://schemas.microsoft.com/office/drawing/2014/main" id="{43A7F2CE-33AD-C129-2685-37067FE09598}"/>
              </a:ext>
            </a:extLst>
          </p:cNvPr>
          <p:cNvSpPr txBox="1"/>
          <p:nvPr/>
        </p:nvSpPr>
        <p:spPr>
          <a:xfrm>
            <a:off x="224406" y="3718871"/>
            <a:ext cx="7753524" cy="261610"/>
          </a:xfrm>
          <a:prstGeom prst="rect">
            <a:avLst/>
          </a:prstGeom>
          <a:noFill/>
        </p:spPr>
        <p:txBody>
          <a:bodyPr wrap="square">
            <a:spAutoFit/>
          </a:bodyPr>
          <a:lstStyle/>
          <a:p>
            <a:r>
              <a:rPr lang="ru-RU" sz="1100" dirty="0">
                <a:latin typeface="Times New Roman" panose="02020603050405020304" pitchFamily="18" charset="0"/>
              </a:rPr>
              <a:t>Основные мероприятия – поддержка по обеспечению жильем граждан и подъемные молодым специалистам.</a:t>
            </a:r>
          </a:p>
        </p:txBody>
      </p:sp>
      <p:pic>
        <p:nvPicPr>
          <p:cNvPr id="17" name="Рисунок 16">
            <a:extLst>
              <a:ext uri="{FF2B5EF4-FFF2-40B4-BE49-F238E27FC236}">
                <a16:creationId xmlns:a16="http://schemas.microsoft.com/office/drawing/2014/main" id="{4C7BB341-04F7-D6FB-2900-0FD7E127A7E5}"/>
              </a:ext>
            </a:extLst>
          </p:cNvPr>
          <p:cNvPicPr>
            <a:picLocks noChangeAspect="1"/>
          </p:cNvPicPr>
          <p:nvPr/>
        </p:nvPicPr>
        <p:blipFill>
          <a:blip r:embed="rId6"/>
          <a:stretch>
            <a:fillRect/>
          </a:stretch>
        </p:blipFill>
        <p:spPr>
          <a:xfrm>
            <a:off x="298683" y="4125575"/>
            <a:ext cx="1681119" cy="964463"/>
          </a:xfrm>
          <a:prstGeom prst="rect">
            <a:avLst/>
          </a:prstGeom>
        </p:spPr>
      </p:pic>
      <p:graphicFrame>
        <p:nvGraphicFramePr>
          <p:cNvPr id="18" name="Таблица 17">
            <a:extLst>
              <a:ext uri="{FF2B5EF4-FFF2-40B4-BE49-F238E27FC236}">
                <a16:creationId xmlns:a16="http://schemas.microsoft.com/office/drawing/2014/main" id="{CDD94A2E-14C2-5599-B12E-E7746F963804}"/>
              </a:ext>
            </a:extLst>
          </p:cNvPr>
          <p:cNvGraphicFramePr>
            <a:graphicFrameLocks noGrp="1"/>
          </p:cNvGraphicFramePr>
          <p:nvPr>
            <p:extLst>
              <p:ext uri="{D42A27DB-BD31-4B8C-83A1-F6EECF244321}">
                <p14:modId xmlns:p14="http://schemas.microsoft.com/office/powerpoint/2010/main" val="3783345787"/>
              </p:ext>
            </p:extLst>
          </p:nvPr>
        </p:nvGraphicFramePr>
        <p:xfrm>
          <a:off x="2060893" y="4166412"/>
          <a:ext cx="9498433" cy="640080"/>
        </p:xfrm>
        <a:graphic>
          <a:graphicData uri="http://schemas.openxmlformats.org/drawingml/2006/table">
            <a:tbl>
              <a:tblPr firstRow="1" bandRow="1">
                <a:tableStyleId>{C4B1156A-380E-4F78-BDF5-A606A8083BF9}</a:tableStyleId>
              </a:tblPr>
              <a:tblGrid>
                <a:gridCol w="4238908">
                  <a:extLst>
                    <a:ext uri="{9D8B030D-6E8A-4147-A177-3AD203B41FA5}">
                      <a16:colId xmlns:a16="http://schemas.microsoft.com/office/drawing/2014/main" val="2593733758"/>
                    </a:ext>
                  </a:extLst>
                </a:gridCol>
                <a:gridCol w="1783507">
                  <a:extLst>
                    <a:ext uri="{9D8B030D-6E8A-4147-A177-3AD203B41FA5}">
                      <a16:colId xmlns:a16="http://schemas.microsoft.com/office/drawing/2014/main" val="1943753513"/>
                    </a:ext>
                  </a:extLst>
                </a:gridCol>
                <a:gridCol w="1856303">
                  <a:extLst>
                    <a:ext uri="{9D8B030D-6E8A-4147-A177-3AD203B41FA5}">
                      <a16:colId xmlns:a16="http://schemas.microsoft.com/office/drawing/2014/main" val="51269218"/>
                    </a:ext>
                  </a:extLst>
                </a:gridCol>
                <a:gridCol w="1619715">
                  <a:extLst>
                    <a:ext uri="{9D8B030D-6E8A-4147-A177-3AD203B41FA5}">
                      <a16:colId xmlns:a16="http://schemas.microsoft.com/office/drawing/2014/main" val="3144833473"/>
                    </a:ext>
                  </a:extLst>
                </a:gridCol>
              </a:tblGrid>
              <a:tr h="243484">
                <a:tc>
                  <a:txBody>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a:t>
                      </a:r>
                    </a:p>
                  </a:txBody>
                  <a:tcPr/>
                </a:tc>
                <a:extLst>
                  <a:ext uri="{0D108BD9-81ED-4DB2-BD59-A6C34878D82A}">
                    <a16:rowId xmlns:a16="http://schemas.microsoft.com/office/drawing/2014/main" val="2072727446"/>
                  </a:ext>
                </a:extLst>
              </a:tr>
              <a:tr h="203452">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«Создание и развитие инфраструктуры сельских территорий»</a:t>
                      </a:r>
                    </a:p>
                  </a:txBody>
                  <a:tcPr/>
                </a:tc>
                <a:tc>
                  <a:txBody>
                    <a:bodyPr/>
                    <a:lstStyle/>
                    <a:p>
                      <a:pPr algn="ctr" fontAlgn="b"/>
                      <a:r>
                        <a:rPr lang="ru-RU" sz="1000" b="0" i="0" u="none" strike="noStrike" dirty="0">
                          <a:solidFill>
                            <a:srgbClr val="000000"/>
                          </a:solidFill>
                          <a:latin typeface="Times New Roman"/>
                        </a:rPr>
                        <a:t>264100,00</a:t>
                      </a:r>
                    </a:p>
                  </a:txBody>
                  <a:tcPr marL="7620" marR="7620" marT="7620" marB="0"/>
                </a:tc>
                <a:tc>
                  <a:txBody>
                    <a:bodyPr/>
                    <a:lstStyle/>
                    <a:p>
                      <a:pPr algn="ctr" fontAlgn="b"/>
                      <a:r>
                        <a:rPr lang="ru-RU" sz="1000" b="0" i="0" u="none" strike="noStrike" dirty="0">
                          <a:solidFill>
                            <a:srgbClr val="000000"/>
                          </a:solidFill>
                          <a:latin typeface="Times New Roman"/>
                        </a:rPr>
                        <a:t>0</a:t>
                      </a:r>
                    </a:p>
                  </a:txBody>
                  <a:tcPr marL="7620" marR="7620" marT="7620" marB="0"/>
                </a:tc>
                <a:tc>
                  <a:txBody>
                    <a:bodyPr/>
                    <a:lstStyle/>
                    <a:p>
                      <a:pPr algn="ctr" fontAlgn="b"/>
                      <a:r>
                        <a:rPr lang="ru-RU" sz="1000" b="0" i="0" u="none" strike="noStrike" dirty="0">
                          <a:solidFill>
                            <a:srgbClr val="000000"/>
                          </a:solidFill>
                          <a:latin typeface="Times New Roman"/>
                        </a:rPr>
                        <a:t>0</a:t>
                      </a:r>
                    </a:p>
                  </a:txBody>
                  <a:tcPr marL="7620" marR="7620" marT="7620" marB="0"/>
                </a:tc>
                <a:extLst>
                  <a:ext uri="{0D108BD9-81ED-4DB2-BD59-A6C34878D82A}">
                    <a16:rowId xmlns:a16="http://schemas.microsoft.com/office/drawing/2014/main" val="3733125611"/>
                  </a:ext>
                </a:extLst>
              </a:tr>
            </a:tbl>
          </a:graphicData>
        </a:graphic>
      </p:graphicFrame>
      <p:sp>
        <p:nvSpPr>
          <p:cNvPr id="19" name="TextBox 18">
            <a:extLst>
              <a:ext uri="{FF2B5EF4-FFF2-40B4-BE49-F238E27FC236}">
                <a16:creationId xmlns:a16="http://schemas.microsoft.com/office/drawing/2014/main" id="{0275081C-5DD6-3C2D-3B56-3CF1ADBE7BC2}"/>
              </a:ext>
            </a:extLst>
          </p:cNvPr>
          <p:cNvSpPr txBox="1"/>
          <p:nvPr/>
        </p:nvSpPr>
        <p:spPr>
          <a:xfrm>
            <a:off x="224405" y="5157630"/>
            <a:ext cx="11369177" cy="261610"/>
          </a:xfrm>
          <a:prstGeom prst="rect">
            <a:avLst/>
          </a:prstGeom>
          <a:noFill/>
        </p:spPr>
        <p:txBody>
          <a:bodyPr wrap="square">
            <a:spAutoFit/>
          </a:bodyPr>
          <a:lstStyle/>
          <a:p>
            <a:r>
              <a:rPr lang="ru-RU" sz="1100" dirty="0">
                <a:latin typeface="Times New Roman" panose="02020603050405020304" pitchFamily="18" charset="0"/>
              </a:rPr>
              <a:t>Основные мероприятия – капитальный ремонт сетей водоснабжения и (или) водоотведения, капитальный ремонт учреждений образования.</a:t>
            </a:r>
          </a:p>
        </p:txBody>
      </p:sp>
    </p:spTree>
    <p:extLst>
      <p:ext uri="{BB962C8B-B14F-4D97-AF65-F5344CB8AC3E}">
        <p14:creationId xmlns:p14="http://schemas.microsoft.com/office/powerpoint/2010/main" val="2418770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CF4C9E7-BB90-1688-7161-D5E41356F297}"/>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7FDD09BA-334D-F001-CB98-7B0F089E60F8}"/>
              </a:ext>
            </a:extLst>
          </p:cNvPr>
          <p:cNvPicPr>
            <a:picLocks noChangeAspect="1"/>
          </p:cNvPicPr>
          <p:nvPr/>
        </p:nvPicPr>
        <p:blipFill>
          <a:blip r:embed="rId3"/>
          <a:stretch>
            <a:fillRect/>
          </a:stretch>
        </p:blipFill>
        <p:spPr>
          <a:xfrm>
            <a:off x="413857" y="139370"/>
            <a:ext cx="1470869" cy="942440"/>
          </a:xfrm>
          <a:prstGeom prst="rect">
            <a:avLst/>
          </a:prstGeom>
        </p:spPr>
      </p:pic>
      <p:sp>
        <p:nvSpPr>
          <p:cNvPr id="4" name="TextBox 3">
            <a:extLst>
              <a:ext uri="{FF2B5EF4-FFF2-40B4-BE49-F238E27FC236}">
                <a16:creationId xmlns:a16="http://schemas.microsoft.com/office/drawing/2014/main" id="{A6F451A5-DC2C-B91C-C490-98E762ED3A28}"/>
              </a:ext>
            </a:extLst>
          </p:cNvPr>
          <p:cNvSpPr txBox="1"/>
          <p:nvPr/>
        </p:nvSpPr>
        <p:spPr>
          <a:xfrm>
            <a:off x="2004969" y="260059"/>
            <a:ext cx="956344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«Управление и распоряжение муниципальным имуществом  Анучинского муниципального округа»  на 2025-2029гг</a:t>
            </a:r>
          </a:p>
          <a:p>
            <a:pPr marL="0" marR="0" lvl="0" indent="0" algn="ctr" defTabSz="914400" rtl="0" eaLnBrk="1" fontAlgn="base" latinLnBrk="0" hangingPunct="1">
              <a:lnSpc>
                <a:spcPct val="100000"/>
              </a:lnSpc>
              <a:spcBef>
                <a:spcPct val="0"/>
              </a:spcBef>
              <a:spcAft>
                <a:spcPct val="0"/>
              </a:spcAft>
              <a:buClrTx/>
              <a:buSzTx/>
              <a:buFontTx/>
              <a:buNone/>
              <a:tabLst/>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849 от 09.09.2024г</a:t>
            </a:r>
            <a:endPar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endParaRPr>
          </a:p>
        </p:txBody>
      </p:sp>
      <p:sp>
        <p:nvSpPr>
          <p:cNvPr id="6" name="TextBox 5">
            <a:extLst>
              <a:ext uri="{FF2B5EF4-FFF2-40B4-BE49-F238E27FC236}">
                <a16:creationId xmlns:a16="http://schemas.microsoft.com/office/drawing/2014/main" id="{3DDD9F5D-E051-337A-E96D-FB7406021641}"/>
              </a:ext>
            </a:extLst>
          </p:cNvPr>
          <p:cNvSpPr txBox="1"/>
          <p:nvPr/>
        </p:nvSpPr>
        <p:spPr>
          <a:xfrm>
            <a:off x="2004969" y="650923"/>
            <a:ext cx="9563448" cy="430887"/>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Цель программы - повышение эффективности управления, распоряжения и использования муниципального имущества, в т.ч. земельных участков на территории  Анучинского муниципального округа.</a:t>
            </a:r>
            <a:endParaRPr lang="ru-RU" sz="1100" dirty="0"/>
          </a:p>
        </p:txBody>
      </p:sp>
      <p:sp>
        <p:nvSpPr>
          <p:cNvPr id="8" name="TextBox 7">
            <a:extLst>
              <a:ext uri="{FF2B5EF4-FFF2-40B4-BE49-F238E27FC236}">
                <a16:creationId xmlns:a16="http://schemas.microsoft.com/office/drawing/2014/main" id="{E791E805-1042-0C33-B43B-C2E97DB4B54D}"/>
              </a:ext>
            </a:extLst>
          </p:cNvPr>
          <p:cNvSpPr txBox="1"/>
          <p:nvPr/>
        </p:nvSpPr>
        <p:spPr>
          <a:xfrm>
            <a:off x="207627" y="1081810"/>
            <a:ext cx="11654405" cy="178510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Основные мероприятия:</a:t>
            </a:r>
          </a:p>
          <a:p>
            <a:pPr algn="just"/>
            <a:r>
              <a:rPr lang="ru-RU" sz="1100" dirty="0">
                <a:latin typeface="Times New Roman" panose="02020603050405020304" pitchFamily="18" charset="0"/>
                <a:cs typeface="Times New Roman" panose="02020603050405020304" pitchFamily="18" charset="0"/>
              </a:rPr>
              <a:t>- оценка недвижимости, признание прав и регулирование отношений по государственной и муниципальной собственности;</a:t>
            </a:r>
          </a:p>
          <a:p>
            <a:pPr algn="just"/>
            <a:r>
              <a:rPr lang="ru-RU" sz="1100" dirty="0">
                <a:latin typeface="Times New Roman" panose="02020603050405020304" pitchFamily="18" charset="0"/>
                <a:cs typeface="Times New Roman" panose="02020603050405020304" pitchFamily="18" charset="0"/>
              </a:rPr>
              <a:t>- мероприятия по землеустройству и землепользованию;</a:t>
            </a:r>
          </a:p>
          <a:p>
            <a:pPr algn="just"/>
            <a:r>
              <a:rPr lang="ru-RU" sz="1100" dirty="0">
                <a:latin typeface="Times New Roman" panose="02020603050405020304" pitchFamily="18" charset="0"/>
                <a:cs typeface="Times New Roman" panose="02020603050405020304" pitchFamily="18" charset="0"/>
              </a:rPr>
              <a:t>- содержание казны;</a:t>
            </a:r>
          </a:p>
          <a:p>
            <a:pPr algn="just"/>
            <a:r>
              <a:rPr lang="ru-RU" sz="1100" dirty="0">
                <a:latin typeface="Times New Roman" panose="02020603050405020304" pitchFamily="18" charset="0"/>
                <a:cs typeface="Times New Roman" panose="02020603050405020304" pitchFamily="18" charset="0"/>
              </a:rPr>
              <a:t>- обеспечение хозяйственного обслуживания программы «Барс»;</a:t>
            </a:r>
          </a:p>
          <a:p>
            <a:pPr algn="just"/>
            <a:r>
              <a:rPr lang="ru-RU" sz="1100" dirty="0">
                <a:latin typeface="Times New Roman" panose="02020603050405020304" pitchFamily="18" charset="0"/>
                <a:cs typeface="Times New Roman" panose="02020603050405020304" pitchFamily="18" charset="0"/>
              </a:rPr>
              <a:t>- оформление </a:t>
            </a:r>
            <a:r>
              <a:rPr lang="ru-RU" sz="1100" dirty="0" err="1">
                <a:latin typeface="Times New Roman" panose="02020603050405020304" pitchFamily="18" charset="0"/>
                <a:cs typeface="Times New Roman" panose="02020603050405020304" pitchFamily="18" charset="0"/>
              </a:rPr>
              <a:t>проектно</a:t>
            </a:r>
            <a:r>
              <a:rPr lang="ru-RU" sz="1100" dirty="0">
                <a:latin typeface="Times New Roman" panose="02020603050405020304" pitchFamily="18" charset="0"/>
                <a:cs typeface="Times New Roman" panose="02020603050405020304" pitchFamily="18" charset="0"/>
              </a:rPr>
              <a:t> – сметной документации для муниципальных объектов;</a:t>
            </a:r>
          </a:p>
          <a:p>
            <a:pPr algn="just"/>
            <a:r>
              <a:rPr lang="ru-RU" sz="1100" dirty="0">
                <a:latin typeface="Times New Roman" panose="02020603050405020304" pitchFamily="18" charset="0"/>
                <a:cs typeface="Times New Roman" panose="02020603050405020304" pitchFamily="18" charset="0"/>
              </a:rPr>
              <a:t>- содержание колодцев;</a:t>
            </a:r>
          </a:p>
          <a:p>
            <a:pPr algn="just"/>
            <a:r>
              <a:rPr lang="ru-RU" sz="1100" dirty="0">
                <a:latin typeface="Times New Roman" panose="02020603050405020304" pitchFamily="18" charset="0"/>
                <a:cs typeface="Times New Roman" panose="02020603050405020304" pitchFamily="18" charset="0"/>
              </a:rPr>
              <a:t>- мероприятия в области строительства, архитектуры и градостроительства;</a:t>
            </a:r>
          </a:p>
          <a:p>
            <a:pPr algn="just"/>
            <a:r>
              <a:rPr lang="ru-RU" sz="1100" dirty="0">
                <a:latin typeface="Times New Roman" panose="02020603050405020304" pitchFamily="18" charset="0"/>
                <a:cs typeface="Times New Roman" panose="02020603050405020304" pitchFamily="18" charset="0"/>
              </a:rPr>
              <a:t>- обеспечение детей - сирот и детей, оставшихся без попечения родителей жилыми помещениями;</a:t>
            </a:r>
          </a:p>
          <a:p>
            <a:pPr algn="just"/>
            <a:r>
              <a:rPr lang="ru-RU" sz="1100" dirty="0">
                <a:latin typeface="Times New Roman" panose="02020603050405020304" pitchFamily="18" charset="0"/>
                <a:cs typeface="Times New Roman" panose="02020603050405020304" pitchFamily="18" charset="0"/>
              </a:rPr>
              <a:t>- приобретение и обслуживание комплексной программы «</a:t>
            </a:r>
            <a:r>
              <a:rPr lang="ru-RU" sz="1100" dirty="0" err="1">
                <a:latin typeface="Times New Roman" panose="02020603050405020304" pitchFamily="18" charset="0"/>
                <a:cs typeface="Times New Roman" panose="02020603050405020304" pitchFamily="18" charset="0"/>
              </a:rPr>
              <a:t>Технокад</a:t>
            </a:r>
            <a:r>
              <a:rPr lang="ru-RU" sz="1100" dirty="0">
                <a:latin typeface="Times New Roman" panose="02020603050405020304" pitchFamily="18" charset="0"/>
                <a:cs typeface="Times New Roman" panose="02020603050405020304" pitchFamily="18" charset="0"/>
              </a:rPr>
              <a:t> – Муниципалитет».</a:t>
            </a:r>
          </a:p>
        </p:txBody>
      </p:sp>
      <p:sp>
        <p:nvSpPr>
          <p:cNvPr id="10" name="Блок-схема: магнитный диск 9">
            <a:extLst>
              <a:ext uri="{FF2B5EF4-FFF2-40B4-BE49-F238E27FC236}">
                <a16:creationId xmlns:a16="http://schemas.microsoft.com/office/drawing/2014/main" id="{D15FA3D5-47F4-69A5-8DD1-3AA85F828EF5}"/>
              </a:ext>
            </a:extLst>
          </p:cNvPr>
          <p:cNvSpPr/>
          <p:nvPr/>
        </p:nvSpPr>
        <p:spPr>
          <a:xfrm>
            <a:off x="6667480" y="1643600"/>
            <a:ext cx="1156283" cy="761300"/>
          </a:xfrm>
          <a:prstGeom prst="flowChartMagneticDisk">
            <a:avLst/>
          </a:prstGeom>
          <a:solidFill>
            <a:schemeClr val="accent6">
              <a:lumMod val="40000"/>
              <a:lumOff val="60000"/>
            </a:schemeClr>
          </a:solidFill>
          <a:ln>
            <a:solidFill>
              <a:srgbClr val="00206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24693769,27руб</a:t>
            </a:r>
          </a:p>
        </p:txBody>
      </p:sp>
      <p:sp>
        <p:nvSpPr>
          <p:cNvPr id="11" name="Блок-схема: магнитный диск 10">
            <a:extLst>
              <a:ext uri="{FF2B5EF4-FFF2-40B4-BE49-F238E27FC236}">
                <a16:creationId xmlns:a16="http://schemas.microsoft.com/office/drawing/2014/main" id="{2005540D-4259-0B5F-CA73-73BF146A8C18}"/>
              </a:ext>
            </a:extLst>
          </p:cNvPr>
          <p:cNvSpPr/>
          <p:nvPr/>
        </p:nvSpPr>
        <p:spPr>
          <a:xfrm>
            <a:off x="8455733" y="1643600"/>
            <a:ext cx="1156283" cy="761300"/>
          </a:xfrm>
          <a:prstGeom prst="flowChartMagneticDisk">
            <a:avLst/>
          </a:prstGeom>
          <a:solidFill>
            <a:schemeClr val="accent6">
              <a:lumMod val="40000"/>
              <a:lumOff val="60000"/>
            </a:schemeClr>
          </a:solidFill>
          <a:ln>
            <a:solidFill>
              <a:srgbClr val="00206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2026г</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19486660,80руб</a:t>
            </a:r>
          </a:p>
        </p:txBody>
      </p:sp>
      <p:sp>
        <p:nvSpPr>
          <p:cNvPr id="12" name="Блок-схема: магнитный диск 11">
            <a:extLst>
              <a:ext uri="{FF2B5EF4-FFF2-40B4-BE49-F238E27FC236}">
                <a16:creationId xmlns:a16="http://schemas.microsoft.com/office/drawing/2014/main" id="{EE503198-BB4E-10A6-36F1-1C34B70859D2}"/>
              </a:ext>
            </a:extLst>
          </p:cNvPr>
          <p:cNvSpPr/>
          <p:nvPr/>
        </p:nvSpPr>
        <p:spPr>
          <a:xfrm>
            <a:off x="10157484" y="1643600"/>
            <a:ext cx="1156283" cy="761300"/>
          </a:xfrm>
          <a:prstGeom prst="flowChartMagneticDisk">
            <a:avLst/>
          </a:prstGeom>
          <a:solidFill>
            <a:schemeClr val="accent6">
              <a:lumMod val="40000"/>
              <a:lumOff val="60000"/>
            </a:schemeClr>
          </a:solidFill>
          <a:ln>
            <a:solidFill>
              <a:srgbClr val="00206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2027г</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18886660,80руб</a:t>
            </a:r>
          </a:p>
        </p:txBody>
      </p:sp>
      <p:sp>
        <p:nvSpPr>
          <p:cNvPr id="14" name="TextBox 13">
            <a:extLst>
              <a:ext uri="{FF2B5EF4-FFF2-40B4-BE49-F238E27FC236}">
                <a16:creationId xmlns:a16="http://schemas.microsoft.com/office/drawing/2014/main" id="{4F6D8CA5-B09F-1FFE-854C-9FECE25934CF}"/>
              </a:ext>
            </a:extLst>
          </p:cNvPr>
          <p:cNvSpPr txBox="1"/>
          <p:nvPr/>
        </p:nvSpPr>
        <p:spPr>
          <a:xfrm>
            <a:off x="1702966" y="2915847"/>
            <a:ext cx="9865452" cy="769441"/>
          </a:xfrm>
          <a:prstGeom prst="rect">
            <a:avLst/>
          </a:prstGeom>
          <a:noFill/>
        </p:spPr>
        <p:txBody>
          <a:bodyPr wrap="square">
            <a:spAutoFit/>
          </a:bodyPr>
          <a:lstStyle/>
          <a:p>
            <a:pPr indent="342900"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«Содействие развитию</a:t>
            </a:r>
            <a:r>
              <a:rPr lang="ru-RU" sz="1100" dirty="0">
                <a:solidFill>
                  <a:srgbClr val="002060"/>
                </a:solidFill>
                <a:effectLst/>
                <a:latin typeface="Times New Roman" panose="02020603050405020304" pitchFamily="18" charset="0"/>
                <a:ea typeface="Times New Roman" panose="02020603050405020304" pitchFamily="18" charset="0"/>
              </a:rPr>
              <a:t> </a:t>
            </a:r>
            <a:r>
              <a:rPr lang="ru-RU" sz="1100" b="1" dirty="0">
                <a:solidFill>
                  <a:srgbClr val="002060"/>
                </a:solidFill>
                <a:effectLst/>
                <a:latin typeface="Times New Roman" panose="02020603050405020304" pitchFamily="18" charset="0"/>
                <a:ea typeface="Times New Roman" panose="02020603050405020304" pitchFamily="18" charset="0"/>
              </a:rPr>
              <a:t>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 в Анучинском муниципальном округе на 2025 - 2029 годы»</a:t>
            </a:r>
          </a:p>
          <a:p>
            <a:pPr indent="342900"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Утверждена постановлением администрации Анучинского МО № 645 от 11.07.2024г</a:t>
            </a:r>
            <a:endParaRPr lang="ru-RU" sz="1100" dirty="0">
              <a:solidFill>
                <a:srgbClr val="002060"/>
              </a:solidFill>
            </a:endParaRPr>
          </a:p>
        </p:txBody>
      </p:sp>
      <p:pic>
        <p:nvPicPr>
          <p:cNvPr id="15" name="Рисунок 14">
            <a:extLst>
              <a:ext uri="{FF2B5EF4-FFF2-40B4-BE49-F238E27FC236}">
                <a16:creationId xmlns:a16="http://schemas.microsoft.com/office/drawing/2014/main" id="{51BB2F84-9A28-1B2E-ABC5-63A1BAE8201D}"/>
              </a:ext>
            </a:extLst>
          </p:cNvPr>
          <p:cNvPicPr>
            <a:picLocks noChangeAspect="1"/>
          </p:cNvPicPr>
          <p:nvPr/>
        </p:nvPicPr>
        <p:blipFill>
          <a:blip r:embed="rId4"/>
          <a:stretch>
            <a:fillRect/>
          </a:stretch>
        </p:blipFill>
        <p:spPr>
          <a:xfrm>
            <a:off x="303205" y="2915847"/>
            <a:ext cx="1324259" cy="1075240"/>
          </a:xfrm>
          <a:prstGeom prst="rect">
            <a:avLst/>
          </a:prstGeom>
        </p:spPr>
      </p:pic>
      <p:sp>
        <p:nvSpPr>
          <p:cNvPr id="17" name="TextBox 16">
            <a:extLst>
              <a:ext uri="{FF2B5EF4-FFF2-40B4-BE49-F238E27FC236}">
                <a16:creationId xmlns:a16="http://schemas.microsoft.com/office/drawing/2014/main" id="{12973816-F777-0AC2-0648-D366ACB30D34}"/>
              </a:ext>
            </a:extLst>
          </p:cNvPr>
          <p:cNvSpPr txBox="1"/>
          <p:nvPr/>
        </p:nvSpPr>
        <p:spPr>
          <a:xfrm>
            <a:off x="1702966" y="3593671"/>
            <a:ext cx="9739617" cy="430887"/>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Цель программы - создание условий для развития малого и среднего предпринимательства, а также физических лиц и индивидуальных предпринимателей, применяющих специальный налог «Налог на профессиональный доход».</a:t>
            </a:r>
          </a:p>
        </p:txBody>
      </p:sp>
      <p:sp>
        <p:nvSpPr>
          <p:cNvPr id="19" name="TextBox 18">
            <a:extLst>
              <a:ext uri="{FF2B5EF4-FFF2-40B4-BE49-F238E27FC236}">
                <a16:creationId xmlns:a16="http://schemas.microsoft.com/office/drawing/2014/main" id="{9537AFBB-8808-FB6F-287D-E24653562555}"/>
              </a:ext>
            </a:extLst>
          </p:cNvPr>
          <p:cNvSpPr txBox="1"/>
          <p:nvPr/>
        </p:nvSpPr>
        <p:spPr>
          <a:xfrm>
            <a:off x="207627" y="3993780"/>
            <a:ext cx="11360790" cy="1107996"/>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Основные мероприятия:</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поощрение субъектов малого и среднего предпринимательства, социального предпринимательства, внесших наиболее значимый вклад в развитие;</a:t>
            </a:r>
          </a:p>
          <a:p>
            <a:pPr marL="171450" indent="-171450" algn="just">
              <a:buFontTx/>
              <a:buChar char="-"/>
            </a:pPr>
            <a:r>
              <a:rPr lang="ru-RU" sz="1100" dirty="0">
                <a:latin typeface="Times New Roman" panose="02020603050405020304" pitchFamily="18" charset="0"/>
                <a:cs typeface="Times New Roman" panose="02020603050405020304" pitchFamily="18" charset="0"/>
              </a:rPr>
              <a:t>финансовая поддержка субъектов малого и среднего предпринимательства и физических лиц, используемых специальный налоговый режим «налог на профессиональный доход»;</a:t>
            </a:r>
          </a:p>
          <a:p>
            <a:pPr marL="171450" indent="-171450" algn="just">
              <a:buFontTx/>
              <a:buChar char="-"/>
            </a:pPr>
            <a:r>
              <a:rPr lang="ru-RU" sz="1100" dirty="0">
                <a:latin typeface="Times New Roman" panose="02020603050405020304" pitchFamily="18" charset="0"/>
                <a:cs typeface="Times New Roman" panose="02020603050405020304" pitchFamily="18" charset="0"/>
              </a:rPr>
              <a:t>оказание финансовой поддержки субъектам малого и среднего предпринимательства, включенным в реестр социальных предпринимателей.</a:t>
            </a:r>
          </a:p>
          <a:p>
            <a:pPr algn="just"/>
            <a:r>
              <a:rPr lang="ru-RU" sz="1100" dirty="0">
                <a:latin typeface="Times New Roman" panose="02020603050405020304" pitchFamily="18" charset="0"/>
                <a:cs typeface="Times New Roman" panose="02020603050405020304" pitchFamily="18" charset="0"/>
              </a:rPr>
              <a:t>Сумма финансовых средств 2025 – 2027гг по 355000 руб. (ежегодно).</a:t>
            </a:r>
          </a:p>
          <a:p>
            <a:pPr algn="just"/>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85423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5B13FA3-12AB-71AB-18F2-F868B70E7404}"/>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F71A12D7-7BB0-F4B8-64BC-8F3CFB54539E}"/>
              </a:ext>
            </a:extLst>
          </p:cNvPr>
          <p:cNvSpPr txBox="1"/>
          <p:nvPr/>
        </p:nvSpPr>
        <p:spPr>
          <a:xfrm>
            <a:off x="1793146" y="284793"/>
            <a:ext cx="9842383" cy="600164"/>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«Совершенствование гражданской обороны, защита населения и территории от чрезвычайных ситуаций, обеспечение пожарной безопасности Анучинского муниципального округа на 2025-2029 годы»</a:t>
            </a:r>
          </a:p>
          <a:p>
            <a:pPr algn="ct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756 от 12.08.2024г</a:t>
            </a:r>
            <a:endParaRPr lang="ru-RU" sz="1100" dirty="0">
              <a:solidFill>
                <a:schemeClr val="bg2">
                  <a:lumMod val="10000"/>
                </a:schemeClr>
              </a:solidFill>
            </a:endParaRPr>
          </a:p>
        </p:txBody>
      </p:sp>
      <p:pic>
        <p:nvPicPr>
          <p:cNvPr id="5" name="Рисунок 4">
            <a:extLst>
              <a:ext uri="{FF2B5EF4-FFF2-40B4-BE49-F238E27FC236}">
                <a16:creationId xmlns:a16="http://schemas.microsoft.com/office/drawing/2014/main" id="{3D359FF7-8998-CB70-1A3F-5D4070CE29D1}"/>
              </a:ext>
            </a:extLst>
          </p:cNvPr>
          <p:cNvPicPr>
            <a:picLocks noChangeAspect="1"/>
          </p:cNvPicPr>
          <p:nvPr/>
        </p:nvPicPr>
        <p:blipFill>
          <a:blip r:embed="rId3"/>
          <a:stretch>
            <a:fillRect/>
          </a:stretch>
        </p:blipFill>
        <p:spPr>
          <a:xfrm>
            <a:off x="160324" y="441215"/>
            <a:ext cx="1720907" cy="1457070"/>
          </a:xfrm>
          <a:prstGeom prst="rect">
            <a:avLst/>
          </a:prstGeom>
        </p:spPr>
      </p:pic>
      <p:sp>
        <p:nvSpPr>
          <p:cNvPr id="7" name="TextBox 6">
            <a:extLst>
              <a:ext uri="{FF2B5EF4-FFF2-40B4-BE49-F238E27FC236}">
                <a16:creationId xmlns:a16="http://schemas.microsoft.com/office/drawing/2014/main" id="{064FC311-C6E3-566E-70D2-BE5046715762}"/>
              </a:ext>
            </a:extLst>
          </p:cNvPr>
          <p:cNvSpPr txBox="1"/>
          <p:nvPr/>
        </p:nvSpPr>
        <p:spPr>
          <a:xfrm>
            <a:off x="1969316" y="864700"/>
            <a:ext cx="9842382" cy="1107996"/>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a:t>
            </a:r>
            <a:r>
              <a:rPr lang="ru-RU" sz="1100" dirty="0">
                <a:latin typeface="Times New Roman" panose="02020603050405020304" pitchFamily="18" charset="0"/>
                <a:ea typeface="Times New Roman" panose="02020603050405020304" pitchFamily="18" charset="0"/>
              </a:rPr>
              <a:t>м</a:t>
            </a:r>
            <a:r>
              <a:rPr lang="ru-RU" sz="1100" dirty="0">
                <a:effectLst/>
                <a:latin typeface="Times New Roman" panose="02020603050405020304" pitchFamily="18" charset="0"/>
                <a:ea typeface="Times New Roman" panose="02020603050405020304" pitchFamily="18" charset="0"/>
              </a:rPr>
              <a:t>инимизация социального и экономического ущерба, наносимого населению и экономике Анучинского муниципального округа при возникновении чрезвычайных ситуаций природного и техногенного характера, пожаров и происшествий на водных объектах.</a:t>
            </a:r>
          </a:p>
          <a:p>
            <a:r>
              <a:rPr lang="ru-RU" sz="1100" dirty="0">
                <a:latin typeface="Times New Roman" panose="02020603050405020304" pitchFamily="18" charset="0"/>
              </a:rPr>
              <a:t>Основные мероприятия – мероприятия по предупреждению и ликвидации чрезвычайных ситуаций природного и техногенного характера, обеспечение пожарной безопасности; выполнение мер пожарной безопасности по защите населенных пунктов от природных пожаров; создание условий для организации добровольной пожарной охраны (команды), в рамках обеспечения первичных мер пожарной безопасности.</a:t>
            </a:r>
          </a:p>
          <a:p>
            <a:r>
              <a:rPr lang="ru-RU" sz="1100" dirty="0">
                <a:latin typeface="Times New Roman" panose="02020603050405020304" pitchFamily="18" charset="0"/>
              </a:rPr>
              <a:t>Финансовые средства предусмотрены на 2025г – 1970000 руб., на 2026г -10644431,66руб., на 2027г – 770000руб.</a:t>
            </a:r>
            <a:endParaRPr lang="ru-RU" sz="1100" dirty="0"/>
          </a:p>
        </p:txBody>
      </p:sp>
      <p:sp>
        <p:nvSpPr>
          <p:cNvPr id="8" name="TextBox 7">
            <a:extLst>
              <a:ext uri="{FF2B5EF4-FFF2-40B4-BE49-F238E27FC236}">
                <a16:creationId xmlns:a16="http://schemas.microsoft.com/office/drawing/2014/main" id="{7C2104F5-DD09-BBB3-C005-7FABDF6AAA1C}"/>
              </a:ext>
            </a:extLst>
          </p:cNvPr>
          <p:cNvSpPr txBox="1"/>
          <p:nvPr/>
        </p:nvSpPr>
        <p:spPr>
          <a:xfrm>
            <a:off x="1322809" y="2124056"/>
            <a:ext cx="10312719"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«Благоустройство территории населенных пунктов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2025-2027гг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648 от 15.07.2024г</a:t>
            </a:r>
            <a:endParaRPr lang="ru-RU" sz="1100" dirty="0">
              <a:solidFill>
                <a:schemeClr val="bg2">
                  <a:lumMod val="10000"/>
                </a:schemeClr>
              </a:solidFill>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pic>
        <p:nvPicPr>
          <p:cNvPr id="9" name="Рисунок 8">
            <a:extLst>
              <a:ext uri="{FF2B5EF4-FFF2-40B4-BE49-F238E27FC236}">
                <a16:creationId xmlns:a16="http://schemas.microsoft.com/office/drawing/2014/main" id="{D90641D1-C13F-C2E7-5BC7-A7105574EAE0}"/>
              </a:ext>
            </a:extLst>
          </p:cNvPr>
          <p:cNvPicPr>
            <a:picLocks noChangeAspect="1"/>
          </p:cNvPicPr>
          <p:nvPr/>
        </p:nvPicPr>
        <p:blipFill>
          <a:blip r:embed="rId4"/>
          <a:stretch>
            <a:fillRect/>
          </a:stretch>
        </p:blipFill>
        <p:spPr>
          <a:xfrm>
            <a:off x="160324" y="2142344"/>
            <a:ext cx="1583932" cy="1305397"/>
          </a:xfrm>
          <a:prstGeom prst="rect">
            <a:avLst/>
          </a:prstGeom>
        </p:spPr>
      </p:pic>
      <p:sp>
        <p:nvSpPr>
          <p:cNvPr id="11" name="TextBox 10">
            <a:extLst>
              <a:ext uri="{FF2B5EF4-FFF2-40B4-BE49-F238E27FC236}">
                <a16:creationId xmlns:a16="http://schemas.microsoft.com/office/drawing/2014/main" id="{8995F5B4-3882-4983-ED8A-53F9AE4B8362}"/>
              </a:ext>
            </a:extLst>
          </p:cNvPr>
          <p:cNvSpPr txBox="1"/>
          <p:nvPr/>
        </p:nvSpPr>
        <p:spPr>
          <a:xfrm>
            <a:off x="1793146" y="2509022"/>
            <a:ext cx="9842382" cy="938719"/>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Комплексное решение проблем благоустройства, обеспечение и улучшение внешнего вида территории Анучинского муниципального округа, способствующего комфортной жизнедеятельности, создание комфортных условий проживания и отдыха населения. </a:t>
            </a:r>
          </a:p>
          <a:p>
            <a:r>
              <a:rPr lang="ru-RU" sz="1100" dirty="0">
                <a:effectLst/>
                <a:latin typeface="Times New Roman" panose="02020603050405020304" pitchFamily="18" charset="0"/>
                <a:ea typeface="Times New Roman" panose="02020603050405020304" pitchFamily="18" charset="0"/>
              </a:rPr>
              <a:t>Основные мероприятия - озеленение населённых пунктов; уличное освещение; содержание объектов благоустройства; разработка и проведение экспертизы    проектно-сметной документации; приобретение машин и оборудование для благоустройства.</a:t>
            </a:r>
          </a:p>
          <a:p>
            <a:r>
              <a:rPr lang="ru-RU" sz="1100" dirty="0">
                <a:latin typeface="Times New Roman" panose="02020603050405020304" pitchFamily="18" charset="0"/>
              </a:rPr>
              <a:t>Финансовые средства предусмотрены на 2025г – 8500000 руб., на 2026г - 2027г по 6500000руб. ежегодно.</a:t>
            </a:r>
            <a:endParaRPr lang="ru-RU" sz="1100" dirty="0"/>
          </a:p>
        </p:txBody>
      </p:sp>
      <p:sp>
        <p:nvSpPr>
          <p:cNvPr id="14" name="TextBox 13">
            <a:extLst>
              <a:ext uri="{FF2B5EF4-FFF2-40B4-BE49-F238E27FC236}">
                <a16:creationId xmlns:a16="http://schemas.microsoft.com/office/drawing/2014/main" id="{B042F70E-6077-EB04-8D52-140C66270A65}"/>
              </a:ext>
            </a:extLst>
          </p:cNvPr>
          <p:cNvSpPr txBox="1"/>
          <p:nvPr/>
        </p:nvSpPr>
        <p:spPr>
          <a:xfrm>
            <a:off x="1881230" y="3532432"/>
            <a:ext cx="9486437"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 на территории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2025-2027гг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649 от 15.07.2024г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pic>
        <p:nvPicPr>
          <p:cNvPr id="16" name="Рисунок 15">
            <a:extLst>
              <a:ext uri="{FF2B5EF4-FFF2-40B4-BE49-F238E27FC236}">
                <a16:creationId xmlns:a16="http://schemas.microsoft.com/office/drawing/2014/main" id="{6929F39C-95B8-BBA3-EA21-1FAD54FEF8F8}"/>
              </a:ext>
            </a:extLst>
          </p:cNvPr>
          <p:cNvPicPr>
            <a:picLocks noChangeAspect="1"/>
          </p:cNvPicPr>
          <p:nvPr/>
        </p:nvPicPr>
        <p:blipFill>
          <a:blip r:embed="rId5"/>
          <a:stretch>
            <a:fillRect/>
          </a:stretch>
        </p:blipFill>
        <p:spPr>
          <a:xfrm>
            <a:off x="249149" y="3581960"/>
            <a:ext cx="1720167" cy="915251"/>
          </a:xfrm>
          <a:prstGeom prst="rect">
            <a:avLst/>
          </a:prstGeom>
        </p:spPr>
      </p:pic>
      <p:sp>
        <p:nvSpPr>
          <p:cNvPr id="20" name="TextBox 19">
            <a:extLst>
              <a:ext uri="{FF2B5EF4-FFF2-40B4-BE49-F238E27FC236}">
                <a16:creationId xmlns:a16="http://schemas.microsoft.com/office/drawing/2014/main" id="{02A6079C-3E18-9C47-E33C-96600FFE3E0E}"/>
              </a:ext>
            </a:extLst>
          </p:cNvPr>
          <p:cNvSpPr txBox="1"/>
          <p:nvPr/>
        </p:nvSpPr>
        <p:spPr>
          <a:xfrm>
            <a:off x="2061594" y="4106241"/>
            <a:ext cx="9573933" cy="261610"/>
          </a:xfrm>
          <a:prstGeom prst="rect">
            <a:avLst/>
          </a:prstGeom>
          <a:noFill/>
        </p:spPr>
        <p:txBody>
          <a:bodyPr wrap="square">
            <a:spAutoFit/>
          </a:bodyPr>
          <a:lstStyle/>
          <a:p>
            <a:pPr algn="just"/>
            <a:r>
              <a:rPr lang="ru-RU" sz="1100" dirty="0">
                <a:effectLst/>
                <a:latin typeface="Times New Roman" panose="02020603050405020304" pitchFamily="18" charset="0"/>
                <a:ea typeface="Calibri" panose="020F0502020204030204" pitchFamily="34" charset="0"/>
              </a:rPr>
              <a:t>Цель программы - повышение уровня благоустройства территорий  округа и создание благоприятных условий для проживания и отдыха населения.</a:t>
            </a:r>
            <a:endParaRPr lang="ru-RU" sz="1100" dirty="0"/>
          </a:p>
        </p:txBody>
      </p:sp>
      <p:graphicFrame>
        <p:nvGraphicFramePr>
          <p:cNvPr id="21" name="Таблица 6">
            <a:extLst>
              <a:ext uri="{FF2B5EF4-FFF2-40B4-BE49-F238E27FC236}">
                <a16:creationId xmlns:a16="http://schemas.microsoft.com/office/drawing/2014/main" id="{694DE5B8-D76F-6534-38AB-0C7FC45B96DC}"/>
              </a:ext>
            </a:extLst>
          </p:cNvPr>
          <p:cNvGraphicFramePr>
            <a:graphicFrameLocks noGrp="1"/>
          </p:cNvGraphicFramePr>
          <p:nvPr>
            <p:extLst>
              <p:ext uri="{D42A27DB-BD31-4B8C-83A1-F6EECF244321}">
                <p14:modId xmlns:p14="http://schemas.microsoft.com/office/powerpoint/2010/main" val="480989539"/>
              </p:ext>
            </p:extLst>
          </p:nvPr>
        </p:nvGraphicFramePr>
        <p:xfrm>
          <a:off x="249148" y="4546739"/>
          <a:ext cx="11386378" cy="640080"/>
        </p:xfrm>
        <a:graphic>
          <a:graphicData uri="http://schemas.openxmlformats.org/drawingml/2006/table">
            <a:tbl>
              <a:tblPr firstRow="1" bandRow="1">
                <a:tableStyleId>{16D9F66E-5EB9-4882-86FB-DCBF35E3C3E4}</a:tableStyleId>
              </a:tblPr>
              <a:tblGrid>
                <a:gridCol w="2779175">
                  <a:extLst>
                    <a:ext uri="{9D8B030D-6E8A-4147-A177-3AD203B41FA5}">
                      <a16:colId xmlns:a16="http://schemas.microsoft.com/office/drawing/2014/main" val="2302326644"/>
                    </a:ext>
                  </a:extLst>
                </a:gridCol>
                <a:gridCol w="4465404">
                  <a:extLst>
                    <a:ext uri="{9D8B030D-6E8A-4147-A177-3AD203B41FA5}">
                      <a16:colId xmlns:a16="http://schemas.microsoft.com/office/drawing/2014/main" val="1852069993"/>
                    </a:ext>
                  </a:extLst>
                </a:gridCol>
                <a:gridCol w="1361882">
                  <a:extLst>
                    <a:ext uri="{9D8B030D-6E8A-4147-A177-3AD203B41FA5}">
                      <a16:colId xmlns:a16="http://schemas.microsoft.com/office/drawing/2014/main" val="3796454146"/>
                    </a:ext>
                  </a:extLst>
                </a:gridCol>
                <a:gridCol w="1414263">
                  <a:extLst>
                    <a:ext uri="{9D8B030D-6E8A-4147-A177-3AD203B41FA5}">
                      <a16:colId xmlns:a16="http://schemas.microsoft.com/office/drawing/2014/main" val="2653613850"/>
                    </a:ext>
                  </a:extLst>
                </a:gridCol>
                <a:gridCol w="1365654">
                  <a:extLst>
                    <a:ext uri="{9D8B030D-6E8A-4147-A177-3AD203B41FA5}">
                      <a16:colId xmlns:a16="http://schemas.microsoft.com/office/drawing/2014/main" val="117553411"/>
                    </a:ext>
                  </a:extLst>
                </a:gridCol>
              </a:tblGrid>
              <a:tr h="243375">
                <a:tc>
                  <a:txBody>
                    <a:bodyPr/>
                    <a:lstStyle/>
                    <a:p>
                      <a:r>
                        <a:rPr lang="ru-RU" sz="1000" dirty="0">
                          <a:latin typeface="Times New Roman" panose="02020603050405020304" pitchFamily="18" charset="0"/>
                          <a:cs typeface="Times New Roman" panose="02020603050405020304" pitchFamily="18" charset="0"/>
                        </a:rPr>
                        <a:t>Подпрограмма</a:t>
                      </a:r>
                    </a:p>
                  </a:txBody>
                  <a:tcPr/>
                </a:tc>
                <a:tc>
                  <a:txBody>
                    <a:bodyPr/>
                    <a:lstStyle/>
                    <a:p>
                      <a:r>
                        <a:rPr lang="ru-RU" sz="10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2024г</a:t>
                      </a:r>
                    </a:p>
                  </a:txBody>
                  <a:tcPr/>
                </a:tc>
                <a:tc>
                  <a:txBody>
                    <a:bodyPr/>
                    <a:lstStyle/>
                    <a:p>
                      <a:pPr algn="ctr"/>
                      <a:r>
                        <a:rPr lang="ru-RU" sz="1000" dirty="0">
                          <a:latin typeface="Times New Roman" panose="02020603050405020304" pitchFamily="18" charset="0"/>
                          <a:cs typeface="Times New Roman" panose="02020603050405020304" pitchFamily="18" charset="0"/>
                        </a:rPr>
                        <a:t>2025г</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extLst>
                  <a:ext uri="{0D108BD9-81ED-4DB2-BD59-A6C34878D82A}">
                    <a16:rowId xmlns:a16="http://schemas.microsoft.com/office/drawing/2014/main" val="3766229465"/>
                  </a:ext>
                </a:extLst>
              </a:tr>
              <a:tr h="291984">
                <a:tc>
                  <a:txBody>
                    <a:bodyPr/>
                    <a:lstStyle/>
                    <a:p>
                      <a:r>
                        <a:rPr lang="ru-RU" sz="1000" dirty="0">
                          <a:latin typeface="Times New Roman" panose="02020603050405020304" pitchFamily="18" charset="0"/>
                          <a:cs typeface="Times New Roman" panose="02020603050405020304" pitchFamily="18" charset="0"/>
                        </a:rPr>
                        <a:t>Благоустройство территорий</a:t>
                      </a:r>
                    </a:p>
                  </a:txBody>
                  <a:tcPr/>
                </a:tc>
                <a:tc>
                  <a:txBody>
                    <a:bodyPr/>
                    <a:lstStyle/>
                    <a:p>
                      <a:r>
                        <a:rPr lang="ru-RU" sz="1000" dirty="0">
                          <a:latin typeface="Times New Roman" panose="02020603050405020304" pitchFamily="18" charset="0"/>
                          <a:cs typeface="Times New Roman" panose="02020603050405020304" pitchFamily="18" charset="0"/>
                        </a:rPr>
                        <a:t>расходы на поддержку муниципальных программ по благоустройству, разработка и проведение экспертизы проектно- сметной документации</a:t>
                      </a:r>
                    </a:p>
                  </a:txBody>
                  <a:tcPr/>
                </a:tc>
                <a:tc>
                  <a:txBody>
                    <a:bodyPr/>
                    <a:lstStyle/>
                    <a:p>
                      <a:pPr algn="ctr" fontAlgn="t"/>
                      <a:r>
                        <a:rPr lang="ru-RU" sz="1000" b="0" i="0" u="none" strike="noStrike" dirty="0">
                          <a:solidFill>
                            <a:srgbClr val="000000"/>
                          </a:solidFill>
                          <a:latin typeface="Times New Roman"/>
                        </a:rPr>
                        <a:t>150000,00</a:t>
                      </a:r>
                    </a:p>
                  </a:txBody>
                  <a:tcPr marL="7620" marR="7620" marT="7620" marB="0"/>
                </a:tc>
                <a:tc>
                  <a:txBody>
                    <a:bodyPr/>
                    <a:lstStyle/>
                    <a:p>
                      <a:pPr algn="ctr" fontAlgn="t"/>
                      <a:r>
                        <a:rPr lang="ru-RU" sz="1000" b="0" i="0" u="none" strike="noStrike" dirty="0">
                          <a:solidFill>
                            <a:srgbClr val="000000"/>
                          </a:solidFill>
                          <a:latin typeface="Times New Roman"/>
                        </a:rPr>
                        <a:t>8378283,43</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8378283,43</a:t>
                      </a:r>
                    </a:p>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3526707099"/>
                  </a:ext>
                </a:extLst>
              </a:tr>
            </a:tbl>
          </a:graphicData>
        </a:graphic>
      </p:graphicFrame>
    </p:spTree>
    <p:extLst>
      <p:ext uri="{BB962C8B-B14F-4D97-AF65-F5344CB8AC3E}">
        <p14:creationId xmlns:p14="http://schemas.microsoft.com/office/powerpoint/2010/main" val="3720592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3712567-0447-10E4-89DE-35B3185C5A78}"/>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03E4A55-F6E3-1372-5DB4-425A5FE2F418}"/>
              </a:ext>
            </a:extLst>
          </p:cNvPr>
          <p:cNvSpPr txBox="1"/>
          <p:nvPr/>
        </p:nvSpPr>
        <p:spPr>
          <a:xfrm>
            <a:off x="2194718" y="137960"/>
            <a:ext cx="814721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«Сохранение и развитие культуры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 муниципального округа»  на 2025-2027гг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879-па от 11.09.2024г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FEB0C6F1-F719-CA34-F9D8-34092E9310B5}"/>
              </a:ext>
            </a:extLst>
          </p:cNvPr>
          <p:cNvSpPr txBox="1"/>
          <p:nvPr/>
        </p:nvSpPr>
        <p:spPr>
          <a:xfrm>
            <a:off x="264603" y="437502"/>
            <a:ext cx="11662793" cy="538609"/>
          </a:xfrm>
          <a:prstGeom prst="rect">
            <a:avLst/>
          </a:prstGeom>
          <a:noFill/>
        </p:spPr>
        <p:txBody>
          <a:bodyPr wrap="square">
            <a:spAutoFit/>
          </a:bodyPr>
          <a:lstStyle/>
          <a:p>
            <a:r>
              <a:rPr lang="ru-RU" dirty="0"/>
              <a:t> </a:t>
            </a:r>
            <a:r>
              <a:rPr lang="ru-RU" sz="1100" dirty="0">
                <a:latin typeface="Times New Roman" panose="02020603050405020304" pitchFamily="18" charset="0"/>
                <a:cs typeface="Times New Roman" panose="02020603050405020304" pitchFamily="18" charset="0"/>
              </a:rPr>
              <a:t>Цель программы - создание благоприятных условий для творческого развития личности, повышения доступности и качества культурных благ для населения Анучинского муниципального округа.</a:t>
            </a:r>
          </a:p>
        </p:txBody>
      </p:sp>
      <p:graphicFrame>
        <p:nvGraphicFramePr>
          <p:cNvPr id="9" name="Схема 8">
            <a:extLst>
              <a:ext uri="{FF2B5EF4-FFF2-40B4-BE49-F238E27FC236}">
                <a16:creationId xmlns:a16="http://schemas.microsoft.com/office/drawing/2014/main" id="{CC71DCAF-E487-5694-F48C-8A5EF116C4C5}"/>
              </a:ext>
            </a:extLst>
          </p:cNvPr>
          <p:cNvGraphicFramePr/>
          <p:nvPr>
            <p:extLst>
              <p:ext uri="{D42A27DB-BD31-4B8C-83A1-F6EECF244321}">
                <p14:modId xmlns:p14="http://schemas.microsoft.com/office/powerpoint/2010/main" val="2560068217"/>
              </p:ext>
            </p:extLst>
          </p:nvPr>
        </p:nvGraphicFramePr>
        <p:xfrm>
          <a:off x="264603" y="1006349"/>
          <a:ext cx="11429650" cy="5055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9621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841F13C-B90D-B815-8CB6-9506CD193AC5}"/>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A13BF8EB-8198-CA81-5E03-B15AC1FFD0AC}"/>
              </a:ext>
            </a:extLst>
          </p:cNvPr>
          <p:cNvSpPr txBox="1"/>
          <p:nvPr/>
        </p:nvSpPr>
        <p:spPr>
          <a:xfrm>
            <a:off x="1157680" y="86068"/>
            <a:ext cx="10153419"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«Укрепление общественного здоровья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2025-2029гг</a:t>
            </a:r>
          </a:p>
          <a:p>
            <a:pPr algn="ctr" fontAlgn="base">
              <a:spcBef>
                <a:spcPct val="0"/>
              </a:spcBef>
              <a:spcAft>
                <a:spcPct val="0"/>
              </a:spcAft>
              <a:defRPr/>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867 от 11.09.2024г</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p:txBody>
      </p:sp>
      <p:pic>
        <p:nvPicPr>
          <p:cNvPr id="4" name="Рисунок 3">
            <a:extLst>
              <a:ext uri="{FF2B5EF4-FFF2-40B4-BE49-F238E27FC236}">
                <a16:creationId xmlns:a16="http://schemas.microsoft.com/office/drawing/2014/main" id="{4F1E4EB4-DA2B-09AD-3D15-C5CCE8021788}"/>
              </a:ext>
            </a:extLst>
          </p:cNvPr>
          <p:cNvPicPr>
            <a:picLocks noChangeAspect="1"/>
          </p:cNvPicPr>
          <p:nvPr/>
        </p:nvPicPr>
        <p:blipFill>
          <a:blip r:embed="rId3"/>
          <a:stretch>
            <a:fillRect/>
          </a:stretch>
        </p:blipFill>
        <p:spPr>
          <a:xfrm>
            <a:off x="75558" y="187095"/>
            <a:ext cx="1610686" cy="1157275"/>
          </a:xfrm>
          <a:prstGeom prst="rect">
            <a:avLst/>
          </a:prstGeom>
        </p:spPr>
      </p:pic>
      <p:sp>
        <p:nvSpPr>
          <p:cNvPr id="6" name="TextBox 5">
            <a:extLst>
              <a:ext uri="{FF2B5EF4-FFF2-40B4-BE49-F238E27FC236}">
                <a16:creationId xmlns:a16="http://schemas.microsoft.com/office/drawing/2014/main" id="{195C0769-E38C-E4C9-2AEB-A954638F4487}"/>
              </a:ext>
            </a:extLst>
          </p:cNvPr>
          <p:cNvSpPr txBox="1"/>
          <p:nvPr/>
        </p:nvSpPr>
        <p:spPr>
          <a:xfrm>
            <a:off x="1719743" y="553403"/>
            <a:ext cx="10008066" cy="769441"/>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программы - снижение смертности трудоспособного населения Анучинского муниципального округа за счет обеспечения увеличения доли граждан, ведущих здоровый образ жизни.</a:t>
            </a:r>
            <a:r>
              <a:rPr lang="ru-RU" sz="1100" dirty="0">
                <a:latin typeface="Times New Roman" panose="02020603050405020304" pitchFamily="18" charset="0"/>
                <a:cs typeface="Times New Roman" panose="02020603050405020304" pitchFamily="18" charset="0"/>
              </a:rPr>
              <a:t> </a:t>
            </a:r>
          </a:p>
          <a:p>
            <a:r>
              <a:rPr lang="ru-RU" sz="1100" dirty="0">
                <a:latin typeface="Times New Roman" panose="02020603050405020304" pitchFamily="18" charset="0"/>
                <a:cs typeface="Times New Roman" panose="02020603050405020304" pitchFamily="18" charset="0"/>
              </a:rPr>
              <a:t>Мероприятия данной программы направлены на содействие выявлению и коррекции факторов риска основных хронических заболеваний у населения округа. Предусмотрены финансовые средства на 2025 – 2027гг в сумме по 165000,00 рублей. (ежегодно).</a:t>
            </a:r>
            <a:endParaRPr lang="ru-RU" sz="1100" dirty="0"/>
          </a:p>
        </p:txBody>
      </p:sp>
      <p:pic>
        <p:nvPicPr>
          <p:cNvPr id="7" name="Рисунок 6">
            <a:extLst>
              <a:ext uri="{FF2B5EF4-FFF2-40B4-BE49-F238E27FC236}">
                <a16:creationId xmlns:a16="http://schemas.microsoft.com/office/drawing/2014/main" id="{6F20FABF-5505-8582-7439-E5AEAD25D855}"/>
              </a:ext>
            </a:extLst>
          </p:cNvPr>
          <p:cNvPicPr>
            <a:picLocks noChangeAspect="1"/>
          </p:cNvPicPr>
          <p:nvPr/>
        </p:nvPicPr>
        <p:blipFill>
          <a:blip r:embed="rId4"/>
          <a:stretch>
            <a:fillRect/>
          </a:stretch>
        </p:blipFill>
        <p:spPr>
          <a:xfrm>
            <a:off x="176169" y="1574735"/>
            <a:ext cx="1510075" cy="1289521"/>
          </a:xfrm>
          <a:prstGeom prst="rect">
            <a:avLst/>
          </a:prstGeom>
        </p:spPr>
      </p:pic>
      <p:sp>
        <p:nvSpPr>
          <p:cNvPr id="9" name="TextBox 8">
            <a:extLst>
              <a:ext uri="{FF2B5EF4-FFF2-40B4-BE49-F238E27FC236}">
                <a16:creationId xmlns:a16="http://schemas.microsoft.com/office/drawing/2014/main" id="{BD6E2520-E22E-DF8E-566A-2CB7B0004C49}"/>
              </a:ext>
            </a:extLst>
          </p:cNvPr>
          <p:cNvSpPr txBox="1"/>
          <p:nvPr/>
        </p:nvSpPr>
        <p:spPr>
          <a:xfrm>
            <a:off x="1686244" y="1531465"/>
            <a:ext cx="9831840" cy="600164"/>
          </a:xfrm>
          <a:prstGeom prst="rect">
            <a:avLst/>
          </a:prstGeom>
          <a:noFill/>
        </p:spPr>
        <p:txBody>
          <a:bodyPr wrap="square">
            <a:spAutoFit/>
          </a:bodyPr>
          <a:lstStyle/>
          <a:p>
            <a:pPr algn="ctr"/>
            <a:r>
              <a:rPr lang="ru-RU" sz="1100" b="1" dirty="0">
                <a:solidFill>
                  <a:srgbClr val="002060"/>
                </a:solidFill>
                <a:effectLst/>
                <a:latin typeface="Times New Roman" panose="02020603050405020304" pitchFamily="18" charset="0"/>
                <a:ea typeface="Times New Roman" panose="02020603050405020304" pitchFamily="18" charset="0"/>
              </a:rPr>
              <a:t>Муниципальная программа «Капитальный ремонт гидротехнических сооружений, на территории Анучинского муниципального округа» </a:t>
            </a:r>
          </a:p>
          <a:p>
            <a:pPr algn="ctr"/>
            <a:r>
              <a:rPr lang="ru-RU" sz="1100" b="1" dirty="0">
                <a:solidFill>
                  <a:srgbClr val="002060"/>
                </a:solidFill>
                <a:effectLst/>
                <a:latin typeface="Times New Roman" panose="02020603050405020304" pitchFamily="18" charset="0"/>
                <a:ea typeface="Times New Roman" panose="02020603050405020304" pitchFamily="18" charset="0"/>
              </a:rPr>
              <a:t>на 2025-2029</a:t>
            </a:r>
            <a:r>
              <a:rPr lang="en-US" sz="1100" b="1" dirty="0">
                <a:solidFill>
                  <a:srgbClr val="002060"/>
                </a:solidFill>
                <a:effectLst/>
                <a:latin typeface="Times New Roman" panose="02020603050405020304" pitchFamily="18" charset="0"/>
                <a:ea typeface="Times New Roman" panose="02020603050405020304" pitchFamily="18" charset="0"/>
              </a:rPr>
              <a:t> </a:t>
            </a:r>
            <a:r>
              <a:rPr lang="ru-RU" sz="1100" b="1" dirty="0">
                <a:solidFill>
                  <a:srgbClr val="002060"/>
                </a:solidFill>
                <a:effectLst/>
                <a:latin typeface="Times New Roman" panose="02020603050405020304" pitchFamily="18" charset="0"/>
                <a:ea typeface="Times New Roman" panose="02020603050405020304" pitchFamily="18" charset="0"/>
              </a:rPr>
              <a:t>гг.</a:t>
            </a:r>
          </a:p>
          <a:p>
            <a:pPr algn="ct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864 от 10.09.2024г.</a:t>
            </a:r>
            <a:endParaRPr lang="ru-RU" sz="1100" dirty="0">
              <a:solidFill>
                <a:srgbClr val="002060"/>
              </a:solidFill>
            </a:endParaRPr>
          </a:p>
        </p:txBody>
      </p:sp>
      <p:sp>
        <p:nvSpPr>
          <p:cNvPr id="11" name="TextBox 10">
            <a:extLst>
              <a:ext uri="{FF2B5EF4-FFF2-40B4-BE49-F238E27FC236}">
                <a16:creationId xmlns:a16="http://schemas.microsoft.com/office/drawing/2014/main" id="{32E1BE60-6FF5-8D41-859C-D5AD8A96983A}"/>
              </a:ext>
            </a:extLst>
          </p:cNvPr>
          <p:cNvSpPr txBox="1"/>
          <p:nvPr/>
        </p:nvSpPr>
        <p:spPr>
          <a:xfrm>
            <a:off x="1686244" y="2094815"/>
            <a:ext cx="9949286" cy="769441"/>
          </a:xfrm>
          <a:prstGeom prst="rect">
            <a:avLst/>
          </a:prstGeom>
          <a:noFill/>
        </p:spPr>
        <p:txBody>
          <a:bodyPr wrap="square">
            <a:spAutoFit/>
          </a:bodyPr>
          <a:lstStyle/>
          <a:p>
            <a:r>
              <a:rPr lang="ru-RU" sz="1100" dirty="0">
                <a:effectLst/>
                <a:latin typeface="Times New Roman" panose="02020603050405020304" pitchFamily="18" charset="0"/>
                <a:ea typeface="Times New Roman" panose="02020603050405020304" pitchFamily="18" charset="0"/>
              </a:rPr>
              <a:t>Цель программы - О</a:t>
            </a:r>
            <a:r>
              <a:rPr lang="ru-RU" sz="1100" dirty="0">
                <a:effectLst/>
                <a:latin typeface="Times New Roman" panose="02020603050405020304" pitchFamily="18" charset="0"/>
                <a:ea typeface="Calibri" panose="020F0502020204030204" pitchFamily="34" charset="0"/>
              </a:rPr>
              <a:t>беспечение защиты населения и объектов экономики   Анучинского муниципального округа от наводнения и иного негативного воздействия вод.</a:t>
            </a:r>
          </a:p>
          <a:p>
            <a:r>
              <a:rPr lang="ru-RU" sz="1100" dirty="0">
                <a:latin typeface="Times New Roman" panose="02020603050405020304" pitchFamily="18" charset="0"/>
              </a:rPr>
              <a:t>Финансовые ассигнования предусмотрены на 2025г в сумме 920200,00руб на выполнение следующих мероприятий: разработка проектно-сметной документации, декларирование и страхование гидротехнических сооружений.</a:t>
            </a:r>
            <a:endParaRPr lang="ru-RU" sz="1100" dirty="0"/>
          </a:p>
        </p:txBody>
      </p:sp>
      <p:pic>
        <p:nvPicPr>
          <p:cNvPr id="12" name="Рисунок 11">
            <a:extLst>
              <a:ext uri="{FF2B5EF4-FFF2-40B4-BE49-F238E27FC236}">
                <a16:creationId xmlns:a16="http://schemas.microsoft.com/office/drawing/2014/main" id="{2CEE15C7-5C4B-1308-6C6D-FE1936665CF2}"/>
              </a:ext>
            </a:extLst>
          </p:cNvPr>
          <p:cNvPicPr>
            <a:picLocks noChangeAspect="1"/>
          </p:cNvPicPr>
          <p:nvPr/>
        </p:nvPicPr>
        <p:blipFill>
          <a:blip r:embed="rId5"/>
          <a:srcRect l="10809" r="15482"/>
          <a:stretch/>
        </p:blipFill>
        <p:spPr>
          <a:xfrm>
            <a:off x="176169" y="3188401"/>
            <a:ext cx="1543574" cy="1626879"/>
          </a:xfrm>
          <a:prstGeom prst="rect">
            <a:avLst/>
          </a:prstGeom>
        </p:spPr>
      </p:pic>
      <p:sp>
        <p:nvSpPr>
          <p:cNvPr id="14" name="TextBox 13">
            <a:extLst>
              <a:ext uri="{FF2B5EF4-FFF2-40B4-BE49-F238E27FC236}">
                <a16:creationId xmlns:a16="http://schemas.microsoft.com/office/drawing/2014/main" id="{7C97E10B-235C-FE9E-291C-790F5BC5CE14}"/>
              </a:ext>
            </a:extLst>
          </p:cNvPr>
          <p:cNvSpPr txBox="1"/>
          <p:nvPr/>
        </p:nvSpPr>
        <p:spPr>
          <a:xfrm>
            <a:off x="2151776" y="3188402"/>
            <a:ext cx="9144000" cy="664028"/>
          </a:xfrm>
          <a:prstGeom prst="rect">
            <a:avLst/>
          </a:prstGeom>
          <a:noFill/>
        </p:spPr>
        <p:txBody>
          <a:bodyPr wrap="square">
            <a:spAutoFit/>
          </a:bodyPr>
          <a:lstStyle/>
          <a:p>
            <a:pPr marL="25400" indent="-25400" algn="ctr">
              <a:lnSpc>
                <a:spcPct val="115000"/>
              </a:lnSpc>
            </a:pPr>
            <a:r>
              <a:rPr lang="ru-RU"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«Поддержка социально ориентированных некоммерческих организаций на территории Анучинского муниципального округа  на 2025-2029 годы»</a:t>
            </a:r>
          </a:p>
          <a:p>
            <a:pPr marL="25400" indent="-25400" algn="ctr">
              <a:lnSpc>
                <a:spcPct val="115000"/>
              </a:lnSpc>
            </a:pPr>
            <a:r>
              <a:rPr lang="ru-RU" sz="1100" dirty="0">
                <a:solidFill>
                  <a:schemeClr val="bg2">
                    <a:lumMod val="10000"/>
                  </a:schemeClr>
                </a:solidFill>
                <a:latin typeface="Times New Roman" panose="02020603050405020304" pitchFamily="18" charset="0"/>
              </a:rPr>
              <a:t>Утверждена постановлением администрации Анучинского МО № 818 от 30.08.2024г.</a:t>
            </a:r>
            <a:endParaRPr lang="ru-RU"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AC1161D8-43DE-9136-9DAA-731DEB3B20F0}"/>
              </a:ext>
            </a:extLst>
          </p:cNvPr>
          <p:cNvSpPr txBox="1"/>
          <p:nvPr/>
        </p:nvSpPr>
        <p:spPr>
          <a:xfrm>
            <a:off x="1778523" y="3852430"/>
            <a:ext cx="9949286" cy="1107996"/>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Целью программы является обеспечение условий для эффективной деятельности и развития социально ориентированных некоммерческих организаций (далее - СОНКО) на территории Анучинского муниципального округа, формирование механизма партнёрских отношений между администрацией Анучинского муниципального округа и некоммерческими организациями, общественными объединениями округа.</a:t>
            </a:r>
          </a:p>
          <a:p>
            <a:r>
              <a:rPr lang="ru-RU" sz="1100" dirty="0">
                <a:latin typeface="Times New Roman" panose="02020603050405020304" pitchFamily="18" charset="0"/>
                <a:cs typeface="Times New Roman" panose="02020603050405020304" pitchFamily="18" charset="0"/>
              </a:rPr>
              <a:t>Мероприятия данной программы направлены на оказание поддержки СОНКО в проведении и участии в мероприятиях различного уровня. Предусмотрены финансовые средства на 2025 – 2027гг в сумме по 30000,00 рублей. (ежегодно).</a:t>
            </a:r>
            <a:endParaRPr lang="ru-RU" sz="1100" dirty="0"/>
          </a:p>
          <a:p>
            <a:endParaRPr lang="ru-RU" sz="1100" dirty="0"/>
          </a:p>
        </p:txBody>
      </p:sp>
    </p:spTree>
    <p:extLst>
      <p:ext uri="{BB962C8B-B14F-4D97-AF65-F5344CB8AC3E}">
        <p14:creationId xmlns:p14="http://schemas.microsoft.com/office/powerpoint/2010/main" val="494696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680AC06-A3F2-81CE-76E3-7EEDD7DFEC05}"/>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0D8E053E-B939-B3AC-6EFC-833375940F03}"/>
              </a:ext>
            </a:extLst>
          </p:cNvPr>
          <p:cNvPicPr>
            <a:picLocks noChangeAspect="1"/>
          </p:cNvPicPr>
          <p:nvPr/>
        </p:nvPicPr>
        <p:blipFill>
          <a:blip r:embed="rId3" cstate="print"/>
          <a:stretch>
            <a:fillRect/>
          </a:stretch>
        </p:blipFill>
        <p:spPr>
          <a:xfrm>
            <a:off x="238845" y="256640"/>
            <a:ext cx="1522844" cy="956345"/>
          </a:xfrm>
          <a:prstGeom prst="rect">
            <a:avLst/>
          </a:prstGeom>
        </p:spPr>
      </p:pic>
      <p:sp>
        <p:nvSpPr>
          <p:cNvPr id="4" name="TextBox 3">
            <a:extLst>
              <a:ext uri="{FF2B5EF4-FFF2-40B4-BE49-F238E27FC236}">
                <a16:creationId xmlns:a16="http://schemas.microsoft.com/office/drawing/2014/main" id="{769C9EED-9A4C-F188-FF76-7CCBF353CDD8}"/>
              </a:ext>
            </a:extLst>
          </p:cNvPr>
          <p:cNvSpPr txBox="1"/>
          <p:nvPr/>
        </p:nvSpPr>
        <p:spPr>
          <a:xfrm>
            <a:off x="1845579" y="256640"/>
            <a:ext cx="8147219"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Непрограммные расходы –</a:t>
            </a:r>
            <a:r>
              <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rPr>
              <a:t> расходы, не вошедшие в мероприятия муниципальных программ.</a:t>
            </a: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 </a:t>
            </a:r>
          </a:p>
        </p:txBody>
      </p:sp>
      <p:graphicFrame>
        <p:nvGraphicFramePr>
          <p:cNvPr id="5" name="Таблица 6">
            <a:extLst>
              <a:ext uri="{FF2B5EF4-FFF2-40B4-BE49-F238E27FC236}">
                <a16:creationId xmlns:a16="http://schemas.microsoft.com/office/drawing/2014/main" id="{F41D1C76-F5AC-1B89-96B8-86A09B7DDAE3}"/>
              </a:ext>
            </a:extLst>
          </p:cNvPr>
          <p:cNvGraphicFramePr>
            <a:graphicFrameLocks noGrp="1"/>
          </p:cNvGraphicFramePr>
          <p:nvPr>
            <p:extLst>
              <p:ext uri="{D42A27DB-BD31-4B8C-83A1-F6EECF244321}">
                <p14:modId xmlns:p14="http://schemas.microsoft.com/office/powerpoint/2010/main" val="745504553"/>
              </p:ext>
            </p:extLst>
          </p:nvPr>
        </p:nvGraphicFramePr>
        <p:xfrm>
          <a:off x="190635" y="1291905"/>
          <a:ext cx="11810729" cy="4474221"/>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2023г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3008462965"/>
                  </a:ext>
                </a:extLst>
              </a:tr>
              <a:tr h="182293">
                <a:tc>
                  <a:txBody>
                    <a:bodyPr/>
                    <a:lstStyle/>
                    <a:p>
                      <a:pPr algn="l" fontAlgn="t"/>
                      <a:r>
                        <a:rPr lang="ru-RU" sz="1100" b="0" i="0" u="none" strike="noStrike" dirty="0">
                          <a:solidFill>
                            <a:srgbClr val="000000"/>
                          </a:solidFill>
                          <a:effectLst/>
                          <a:latin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marL="9525" marR="9525" marT="9525" marB="0"/>
                </a:tc>
                <a:tc>
                  <a:txBody>
                    <a:bodyPr/>
                    <a:lstStyle/>
                    <a:p>
                      <a:pPr algn="ctr" fontAlgn="t"/>
                      <a:r>
                        <a:rPr lang="ru-RU" sz="1000" b="0" i="0" u="none" strike="noStrike" dirty="0">
                          <a:solidFill>
                            <a:srgbClr val="000000"/>
                          </a:solidFill>
                          <a:latin typeface="Times New Roman"/>
                        </a:rPr>
                        <a:t>3078562,10</a:t>
                      </a:r>
                    </a:p>
                  </a:txBody>
                  <a:tcPr marL="7620" marR="7620" marT="7620" marB="0"/>
                </a:tc>
                <a:tc>
                  <a:txBody>
                    <a:bodyPr/>
                    <a:lstStyle/>
                    <a:p>
                      <a:pPr algn="ctr" fontAlgn="ctr"/>
                      <a:r>
                        <a:rPr lang="ru-RU" sz="1000" b="0" i="0" u="none" strike="noStrike" dirty="0">
                          <a:solidFill>
                            <a:srgbClr val="000000"/>
                          </a:solidFill>
                          <a:latin typeface="Times New Roman"/>
                        </a:rPr>
                        <a:t>3784400,00</a:t>
                      </a:r>
                    </a:p>
                  </a:txBody>
                  <a:tcPr marL="7620" marR="7620" marT="7620" marB="0"/>
                </a:tc>
                <a:tc>
                  <a:txBody>
                    <a:bodyPr/>
                    <a:lstStyle/>
                    <a:p>
                      <a:pPr algn="ctr" fontAlgn="ctr"/>
                      <a:r>
                        <a:rPr lang="ru-RU" sz="1000" b="0" i="0" u="none" strike="noStrike" dirty="0">
                          <a:solidFill>
                            <a:srgbClr val="000000"/>
                          </a:solidFill>
                          <a:latin typeface="Times New Roman"/>
                        </a:rPr>
                        <a:t>3637900,00</a:t>
                      </a:r>
                    </a:p>
                  </a:txBody>
                  <a:tcPr marL="7620" marR="7620" marT="7620" marB="0"/>
                </a:tc>
                <a:tc>
                  <a:txBody>
                    <a:bodyPr/>
                    <a:lstStyle/>
                    <a:p>
                      <a:pPr algn="ctr" fontAlgn="t"/>
                      <a:r>
                        <a:rPr lang="ru-RU" sz="1000" b="0" i="0" u="none" strike="noStrike" dirty="0">
                          <a:solidFill>
                            <a:srgbClr val="000000"/>
                          </a:solidFill>
                          <a:latin typeface="Times New Roman"/>
                        </a:rPr>
                        <a:t>118,17</a:t>
                      </a:r>
                    </a:p>
                  </a:txBody>
                  <a:tcPr marL="7620" marR="7620" marT="7620" marB="0"/>
                </a:tc>
                <a:tc>
                  <a:txBody>
                    <a:bodyPr/>
                    <a:lstStyle/>
                    <a:p>
                      <a:pPr algn="ctr" fontAlgn="t"/>
                      <a:r>
                        <a:rPr lang="ru-RU" sz="1000" b="0" i="0" u="none" strike="noStrike" dirty="0">
                          <a:solidFill>
                            <a:srgbClr val="000000"/>
                          </a:solidFill>
                          <a:latin typeface="Times New Roman"/>
                        </a:rPr>
                        <a:t>96,13</a:t>
                      </a:r>
                    </a:p>
                  </a:txBody>
                  <a:tcPr marL="7620" marR="7620" marT="7620" marB="0"/>
                </a:tc>
                <a:tc>
                  <a:txBody>
                    <a:bodyPr/>
                    <a:lstStyle/>
                    <a:p>
                      <a:pPr algn="ctr" fontAlgn="ctr"/>
                      <a:r>
                        <a:rPr lang="ru-RU" sz="1000" b="0" i="0" u="none" strike="noStrike" dirty="0">
                          <a:solidFill>
                            <a:srgbClr val="000000"/>
                          </a:solidFill>
                          <a:latin typeface="Times New Roman"/>
                        </a:rPr>
                        <a:t>3637900,00</a:t>
                      </a:r>
                    </a:p>
                  </a:txBody>
                  <a:tcPr marL="7620" marR="7620" marT="7620" marB="0"/>
                </a:tc>
                <a:tc>
                  <a:txBody>
                    <a:bodyPr/>
                    <a:lstStyle/>
                    <a:p>
                      <a:pPr algn="ctr" fontAlgn="ctr"/>
                      <a:r>
                        <a:rPr lang="ru-RU" sz="1000" b="0" i="0" u="none" strike="noStrike" dirty="0">
                          <a:solidFill>
                            <a:srgbClr val="000000"/>
                          </a:solidFill>
                          <a:latin typeface="Times New Roman"/>
                        </a:rPr>
                        <a:t>3637900,00</a:t>
                      </a:r>
                    </a:p>
                  </a:txBody>
                  <a:tcPr marL="7620" marR="7620" marT="7620" marB="0"/>
                </a:tc>
                <a:extLst>
                  <a:ext uri="{0D108BD9-81ED-4DB2-BD59-A6C34878D82A}">
                    <a16:rowId xmlns:a16="http://schemas.microsoft.com/office/drawing/2014/main" val="1946775879"/>
                  </a:ext>
                </a:extLst>
              </a:tr>
              <a:tr h="195778">
                <a:tc>
                  <a:txBody>
                    <a:bodyPr/>
                    <a:lstStyle/>
                    <a:p>
                      <a:pPr algn="l" fontAlgn="t"/>
                      <a:r>
                        <a:rPr lang="ru-RU" sz="1100" b="0" i="0" u="none" strike="noStrike" dirty="0">
                          <a:solidFill>
                            <a:srgbClr val="000000"/>
                          </a:solidFill>
                          <a:effectLst/>
                          <a:latin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tc>
                <a:tc>
                  <a:txBody>
                    <a:bodyPr/>
                    <a:lstStyle/>
                    <a:p>
                      <a:pPr algn="ctr" fontAlgn="t"/>
                      <a:r>
                        <a:rPr lang="ru-RU" sz="1000" b="0" i="0" u="none" strike="noStrike" dirty="0">
                          <a:solidFill>
                            <a:srgbClr val="000000"/>
                          </a:solidFill>
                          <a:latin typeface="Times New Roman"/>
                        </a:rPr>
                        <a:t>3337813,57</a:t>
                      </a:r>
                    </a:p>
                  </a:txBody>
                  <a:tcPr marL="7620" marR="7620" marT="7620" marB="0"/>
                </a:tc>
                <a:tc>
                  <a:txBody>
                    <a:bodyPr/>
                    <a:lstStyle/>
                    <a:p>
                      <a:pPr algn="ctr" fontAlgn="t"/>
                      <a:r>
                        <a:rPr lang="ru-RU" sz="1000" b="0" i="0" u="none" strike="noStrike" dirty="0">
                          <a:solidFill>
                            <a:srgbClr val="000000"/>
                          </a:solidFill>
                          <a:latin typeface="Times New Roman"/>
                        </a:rPr>
                        <a:t>4587810,00</a:t>
                      </a:r>
                    </a:p>
                  </a:txBody>
                  <a:tcPr marL="7620" marR="7620" marT="7620" marB="0"/>
                </a:tc>
                <a:tc>
                  <a:txBody>
                    <a:bodyPr/>
                    <a:lstStyle/>
                    <a:p>
                      <a:pPr algn="ctr" fontAlgn="ctr"/>
                      <a:r>
                        <a:rPr lang="ru-RU" sz="1000" b="0" i="0" u="none" strike="noStrike" dirty="0">
                          <a:solidFill>
                            <a:srgbClr val="000000"/>
                          </a:solidFill>
                          <a:latin typeface="Times New Roman"/>
                        </a:rPr>
                        <a:t>4703000,00</a:t>
                      </a:r>
                    </a:p>
                  </a:txBody>
                  <a:tcPr marL="7620" marR="7620" marT="7620" marB="0"/>
                </a:tc>
                <a:tc>
                  <a:txBody>
                    <a:bodyPr/>
                    <a:lstStyle/>
                    <a:p>
                      <a:pPr algn="ctr" fontAlgn="t"/>
                      <a:r>
                        <a:rPr lang="ru-RU" sz="1000" b="0" i="0" u="none" strike="noStrike" dirty="0">
                          <a:solidFill>
                            <a:srgbClr val="000000"/>
                          </a:solidFill>
                          <a:latin typeface="Times New Roman"/>
                        </a:rPr>
                        <a:t>140,9</a:t>
                      </a:r>
                    </a:p>
                  </a:txBody>
                  <a:tcPr marL="7620" marR="7620" marT="7620" marB="0"/>
                </a:tc>
                <a:tc>
                  <a:txBody>
                    <a:bodyPr/>
                    <a:lstStyle/>
                    <a:p>
                      <a:pPr algn="ctr" fontAlgn="t"/>
                      <a:r>
                        <a:rPr lang="ru-RU" sz="1000" b="0" i="0" u="none" strike="noStrike" dirty="0">
                          <a:solidFill>
                            <a:srgbClr val="000000"/>
                          </a:solidFill>
                          <a:latin typeface="Times New Roman"/>
                        </a:rPr>
                        <a:t>102,51</a:t>
                      </a:r>
                    </a:p>
                  </a:txBody>
                  <a:tcPr marL="7620" marR="7620" marT="7620" marB="0"/>
                </a:tc>
                <a:tc>
                  <a:txBody>
                    <a:bodyPr/>
                    <a:lstStyle/>
                    <a:p>
                      <a:pPr algn="ctr" fontAlgn="ctr"/>
                      <a:r>
                        <a:rPr lang="ru-RU" sz="1000" b="0" i="0" u="none" strike="noStrike" dirty="0">
                          <a:solidFill>
                            <a:srgbClr val="000000"/>
                          </a:solidFill>
                          <a:latin typeface="Times New Roman"/>
                        </a:rPr>
                        <a:t>4703000,00</a:t>
                      </a:r>
                    </a:p>
                  </a:txBody>
                  <a:tcPr marL="7620" marR="7620" marT="7620" marB="0"/>
                </a:tc>
                <a:tc>
                  <a:txBody>
                    <a:bodyPr/>
                    <a:lstStyle/>
                    <a:p>
                      <a:pPr algn="ctr" fontAlgn="ctr"/>
                      <a:r>
                        <a:rPr lang="ru-RU" sz="1000" b="0" i="0" u="none" strike="noStrike" dirty="0">
                          <a:solidFill>
                            <a:srgbClr val="000000"/>
                          </a:solidFill>
                          <a:latin typeface="Times New Roman"/>
                        </a:rPr>
                        <a:t>4703000,00</a:t>
                      </a:r>
                    </a:p>
                  </a:txBody>
                  <a:tcPr marL="7620" marR="7620" marT="7620" marB="0"/>
                </a:tc>
                <a:extLst>
                  <a:ext uri="{0D108BD9-81ED-4DB2-BD59-A6C34878D82A}">
                    <a16:rowId xmlns:a16="http://schemas.microsoft.com/office/drawing/2014/main" val="1759804768"/>
                  </a:ext>
                </a:extLst>
              </a:tr>
              <a:tr h="257419">
                <a:tc>
                  <a:txBody>
                    <a:bodyPr/>
                    <a:lstStyle/>
                    <a:p>
                      <a:pPr algn="l" fontAlgn="t"/>
                      <a:r>
                        <a:rPr lang="ru-RU" sz="1100" b="0" i="0" u="none" strike="noStrike" dirty="0">
                          <a:effectLst/>
                          <a:latin typeface="Times New Roman" panose="02020603050405020304" pitchFamily="18" charset="0"/>
                        </a:rPr>
                        <a:t>Составление (изменение) списков кандидатов в присяжные заседатели федеральных судов общей юрисдикции в Российской Федерации</a:t>
                      </a:r>
                    </a:p>
                  </a:txBody>
                  <a:tcPr marL="9525" marR="9525" marT="9525" marB="0"/>
                </a:tc>
                <a:tc>
                  <a:txBody>
                    <a:bodyPr/>
                    <a:lstStyle/>
                    <a:p>
                      <a:pPr algn="ctr" fontAlgn="t"/>
                      <a:r>
                        <a:rPr lang="ru-RU" sz="1000" b="0" i="0" u="none" strike="noStrike" dirty="0">
                          <a:solidFill>
                            <a:srgbClr val="000000"/>
                          </a:solidFill>
                          <a:latin typeface="Times New Roman"/>
                        </a:rPr>
                        <a:t>2240,00</a:t>
                      </a:r>
                    </a:p>
                  </a:txBody>
                  <a:tcPr marL="7620" marR="7620" marT="7620" marB="0"/>
                </a:tc>
                <a:tc>
                  <a:txBody>
                    <a:bodyPr/>
                    <a:lstStyle/>
                    <a:p>
                      <a:pPr algn="ctr" fontAlgn="ctr"/>
                      <a:r>
                        <a:rPr lang="ru-RU" sz="1000" b="0" i="0" u="none" strike="noStrike" dirty="0">
                          <a:solidFill>
                            <a:srgbClr val="000000"/>
                          </a:solidFill>
                          <a:latin typeface="Times New Roman"/>
                        </a:rPr>
                        <a:t>8503,00</a:t>
                      </a:r>
                    </a:p>
                  </a:txBody>
                  <a:tcPr marL="7620" marR="7620" marT="7620" marB="0"/>
                </a:tc>
                <a:tc>
                  <a:txBody>
                    <a:bodyPr/>
                    <a:lstStyle/>
                    <a:p>
                      <a:pPr algn="ctr" fontAlgn="ctr"/>
                      <a:r>
                        <a:rPr lang="ru-RU" sz="1000" b="0" i="0" u="none" strike="noStrike" dirty="0">
                          <a:solidFill>
                            <a:srgbClr val="000000"/>
                          </a:solidFill>
                          <a:latin typeface="Times New Roman"/>
                        </a:rPr>
                        <a:t>9481,00</a:t>
                      </a:r>
                    </a:p>
                  </a:txBody>
                  <a:tcPr marL="7620" marR="7620" marT="7620" marB="0"/>
                </a:tc>
                <a:tc>
                  <a:txBody>
                    <a:bodyPr/>
                    <a:lstStyle/>
                    <a:p>
                      <a:pPr algn="ctr" fontAlgn="t"/>
                      <a:r>
                        <a:rPr lang="ru-RU" sz="1000" b="0" i="0" u="none" strike="noStrike" dirty="0">
                          <a:solidFill>
                            <a:srgbClr val="000000"/>
                          </a:solidFill>
                          <a:latin typeface="Times New Roman"/>
                        </a:rPr>
                        <a:t>423,26</a:t>
                      </a:r>
                    </a:p>
                  </a:txBody>
                  <a:tcPr marL="7620" marR="7620" marT="7620" marB="0"/>
                </a:tc>
                <a:tc>
                  <a:txBody>
                    <a:bodyPr/>
                    <a:lstStyle/>
                    <a:p>
                      <a:pPr algn="ctr" fontAlgn="t"/>
                      <a:r>
                        <a:rPr lang="ru-RU" sz="1000" b="0" i="0" u="none" strike="noStrike" dirty="0">
                          <a:solidFill>
                            <a:srgbClr val="000000"/>
                          </a:solidFill>
                          <a:latin typeface="Times New Roman"/>
                        </a:rPr>
                        <a:t>111,50</a:t>
                      </a:r>
                    </a:p>
                  </a:txBody>
                  <a:tcPr marL="7620" marR="7620" marT="7620" marB="0"/>
                </a:tc>
                <a:tc>
                  <a:txBody>
                    <a:bodyPr/>
                    <a:lstStyle/>
                    <a:p>
                      <a:pPr algn="ctr" fontAlgn="ctr"/>
                      <a:r>
                        <a:rPr lang="ru-RU" sz="1000" b="0" i="0" u="none" strike="noStrike" dirty="0">
                          <a:solidFill>
                            <a:srgbClr val="000000"/>
                          </a:solidFill>
                          <a:latin typeface="Times New Roman"/>
                        </a:rPr>
                        <a:t>74221,00</a:t>
                      </a:r>
                    </a:p>
                  </a:txBody>
                  <a:tcPr marL="7620" marR="7620" marT="7620" marB="0"/>
                </a:tc>
                <a:tc>
                  <a:txBody>
                    <a:bodyPr/>
                    <a:lstStyle/>
                    <a:p>
                      <a:pPr algn="ctr" fontAlgn="ctr"/>
                      <a:r>
                        <a:rPr lang="ru-RU" sz="1000" b="0" i="0" u="none" strike="noStrike" dirty="0">
                          <a:solidFill>
                            <a:srgbClr val="000000"/>
                          </a:solidFill>
                          <a:latin typeface="Times New Roman"/>
                        </a:rPr>
                        <a:t>13347,00</a:t>
                      </a:r>
                    </a:p>
                  </a:txBody>
                  <a:tcPr marL="7620" marR="7620" marT="7620" marB="0"/>
                </a:tc>
                <a:extLst>
                  <a:ext uri="{0D108BD9-81ED-4DB2-BD59-A6C34878D82A}">
                    <a16:rowId xmlns:a16="http://schemas.microsoft.com/office/drawing/2014/main" val="3251504740"/>
                  </a:ext>
                </a:extLst>
              </a:tr>
              <a:tr h="123117">
                <a:tc>
                  <a:txBody>
                    <a:bodyPr/>
                    <a:lstStyle/>
                    <a:p>
                      <a:pPr algn="l" fontAlgn="t"/>
                      <a:r>
                        <a:rPr lang="ru-RU" sz="1100" b="0" i="0" u="none" strike="noStrike" dirty="0">
                          <a:solidFill>
                            <a:srgbClr val="000000"/>
                          </a:solidFill>
                          <a:effectLst/>
                          <a:latin typeface="Times New Roman" panose="02020603050405020304" pitchFamily="18" charset="0"/>
                        </a:rPr>
                        <a:t>Резервные фонды</a:t>
                      </a:r>
                    </a:p>
                  </a:txBody>
                  <a:tcPr marL="9525" marR="9525" marT="9525" marB="0"/>
                </a:tc>
                <a:tc>
                  <a:txBody>
                    <a:bodyPr/>
                    <a:lstStyle/>
                    <a:p>
                      <a:pPr algn="ctr" fontAlgn="t"/>
                      <a:r>
                        <a:rPr lang="ru-RU" sz="1000" b="0" i="0" u="none" strike="noStrike" dirty="0">
                          <a:solidFill>
                            <a:srgbClr val="000000"/>
                          </a:solidFill>
                          <a:latin typeface="Times New Roman"/>
                        </a:rPr>
                        <a:t>4308530,2</a:t>
                      </a:r>
                    </a:p>
                  </a:txBody>
                  <a:tcPr marL="7620" marR="7620" marT="7620" marB="0"/>
                </a:tc>
                <a:tc>
                  <a:txBody>
                    <a:bodyPr/>
                    <a:lstStyle/>
                    <a:p>
                      <a:pPr algn="ctr" fontAlgn="ctr"/>
                      <a:r>
                        <a:rPr lang="ru-RU" sz="1000" b="0" i="0" u="none" strike="noStrike" dirty="0">
                          <a:solidFill>
                            <a:srgbClr val="000000"/>
                          </a:solidFill>
                          <a:latin typeface="Times New Roman"/>
                        </a:rPr>
                        <a:t>9668160,00</a:t>
                      </a:r>
                    </a:p>
                  </a:txBody>
                  <a:tcPr marL="7620" marR="7620" marT="7620" marB="0"/>
                </a:tc>
                <a:tc>
                  <a:txBody>
                    <a:bodyPr/>
                    <a:lstStyle/>
                    <a:p>
                      <a:pPr algn="ctr" fontAlgn="ctr"/>
                      <a:r>
                        <a:rPr lang="ru-RU" sz="1000" b="0" i="0" u="none" strike="noStrike" dirty="0">
                          <a:solidFill>
                            <a:srgbClr val="000000"/>
                          </a:solidFill>
                          <a:latin typeface="Times New Roman"/>
                        </a:rPr>
                        <a:t>1000000,00</a:t>
                      </a:r>
                    </a:p>
                  </a:txBody>
                  <a:tcPr marL="7620" marR="7620" marT="7620" marB="0"/>
                </a:tc>
                <a:tc>
                  <a:txBody>
                    <a:bodyPr/>
                    <a:lstStyle/>
                    <a:p>
                      <a:pPr algn="ctr" fontAlgn="t"/>
                      <a:r>
                        <a:rPr lang="ru-RU" sz="1000" b="0" i="0" u="none" strike="noStrike" dirty="0">
                          <a:solidFill>
                            <a:srgbClr val="000000"/>
                          </a:solidFill>
                          <a:latin typeface="Times New Roman"/>
                        </a:rPr>
                        <a:t>32,38</a:t>
                      </a:r>
                    </a:p>
                  </a:txBody>
                  <a:tcPr marL="7620" marR="7620" marT="7620" marB="0"/>
                </a:tc>
                <a:tc>
                  <a:txBody>
                    <a:bodyPr/>
                    <a:lstStyle/>
                    <a:p>
                      <a:pPr algn="ctr" fontAlgn="t"/>
                      <a:r>
                        <a:rPr lang="ru-RU" sz="1000" b="0" i="0" u="none" strike="noStrike" dirty="0">
                          <a:solidFill>
                            <a:srgbClr val="000000"/>
                          </a:solidFill>
                          <a:latin typeface="Times New Roman"/>
                        </a:rPr>
                        <a:t>10,34</a:t>
                      </a:r>
                    </a:p>
                  </a:txBody>
                  <a:tcPr marL="7620" marR="7620" marT="7620" marB="0"/>
                </a:tc>
                <a:tc>
                  <a:txBody>
                    <a:bodyPr/>
                    <a:lstStyle/>
                    <a:p>
                      <a:pPr algn="ctr" fontAlgn="ctr"/>
                      <a:r>
                        <a:rPr lang="ru-RU" sz="1000" b="0" i="0" u="none" strike="noStrike" dirty="0">
                          <a:solidFill>
                            <a:srgbClr val="000000"/>
                          </a:solidFill>
                          <a:latin typeface="Times New Roman"/>
                        </a:rPr>
                        <a:t>100000,00</a:t>
                      </a:r>
                    </a:p>
                  </a:txBody>
                  <a:tcPr marL="7620" marR="7620" marT="7620" marB="0"/>
                </a:tc>
                <a:tc>
                  <a:txBody>
                    <a:bodyPr/>
                    <a:lstStyle/>
                    <a:p>
                      <a:pPr algn="ctr" fontAlgn="ctr"/>
                      <a:r>
                        <a:rPr lang="ru-RU" sz="1000" b="0" i="0" u="none" strike="noStrike" dirty="0">
                          <a:solidFill>
                            <a:srgbClr val="000000"/>
                          </a:solidFill>
                          <a:latin typeface="Times New Roman"/>
                        </a:rPr>
                        <a:t>100000,00</a:t>
                      </a:r>
                    </a:p>
                  </a:txBody>
                  <a:tcPr marL="7620" marR="7620" marT="7620" marB="0"/>
                </a:tc>
                <a:extLst>
                  <a:ext uri="{0D108BD9-81ED-4DB2-BD59-A6C34878D82A}">
                    <a16:rowId xmlns:a16="http://schemas.microsoft.com/office/drawing/2014/main" val="408203128"/>
                  </a:ext>
                </a:extLst>
              </a:tr>
              <a:tr h="263620">
                <a:tc>
                  <a:txBody>
                    <a:bodyPr/>
                    <a:lstStyle/>
                    <a:p>
                      <a:pPr algn="l" fontAlgn="t"/>
                      <a:r>
                        <a:rPr lang="ru-RU" sz="1100" b="0" i="0" u="none" strike="noStrike" dirty="0">
                          <a:solidFill>
                            <a:srgbClr val="000000"/>
                          </a:solidFill>
                          <a:effectLst/>
                          <a:latin typeface="Times New Roman" panose="02020603050405020304" pitchFamily="18" charset="0"/>
                        </a:rPr>
                        <a:t>Осуществление первичного воинского учета на территориях, где отсутствуют военные комиссариаты</a:t>
                      </a:r>
                    </a:p>
                  </a:txBody>
                  <a:tcPr marL="9525" marR="9525" marT="9525" marB="0"/>
                </a:tc>
                <a:tc>
                  <a:txBody>
                    <a:bodyPr/>
                    <a:lstStyle/>
                    <a:p>
                      <a:pPr algn="ctr" fontAlgn="t"/>
                      <a:r>
                        <a:rPr lang="ru-RU" sz="1000" b="0" i="0" u="none" strike="noStrike" dirty="0">
                          <a:solidFill>
                            <a:srgbClr val="000000"/>
                          </a:solidFill>
                          <a:latin typeface="Times New Roman"/>
                        </a:rPr>
                        <a:t>1293510</a:t>
                      </a:r>
                    </a:p>
                  </a:txBody>
                  <a:tcPr marL="7620" marR="7620" marT="7620" marB="0"/>
                </a:tc>
                <a:tc>
                  <a:txBody>
                    <a:bodyPr/>
                    <a:lstStyle/>
                    <a:p>
                      <a:pPr algn="ctr" fontAlgn="t"/>
                      <a:r>
                        <a:rPr lang="ru-RU" sz="1000" b="0" i="0" u="none" strike="noStrike" dirty="0">
                          <a:solidFill>
                            <a:srgbClr val="000000"/>
                          </a:solidFill>
                          <a:latin typeface="Times New Roman"/>
                        </a:rPr>
                        <a:t>1417516,00</a:t>
                      </a:r>
                    </a:p>
                  </a:txBody>
                  <a:tcPr marL="7620" marR="7620" marT="7620" marB="0"/>
                </a:tc>
                <a:tc>
                  <a:txBody>
                    <a:bodyPr/>
                    <a:lstStyle/>
                    <a:p>
                      <a:pPr algn="ctr" fontAlgn="ctr"/>
                      <a:r>
                        <a:rPr lang="ru-RU" sz="1000" b="0" i="0" u="none" strike="noStrike" dirty="0">
                          <a:solidFill>
                            <a:srgbClr val="000000"/>
                          </a:solidFill>
                          <a:latin typeface="Times New Roman"/>
                        </a:rPr>
                        <a:t>1276152,00</a:t>
                      </a:r>
                    </a:p>
                  </a:txBody>
                  <a:tcPr marL="7620" marR="7620" marT="7620" marB="0"/>
                </a:tc>
                <a:tc>
                  <a:txBody>
                    <a:bodyPr/>
                    <a:lstStyle/>
                    <a:p>
                      <a:pPr algn="ctr" fontAlgn="t"/>
                      <a:r>
                        <a:rPr lang="ru-RU" sz="1000" b="0" i="0" u="none" strike="noStrike" dirty="0">
                          <a:solidFill>
                            <a:srgbClr val="000000"/>
                          </a:solidFill>
                          <a:latin typeface="Times New Roman"/>
                        </a:rPr>
                        <a:t>98,66</a:t>
                      </a:r>
                    </a:p>
                  </a:txBody>
                  <a:tcPr marL="7620" marR="7620" marT="7620" marB="0"/>
                </a:tc>
                <a:tc>
                  <a:txBody>
                    <a:bodyPr/>
                    <a:lstStyle/>
                    <a:p>
                      <a:pPr algn="ctr" fontAlgn="t"/>
                      <a:r>
                        <a:rPr lang="ru-RU" sz="1000" b="0" i="0" u="none" strike="noStrike" dirty="0">
                          <a:solidFill>
                            <a:srgbClr val="000000"/>
                          </a:solidFill>
                          <a:latin typeface="Times New Roman"/>
                        </a:rPr>
                        <a:t>90,03</a:t>
                      </a:r>
                    </a:p>
                  </a:txBody>
                  <a:tcPr marL="7620" marR="7620" marT="7620" marB="0"/>
                </a:tc>
                <a:tc>
                  <a:txBody>
                    <a:bodyPr/>
                    <a:lstStyle/>
                    <a:p>
                      <a:pPr algn="ctr" fontAlgn="ctr"/>
                      <a:r>
                        <a:rPr lang="ru-RU" sz="1000" b="0" i="0" u="none" strike="noStrike" dirty="0">
                          <a:solidFill>
                            <a:srgbClr val="000000"/>
                          </a:solidFill>
                          <a:latin typeface="Times New Roman"/>
                        </a:rPr>
                        <a:t>1395216,00</a:t>
                      </a:r>
                    </a:p>
                  </a:txBody>
                  <a:tcPr marL="7620" marR="7620" marT="7620" marB="0"/>
                </a:tc>
                <a:tc>
                  <a:txBody>
                    <a:bodyPr/>
                    <a:lstStyle/>
                    <a:p>
                      <a:pPr algn="ctr" fontAlgn="ctr"/>
                      <a:r>
                        <a:rPr lang="ru-RU" sz="1000" b="0" i="0" u="none" strike="noStrike" dirty="0">
                          <a:solidFill>
                            <a:srgbClr val="000000"/>
                          </a:solidFill>
                          <a:latin typeface="Times New Roman"/>
                        </a:rPr>
                        <a:t>1445040,00</a:t>
                      </a:r>
                    </a:p>
                  </a:txBody>
                  <a:tcPr marL="7620" marR="7620" marT="7620" marB="0"/>
                </a:tc>
                <a:extLst>
                  <a:ext uri="{0D108BD9-81ED-4DB2-BD59-A6C34878D82A}">
                    <a16:rowId xmlns:a16="http://schemas.microsoft.com/office/drawing/2014/main" val="618865041"/>
                  </a:ext>
                </a:extLst>
              </a:tr>
              <a:tr h="232580">
                <a:tc>
                  <a:txBody>
                    <a:bodyPr/>
                    <a:lstStyle/>
                    <a:p>
                      <a:pPr algn="l" fontAlgn="t"/>
                      <a:r>
                        <a:rPr lang="ru-RU" sz="1100" b="0" i="0" u="none" strike="noStrike" dirty="0">
                          <a:solidFill>
                            <a:srgbClr val="000000"/>
                          </a:solidFill>
                          <a:effectLst/>
                          <a:latin typeface="Times New Roman" panose="02020603050405020304" pitchFamily="18" charset="0"/>
                        </a:rPr>
                        <a:t>Субвенции на реализацию государственных полномочий по организации проведения мероприятий по предупреждению и ликвидации болезней животных</a:t>
                      </a:r>
                    </a:p>
                  </a:txBody>
                  <a:tcPr marL="9525" marR="9525" marT="9525" marB="0"/>
                </a:tc>
                <a:tc>
                  <a:txBody>
                    <a:bodyPr/>
                    <a:lstStyle/>
                    <a:p>
                      <a:pPr algn="ctr" fontAlgn="t"/>
                      <a:r>
                        <a:rPr lang="ru-RU" sz="1000" b="0" i="0" u="none" strike="noStrike" dirty="0">
                          <a:solidFill>
                            <a:srgbClr val="000000"/>
                          </a:solidFill>
                          <a:latin typeface="Times New Roman"/>
                        </a:rPr>
                        <a:t>835923,50</a:t>
                      </a: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tc>
                  <a:txBody>
                    <a:bodyPr/>
                    <a:lstStyle/>
                    <a:p>
                      <a:pPr algn="ctr" fontAlgn="t"/>
                      <a:r>
                        <a:rPr lang="ru-RU" sz="1000" b="0" i="0" u="none" strike="noStrike" dirty="0">
                          <a:solidFill>
                            <a:srgbClr val="000000"/>
                          </a:solidFill>
                          <a:latin typeface="Times New Roman"/>
                        </a:rPr>
                        <a:t>170,88</a:t>
                      </a:r>
                    </a:p>
                  </a:txBody>
                  <a:tcPr marL="7620" marR="7620" marT="7620" marB="0"/>
                </a:tc>
                <a:tc>
                  <a:txBody>
                    <a:bodyPr/>
                    <a:lstStyle/>
                    <a:p>
                      <a:pPr algn="ctr" fontAlgn="t"/>
                      <a:r>
                        <a:rPr lang="ru-RU" sz="1000" b="0" i="0" u="none" strike="noStrike" dirty="0">
                          <a:solidFill>
                            <a:srgbClr val="000000"/>
                          </a:solidFill>
                          <a:latin typeface="Times New Roman"/>
                        </a:rPr>
                        <a:t>100</a:t>
                      </a: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extLst>
                  <a:ext uri="{0D108BD9-81ED-4DB2-BD59-A6C34878D82A}">
                    <a16:rowId xmlns:a16="http://schemas.microsoft.com/office/drawing/2014/main" val="1644966778"/>
                  </a:ext>
                </a:extLst>
              </a:tr>
              <a:tr h="0">
                <a:tc>
                  <a:txBody>
                    <a:bodyPr/>
                    <a:lstStyle/>
                    <a:p>
                      <a:pPr algn="l" fontAlgn="b"/>
                      <a:r>
                        <a:rPr lang="ru-RU" sz="1100" b="0" i="0" u="none" strike="noStrike" dirty="0">
                          <a:solidFill>
                            <a:srgbClr val="000000"/>
                          </a:solidFill>
                          <a:effectLst/>
                          <a:latin typeface="Times New Roman" panose="02020603050405020304" pitchFamily="18" charset="0"/>
                        </a:rPr>
                        <a:t>Реализация государственного полномочия в сфере транспортного обслуживания по муниципальным маршрутам в границах муниципальных образований</a:t>
                      </a:r>
                    </a:p>
                  </a:txBody>
                  <a:tcPr marL="9525" marR="9525" marT="9525" marB="0" anchor="b"/>
                </a:tc>
                <a:tc>
                  <a:txBody>
                    <a:bodyPr/>
                    <a:lstStyle/>
                    <a:p>
                      <a:pPr algn="ctr" fontAlgn="t"/>
                      <a:r>
                        <a:rPr lang="ru-RU" sz="1000" b="0" i="0" u="none" strike="noStrike" dirty="0">
                          <a:solidFill>
                            <a:srgbClr val="000000"/>
                          </a:solidFill>
                          <a:latin typeface="Times New Roman"/>
                        </a:rPr>
                        <a:t>1384079,79</a:t>
                      </a:r>
                    </a:p>
                  </a:txBody>
                  <a:tcPr marL="7620" marR="7620" marT="7620" marB="0"/>
                </a:tc>
                <a:tc>
                  <a:txBody>
                    <a:bodyPr/>
                    <a:lstStyle/>
                    <a:p>
                      <a:pPr algn="ctr" fontAlgn="t"/>
                      <a:r>
                        <a:rPr lang="ru-RU" sz="1000" b="0" i="0" u="none" strike="noStrike" dirty="0">
                          <a:solidFill>
                            <a:srgbClr val="000000"/>
                          </a:solidFill>
                          <a:latin typeface="Times New Roman"/>
                        </a:rPr>
                        <a:t>3412993,40</a:t>
                      </a: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tc>
                  <a:txBody>
                    <a:bodyPr/>
                    <a:lstStyle/>
                    <a:p>
                      <a:pPr algn="ctr" fontAlgn="ctr"/>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399572916"/>
                  </a:ext>
                </a:extLst>
              </a:tr>
              <a:tr h="222632">
                <a:tc>
                  <a:txBody>
                    <a:bodyPr/>
                    <a:lstStyle/>
                    <a:p>
                      <a:pPr algn="l" fontAlgn="b"/>
                      <a:r>
                        <a:rPr lang="ru-RU" sz="1100" b="0" i="0" u="none" strike="noStrike" dirty="0">
                          <a:solidFill>
                            <a:srgbClr val="000000"/>
                          </a:solidFill>
                          <a:effectLst/>
                          <a:latin typeface="Times New Roman" panose="02020603050405020304" pitchFamily="18" charset="0"/>
                        </a:rPr>
                        <a:t>Расходы на реализацию государственных полномочий по социальной поддержке детей, оставшихся без попечения родителей, и лиц, принявших на воспитание в семью детей, оставшихся без попечения родителей</a:t>
                      </a:r>
                    </a:p>
                  </a:txBody>
                  <a:tcPr marL="9525" marR="9525" marT="9525" marB="0" anchor="b"/>
                </a:tc>
                <a:tc>
                  <a:txBody>
                    <a:bodyPr/>
                    <a:lstStyle/>
                    <a:p>
                      <a:pPr algn="ctr" fontAlgn="t"/>
                      <a:r>
                        <a:rPr lang="ru-RU" sz="1000" b="0" i="0" u="none" strike="noStrike" dirty="0">
                          <a:solidFill>
                            <a:srgbClr val="000000"/>
                          </a:solidFill>
                          <a:latin typeface="Times New Roman"/>
                        </a:rPr>
                        <a:t>17264408,93</a:t>
                      </a:r>
                    </a:p>
                  </a:txBody>
                  <a:tcPr marL="7620" marR="7620" marT="7620" marB="0"/>
                </a:tc>
                <a:tc>
                  <a:txBody>
                    <a:bodyPr/>
                    <a:lstStyle/>
                    <a:p>
                      <a:pPr algn="ctr" fontAlgn="t"/>
                      <a:r>
                        <a:rPr lang="ru-RU" sz="1000" b="0" i="0" u="none" strike="noStrike" dirty="0">
                          <a:solidFill>
                            <a:srgbClr val="000000"/>
                          </a:solidFill>
                          <a:latin typeface="Times New Roman"/>
                        </a:rPr>
                        <a:t>18178607,94</a:t>
                      </a:r>
                    </a:p>
                  </a:txBody>
                  <a:tcPr marL="7620" marR="7620" marT="7620" marB="0"/>
                </a:tc>
                <a:tc>
                  <a:txBody>
                    <a:bodyPr/>
                    <a:lstStyle/>
                    <a:p>
                      <a:pPr algn="ctr" fontAlgn="ctr"/>
                      <a:r>
                        <a:rPr lang="ru-RU" sz="1000" b="0" i="0" u="none" strike="noStrike" dirty="0">
                          <a:solidFill>
                            <a:srgbClr val="000000"/>
                          </a:solidFill>
                          <a:latin typeface="Times New Roman"/>
                        </a:rPr>
                        <a:t>25650007,17</a:t>
                      </a:r>
                    </a:p>
                  </a:txBody>
                  <a:tcPr marL="7620" marR="7620" marT="7620" marB="0"/>
                </a:tc>
                <a:tc>
                  <a:txBody>
                    <a:bodyPr/>
                    <a:lstStyle/>
                    <a:p>
                      <a:pPr algn="ctr" fontAlgn="t"/>
                      <a:r>
                        <a:rPr lang="ru-RU" sz="1000" b="0" i="0" u="none" strike="noStrike" dirty="0">
                          <a:solidFill>
                            <a:srgbClr val="000000"/>
                          </a:solidFill>
                          <a:latin typeface="Times New Roman"/>
                        </a:rPr>
                        <a:t>148,57</a:t>
                      </a:r>
                    </a:p>
                  </a:txBody>
                  <a:tcPr marL="7620" marR="7620" marT="7620" marB="0"/>
                </a:tc>
                <a:tc>
                  <a:txBody>
                    <a:bodyPr/>
                    <a:lstStyle/>
                    <a:p>
                      <a:pPr algn="ctr" fontAlgn="t"/>
                      <a:r>
                        <a:rPr lang="ru-RU" sz="1000" b="0" i="0" u="none" strike="noStrike" dirty="0">
                          <a:solidFill>
                            <a:srgbClr val="000000"/>
                          </a:solidFill>
                          <a:latin typeface="Times New Roman"/>
                        </a:rPr>
                        <a:t>141,10</a:t>
                      </a:r>
                    </a:p>
                  </a:txBody>
                  <a:tcPr marL="7620" marR="7620" marT="7620" marB="0"/>
                </a:tc>
                <a:tc>
                  <a:txBody>
                    <a:bodyPr/>
                    <a:lstStyle/>
                    <a:p>
                      <a:pPr algn="ctr" fontAlgn="ctr"/>
                      <a:r>
                        <a:rPr lang="ru-RU" sz="1000" b="0" i="0" u="none" strike="noStrike" dirty="0">
                          <a:solidFill>
                            <a:srgbClr val="000000"/>
                          </a:solidFill>
                          <a:latin typeface="Times New Roman"/>
                        </a:rPr>
                        <a:t>27439939,38</a:t>
                      </a:r>
                    </a:p>
                  </a:txBody>
                  <a:tcPr marL="7620" marR="7620" marT="7620" marB="0"/>
                </a:tc>
                <a:tc>
                  <a:txBody>
                    <a:bodyPr/>
                    <a:lstStyle/>
                    <a:p>
                      <a:pPr algn="ctr" fontAlgn="ctr"/>
                      <a:r>
                        <a:rPr lang="ru-RU" sz="1000" b="0" i="0" u="none" strike="noStrike" dirty="0">
                          <a:solidFill>
                            <a:srgbClr val="000000"/>
                          </a:solidFill>
                          <a:latin typeface="Times New Roman"/>
                        </a:rPr>
                        <a:t>282310096,15</a:t>
                      </a:r>
                    </a:p>
                  </a:txBody>
                  <a:tcPr marL="7620" marR="7620" marT="7620" marB="0"/>
                </a:tc>
                <a:extLst>
                  <a:ext uri="{0D108BD9-81ED-4DB2-BD59-A6C34878D82A}">
                    <a16:rowId xmlns:a16="http://schemas.microsoft.com/office/drawing/2014/main" val="2159441106"/>
                  </a:ext>
                </a:extLst>
              </a:tr>
              <a:tr h="227976">
                <a:tc>
                  <a:txBody>
                    <a:bodyPr/>
                    <a:lstStyle/>
                    <a:p>
                      <a:pPr algn="l" fontAlgn="t"/>
                      <a:r>
                        <a:rPr lang="ru-RU" sz="1100" b="0" i="0" u="none" strike="noStrike" dirty="0">
                          <a:solidFill>
                            <a:srgbClr val="000000"/>
                          </a:solidFill>
                          <a:effectLst/>
                          <a:latin typeface="Times New Roman" panose="02020603050405020304" pitchFamily="18" charset="0"/>
                        </a:rPr>
                        <a:t>Обеспечение проведение выборов и референдумов</a:t>
                      </a:r>
                    </a:p>
                  </a:txBody>
                  <a:tcPr marL="9525" marR="9525" marT="9525"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effectLst/>
                        <a:latin typeface="Times New Roman" panose="02020603050405020304" pitchFamily="18" charset="0"/>
                      </a:endParaRP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3000000,00</a:t>
                      </a: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57753566"/>
                  </a:ext>
                </a:extLst>
              </a:tr>
              <a:tr h="174443">
                <a:tc>
                  <a:txBody>
                    <a:bodyPr/>
                    <a:lstStyle/>
                    <a:p>
                      <a:pPr algn="l" fontAlgn="t"/>
                      <a:r>
                        <a:rPr lang="ru-RU" sz="1100" b="0" i="0" u="none" strike="noStrike" dirty="0">
                          <a:effectLst/>
                          <a:latin typeface="Times New Roman" panose="02020603050405020304" pitchFamily="18" charset="0"/>
                        </a:rPr>
                        <a:t>Расходы связанные с исполнением решений принятых судебными органами</a:t>
                      </a:r>
                    </a:p>
                  </a:txBody>
                  <a:tcPr marL="9525" marR="9525" marT="9525" marB="0"/>
                </a:tc>
                <a:tc>
                  <a:txBody>
                    <a:bodyPr/>
                    <a:lstStyle/>
                    <a:p>
                      <a:pPr algn="ctr" fontAlgn="t"/>
                      <a:r>
                        <a:rPr lang="ru-RU" sz="1000" b="0" i="0" u="none" strike="noStrike" dirty="0">
                          <a:solidFill>
                            <a:srgbClr val="000000"/>
                          </a:solidFill>
                          <a:latin typeface="Times New Roman"/>
                        </a:rPr>
                        <a:t>320192,88</a:t>
                      </a:r>
                    </a:p>
                  </a:txBody>
                  <a:tcPr marL="7620" marR="7620" marT="7620" marB="0"/>
                </a:tc>
                <a:tc>
                  <a:txBody>
                    <a:bodyPr/>
                    <a:lstStyle/>
                    <a:p>
                      <a:pPr algn="ctr" fontAlgn="ctr"/>
                      <a:r>
                        <a:rPr lang="ru-RU" sz="1000" b="0" i="0" u="none" strike="noStrike" dirty="0">
                          <a:solidFill>
                            <a:srgbClr val="000000"/>
                          </a:solidFill>
                          <a:latin typeface="Times New Roman"/>
                        </a:rPr>
                        <a:t>420000,00</a:t>
                      </a:r>
                    </a:p>
                  </a:txBody>
                  <a:tcPr marL="7620" marR="7620" marT="7620"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67499513"/>
                  </a:ext>
                </a:extLst>
              </a:tr>
              <a:tr h="227976">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fontAlgn="t"/>
                      <a:r>
                        <a:rPr lang="ru-RU" sz="1000" b="1" i="0" u="none" strike="noStrike" dirty="0">
                          <a:solidFill>
                            <a:srgbClr val="000000"/>
                          </a:solidFill>
                          <a:latin typeface="Times New Roman"/>
                        </a:rPr>
                        <a:t>31825260,97</a:t>
                      </a:r>
                    </a:p>
                  </a:txBody>
                  <a:tcPr marL="7620" marR="7620" marT="7620" marB="0"/>
                </a:tc>
                <a:tc>
                  <a:txBody>
                    <a:bodyPr/>
                    <a:lstStyle/>
                    <a:p>
                      <a:pPr algn="ctr" fontAlgn="t"/>
                      <a:r>
                        <a:rPr lang="ru-RU" sz="1000" b="1" i="0" u="none" strike="noStrike" dirty="0">
                          <a:solidFill>
                            <a:srgbClr val="000000"/>
                          </a:solidFill>
                          <a:latin typeface="Times New Roman"/>
                        </a:rPr>
                        <a:t>42906445,78</a:t>
                      </a:r>
                    </a:p>
                  </a:txBody>
                  <a:tcPr marL="7620" marR="7620" marT="7620" marB="0"/>
                </a:tc>
                <a:tc>
                  <a:txBody>
                    <a:bodyPr/>
                    <a:lstStyle/>
                    <a:p>
                      <a:pPr algn="ctr" fontAlgn="t"/>
                      <a:r>
                        <a:rPr lang="ru-RU" sz="1000" b="1" i="0" u="none" strike="noStrike" dirty="0">
                          <a:solidFill>
                            <a:srgbClr val="000000"/>
                          </a:solidFill>
                          <a:latin typeface="Times New Roman"/>
                        </a:rPr>
                        <a:t>40704995,61</a:t>
                      </a:r>
                    </a:p>
                  </a:txBody>
                  <a:tcPr marL="7620" marR="7620" marT="7620" marB="0"/>
                </a:tc>
                <a:tc>
                  <a:txBody>
                    <a:bodyPr/>
                    <a:lstStyle/>
                    <a:p>
                      <a:pPr algn="ctr" fontAlgn="t"/>
                      <a:r>
                        <a:rPr lang="ru-RU" sz="1000" b="1" i="0" u="none" strike="noStrike" dirty="0">
                          <a:solidFill>
                            <a:srgbClr val="000000"/>
                          </a:solidFill>
                          <a:latin typeface="Times New Roman"/>
                        </a:rPr>
                        <a:t>127,9</a:t>
                      </a:r>
                    </a:p>
                  </a:txBody>
                  <a:tcPr marL="7620" marR="7620" marT="7620" marB="0"/>
                </a:tc>
                <a:tc>
                  <a:txBody>
                    <a:bodyPr/>
                    <a:lstStyle/>
                    <a:p>
                      <a:pPr algn="ctr" fontAlgn="t"/>
                      <a:r>
                        <a:rPr lang="ru-RU" sz="1000" b="1" i="0" u="none" strike="noStrike" dirty="0">
                          <a:solidFill>
                            <a:srgbClr val="000000"/>
                          </a:solidFill>
                          <a:latin typeface="Times New Roman"/>
                        </a:rPr>
                        <a:t>94,87</a:t>
                      </a:r>
                    </a:p>
                  </a:txBody>
                  <a:tcPr marL="7620" marR="7620" marT="7620" marB="0"/>
                </a:tc>
                <a:tc>
                  <a:txBody>
                    <a:bodyPr/>
                    <a:lstStyle/>
                    <a:p>
                      <a:pPr algn="ctr" fontAlgn="t"/>
                      <a:r>
                        <a:rPr lang="ru-RU" sz="1000" b="1" i="0" u="none" strike="noStrike" dirty="0">
                          <a:solidFill>
                            <a:srgbClr val="000000"/>
                          </a:solidFill>
                          <a:latin typeface="Times New Roman"/>
                        </a:rPr>
                        <a:t>38778731,82</a:t>
                      </a:r>
                    </a:p>
                  </a:txBody>
                  <a:tcPr marL="7620" marR="7620" marT="7620" marB="0"/>
                </a:tc>
                <a:tc>
                  <a:txBody>
                    <a:bodyPr/>
                    <a:lstStyle/>
                    <a:p>
                      <a:pPr algn="ctr" fontAlgn="t"/>
                      <a:r>
                        <a:rPr lang="ru-RU" sz="1000" b="1" i="0" u="none" strike="noStrike" dirty="0">
                          <a:solidFill>
                            <a:srgbClr val="000000"/>
                          </a:solidFill>
                          <a:latin typeface="Times New Roman"/>
                        </a:rPr>
                        <a:t>39558838,59</a:t>
                      </a:r>
                    </a:p>
                  </a:txBody>
                  <a:tcPr marL="7620" marR="7620" marT="7620" marB="0"/>
                </a:tc>
                <a:extLst>
                  <a:ext uri="{0D108BD9-81ED-4DB2-BD59-A6C34878D82A}">
                    <a16:rowId xmlns:a16="http://schemas.microsoft.com/office/drawing/2014/main" val="2995877751"/>
                  </a:ext>
                </a:extLst>
              </a:tr>
            </a:tbl>
          </a:graphicData>
        </a:graphic>
      </p:graphicFrame>
    </p:spTree>
    <p:extLst>
      <p:ext uri="{BB962C8B-B14F-4D97-AF65-F5344CB8AC3E}">
        <p14:creationId xmlns:p14="http://schemas.microsoft.com/office/powerpoint/2010/main" val="34798092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7E0A092-66B6-7E82-DCFF-432EC9B1DAB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5DF14AE-FE2A-EFEA-D066-0811CCBCDC88}"/>
              </a:ext>
            </a:extLst>
          </p:cNvPr>
          <p:cNvSpPr txBox="1"/>
          <p:nvPr/>
        </p:nvSpPr>
        <p:spPr>
          <a:xfrm>
            <a:off x="4271116" y="246390"/>
            <a:ext cx="3875713"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Динамика непрограммных расходов в тыс. руб.</a:t>
            </a:r>
          </a:p>
        </p:txBody>
      </p:sp>
      <p:graphicFrame>
        <p:nvGraphicFramePr>
          <p:cNvPr id="6" name="Диаграмма 5">
            <a:extLst>
              <a:ext uri="{FF2B5EF4-FFF2-40B4-BE49-F238E27FC236}">
                <a16:creationId xmlns:a16="http://schemas.microsoft.com/office/drawing/2014/main" id="{6CFB374F-664C-1D05-5BF8-7A58423F76D5}"/>
              </a:ext>
            </a:extLst>
          </p:cNvPr>
          <p:cNvGraphicFramePr/>
          <p:nvPr>
            <p:extLst>
              <p:ext uri="{D42A27DB-BD31-4B8C-83A1-F6EECF244321}">
                <p14:modId xmlns:p14="http://schemas.microsoft.com/office/powerpoint/2010/main" val="3361061798"/>
              </p:ext>
            </p:extLst>
          </p:nvPr>
        </p:nvGraphicFramePr>
        <p:xfrm>
          <a:off x="1789838" y="754390"/>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940128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7A56298-2D69-0240-226F-0B5B5EF1A488}"/>
              </a:ext>
            </a:extLst>
          </p:cNvPr>
          <p:cNvPicPr>
            <a:picLocks noChangeAspect="1"/>
          </p:cNvPicPr>
          <p:nvPr/>
        </p:nvPicPr>
        <p:blipFill>
          <a:blip r:embed="rId2"/>
          <a:stretch>
            <a:fillRect/>
          </a:stretch>
        </p:blipFill>
        <p:spPr>
          <a:xfrm>
            <a:off x="0" y="0"/>
            <a:ext cx="12192000" cy="6857999"/>
          </a:xfrm>
          <a:prstGeom prst="rect">
            <a:avLst/>
          </a:prstGeom>
        </p:spPr>
      </p:pic>
      <p:sp>
        <p:nvSpPr>
          <p:cNvPr id="4" name="Прямоугольник 3">
            <a:extLst>
              <a:ext uri="{FF2B5EF4-FFF2-40B4-BE49-F238E27FC236}">
                <a16:creationId xmlns:a16="http://schemas.microsoft.com/office/drawing/2014/main" id="{FE8AE2F4-6E94-0054-0949-A9E37B6A8E77}"/>
              </a:ext>
            </a:extLst>
          </p:cNvPr>
          <p:cNvSpPr/>
          <p:nvPr/>
        </p:nvSpPr>
        <p:spPr>
          <a:xfrm>
            <a:off x="1330388" y="181898"/>
            <a:ext cx="9043544"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2025-2027годы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9E28E06F-89B8-B48C-A76B-ED292595E74E}"/>
              </a:ext>
            </a:extLst>
          </p:cNvPr>
          <p:cNvGraphicFramePr>
            <a:graphicFrameLocks noGrp="1"/>
          </p:cNvGraphicFramePr>
          <p:nvPr>
            <p:extLst>
              <p:ext uri="{D42A27DB-BD31-4B8C-83A1-F6EECF244321}">
                <p14:modId xmlns:p14="http://schemas.microsoft.com/office/powerpoint/2010/main" val="2226249420"/>
              </p:ext>
            </p:extLst>
          </p:nvPr>
        </p:nvGraphicFramePr>
        <p:xfrm>
          <a:off x="4278968" y="611803"/>
          <a:ext cx="2146300" cy="182880"/>
        </p:xfrm>
        <a:graphic>
          <a:graphicData uri="http://schemas.openxmlformats.org/drawingml/2006/table">
            <a:tbl>
              <a:tblPr/>
              <a:tblGrid>
                <a:gridCol w="2146300">
                  <a:extLst>
                    <a:ext uri="{9D8B030D-6E8A-4147-A177-3AD203B41FA5}">
                      <a16:colId xmlns:a16="http://schemas.microsoft.com/office/drawing/2014/main" val="20000"/>
                    </a:ext>
                  </a:extLst>
                </a:gridCol>
              </a:tblGrid>
              <a:tr h="182880">
                <a:tc>
                  <a:txBody>
                    <a:bodyPr/>
                    <a:lstStyle/>
                    <a:p>
                      <a:pPr algn="ctr" fontAlgn="b"/>
                      <a:r>
                        <a:rPr lang="ru-RU" sz="1100" b="1" i="0" u="none" strike="noStrike" dirty="0">
                          <a:solidFill>
                            <a:srgbClr val="9900FF"/>
                          </a:solidFill>
                          <a:latin typeface="Times New Roman"/>
                        </a:rPr>
                        <a:t>Поддержка семей с детьми</a:t>
                      </a:r>
                    </a:p>
                  </a:txBody>
                  <a:tcPr marL="7620" marR="7620" marT="762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6" name="Таблица 5">
            <a:extLst>
              <a:ext uri="{FF2B5EF4-FFF2-40B4-BE49-F238E27FC236}">
                <a16:creationId xmlns:a16="http://schemas.microsoft.com/office/drawing/2014/main" id="{6C5A6EF6-9C33-BCC9-52BE-8BD8A4055133}"/>
              </a:ext>
            </a:extLst>
          </p:cNvPr>
          <p:cNvGraphicFramePr>
            <a:graphicFrameLocks noGrp="1"/>
          </p:cNvGraphicFramePr>
          <p:nvPr>
            <p:extLst>
              <p:ext uri="{D42A27DB-BD31-4B8C-83A1-F6EECF244321}">
                <p14:modId xmlns:p14="http://schemas.microsoft.com/office/powerpoint/2010/main" val="2222795175"/>
              </p:ext>
            </p:extLst>
          </p:nvPr>
        </p:nvGraphicFramePr>
        <p:xfrm>
          <a:off x="107902" y="906980"/>
          <a:ext cx="11882992" cy="5595863"/>
        </p:xfrm>
        <a:graphic>
          <a:graphicData uri="http://schemas.openxmlformats.org/drawingml/2006/table">
            <a:tbl>
              <a:tblPr firstRow="1" bandRow="1">
                <a:tableStyleId>{E8B1032C-EA38-4F05-BA0D-38AFFFC7BED3}</a:tableStyleId>
              </a:tblPr>
              <a:tblGrid>
                <a:gridCol w="1609138">
                  <a:extLst>
                    <a:ext uri="{9D8B030D-6E8A-4147-A177-3AD203B41FA5}">
                      <a16:colId xmlns:a16="http://schemas.microsoft.com/office/drawing/2014/main" val="4215834913"/>
                    </a:ext>
                  </a:extLst>
                </a:gridCol>
                <a:gridCol w="3245013">
                  <a:extLst>
                    <a:ext uri="{9D8B030D-6E8A-4147-A177-3AD203B41FA5}">
                      <a16:colId xmlns:a16="http://schemas.microsoft.com/office/drawing/2014/main" val="1519283991"/>
                    </a:ext>
                  </a:extLst>
                </a:gridCol>
                <a:gridCol w="1215258">
                  <a:extLst>
                    <a:ext uri="{9D8B030D-6E8A-4147-A177-3AD203B41FA5}">
                      <a16:colId xmlns:a16="http://schemas.microsoft.com/office/drawing/2014/main" val="20002"/>
                    </a:ext>
                  </a:extLst>
                </a:gridCol>
                <a:gridCol w="2813083">
                  <a:extLst>
                    <a:ext uri="{9D8B030D-6E8A-4147-A177-3AD203B41FA5}">
                      <a16:colId xmlns:a16="http://schemas.microsoft.com/office/drawing/2014/main" val="20003"/>
                    </a:ext>
                  </a:extLst>
                </a:gridCol>
                <a:gridCol w="998645">
                  <a:extLst>
                    <a:ext uri="{9D8B030D-6E8A-4147-A177-3AD203B41FA5}">
                      <a16:colId xmlns:a16="http://schemas.microsoft.com/office/drawing/2014/main" val="3337704976"/>
                    </a:ext>
                  </a:extLst>
                </a:gridCol>
                <a:gridCol w="988950">
                  <a:extLst>
                    <a:ext uri="{9D8B030D-6E8A-4147-A177-3AD203B41FA5}">
                      <a16:colId xmlns:a16="http://schemas.microsoft.com/office/drawing/2014/main" val="3976886950"/>
                    </a:ext>
                  </a:extLst>
                </a:gridCol>
                <a:gridCol w="1012905">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chemeClr val="accent2">
                        <a:lumMod val="20000"/>
                        <a:lumOff val="80000"/>
                      </a:schemeClr>
                    </a:solidFill>
                  </a:tcPr>
                </a:tc>
                <a:tc gridSpan="3">
                  <a:txBody>
                    <a:bodyPr/>
                    <a:lstStyle/>
                    <a:p>
                      <a:pPr algn="ctr"/>
                      <a:r>
                        <a:rPr lang="ru-RU" sz="1000" b="0" dirty="0">
                          <a:latin typeface="Times New Roman" panose="02020603050405020304" pitchFamily="18" charset="0"/>
                          <a:cs typeface="Times New Roman" panose="02020603050405020304" pitchFamily="18" charset="0"/>
                        </a:rPr>
                        <a:t>Объем расходов на поддержку, руб./ Доля в общем объеме расходов %</a:t>
                      </a:r>
                    </a:p>
                  </a:txBody>
                  <a:tcPr>
                    <a:solidFill>
                      <a:schemeClr val="accent2">
                        <a:lumMod val="20000"/>
                        <a:lumOff val="80000"/>
                      </a:schemeClr>
                    </a:solidFill>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chemeClr val="accent2">
                        <a:lumMod val="20000"/>
                        <a:lumOff val="80000"/>
                      </a:schemeClr>
                    </a:solidFill>
                  </a:tcPr>
                </a:tc>
                <a:extLst>
                  <a:ext uri="{0D108BD9-81ED-4DB2-BD59-A6C34878D82A}">
                    <a16:rowId xmlns:a16="http://schemas.microsoft.com/office/drawing/2014/main" val="4143262530"/>
                  </a:ext>
                </a:extLst>
              </a:tr>
              <a:tr h="251516">
                <a:tc gridSpan="7">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192202991"/>
                  </a:ext>
                </a:extLst>
              </a:tr>
              <a:tr h="59826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a:latin typeface="Times New Roman" panose="02020603050405020304" pitchFamily="18" charset="0"/>
                          <a:cs typeface="Times New Roman" panose="02020603050405020304" pitchFamily="18" charset="0"/>
                        </a:rPr>
                        <a:t>Один родитель(законных представителей), внесший родительскую плату за содержание ребенка(присмотр и уход за ребенком) в образовательном учреждении</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173</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Компенсация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a:t>
                      </a: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1563181,00</a:t>
                      </a:r>
                    </a:p>
                  </a:txBody>
                  <a:tcPr marL="7620" marR="7620" marT="7620" marB="0" anchor="ct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1625482,00</a:t>
                      </a:r>
                    </a:p>
                  </a:txBody>
                  <a:tcPr marL="7620" marR="7620" marT="7620" marB="0" anchor="ct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1690614,00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16421810"/>
                  </a:ext>
                </a:extLst>
              </a:tr>
              <a:tr h="253324">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173</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1563181,00</a:t>
                      </a:r>
                    </a:p>
                  </a:txBody>
                  <a:tcPr marL="7620" marR="7620" marT="7620" marB="0" anchor="ctr">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1625482,00</a:t>
                      </a:r>
                    </a:p>
                  </a:txBody>
                  <a:tcPr marL="7620" marR="7620" marT="7620" marB="0" anchor="ct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1690614,00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84960656"/>
                  </a:ext>
                </a:extLst>
              </a:tr>
              <a:tr h="284667">
                <a:tc gridSpan="7">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025846410"/>
                  </a:ext>
                </a:extLst>
              </a:tr>
              <a:tr h="370840">
                <a:tc rowSpan="3">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a:latin typeface="Times New Roman" panose="02020603050405020304" pitchFamily="18" charset="0"/>
                          <a:cs typeface="Times New Roman" panose="02020603050405020304" pitchFamily="18" charset="0"/>
                        </a:rPr>
                        <a:t>Обучающиеся в 1-4 классах включительно в муниципальных общеобразовательных учреждениях</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577</a:t>
                      </a:r>
                    </a:p>
                  </a:txBody>
                  <a:tcPr marL="7620" marR="7620" marT="7620" marB="0"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в сумме 95руб.</a:t>
                      </a: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9900000,00</a:t>
                      </a:r>
                    </a:p>
                  </a:txBody>
                  <a:tcPr marL="7620" marR="7620" marT="7620" marB="0" anchor="ctr">
                    <a:solidFill>
                      <a:schemeClr val="accent2">
                        <a:lumMod val="20000"/>
                        <a:lumOff val="80000"/>
                      </a:schemeClr>
                    </a:solidFill>
                  </a:tcPr>
                </a:tc>
                <a:tc>
                  <a:txBody>
                    <a:bodyPr/>
                    <a:lstStyle/>
                    <a:p>
                      <a:pPr algn="ctr" rtl="0" fontAlgn="t"/>
                      <a:r>
                        <a:rPr lang="ru-RU" sz="1000" b="0" i="0" u="none" strike="noStrike">
                          <a:solidFill>
                            <a:srgbClr val="000000"/>
                          </a:solidFill>
                          <a:latin typeface="Times New Roman"/>
                        </a:rPr>
                        <a:t>9900000,00</a:t>
                      </a:r>
                      <a:endParaRPr lang="ru-RU" sz="1000" b="0" i="0" u="none" strike="noStrike" dirty="0">
                        <a:solidFill>
                          <a:srgbClr val="000000"/>
                        </a:solidFill>
                        <a:latin typeface="Times New Roman"/>
                      </a:endParaRPr>
                    </a:p>
                  </a:txBody>
                  <a:tcPr marL="7620" marR="7620" marT="7620" marB="0" anchor="ctr">
                    <a:solidFill>
                      <a:schemeClr val="accent2">
                        <a:lumMod val="20000"/>
                        <a:lumOff val="80000"/>
                      </a:schemeClr>
                    </a:solidFill>
                  </a:tcPr>
                </a:tc>
                <a:tc>
                  <a:txBody>
                    <a:bodyPr/>
                    <a:lstStyle/>
                    <a:p>
                      <a:pPr algn="ctr" fontAlgn="t"/>
                      <a:r>
                        <a:rPr lang="ru-RU" sz="1000" b="0" i="0" u="none" strike="noStrike">
                          <a:solidFill>
                            <a:srgbClr val="000000"/>
                          </a:solidFill>
                          <a:latin typeface="Times New Roman"/>
                        </a:rPr>
                        <a:t>9900000,00</a:t>
                      </a:r>
                      <a:endParaRPr lang="ru-RU" sz="1000" b="0" i="0" u="none" strike="noStrike" dirty="0">
                        <a:solidFill>
                          <a:srgbClr val="000000"/>
                        </a:solidFill>
                        <a:latin typeface="Times New Roman"/>
                      </a:endParaRPr>
                    </a:p>
                  </a:txBody>
                  <a:tcPr marL="7620" marR="7620" marT="7620" marB="0" anchor="ctr">
                    <a:solidFill>
                      <a:schemeClr val="accent2">
                        <a:lumMod val="20000"/>
                        <a:lumOff val="80000"/>
                      </a:schemeClr>
                    </a:solidFill>
                  </a:tcPr>
                </a:tc>
                <a:extLst>
                  <a:ext uri="{0D108BD9-81ED-4DB2-BD59-A6C34878D82A}">
                    <a16:rowId xmlns:a16="http://schemas.microsoft.com/office/drawing/2014/main" val="522197189"/>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r>
                        <a:rPr lang="ru-RU" sz="1000" b="0">
                          <a:latin typeface="Times New Roman" panose="02020603050405020304" pitchFamily="18" charset="0"/>
                          <a:cs typeface="Times New Roman" panose="02020603050405020304" pitchFamily="18" charset="0"/>
                        </a:rPr>
                        <a:t>Обучающиеся в 1-11 классах (включительно) дети-инвалиды и дети с ограниченными возможностями</a:t>
                      </a:r>
                      <a:endParaRPr lang="ru-RU" sz="1000"/>
                    </a:p>
                  </a:txBody>
                  <a:tcP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62</a:t>
                      </a:r>
                    </a:p>
                  </a:txBody>
                  <a:tcPr marL="7620" marR="7620" marT="7620" marB="0"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(горячее питание) в период учебного процесса на </a:t>
                      </a:r>
                    </a:p>
                    <a:p>
                      <a:pPr algn="ctr"/>
                      <a:r>
                        <a:rPr lang="ru-RU" sz="1000" b="0" dirty="0">
                          <a:latin typeface="Times New Roman" panose="02020603050405020304" pitchFamily="18" charset="0"/>
                          <a:cs typeface="Times New Roman" panose="02020603050405020304" pitchFamily="18" charset="0"/>
                        </a:rPr>
                        <a:t>160 руб.</a:t>
                      </a:r>
                    </a:p>
                  </a:txBody>
                  <a:tcPr>
                    <a:solidFill>
                      <a:schemeClr val="accent2">
                        <a:lumMod val="20000"/>
                        <a:lumOff val="80000"/>
                      </a:schemeClr>
                    </a:solidFill>
                  </a:tcPr>
                </a:tc>
                <a:tc>
                  <a:txBody>
                    <a:bodyPr/>
                    <a:lstStyle/>
                    <a:p>
                      <a:pPr algn="ctr" fontAlgn="t"/>
                      <a:r>
                        <a:rPr lang="ru-RU" sz="1000" b="0" i="0" u="none" strike="noStrike">
                          <a:solidFill>
                            <a:srgbClr val="000000"/>
                          </a:solidFill>
                          <a:latin typeface="Times New Roman"/>
                        </a:rPr>
                        <a:t>2420000,00</a:t>
                      </a:r>
                      <a:endParaRPr lang="ru-RU" sz="1000" b="0" i="0" u="none" strike="noStrike" dirty="0">
                        <a:solidFill>
                          <a:srgbClr val="000000"/>
                        </a:solidFill>
                        <a:latin typeface="Times New Roman"/>
                      </a:endParaRPr>
                    </a:p>
                  </a:txBody>
                  <a:tcPr marL="7620" marR="7620" marT="7620" marB="0" anchor="ctr">
                    <a:solidFill>
                      <a:schemeClr val="accent2">
                        <a:lumMod val="20000"/>
                        <a:lumOff val="80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a:solidFill>
                            <a:srgbClr val="000000"/>
                          </a:solidFill>
                          <a:latin typeface="Times New Roman"/>
                        </a:rPr>
                        <a:t>2420000,00</a:t>
                      </a:r>
                      <a:endParaRPr lang="ru-RU" sz="1000" b="0" i="0" u="none" strike="noStrike" dirty="0">
                        <a:solidFill>
                          <a:srgbClr val="000000"/>
                        </a:solidFill>
                        <a:latin typeface="Times New Roman"/>
                      </a:endParaRPr>
                    </a:p>
                  </a:txBody>
                  <a:tcPr marL="7620" marR="7620" marT="7620" marB="0" anchor="ctr">
                    <a:solidFill>
                      <a:schemeClr val="accent2">
                        <a:lumMod val="20000"/>
                        <a:lumOff val="80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a:solidFill>
                            <a:srgbClr val="000000"/>
                          </a:solidFill>
                          <a:latin typeface="Times New Roman"/>
                        </a:rPr>
                        <a:t>2420000,00</a:t>
                      </a:r>
                      <a:endParaRPr lang="ru-RU" sz="1000" b="0" i="0" u="none" strike="noStrike" dirty="0">
                        <a:solidFill>
                          <a:srgbClr val="000000"/>
                        </a:solidFill>
                        <a:latin typeface="Times New Roman"/>
                      </a:endParaRPr>
                    </a:p>
                  </a:txBody>
                  <a:tcPr marL="7620" marR="7620" marT="7620" marB="0" anchor="ctr">
                    <a:solidFill>
                      <a:schemeClr val="accent2">
                        <a:lumMod val="20000"/>
                        <a:lumOff val="80000"/>
                      </a:schemeClr>
                    </a:solidFill>
                  </a:tcPr>
                </a:tc>
                <a:extLst>
                  <a:ext uri="{0D108BD9-81ED-4DB2-BD59-A6C34878D82A}">
                    <a16:rowId xmlns:a16="http://schemas.microsoft.com/office/drawing/2014/main" val="1835658762"/>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r>
                        <a:rPr lang="ru-RU" sz="1000" b="0" dirty="0">
                          <a:latin typeface="Times New Roman" panose="02020603050405020304" pitchFamily="18" charset="0"/>
                          <a:cs typeface="Times New Roman" panose="02020603050405020304" pitchFamily="18" charset="0"/>
                        </a:rPr>
                        <a:t>Обучающиеся в 5-11классах из многодетных семей; из семей, имеющих среднедушевой доход ниже величины прожиточного минимума, установленной в Приморском крае; из семей, находящихся в социально – опасном положении; из числа детей – сирот и детей, оставшихся без попечения родителей, за исключением детей, находящихся на полном государственном обеспечении</a:t>
                      </a:r>
                      <a:endParaRPr lang="ru-RU" sz="1000" dirty="0"/>
                    </a:p>
                  </a:txBody>
                  <a:tcP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252</a:t>
                      </a:r>
                    </a:p>
                  </a:txBody>
                  <a:tcPr marL="7620" marR="7620" marT="7620" marB="0"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Бесплатное питание один раз в день в период учебного процесса на сумму 85,0 руб.</a:t>
                      </a:r>
                    </a:p>
                  </a:txBody>
                  <a:tcP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4680000,00</a:t>
                      </a:r>
                    </a:p>
                  </a:txBody>
                  <a:tcPr marL="7620" marR="7620" marT="7620" marB="0" anchor="ct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4680000,00</a:t>
                      </a:r>
                    </a:p>
                  </a:txBody>
                  <a:tcPr marL="7620" marR="7620" marT="7620" marB="0" anchor="ct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4680000,00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1826191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ИТОГО по подпрограмме</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endParaRPr lang="ru-RU" sz="1000" dirty="0"/>
                    </a:p>
                  </a:txBody>
                  <a:tcPr>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891</a:t>
                      </a:r>
                    </a:p>
                  </a:txBody>
                  <a:tcPr marL="7620" marR="7620" marT="7620" marB="0"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17000000,00</a:t>
                      </a:r>
                    </a:p>
                  </a:txBody>
                  <a:tcPr marL="7620" marR="7620" marT="7620" marB="0" anchor="ctr">
                    <a:solidFill>
                      <a:schemeClr val="accent2">
                        <a:lumMod val="20000"/>
                        <a:lumOff val="80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a:rPr>
                        <a:t>17000000,00</a:t>
                      </a:r>
                    </a:p>
                    <a:p>
                      <a:pPr algn="ctr" rtl="0" fontAlgn="t"/>
                      <a:endParaRPr lang="ru-RU" sz="1000" b="1" i="0" u="none" strike="noStrike" dirty="0">
                        <a:solidFill>
                          <a:srgbClr val="000000"/>
                        </a:solidFill>
                        <a:latin typeface="Times New Roman"/>
                      </a:endParaRPr>
                    </a:p>
                  </a:txBody>
                  <a:tcPr marL="7620" marR="7620" marT="7620" marB="0" anchor="ctr">
                    <a:solidFill>
                      <a:schemeClr val="accent2">
                        <a:lumMod val="20000"/>
                        <a:lumOff val="80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a:rPr>
                        <a:t>17000000,00</a:t>
                      </a:r>
                    </a:p>
                    <a:p>
                      <a:pPr algn="ctr" rtl="0" fontAlgn="t"/>
                      <a:endParaRPr lang="ru-RU" sz="1000" b="1" i="0" u="none" strike="noStrike" dirty="0">
                        <a:solidFill>
                          <a:srgbClr val="000000"/>
                        </a:solidFill>
                        <a:latin typeface="Times New Roman"/>
                      </a:endParaRPr>
                    </a:p>
                  </a:txBody>
                  <a:tcPr marL="7620" marR="7620" marT="7620" marB="0" anchor="ctr">
                    <a:solidFill>
                      <a:schemeClr val="accent2">
                        <a:lumMod val="20000"/>
                        <a:lumOff val="80000"/>
                      </a:schemeClr>
                    </a:solidFill>
                  </a:tcPr>
                </a:tc>
                <a:extLst>
                  <a:ext uri="{0D108BD9-81ED-4DB2-BD59-A6C34878D82A}">
                    <a16:rowId xmlns:a16="http://schemas.microsoft.com/office/drawing/2014/main" val="2949170656"/>
                  </a:ext>
                </a:extLst>
              </a:tr>
            </a:tbl>
          </a:graphicData>
        </a:graphic>
      </p:graphicFrame>
      <p:pic>
        <p:nvPicPr>
          <p:cNvPr id="7" name="Рисунок 6">
            <a:extLst>
              <a:ext uri="{FF2B5EF4-FFF2-40B4-BE49-F238E27FC236}">
                <a16:creationId xmlns:a16="http://schemas.microsoft.com/office/drawing/2014/main" id="{CCFD3B0F-5260-6C2A-7DD3-230EDD5A229A}"/>
              </a:ext>
            </a:extLst>
          </p:cNvPr>
          <p:cNvPicPr>
            <a:picLocks noChangeAspect="1"/>
          </p:cNvPicPr>
          <p:nvPr/>
        </p:nvPicPr>
        <p:blipFill>
          <a:blip r:embed="rId3"/>
          <a:stretch>
            <a:fillRect/>
          </a:stretch>
        </p:blipFill>
        <p:spPr>
          <a:xfrm>
            <a:off x="201106" y="2329652"/>
            <a:ext cx="1426588" cy="816935"/>
          </a:xfrm>
          <a:prstGeom prst="rect">
            <a:avLst/>
          </a:prstGeom>
        </p:spPr>
      </p:pic>
      <p:pic>
        <p:nvPicPr>
          <p:cNvPr id="8" name="Рисунок 7">
            <a:extLst>
              <a:ext uri="{FF2B5EF4-FFF2-40B4-BE49-F238E27FC236}">
                <a16:creationId xmlns:a16="http://schemas.microsoft.com/office/drawing/2014/main" id="{D83C5849-21C5-37F2-CD01-31CABCA33927}"/>
              </a:ext>
            </a:extLst>
          </p:cNvPr>
          <p:cNvPicPr>
            <a:picLocks noChangeAspect="1"/>
          </p:cNvPicPr>
          <p:nvPr/>
        </p:nvPicPr>
        <p:blipFill>
          <a:blip r:embed="rId4"/>
          <a:stretch>
            <a:fillRect/>
          </a:stretch>
        </p:blipFill>
        <p:spPr>
          <a:xfrm>
            <a:off x="195335" y="4253715"/>
            <a:ext cx="1423739" cy="1146302"/>
          </a:xfrm>
          <a:prstGeom prst="rect">
            <a:avLst/>
          </a:prstGeom>
        </p:spPr>
      </p:pic>
    </p:spTree>
    <p:extLst>
      <p:ext uri="{BB962C8B-B14F-4D97-AF65-F5344CB8AC3E}">
        <p14:creationId xmlns:p14="http://schemas.microsoft.com/office/powerpoint/2010/main" val="17814592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F3D509A-D3AC-B05A-9A4B-36022C2D9D21}"/>
              </a:ext>
            </a:extLst>
          </p:cNvPr>
          <p:cNvPicPr>
            <a:picLocks noChangeAspect="1"/>
          </p:cNvPicPr>
          <p:nvPr/>
        </p:nvPicPr>
        <p:blipFill>
          <a:blip r:embed="rId2"/>
          <a:stretch>
            <a:fillRect/>
          </a:stretch>
        </p:blipFill>
        <p:spPr>
          <a:xfrm>
            <a:off x="0" y="0"/>
            <a:ext cx="12192000" cy="6857999"/>
          </a:xfrm>
          <a:prstGeom prst="rect">
            <a:avLst/>
          </a:prstGeom>
        </p:spPr>
      </p:pic>
      <p:sp>
        <p:nvSpPr>
          <p:cNvPr id="5" name="Прямоугольник 4">
            <a:extLst>
              <a:ext uri="{FF2B5EF4-FFF2-40B4-BE49-F238E27FC236}">
                <a16:creationId xmlns:a16="http://schemas.microsoft.com/office/drawing/2014/main" id="{028417A3-D61C-C651-320B-EFEB685E3CC2}"/>
              </a:ext>
            </a:extLst>
          </p:cNvPr>
          <p:cNvSpPr/>
          <p:nvPr/>
        </p:nvSpPr>
        <p:spPr>
          <a:xfrm>
            <a:off x="3525918" y="130114"/>
            <a:ext cx="3480888" cy="276999"/>
          </a:xfrm>
          <a:prstGeom prst="rect">
            <a:avLst/>
          </a:prstGeom>
        </p:spPr>
        <p:txBody>
          <a:bodyPr wrap="none">
            <a:spAutoFit/>
          </a:bodyPr>
          <a:lstStyle/>
          <a:p>
            <a:pPr algn="ctr"/>
            <a:r>
              <a:rPr lang="ru-RU" sz="1200" b="1" dirty="0">
                <a:solidFill>
                  <a:srgbClr val="7030A0"/>
                </a:solidFill>
                <a:latin typeface="Times New Roman" panose="02020603050405020304" pitchFamily="18" charset="0"/>
                <a:ea typeface="Times New Roman" panose="02020603050405020304" pitchFamily="18" charset="0"/>
              </a:rPr>
              <a:t>Социальная поддержка педагогических кадров</a:t>
            </a:r>
            <a:endParaRPr lang="ru-RU" sz="12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C154A925-995F-6333-AAAF-692E6BE186F8}"/>
              </a:ext>
            </a:extLst>
          </p:cNvPr>
          <p:cNvGraphicFramePr>
            <a:graphicFrameLocks noGrp="1"/>
          </p:cNvGraphicFramePr>
          <p:nvPr>
            <p:extLst>
              <p:ext uri="{D42A27DB-BD31-4B8C-83A1-F6EECF244321}">
                <p14:modId xmlns:p14="http://schemas.microsoft.com/office/powerpoint/2010/main" val="2511512209"/>
              </p:ext>
            </p:extLst>
          </p:nvPr>
        </p:nvGraphicFramePr>
        <p:xfrm>
          <a:off x="154504" y="407113"/>
          <a:ext cx="11882992" cy="2110796"/>
        </p:xfrm>
        <a:graphic>
          <a:graphicData uri="http://schemas.openxmlformats.org/drawingml/2006/table">
            <a:tbl>
              <a:tblPr firstRow="1" bandRow="1">
                <a:tableStyleId>{E8B1032C-EA38-4F05-BA0D-38AFFFC7BED3}</a:tableStyleId>
              </a:tblPr>
              <a:tblGrid>
                <a:gridCol w="1609138">
                  <a:extLst>
                    <a:ext uri="{9D8B030D-6E8A-4147-A177-3AD203B41FA5}">
                      <a16:colId xmlns:a16="http://schemas.microsoft.com/office/drawing/2014/main" val="4215834913"/>
                    </a:ext>
                  </a:extLst>
                </a:gridCol>
                <a:gridCol w="3245013">
                  <a:extLst>
                    <a:ext uri="{9D8B030D-6E8A-4147-A177-3AD203B41FA5}">
                      <a16:colId xmlns:a16="http://schemas.microsoft.com/office/drawing/2014/main" val="1519283991"/>
                    </a:ext>
                  </a:extLst>
                </a:gridCol>
                <a:gridCol w="1215258">
                  <a:extLst>
                    <a:ext uri="{9D8B030D-6E8A-4147-A177-3AD203B41FA5}">
                      <a16:colId xmlns:a16="http://schemas.microsoft.com/office/drawing/2014/main" val="20002"/>
                    </a:ext>
                  </a:extLst>
                </a:gridCol>
                <a:gridCol w="2813083">
                  <a:extLst>
                    <a:ext uri="{9D8B030D-6E8A-4147-A177-3AD203B41FA5}">
                      <a16:colId xmlns:a16="http://schemas.microsoft.com/office/drawing/2014/main" val="20003"/>
                    </a:ext>
                  </a:extLst>
                </a:gridCol>
                <a:gridCol w="998645">
                  <a:extLst>
                    <a:ext uri="{9D8B030D-6E8A-4147-A177-3AD203B41FA5}">
                      <a16:colId xmlns:a16="http://schemas.microsoft.com/office/drawing/2014/main" val="3337704976"/>
                    </a:ext>
                  </a:extLst>
                </a:gridCol>
                <a:gridCol w="988950">
                  <a:extLst>
                    <a:ext uri="{9D8B030D-6E8A-4147-A177-3AD203B41FA5}">
                      <a16:colId xmlns:a16="http://schemas.microsoft.com/office/drawing/2014/main" val="3976886950"/>
                    </a:ext>
                  </a:extLst>
                </a:gridCol>
                <a:gridCol w="1012905">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chemeClr val="accent2">
                        <a:lumMod val="20000"/>
                        <a:lumOff val="80000"/>
                      </a:schemeClr>
                    </a:solidFill>
                  </a:tcPr>
                </a:tc>
                <a:tc gridSpan="3">
                  <a:txBody>
                    <a:bodyPr/>
                    <a:lstStyle/>
                    <a:p>
                      <a:pPr algn="ctr"/>
                      <a:r>
                        <a:rPr lang="ru-RU" sz="1000" b="0" dirty="0">
                          <a:latin typeface="Times New Roman" panose="02020603050405020304" pitchFamily="18" charset="0"/>
                          <a:cs typeface="Times New Roman" panose="02020603050405020304" pitchFamily="18" charset="0"/>
                        </a:rPr>
                        <a:t>Объем расходов на поддержку, руб./ Доля в общем объеме расходов %</a:t>
                      </a:r>
                    </a:p>
                  </a:txBody>
                  <a:tcPr>
                    <a:solidFill>
                      <a:schemeClr val="accent2">
                        <a:lumMod val="20000"/>
                        <a:lumOff val="80000"/>
                      </a:schemeClr>
                    </a:solidFill>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chemeClr val="accent2">
                        <a:lumMod val="20000"/>
                        <a:lumOff val="80000"/>
                      </a:schemeClr>
                    </a:solidFill>
                  </a:tcPr>
                </a:tc>
                <a:extLst>
                  <a:ext uri="{0D108BD9-81ED-4DB2-BD59-A6C34878D82A}">
                    <a16:rowId xmlns:a16="http://schemas.microsoft.com/office/drawing/2014/main" val="4143262530"/>
                  </a:ext>
                </a:extLst>
              </a:tr>
              <a:tr h="251516">
                <a:tc gridSpan="7">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192202991"/>
                  </a:ext>
                </a:extLst>
              </a:tr>
              <a:tr h="59826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Педагогические работники (молодые специалисты) муниципальных образовательных учреждений</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7</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Ежемесячная денежная выплата в размере 10000 руб., предоставляемая до достижения трехлетнего педагогического стажа работы в образовательной организации</a:t>
                      </a: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100000,00</a:t>
                      </a:r>
                    </a:p>
                  </a:txBody>
                  <a:tcPr marL="7620" marR="7620" marT="7620" marB="0" anchor="ct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40000,00</a:t>
                      </a:r>
                    </a:p>
                  </a:txBody>
                  <a:tcPr marL="7620" marR="7620" marT="7620" marB="0" anchor="ct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40000,00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16421810"/>
                  </a:ext>
                </a:extLst>
              </a:tr>
            </a:tbl>
          </a:graphicData>
        </a:graphic>
      </p:graphicFrame>
      <p:pic>
        <p:nvPicPr>
          <p:cNvPr id="7" name="Рисунок 6">
            <a:extLst>
              <a:ext uri="{FF2B5EF4-FFF2-40B4-BE49-F238E27FC236}">
                <a16:creationId xmlns:a16="http://schemas.microsoft.com/office/drawing/2014/main" id="{B4F5FD37-A6EA-97FF-9CCB-AC7CDD582922}"/>
              </a:ext>
            </a:extLst>
          </p:cNvPr>
          <p:cNvPicPr>
            <a:picLocks noChangeAspect="1"/>
          </p:cNvPicPr>
          <p:nvPr/>
        </p:nvPicPr>
        <p:blipFill>
          <a:blip r:embed="rId3"/>
          <a:stretch>
            <a:fillRect/>
          </a:stretch>
        </p:blipFill>
        <p:spPr>
          <a:xfrm>
            <a:off x="254739" y="1891373"/>
            <a:ext cx="1414395" cy="604973"/>
          </a:xfrm>
          <a:prstGeom prst="rect">
            <a:avLst/>
          </a:prstGeom>
        </p:spPr>
      </p:pic>
      <p:sp>
        <p:nvSpPr>
          <p:cNvPr id="9" name="Прямоугольник 8">
            <a:extLst>
              <a:ext uri="{FF2B5EF4-FFF2-40B4-BE49-F238E27FC236}">
                <a16:creationId xmlns:a16="http://schemas.microsoft.com/office/drawing/2014/main" id="{C13A383D-2281-ADD9-13BC-885CE4CA9508}"/>
              </a:ext>
            </a:extLst>
          </p:cNvPr>
          <p:cNvSpPr/>
          <p:nvPr/>
        </p:nvSpPr>
        <p:spPr>
          <a:xfrm>
            <a:off x="4364240" y="2571146"/>
            <a:ext cx="2563522"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Стимулирование талантливых детей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10" name="Таблица 9">
            <a:extLst>
              <a:ext uri="{FF2B5EF4-FFF2-40B4-BE49-F238E27FC236}">
                <a16:creationId xmlns:a16="http://schemas.microsoft.com/office/drawing/2014/main" id="{34C5FC6A-4640-EAEB-CB76-660DC5C991BE}"/>
              </a:ext>
            </a:extLst>
          </p:cNvPr>
          <p:cNvGraphicFramePr>
            <a:graphicFrameLocks noGrp="1"/>
          </p:cNvGraphicFramePr>
          <p:nvPr>
            <p:extLst>
              <p:ext uri="{D42A27DB-BD31-4B8C-83A1-F6EECF244321}">
                <p14:modId xmlns:p14="http://schemas.microsoft.com/office/powerpoint/2010/main" val="1045811953"/>
              </p:ext>
            </p:extLst>
          </p:nvPr>
        </p:nvGraphicFramePr>
        <p:xfrm>
          <a:off x="154504" y="2853651"/>
          <a:ext cx="11882992" cy="2795752"/>
        </p:xfrm>
        <a:graphic>
          <a:graphicData uri="http://schemas.openxmlformats.org/drawingml/2006/table">
            <a:tbl>
              <a:tblPr firstRow="1" bandRow="1">
                <a:tableStyleId>{E8B1032C-EA38-4F05-BA0D-38AFFFC7BED3}</a:tableStyleId>
              </a:tblPr>
              <a:tblGrid>
                <a:gridCol w="1609138">
                  <a:extLst>
                    <a:ext uri="{9D8B030D-6E8A-4147-A177-3AD203B41FA5}">
                      <a16:colId xmlns:a16="http://schemas.microsoft.com/office/drawing/2014/main" val="4215834913"/>
                    </a:ext>
                  </a:extLst>
                </a:gridCol>
                <a:gridCol w="3245013">
                  <a:extLst>
                    <a:ext uri="{9D8B030D-6E8A-4147-A177-3AD203B41FA5}">
                      <a16:colId xmlns:a16="http://schemas.microsoft.com/office/drawing/2014/main" val="1519283991"/>
                    </a:ext>
                  </a:extLst>
                </a:gridCol>
                <a:gridCol w="1215258">
                  <a:extLst>
                    <a:ext uri="{9D8B030D-6E8A-4147-A177-3AD203B41FA5}">
                      <a16:colId xmlns:a16="http://schemas.microsoft.com/office/drawing/2014/main" val="20002"/>
                    </a:ext>
                  </a:extLst>
                </a:gridCol>
                <a:gridCol w="2813083">
                  <a:extLst>
                    <a:ext uri="{9D8B030D-6E8A-4147-A177-3AD203B41FA5}">
                      <a16:colId xmlns:a16="http://schemas.microsoft.com/office/drawing/2014/main" val="20003"/>
                    </a:ext>
                  </a:extLst>
                </a:gridCol>
                <a:gridCol w="998645">
                  <a:extLst>
                    <a:ext uri="{9D8B030D-6E8A-4147-A177-3AD203B41FA5}">
                      <a16:colId xmlns:a16="http://schemas.microsoft.com/office/drawing/2014/main" val="3337704976"/>
                    </a:ext>
                  </a:extLst>
                </a:gridCol>
                <a:gridCol w="988950">
                  <a:extLst>
                    <a:ext uri="{9D8B030D-6E8A-4147-A177-3AD203B41FA5}">
                      <a16:colId xmlns:a16="http://schemas.microsoft.com/office/drawing/2014/main" val="3976886950"/>
                    </a:ext>
                  </a:extLst>
                </a:gridCol>
                <a:gridCol w="1012905">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chemeClr val="accent2">
                        <a:lumMod val="20000"/>
                        <a:lumOff val="80000"/>
                      </a:schemeClr>
                    </a:solidFill>
                  </a:tcPr>
                </a:tc>
                <a:tc gridSpan="3">
                  <a:txBody>
                    <a:bodyPr/>
                    <a:lstStyle/>
                    <a:p>
                      <a:pPr algn="ctr"/>
                      <a:r>
                        <a:rPr lang="ru-RU" sz="1000" b="0" dirty="0">
                          <a:latin typeface="Times New Roman" panose="02020603050405020304" pitchFamily="18" charset="0"/>
                          <a:cs typeface="Times New Roman" panose="02020603050405020304" pitchFamily="18" charset="0"/>
                        </a:rPr>
                        <a:t>Объем расходов на поддержку, руб./ Доля в общем объеме расходов %</a:t>
                      </a:r>
                    </a:p>
                  </a:txBody>
                  <a:tcPr>
                    <a:solidFill>
                      <a:schemeClr val="accent2">
                        <a:lumMod val="20000"/>
                        <a:lumOff val="80000"/>
                      </a:schemeClr>
                    </a:solidFill>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chemeClr val="accent2">
                        <a:lumMod val="20000"/>
                        <a:lumOff val="80000"/>
                      </a:schemeClr>
                    </a:solidFill>
                  </a:tcPr>
                </a:tc>
                <a:extLst>
                  <a:ext uri="{0D108BD9-81ED-4DB2-BD59-A6C34878D82A}">
                    <a16:rowId xmlns:a16="http://schemas.microsoft.com/office/drawing/2014/main" val="4143262530"/>
                  </a:ext>
                </a:extLst>
              </a:tr>
              <a:tr h="251516">
                <a:tc gridSpan="7">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192202991"/>
                  </a:ext>
                </a:extLst>
              </a:tr>
              <a:tr h="73643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Учащиеся - школьники</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1</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Выплата стипендии главы</a:t>
                      </a: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10000,00</a:t>
                      </a:r>
                    </a:p>
                  </a:txBody>
                  <a:tcPr marL="7620" marR="7620" marT="7620" marB="0" anchor="ct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10000,00</a:t>
                      </a:r>
                    </a:p>
                  </a:txBody>
                  <a:tcPr marL="7620" marR="7620" marT="7620" marB="0" anchor="ct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10000,00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816421810"/>
                  </a:ext>
                </a:extLst>
              </a:tr>
              <a:tr h="253324">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8</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110000,00</a:t>
                      </a:r>
                    </a:p>
                  </a:txBody>
                  <a:tcPr marL="7620" marR="7620" marT="7620" marB="0" anchor="ctr">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50000,00</a:t>
                      </a:r>
                    </a:p>
                  </a:txBody>
                  <a:tcPr marL="7620" marR="7620" marT="7620" marB="0" anchor="ct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50000,00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984960656"/>
                  </a:ext>
                </a:extLst>
              </a:tr>
              <a:tr h="253324">
                <a:tc>
                  <a:txBody>
                    <a:bodyPr/>
                    <a:lstStyle/>
                    <a:p>
                      <a:pPr algn="ctr"/>
                      <a:r>
                        <a:rPr lang="ru-RU" sz="1000" b="1" dirty="0">
                          <a:latin typeface="Times New Roman" panose="02020603050405020304" pitchFamily="18" charset="0"/>
                          <a:cs typeface="Times New Roman" panose="02020603050405020304" pitchFamily="18" charset="0"/>
                        </a:rPr>
                        <a:t>ИТОГО по программе</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1072</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18673181,00</a:t>
                      </a:r>
                    </a:p>
                  </a:txBody>
                  <a:tcPr marL="7620" marR="7620" marT="7620" marB="0" anchor="ctr">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18675482,00</a:t>
                      </a:r>
                    </a:p>
                  </a:txBody>
                  <a:tcPr marL="7620" marR="7620" marT="7620" marB="0" anchor="ct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18740614,00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941389401"/>
                  </a:ext>
                </a:extLst>
              </a:tr>
            </a:tbl>
          </a:graphicData>
        </a:graphic>
      </p:graphicFrame>
      <p:pic>
        <p:nvPicPr>
          <p:cNvPr id="11" name="Рисунок 10">
            <a:extLst>
              <a:ext uri="{FF2B5EF4-FFF2-40B4-BE49-F238E27FC236}">
                <a16:creationId xmlns:a16="http://schemas.microsoft.com/office/drawing/2014/main" id="{69718845-85D2-2A71-E3A7-C1194510F183}"/>
              </a:ext>
            </a:extLst>
          </p:cNvPr>
          <p:cNvPicPr>
            <a:picLocks noChangeAspect="1"/>
          </p:cNvPicPr>
          <p:nvPr/>
        </p:nvPicPr>
        <p:blipFill>
          <a:blip r:embed="rId4"/>
          <a:stretch>
            <a:fillRect/>
          </a:stretch>
        </p:blipFill>
        <p:spPr>
          <a:xfrm>
            <a:off x="254739" y="4278590"/>
            <a:ext cx="1414395" cy="603556"/>
          </a:xfrm>
          <a:prstGeom prst="rect">
            <a:avLst/>
          </a:prstGeom>
        </p:spPr>
      </p:pic>
    </p:spTree>
    <p:extLst>
      <p:ext uri="{BB962C8B-B14F-4D97-AF65-F5344CB8AC3E}">
        <p14:creationId xmlns:p14="http://schemas.microsoft.com/office/powerpoint/2010/main" val="7816515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71029C7-1978-7F60-C86C-677B22521840}"/>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06F4ECED-42A8-F3B2-11BC-EA729AB11FA2}"/>
              </a:ext>
            </a:extLst>
          </p:cNvPr>
          <p:cNvSpPr/>
          <p:nvPr/>
        </p:nvSpPr>
        <p:spPr>
          <a:xfrm>
            <a:off x="850322" y="153763"/>
            <a:ext cx="10003766"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«Управление и распоряжение муниципальным имуществом</a:t>
            </a:r>
            <a:endParaRPr lang="ru-RU" sz="1100" dirty="0"/>
          </a:p>
        </p:txBody>
      </p:sp>
      <p:sp>
        <p:nvSpPr>
          <p:cNvPr id="4" name="Прямоугольник 3">
            <a:extLst>
              <a:ext uri="{FF2B5EF4-FFF2-40B4-BE49-F238E27FC236}">
                <a16:creationId xmlns:a16="http://schemas.microsoft.com/office/drawing/2014/main" id="{35B6C028-C52F-E7E2-2600-AA1C6ED4C48C}"/>
              </a:ext>
            </a:extLst>
          </p:cNvPr>
          <p:cNvSpPr/>
          <p:nvPr/>
        </p:nvSpPr>
        <p:spPr>
          <a:xfrm>
            <a:off x="2888609" y="413256"/>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детей – сирот, оставшихся без попечения родителей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E2CCBC09-95C0-8E37-C1DF-BB364D63B6C0}"/>
              </a:ext>
            </a:extLst>
          </p:cNvPr>
          <p:cNvGraphicFramePr>
            <a:graphicFrameLocks noGrp="1"/>
          </p:cNvGraphicFramePr>
          <p:nvPr>
            <p:extLst>
              <p:ext uri="{D42A27DB-BD31-4B8C-83A1-F6EECF244321}">
                <p14:modId xmlns:p14="http://schemas.microsoft.com/office/powerpoint/2010/main" val="2245228449"/>
              </p:ext>
            </p:extLst>
          </p:nvPr>
        </p:nvGraphicFramePr>
        <p:xfrm>
          <a:off x="154504" y="674866"/>
          <a:ext cx="11882992" cy="2634706"/>
        </p:xfrm>
        <a:graphic>
          <a:graphicData uri="http://schemas.openxmlformats.org/drawingml/2006/table">
            <a:tbl>
              <a:tblPr firstRow="1" bandRow="1">
                <a:tableStyleId>{E8B1032C-EA38-4F05-BA0D-38AFFFC7BED3}</a:tableStyleId>
              </a:tblPr>
              <a:tblGrid>
                <a:gridCol w="1609138">
                  <a:extLst>
                    <a:ext uri="{9D8B030D-6E8A-4147-A177-3AD203B41FA5}">
                      <a16:colId xmlns:a16="http://schemas.microsoft.com/office/drawing/2014/main" val="4215834913"/>
                    </a:ext>
                  </a:extLst>
                </a:gridCol>
                <a:gridCol w="3245013">
                  <a:extLst>
                    <a:ext uri="{9D8B030D-6E8A-4147-A177-3AD203B41FA5}">
                      <a16:colId xmlns:a16="http://schemas.microsoft.com/office/drawing/2014/main" val="1519283991"/>
                    </a:ext>
                  </a:extLst>
                </a:gridCol>
                <a:gridCol w="1215258">
                  <a:extLst>
                    <a:ext uri="{9D8B030D-6E8A-4147-A177-3AD203B41FA5}">
                      <a16:colId xmlns:a16="http://schemas.microsoft.com/office/drawing/2014/main" val="20002"/>
                    </a:ext>
                  </a:extLst>
                </a:gridCol>
                <a:gridCol w="2813083">
                  <a:extLst>
                    <a:ext uri="{9D8B030D-6E8A-4147-A177-3AD203B41FA5}">
                      <a16:colId xmlns:a16="http://schemas.microsoft.com/office/drawing/2014/main" val="20003"/>
                    </a:ext>
                  </a:extLst>
                </a:gridCol>
                <a:gridCol w="998645">
                  <a:extLst>
                    <a:ext uri="{9D8B030D-6E8A-4147-A177-3AD203B41FA5}">
                      <a16:colId xmlns:a16="http://schemas.microsoft.com/office/drawing/2014/main" val="3337704976"/>
                    </a:ext>
                  </a:extLst>
                </a:gridCol>
                <a:gridCol w="988950">
                  <a:extLst>
                    <a:ext uri="{9D8B030D-6E8A-4147-A177-3AD203B41FA5}">
                      <a16:colId xmlns:a16="http://schemas.microsoft.com/office/drawing/2014/main" val="3976886950"/>
                    </a:ext>
                  </a:extLst>
                </a:gridCol>
                <a:gridCol w="1012905">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chemeClr val="accent2">
                        <a:lumMod val="20000"/>
                        <a:lumOff val="80000"/>
                      </a:schemeClr>
                    </a:solidFill>
                  </a:tcPr>
                </a:tc>
                <a:tc gridSpan="3">
                  <a:txBody>
                    <a:bodyPr/>
                    <a:lstStyle/>
                    <a:p>
                      <a:pPr algn="ctr"/>
                      <a:r>
                        <a:rPr lang="ru-RU" sz="1000" b="0" dirty="0">
                          <a:latin typeface="Times New Roman" panose="02020603050405020304" pitchFamily="18" charset="0"/>
                          <a:cs typeface="Times New Roman" panose="02020603050405020304" pitchFamily="18" charset="0"/>
                        </a:rPr>
                        <a:t>Объем расходов на поддержку, руб./ Доля в общем объеме расходов %</a:t>
                      </a:r>
                    </a:p>
                  </a:txBody>
                  <a:tcPr>
                    <a:solidFill>
                      <a:schemeClr val="accent2">
                        <a:lumMod val="20000"/>
                        <a:lumOff val="80000"/>
                      </a:schemeClr>
                    </a:solidFill>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chemeClr val="accent2">
                        <a:lumMod val="20000"/>
                        <a:lumOff val="80000"/>
                      </a:schemeClr>
                    </a:solidFill>
                  </a:tcPr>
                </a:tc>
                <a:extLst>
                  <a:ext uri="{0D108BD9-81ED-4DB2-BD59-A6C34878D82A}">
                    <a16:rowId xmlns:a16="http://schemas.microsoft.com/office/drawing/2014/main" val="4143262530"/>
                  </a:ext>
                </a:extLst>
              </a:tr>
              <a:tr h="1080226">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Социальная поддержка детей, оставшиеся без попечения родителей и лиц, принявших на воспитание в семью детей, оставшихся без попечения детей</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5</a:t>
                      </a: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Ежемесячная выплата</a:t>
                      </a:r>
                    </a:p>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25650007,17</a:t>
                      </a:r>
                    </a:p>
                  </a:txBody>
                  <a:tcPr marL="7620" marR="7620" marT="7620" marB="0">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27439939,38</a:t>
                      </a:r>
                    </a:p>
                  </a:txBody>
                  <a:tcPr marL="7620" marR="7620" marT="7620" marB="0">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28231096,15</a:t>
                      </a:r>
                    </a:p>
                  </a:txBody>
                  <a:tcPr marL="7620" marR="7620" marT="7620" marB="0">
                    <a:solidFill>
                      <a:schemeClr val="accent2">
                        <a:lumMod val="20000"/>
                        <a:lumOff val="80000"/>
                      </a:schemeClr>
                    </a:solidFill>
                  </a:tcPr>
                </a:tc>
                <a:extLst>
                  <a:ext uri="{0D108BD9-81ED-4DB2-BD59-A6C34878D82A}">
                    <a16:rowId xmlns:a16="http://schemas.microsoft.com/office/drawing/2014/main" val="3816421810"/>
                  </a:ext>
                </a:extLst>
              </a:tr>
              <a:tr h="2533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endParaRPr lang="ru-RU" sz="1000" b="0" dirty="0">
                        <a:latin typeface="Times New Roman" panose="02020603050405020304" pitchFamily="18" charset="0"/>
                        <a:cs typeface="Times New Roman" panose="02020603050405020304" pitchFamily="18" charset="0"/>
                      </a:endParaRPr>
                    </a:p>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5</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25650007,17</a:t>
                      </a:r>
                    </a:p>
                  </a:txBody>
                  <a:tcPr marL="7620" marR="7620" marT="7620" marB="0">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27439939,38</a:t>
                      </a:r>
                    </a:p>
                  </a:txBody>
                  <a:tcPr marL="7620" marR="7620" marT="7620" marB="0">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28231096,15</a:t>
                      </a:r>
                    </a:p>
                  </a:txBody>
                  <a:tcPr marL="7620" marR="7620" marT="7620" marB="0">
                    <a:solidFill>
                      <a:schemeClr val="accent2">
                        <a:lumMod val="20000"/>
                        <a:lumOff val="80000"/>
                      </a:schemeClr>
                    </a:solidFill>
                  </a:tcPr>
                </a:tc>
                <a:extLst>
                  <a:ext uri="{0D108BD9-81ED-4DB2-BD59-A6C34878D82A}">
                    <a16:rowId xmlns:a16="http://schemas.microsoft.com/office/drawing/2014/main" val="2984960656"/>
                  </a:ext>
                </a:extLst>
              </a:tr>
            </a:tbl>
          </a:graphicData>
        </a:graphic>
      </p:graphicFrame>
      <p:pic>
        <p:nvPicPr>
          <p:cNvPr id="7" name="Рисунок 6">
            <a:extLst>
              <a:ext uri="{FF2B5EF4-FFF2-40B4-BE49-F238E27FC236}">
                <a16:creationId xmlns:a16="http://schemas.microsoft.com/office/drawing/2014/main" id="{30A29956-9AA9-5C2B-F8D6-F4DAE03A0C9C}"/>
              </a:ext>
            </a:extLst>
          </p:cNvPr>
          <p:cNvPicPr>
            <a:picLocks noChangeAspect="1"/>
          </p:cNvPicPr>
          <p:nvPr/>
        </p:nvPicPr>
        <p:blipFill>
          <a:blip r:embed="rId3"/>
          <a:stretch>
            <a:fillRect/>
          </a:stretch>
        </p:blipFill>
        <p:spPr>
          <a:xfrm>
            <a:off x="282428" y="1918560"/>
            <a:ext cx="1438275" cy="919163"/>
          </a:xfrm>
          <a:prstGeom prst="rect">
            <a:avLst/>
          </a:prstGeom>
        </p:spPr>
      </p:pic>
      <p:sp>
        <p:nvSpPr>
          <p:cNvPr id="8" name="Прямоугольник 7">
            <a:extLst>
              <a:ext uri="{FF2B5EF4-FFF2-40B4-BE49-F238E27FC236}">
                <a16:creationId xmlns:a16="http://schemas.microsoft.com/office/drawing/2014/main" id="{20CC4046-32B7-BDC2-C47A-E99CE258E0DF}"/>
              </a:ext>
            </a:extLst>
          </p:cNvPr>
          <p:cNvSpPr/>
          <p:nvPr/>
        </p:nvSpPr>
        <p:spPr>
          <a:xfrm>
            <a:off x="2715923" y="3309572"/>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«Муниципальное управление»</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9" name="Прямоугольник 8">
            <a:extLst>
              <a:ext uri="{FF2B5EF4-FFF2-40B4-BE49-F238E27FC236}">
                <a16:creationId xmlns:a16="http://schemas.microsoft.com/office/drawing/2014/main" id="{19CA6E9C-2E99-28D6-62CB-F3B4D38B4E48}"/>
              </a:ext>
            </a:extLst>
          </p:cNvPr>
          <p:cNvSpPr/>
          <p:nvPr/>
        </p:nvSpPr>
        <p:spPr>
          <a:xfrm>
            <a:off x="4822915" y="3512538"/>
            <a:ext cx="1750799"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пенсионеров</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10" name="Таблица 9">
            <a:extLst>
              <a:ext uri="{FF2B5EF4-FFF2-40B4-BE49-F238E27FC236}">
                <a16:creationId xmlns:a16="http://schemas.microsoft.com/office/drawing/2014/main" id="{DB3357B6-F166-9F3E-9EC8-E5BBEA4752F7}"/>
              </a:ext>
            </a:extLst>
          </p:cNvPr>
          <p:cNvGraphicFramePr>
            <a:graphicFrameLocks noGrp="1"/>
          </p:cNvGraphicFramePr>
          <p:nvPr>
            <p:extLst>
              <p:ext uri="{D42A27DB-BD31-4B8C-83A1-F6EECF244321}">
                <p14:modId xmlns:p14="http://schemas.microsoft.com/office/powerpoint/2010/main" val="1311503054"/>
              </p:ext>
            </p:extLst>
          </p:nvPr>
        </p:nvGraphicFramePr>
        <p:xfrm>
          <a:off x="154504" y="3881350"/>
          <a:ext cx="11882992" cy="2634706"/>
        </p:xfrm>
        <a:graphic>
          <a:graphicData uri="http://schemas.openxmlformats.org/drawingml/2006/table">
            <a:tbl>
              <a:tblPr firstRow="1" bandRow="1">
                <a:tableStyleId>{E8B1032C-EA38-4F05-BA0D-38AFFFC7BED3}</a:tableStyleId>
              </a:tblPr>
              <a:tblGrid>
                <a:gridCol w="1609138">
                  <a:extLst>
                    <a:ext uri="{9D8B030D-6E8A-4147-A177-3AD203B41FA5}">
                      <a16:colId xmlns:a16="http://schemas.microsoft.com/office/drawing/2014/main" val="4215834913"/>
                    </a:ext>
                  </a:extLst>
                </a:gridCol>
                <a:gridCol w="3245013">
                  <a:extLst>
                    <a:ext uri="{9D8B030D-6E8A-4147-A177-3AD203B41FA5}">
                      <a16:colId xmlns:a16="http://schemas.microsoft.com/office/drawing/2014/main" val="1519283991"/>
                    </a:ext>
                  </a:extLst>
                </a:gridCol>
                <a:gridCol w="1215258">
                  <a:extLst>
                    <a:ext uri="{9D8B030D-6E8A-4147-A177-3AD203B41FA5}">
                      <a16:colId xmlns:a16="http://schemas.microsoft.com/office/drawing/2014/main" val="20002"/>
                    </a:ext>
                  </a:extLst>
                </a:gridCol>
                <a:gridCol w="2813083">
                  <a:extLst>
                    <a:ext uri="{9D8B030D-6E8A-4147-A177-3AD203B41FA5}">
                      <a16:colId xmlns:a16="http://schemas.microsoft.com/office/drawing/2014/main" val="20003"/>
                    </a:ext>
                  </a:extLst>
                </a:gridCol>
                <a:gridCol w="998645">
                  <a:extLst>
                    <a:ext uri="{9D8B030D-6E8A-4147-A177-3AD203B41FA5}">
                      <a16:colId xmlns:a16="http://schemas.microsoft.com/office/drawing/2014/main" val="3337704976"/>
                    </a:ext>
                  </a:extLst>
                </a:gridCol>
                <a:gridCol w="988950">
                  <a:extLst>
                    <a:ext uri="{9D8B030D-6E8A-4147-A177-3AD203B41FA5}">
                      <a16:colId xmlns:a16="http://schemas.microsoft.com/office/drawing/2014/main" val="3976886950"/>
                    </a:ext>
                  </a:extLst>
                </a:gridCol>
                <a:gridCol w="1012905">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chemeClr val="accent2">
                        <a:lumMod val="20000"/>
                        <a:lumOff val="80000"/>
                      </a:schemeClr>
                    </a:solidFill>
                  </a:tcPr>
                </a:tc>
                <a:tc gridSpan="3">
                  <a:txBody>
                    <a:bodyPr/>
                    <a:lstStyle/>
                    <a:p>
                      <a:pPr algn="ctr"/>
                      <a:r>
                        <a:rPr lang="ru-RU" sz="1000" b="0" dirty="0">
                          <a:latin typeface="Times New Roman" panose="02020603050405020304" pitchFamily="18" charset="0"/>
                          <a:cs typeface="Times New Roman" panose="02020603050405020304" pitchFamily="18" charset="0"/>
                        </a:rPr>
                        <a:t>Объем расходов на поддержку, руб./ Доля в общем объеме расходов %</a:t>
                      </a:r>
                    </a:p>
                  </a:txBody>
                  <a:tcPr>
                    <a:solidFill>
                      <a:schemeClr val="accent2">
                        <a:lumMod val="20000"/>
                        <a:lumOff val="80000"/>
                      </a:schemeClr>
                    </a:solidFill>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chemeClr val="accent2">
                        <a:lumMod val="20000"/>
                        <a:lumOff val="80000"/>
                      </a:schemeClr>
                    </a:solidFill>
                  </a:tcPr>
                </a:tc>
                <a:extLst>
                  <a:ext uri="{0D108BD9-81ED-4DB2-BD59-A6C34878D82A}">
                    <a16:rowId xmlns:a16="http://schemas.microsoft.com/office/drawing/2014/main" val="4143262530"/>
                  </a:ext>
                </a:extLst>
              </a:tr>
              <a:tr h="1080226">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Пенсионеры из числа, бывших муниципальных служащих</a:t>
                      </a:r>
                    </a:p>
                  </a:txBody>
                  <a:tcPr>
                    <a:solidFill>
                      <a:schemeClr val="accent2">
                        <a:lumMod val="20000"/>
                        <a:lumOff val="80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11</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Доплата к пенсии муниципальных служащих</a:t>
                      </a: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990000,00</a:t>
                      </a:r>
                    </a:p>
                  </a:txBody>
                  <a:tcPr marL="7620" marR="7620" marT="7620" marB="0">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850000,00</a:t>
                      </a:r>
                    </a:p>
                  </a:txBody>
                  <a:tcPr marL="7620" marR="7620" marT="7620" marB="0">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850000,00</a:t>
                      </a:r>
                    </a:p>
                  </a:txBody>
                  <a:tcPr marL="7620" marR="7620" marT="7620" marB="0">
                    <a:solidFill>
                      <a:schemeClr val="accent2">
                        <a:lumMod val="20000"/>
                        <a:lumOff val="80000"/>
                      </a:schemeClr>
                    </a:solidFill>
                  </a:tcPr>
                </a:tc>
                <a:extLst>
                  <a:ext uri="{0D108BD9-81ED-4DB2-BD59-A6C34878D82A}">
                    <a16:rowId xmlns:a16="http://schemas.microsoft.com/office/drawing/2014/main" val="3816421810"/>
                  </a:ext>
                </a:extLst>
              </a:tr>
              <a:tr h="2533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endParaRPr lang="ru-RU" sz="1000" b="0" dirty="0">
                        <a:latin typeface="Times New Roman" panose="02020603050405020304" pitchFamily="18" charset="0"/>
                        <a:cs typeface="Times New Roman" panose="02020603050405020304" pitchFamily="18" charset="0"/>
                      </a:endParaRPr>
                    </a:p>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11</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990000,00</a:t>
                      </a:r>
                    </a:p>
                  </a:txBody>
                  <a:tcPr marL="7620" marR="7620" marT="7620" marB="0">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850000,00</a:t>
                      </a:r>
                    </a:p>
                  </a:txBody>
                  <a:tcPr marL="7620" marR="7620" marT="7620" marB="0">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850000,00</a:t>
                      </a:r>
                    </a:p>
                  </a:txBody>
                  <a:tcPr marL="7620" marR="7620" marT="7620" marB="0">
                    <a:solidFill>
                      <a:schemeClr val="accent2">
                        <a:lumMod val="20000"/>
                        <a:lumOff val="80000"/>
                      </a:schemeClr>
                    </a:solidFill>
                  </a:tcPr>
                </a:tc>
                <a:extLst>
                  <a:ext uri="{0D108BD9-81ED-4DB2-BD59-A6C34878D82A}">
                    <a16:rowId xmlns:a16="http://schemas.microsoft.com/office/drawing/2014/main" val="2984960656"/>
                  </a:ext>
                </a:extLst>
              </a:tr>
            </a:tbl>
          </a:graphicData>
        </a:graphic>
      </p:graphicFrame>
      <p:pic>
        <p:nvPicPr>
          <p:cNvPr id="11" name="Рисунок 10">
            <a:extLst>
              <a:ext uri="{FF2B5EF4-FFF2-40B4-BE49-F238E27FC236}">
                <a16:creationId xmlns:a16="http://schemas.microsoft.com/office/drawing/2014/main" id="{92C11F79-6445-E9CD-C2B0-6D4D43E89364}"/>
              </a:ext>
            </a:extLst>
          </p:cNvPr>
          <p:cNvPicPr>
            <a:picLocks noChangeAspect="1"/>
          </p:cNvPicPr>
          <p:nvPr/>
        </p:nvPicPr>
        <p:blipFill>
          <a:blip r:embed="rId4"/>
          <a:stretch>
            <a:fillRect/>
          </a:stretch>
        </p:blipFill>
        <p:spPr>
          <a:xfrm>
            <a:off x="309473" y="5055366"/>
            <a:ext cx="1384183" cy="842095"/>
          </a:xfrm>
          <a:prstGeom prst="rect">
            <a:avLst/>
          </a:prstGeom>
        </p:spPr>
      </p:pic>
    </p:spTree>
    <p:extLst>
      <p:ext uri="{BB962C8B-B14F-4D97-AF65-F5344CB8AC3E}">
        <p14:creationId xmlns:p14="http://schemas.microsoft.com/office/powerpoint/2010/main" val="37014575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EEC9E9E-F49D-D5D0-9896-2C6CE738B508}"/>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4F09E540-BE0F-919E-7A99-62A9196488D6}"/>
              </a:ext>
            </a:extLst>
          </p:cNvPr>
          <p:cNvSpPr/>
          <p:nvPr/>
        </p:nvSpPr>
        <p:spPr>
          <a:xfrm>
            <a:off x="2299745" y="77368"/>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малого и среднего предпринимательства»</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BD64D42E-DCCD-21AF-D063-97054B4E3208}"/>
              </a:ext>
            </a:extLst>
          </p:cNvPr>
          <p:cNvSpPr/>
          <p:nvPr/>
        </p:nvSpPr>
        <p:spPr>
          <a:xfrm>
            <a:off x="2402048" y="310392"/>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субъектов малого и среднего предпринимательства</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7427097C-A4CA-6245-889C-5DDCC4BF35BD}"/>
              </a:ext>
            </a:extLst>
          </p:cNvPr>
          <p:cNvGraphicFramePr>
            <a:graphicFrameLocks noGrp="1"/>
          </p:cNvGraphicFramePr>
          <p:nvPr>
            <p:extLst>
              <p:ext uri="{D42A27DB-BD31-4B8C-83A1-F6EECF244321}">
                <p14:modId xmlns:p14="http://schemas.microsoft.com/office/powerpoint/2010/main" val="2272243506"/>
              </p:ext>
            </p:extLst>
          </p:nvPr>
        </p:nvGraphicFramePr>
        <p:xfrm>
          <a:off x="154504" y="556157"/>
          <a:ext cx="11882992" cy="2549727"/>
        </p:xfrm>
        <a:graphic>
          <a:graphicData uri="http://schemas.openxmlformats.org/drawingml/2006/table">
            <a:tbl>
              <a:tblPr firstRow="1" bandRow="1">
                <a:tableStyleId>{E8B1032C-EA38-4F05-BA0D-38AFFFC7BED3}</a:tableStyleId>
              </a:tblPr>
              <a:tblGrid>
                <a:gridCol w="1609138">
                  <a:extLst>
                    <a:ext uri="{9D8B030D-6E8A-4147-A177-3AD203B41FA5}">
                      <a16:colId xmlns:a16="http://schemas.microsoft.com/office/drawing/2014/main" val="4215834913"/>
                    </a:ext>
                  </a:extLst>
                </a:gridCol>
                <a:gridCol w="3245013">
                  <a:extLst>
                    <a:ext uri="{9D8B030D-6E8A-4147-A177-3AD203B41FA5}">
                      <a16:colId xmlns:a16="http://schemas.microsoft.com/office/drawing/2014/main" val="1519283991"/>
                    </a:ext>
                  </a:extLst>
                </a:gridCol>
                <a:gridCol w="1215258">
                  <a:extLst>
                    <a:ext uri="{9D8B030D-6E8A-4147-A177-3AD203B41FA5}">
                      <a16:colId xmlns:a16="http://schemas.microsoft.com/office/drawing/2014/main" val="20002"/>
                    </a:ext>
                  </a:extLst>
                </a:gridCol>
                <a:gridCol w="2813083">
                  <a:extLst>
                    <a:ext uri="{9D8B030D-6E8A-4147-A177-3AD203B41FA5}">
                      <a16:colId xmlns:a16="http://schemas.microsoft.com/office/drawing/2014/main" val="20003"/>
                    </a:ext>
                  </a:extLst>
                </a:gridCol>
                <a:gridCol w="998645">
                  <a:extLst>
                    <a:ext uri="{9D8B030D-6E8A-4147-A177-3AD203B41FA5}">
                      <a16:colId xmlns:a16="http://schemas.microsoft.com/office/drawing/2014/main" val="3337704976"/>
                    </a:ext>
                  </a:extLst>
                </a:gridCol>
                <a:gridCol w="988950">
                  <a:extLst>
                    <a:ext uri="{9D8B030D-6E8A-4147-A177-3AD203B41FA5}">
                      <a16:colId xmlns:a16="http://schemas.microsoft.com/office/drawing/2014/main" val="3976886950"/>
                    </a:ext>
                  </a:extLst>
                </a:gridCol>
                <a:gridCol w="1012905">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chemeClr val="accent2">
                        <a:lumMod val="20000"/>
                        <a:lumOff val="80000"/>
                      </a:schemeClr>
                    </a:solidFill>
                  </a:tcPr>
                </a:tc>
                <a:tc gridSpan="3">
                  <a:txBody>
                    <a:bodyPr/>
                    <a:lstStyle/>
                    <a:p>
                      <a:pPr algn="ctr"/>
                      <a:r>
                        <a:rPr lang="ru-RU" sz="1000" b="0" dirty="0">
                          <a:latin typeface="Times New Roman" panose="02020603050405020304" pitchFamily="18" charset="0"/>
                          <a:cs typeface="Times New Roman" panose="02020603050405020304" pitchFamily="18" charset="0"/>
                        </a:rPr>
                        <a:t>Объем расходов на поддержку, руб./ Доля в общем объеме расходов %</a:t>
                      </a:r>
                    </a:p>
                  </a:txBody>
                  <a:tcPr>
                    <a:solidFill>
                      <a:schemeClr val="accent2">
                        <a:lumMod val="20000"/>
                        <a:lumOff val="80000"/>
                      </a:schemeClr>
                    </a:solidFill>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chemeClr val="accent2">
                        <a:lumMod val="20000"/>
                        <a:lumOff val="80000"/>
                      </a:schemeClr>
                    </a:solidFill>
                  </a:tcPr>
                </a:tc>
                <a:extLst>
                  <a:ext uri="{0D108BD9-81ED-4DB2-BD59-A6C34878D82A}">
                    <a16:rowId xmlns:a16="http://schemas.microsoft.com/office/drawing/2014/main" val="4143262530"/>
                  </a:ext>
                </a:extLst>
              </a:tr>
              <a:tr h="995247">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Субъекты малого и среднего предпринимательства</a:t>
                      </a:r>
                    </a:p>
                  </a:txBody>
                  <a:tcPr>
                    <a:solidFill>
                      <a:schemeClr val="accent2">
                        <a:lumMod val="20000"/>
                        <a:lumOff val="80000"/>
                      </a:schemeClr>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a:t>
                      </a:r>
                    </a:p>
                  </a:txBody>
                  <a:tcPr marL="9525" marR="9525" marT="9525" marB="0">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Возмещение части затрат, связанных с уплатой платежей, по мероприятиям, связанным с содействием развитию лизинга оборудования</a:t>
                      </a: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355000,00</a:t>
                      </a:r>
                    </a:p>
                  </a:txBody>
                  <a:tcPr marL="7620" marR="7620" marT="7620" marB="0">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chemeClr val="accent2">
                        <a:lumMod val="20000"/>
                        <a:lumOff val="80000"/>
                      </a:schemeClr>
                    </a:solidFill>
                  </a:tcPr>
                </a:tc>
                <a:extLst>
                  <a:ext uri="{0D108BD9-81ED-4DB2-BD59-A6C34878D82A}">
                    <a16:rowId xmlns:a16="http://schemas.microsoft.com/office/drawing/2014/main" val="3816421810"/>
                  </a:ext>
                </a:extLst>
              </a:tr>
              <a:tr h="2533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endParaRPr lang="ru-RU" sz="1000" b="0" dirty="0">
                        <a:latin typeface="Times New Roman" panose="02020603050405020304" pitchFamily="18" charset="0"/>
                        <a:cs typeface="Times New Roman" panose="02020603050405020304" pitchFamily="18" charset="0"/>
                      </a:endParaRPr>
                    </a:p>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355000,00</a:t>
                      </a:r>
                    </a:p>
                  </a:txBody>
                  <a:tcPr marL="7620" marR="7620" marT="7620" marB="0">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355000,00</a:t>
                      </a:r>
                    </a:p>
                  </a:txBody>
                  <a:tcPr marL="7620" marR="7620" marT="7620" marB="0">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355000,00</a:t>
                      </a:r>
                    </a:p>
                  </a:txBody>
                  <a:tcPr marL="7620" marR="7620" marT="7620" marB="0">
                    <a:solidFill>
                      <a:schemeClr val="accent2">
                        <a:lumMod val="20000"/>
                        <a:lumOff val="80000"/>
                      </a:schemeClr>
                    </a:solidFill>
                  </a:tcPr>
                </a:tc>
                <a:extLst>
                  <a:ext uri="{0D108BD9-81ED-4DB2-BD59-A6C34878D82A}">
                    <a16:rowId xmlns:a16="http://schemas.microsoft.com/office/drawing/2014/main" val="2984960656"/>
                  </a:ext>
                </a:extLst>
              </a:tr>
            </a:tbl>
          </a:graphicData>
        </a:graphic>
      </p:graphicFrame>
      <p:pic>
        <p:nvPicPr>
          <p:cNvPr id="6" name="Рисунок 5">
            <a:extLst>
              <a:ext uri="{FF2B5EF4-FFF2-40B4-BE49-F238E27FC236}">
                <a16:creationId xmlns:a16="http://schemas.microsoft.com/office/drawing/2014/main" id="{485A3C80-3BB5-E2E5-F6F8-4570B572CD98}"/>
              </a:ext>
            </a:extLst>
          </p:cNvPr>
          <p:cNvPicPr>
            <a:picLocks noChangeAspect="1"/>
          </p:cNvPicPr>
          <p:nvPr/>
        </p:nvPicPr>
        <p:blipFill>
          <a:blip r:embed="rId3"/>
          <a:stretch>
            <a:fillRect/>
          </a:stretch>
        </p:blipFill>
        <p:spPr>
          <a:xfrm>
            <a:off x="278371" y="1768306"/>
            <a:ext cx="1383912" cy="871804"/>
          </a:xfrm>
          <a:prstGeom prst="rect">
            <a:avLst/>
          </a:prstGeom>
        </p:spPr>
      </p:pic>
      <p:sp>
        <p:nvSpPr>
          <p:cNvPr id="7" name="Прямоугольник 6">
            <a:extLst>
              <a:ext uri="{FF2B5EF4-FFF2-40B4-BE49-F238E27FC236}">
                <a16:creationId xmlns:a16="http://schemas.microsoft.com/office/drawing/2014/main" id="{BDFE385B-EA7E-E7B4-3A9F-DF68D0D94891}"/>
              </a:ext>
            </a:extLst>
          </p:cNvPr>
          <p:cNvSpPr/>
          <p:nvPr/>
        </p:nvSpPr>
        <p:spPr>
          <a:xfrm>
            <a:off x="2585972" y="3262225"/>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«Обеспечение жильем молодых семей»</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8" name="Прямоугольник 7">
            <a:extLst>
              <a:ext uri="{FF2B5EF4-FFF2-40B4-BE49-F238E27FC236}">
                <a16:creationId xmlns:a16="http://schemas.microsoft.com/office/drawing/2014/main" id="{7AB47D12-993D-4D14-AEE8-088A47E8E2B0}"/>
              </a:ext>
            </a:extLst>
          </p:cNvPr>
          <p:cNvSpPr/>
          <p:nvPr/>
        </p:nvSpPr>
        <p:spPr>
          <a:xfrm>
            <a:off x="4127801" y="3464392"/>
            <a:ext cx="3249608"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Улучшение жилищных условий молодых семей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48217EFC-2CEA-163B-AFA5-BAA290C8FB0E}"/>
              </a:ext>
            </a:extLst>
          </p:cNvPr>
          <p:cNvGraphicFramePr>
            <a:graphicFrameLocks noGrp="1"/>
          </p:cNvGraphicFramePr>
          <p:nvPr>
            <p:extLst>
              <p:ext uri="{D42A27DB-BD31-4B8C-83A1-F6EECF244321}">
                <p14:modId xmlns:p14="http://schemas.microsoft.com/office/powerpoint/2010/main" val="2526809479"/>
              </p:ext>
            </p:extLst>
          </p:nvPr>
        </p:nvGraphicFramePr>
        <p:xfrm>
          <a:off x="154504" y="3772480"/>
          <a:ext cx="11882992" cy="2883905"/>
        </p:xfrm>
        <a:graphic>
          <a:graphicData uri="http://schemas.openxmlformats.org/drawingml/2006/table">
            <a:tbl>
              <a:tblPr firstRow="1" bandRow="1">
                <a:tableStyleId>{E8B1032C-EA38-4F05-BA0D-38AFFFC7BED3}</a:tableStyleId>
              </a:tblPr>
              <a:tblGrid>
                <a:gridCol w="1609138">
                  <a:extLst>
                    <a:ext uri="{9D8B030D-6E8A-4147-A177-3AD203B41FA5}">
                      <a16:colId xmlns:a16="http://schemas.microsoft.com/office/drawing/2014/main" val="4215834913"/>
                    </a:ext>
                  </a:extLst>
                </a:gridCol>
                <a:gridCol w="3245013">
                  <a:extLst>
                    <a:ext uri="{9D8B030D-6E8A-4147-A177-3AD203B41FA5}">
                      <a16:colId xmlns:a16="http://schemas.microsoft.com/office/drawing/2014/main" val="1519283991"/>
                    </a:ext>
                  </a:extLst>
                </a:gridCol>
                <a:gridCol w="1215258">
                  <a:extLst>
                    <a:ext uri="{9D8B030D-6E8A-4147-A177-3AD203B41FA5}">
                      <a16:colId xmlns:a16="http://schemas.microsoft.com/office/drawing/2014/main" val="20002"/>
                    </a:ext>
                  </a:extLst>
                </a:gridCol>
                <a:gridCol w="2813083">
                  <a:extLst>
                    <a:ext uri="{9D8B030D-6E8A-4147-A177-3AD203B41FA5}">
                      <a16:colId xmlns:a16="http://schemas.microsoft.com/office/drawing/2014/main" val="20003"/>
                    </a:ext>
                  </a:extLst>
                </a:gridCol>
                <a:gridCol w="998645">
                  <a:extLst>
                    <a:ext uri="{9D8B030D-6E8A-4147-A177-3AD203B41FA5}">
                      <a16:colId xmlns:a16="http://schemas.microsoft.com/office/drawing/2014/main" val="3337704976"/>
                    </a:ext>
                  </a:extLst>
                </a:gridCol>
                <a:gridCol w="988950">
                  <a:extLst>
                    <a:ext uri="{9D8B030D-6E8A-4147-A177-3AD203B41FA5}">
                      <a16:colId xmlns:a16="http://schemas.microsoft.com/office/drawing/2014/main" val="3976886950"/>
                    </a:ext>
                  </a:extLst>
                </a:gridCol>
                <a:gridCol w="1012905">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chemeClr val="accent2">
                        <a:lumMod val="20000"/>
                        <a:lumOff val="80000"/>
                      </a:schemeClr>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chemeClr val="accent2">
                        <a:lumMod val="20000"/>
                        <a:lumOff val="80000"/>
                      </a:schemeClr>
                    </a:solidFill>
                  </a:tcPr>
                </a:tc>
                <a:tc gridSpan="3">
                  <a:txBody>
                    <a:bodyPr/>
                    <a:lstStyle/>
                    <a:p>
                      <a:pPr algn="ctr"/>
                      <a:r>
                        <a:rPr lang="ru-RU" sz="1000" b="0" dirty="0">
                          <a:latin typeface="Times New Roman" panose="02020603050405020304" pitchFamily="18" charset="0"/>
                          <a:cs typeface="Times New Roman" panose="02020603050405020304" pitchFamily="18" charset="0"/>
                        </a:rPr>
                        <a:t>Объем расходов на поддержку, руб./ Доля в общем объеме расходов %</a:t>
                      </a:r>
                    </a:p>
                  </a:txBody>
                  <a:tcPr>
                    <a:solidFill>
                      <a:schemeClr val="accent2">
                        <a:lumMod val="20000"/>
                        <a:lumOff val="80000"/>
                      </a:schemeClr>
                    </a:solidFill>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chemeClr val="accent2">
                        <a:lumMod val="20000"/>
                        <a:lumOff val="80000"/>
                      </a:schemeClr>
                    </a:solidFill>
                  </a:tcPr>
                </a:tc>
                <a:extLst>
                  <a:ext uri="{0D108BD9-81ED-4DB2-BD59-A6C34878D82A}">
                    <a16:rowId xmlns:a16="http://schemas.microsoft.com/office/drawing/2014/main" val="4143262530"/>
                  </a:ext>
                </a:extLst>
              </a:tr>
              <a:tr h="933185">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Молодые семьи</a:t>
                      </a:r>
                    </a:p>
                  </a:txBody>
                  <a:tcPr>
                    <a:solidFill>
                      <a:schemeClr val="accent2">
                        <a:lumMod val="20000"/>
                        <a:lumOff val="80000"/>
                      </a:schemeClr>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a:t>
                      </a:r>
                    </a:p>
                  </a:txBody>
                  <a:tcPr marL="9525" marR="9525" marT="9525" marB="0">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Социальные выплаты на приобретение жилья</a:t>
                      </a: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5090820,00</a:t>
                      </a:r>
                    </a:p>
                  </a:txBody>
                  <a:tcPr marL="7620" marR="7620" marT="7620" marB="0">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3134069,82</a:t>
                      </a:r>
                    </a:p>
                  </a:txBody>
                  <a:tcPr marL="7620" marR="7620" marT="7620" marB="0">
                    <a:solidFill>
                      <a:schemeClr val="accent2">
                        <a:lumMod val="20000"/>
                        <a:lumOff val="80000"/>
                      </a:schemeClr>
                    </a:solidFill>
                  </a:tcPr>
                </a:tc>
                <a:tc>
                  <a:txBody>
                    <a:bodyPr/>
                    <a:lstStyle/>
                    <a:p>
                      <a:pPr algn="ctr" fontAlgn="t"/>
                      <a:r>
                        <a:rPr lang="ru-RU" sz="1000" b="0" i="0" u="none" strike="noStrike" dirty="0">
                          <a:solidFill>
                            <a:srgbClr val="000000"/>
                          </a:solidFill>
                          <a:latin typeface="Times New Roman"/>
                        </a:rPr>
                        <a:t>3084509,79</a:t>
                      </a:r>
                    </a:p>
                  </a:txBody>
                  <a:tcPr marL="7620" marR="7620" marT="7620" marB="0">
                    <a:solidFill>
                      <a:schemeClr val="accent2">
                        <a:lumMod val="20000"/>
                        <a:lumOff val="80000"/>
                      </a:schemeClr>
                    </a:solidFill>
                  </a:tcPr>
                </a:tc>
                <a:extLst>
                  <a:ext uri="{0D108BD9-81ED-4DB2-BD59-A6C34878D82A}">
                    <a16:rowId xmlns:a16="http://schemas.microsoft.com/office/drawing/2014/main" val="3816421810"/>
                  </a:ext>
                </a:extLst>
              </a:tr>
              <a:tr h="2533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endParaRPr lang="ru-RU" sz="1000" b="0" dirty="0">
                        <a:latin typeface="Times New Roman" panose="02020603050405020304" pitchFamily="18" charset="0"/>
                        <a:cs typeface="Times New Roman" panose="02020603050405020304" pitchFamily="18" charset="0"/>
                      </a:endParaRPr>
                    </a:p>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3</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5090820,00</a:t>
                      </a:r>
                    </a:p>
                  </a:txBody>
                  <a:tcPr marL="7620" marR="7620" marT="7620" marB="0">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3134069,82</a:t>
                      </a:r>
                    </a:p>
                  </a:txBody>
                  <a:tcPr marL="7620" marR="7620" marT="7620" marB="0">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3084509,79</a:t>
                      </a:r>
                    </a:p>
                  </a:txBody>
                  <a:tcPr marL="7620" marR="7620" marT="7620" marB="0">
                    <a:solidFill>
                      <a:schemeClr val="accent2">
                        <a:lumMod val="20000"/>
                        <a:lumOff val="80000"/>
                      </a:schemeClr>
                    </a:solidFill>
                  </a:tcPr>
                </a:tc>
                <a:extLst>
                  <a:ext uri="{0D108BD9-81ED-4DB2-BD59-A6C34878D82A}">
                    <a16:rowId xmlns:a16="http://schemas.microsoft.com/office/drawing/2014/main" val="2984960656"/>
                  </a:ext>
                </a:extLst>
              </a:tr>
              <a:tr h="253324">
                <a:tc>
                  <a:txBody>
                    <a:bodyPr/>
                    <a:lstStyle/>
                    <a:p>
                      <a:pPr algn="ctr"/>
                      <a:r>
                        <a:rPr lang="ru-RU" sz="1000" b="1" dirty="0">
                          <a:latin typeface="Times New Roman" panose="02020603050405020304" pitchFamily="18" charset="0"/>
                          <a:cs typeface="Times New Roman" panose="02020603050405020304" pitchFamily="18" charset="0"/>
                        </a:rPr>
                        <a:t>ИТОГО по целевым группам</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1091/8,97</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50759008,17/5,52</a:t>
                      </a:r>
                    </a:p>
                  </a:txBody>
                  <a:tcPr marL="7620" marR="7620" marT="7620" marB="0">
                    <a:solidFill>
                      <a:schemeClr val="accent2">
                        <a:lumMod val="20000"/>
                        <a:lumOff val="80000"/>
                      </a:schemeClr>
                    </a:solidFill>
                  </a:tcPr>
                </a:tc>
                <a:tc>
                  <a:txBody>
                    <a:bodyPr/>
                    <a:lstStyle/>
                    <a:p>
                      <a:pPr algn="ctr" rtl="0" fontAlgn="t"/>
                      <a:r>
                        <a:rPr lang="ru-RU" sz="1000" b="1" i="0" u="none" strike="noStrike" dirty="0">
                          <a:solidFill>
                            <a:srgbClr val="000000"/>
                          </a:solidFill>
                          <a:latin typeface="Times New Roman"/>
                        </a:rPr>
                        <a:t>50454491,20/5,87</a:t>
                      </a:r>
                    </a:p>
                  </a:txBody>
                  <a:tcPr marL="7620" marR="7620" marT="7620" marB="0">
                    <a:solidFill>
                      <a:schemeClr val="accent2">
                        <a:lumMod val="20000"/>
                        <a:lumOff val="80000"/>
                      </a:schemeClr>
                    </a:solidFill>
                  </a:tcPr>
                </a:tc>
                <a:tc>
                  <a:txBody>
                    <a:bodyPr/>
                    <a:lstStyle/>
                    <a:p>
                      <a:pPr algn="ctr" fontAlgn="t"/>
                      <a:r>
                        <a:rPr lang="ru-RU" sz="1000" b="1" i="0" u="none" strike="noStrike" dirty="0">
                          <a:solidFill>
                            <a:srgbClr val="000000"/>
                          </a:solidFill>
                          <a:latin typeface="Times New Roman"/>
                        </a:rPr>
                        <a:t>51261219,94/5,77</a:t>
                      </a:r>
                    </a:p>
                  </a:txBody>
                  <a:tcPr marL="7620" marR="7620" marT="7620" marB="0">
                    <a:solidFill>
                      <a:schemeClr val="accent2">
                        <a:lumMod val="20000"/>
                        <a:lumOff val="80000"/>
                      </a:schemeClr>
                    </a:solidFill>
                  </a:tcPr>
                </a:tc>
                <a:extLst>
                  <a:ext uri="{0D108BD9-81ED-4DB2-BD59-A6C34878D82A}">
                    <a16:rowId xmlns:a16="http://schemas.microsoft.com/office/drawing/2014/main" val="377808585"/>
                  </a:ext>
                </a:extLst>
              </a:tr>
            </a:tbl>
          </a:graphicData>
        </a:graphic>
      </p:graphicFrame>
      <p:pic>
        <p:nvPicPr>
          <p:cNvPr id="10" name="Рисунок 9">
            <a:extLst>
              <a:ext uri="{FF2B5EF4-FFF2-40B4-BE49-F238E27FC236}">
                <a16:creationId xmlns:a16="http://schemas.microsoft.com/office/drawing/2014/main" id="{D53BD9A2-19F7-73C3-D265-92446BE71690}"/>
              </a:ext>
            </a:extLst>
          </p:cNvPr>
          <p:cNvPicPr>
            <a:picLocks noChangeAspect="1"/>
          </p:cNvPicPr>
          <p:nvPr/>
        </p:nvPicPr>
        <p:blipFill>
          <a:blip r:embed="rId4"/>
          <a:stretch>
            <a:fillRect/>
          </a:stretch>
        </p:blipFill>
        <p:spPr>
          <a:xfrm>
            <a:off x="213976" y="4979752"/>
            <a:ext cx="1444877" cy="841321"/>
          </a:xfrm>
          <a:prstGeom prst="rect">
            <a:avLst/>
          </a:prstGeom>
        </p:spPr>
      </p:pic>
    </p:spTree>
    <p:extLst>
      <p:ext uri="{BB962C8B-B14F-4D97-AF65-F5344CB8AC3E}">
        <p14:creationId xmlns:p14="http://schemas.microsoft.com/office/powerpoint/2010/main" val="36326477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538E37-F583-B18B-2F26-114951CA007A}"/>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8B2F4510-9B1F-886E-52E9-724F19767F96}"/>
              </a:ext>
            </a:extLst>
          </p:cNvPr>
          <p:cNvPicPr>
            <a:picLocks noChangeAspect="1"/>
          </p:cNvPicPr>
          <p:nvPr/>
        </p:nvPicPr>
        <p:blipFill>
          <a:blip r:embed="rId3"/>
          <a:stretch>
            <a:fillRect/>
          </a:stretch>
        </p:blipFill>
        <p:spPr>
          <a:xfrm>
            <a:off x="125695" y="213080"/>
            <a:ext cx="5738210" cy="6431837"/>
          </a:xfrm>
          <a:prstGeom prst="rect">
            <a:avLst/>
          </a:prstGeom>
        </p:spPr>
      </p:pic>
      <p:pic>
        <p:nvPicPr>
          <p:cNvPr id="4" name="Рисунок 3">
            <a:extLst>
              <a:ext uri="{FF2B5EF4-FFF2-40B4-BE49-F238E27FC236}">
                <a16:creationId xmlns:a16="http://schemas.microsoft.com/office/drawing/2014/main" id="{8E9DB71D-2F22-6E47-8015-B37FF979994F}"/>
              </a:ext>
            </a:extLst>
          </p:cNvPr>
          <p:cNvPicPr>
            <a:picLocks noChangeAspect="1"/>
          </p:cNvPicPr>
          <p:nvPr/>
        </p:nvPicPr>
        <p:blipFill>
          <a:blip r:embed="rId4"/>
          <a:stretch>
            <a:fillRect/>
          </a:stretch>
        </p:blipFill>
        <p:spPr>
          <a:xfrm>
            <a:off x="6787951" y="106957"/>
            <a:ext cx="4857506" cy="6644081"/>
          </a:xfrm>
          <a:prstGeom prst="rect">
            <a:avLst/>
          </a:prstGeom>
        </p:spPr>
      </p:pic>
    </p:spTree>
    <p:extLst>
      <p:ext uri="{BB962C8B-B14F-4D97-AF65-F5344CB8AC3E}">
        <p14:creationId xmlns:p14="http://schemas.microsoft.com/office/powerpoint/2010/main" val="15934273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45AB53A-9F46-5167-5115-3B61888582DA}"/>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AAD9F2BE-5104-8DEB-C151-7AE6B341AF1F}"/>
              </a:ext>
            </a:extLst>
          </p:cNvPr>
          <p:cNvSpPr/>
          <p:nvPr/>
        </p:nvSpPr>
        <p:spPr>
          <a:xfrm>
            <a:off x="3492045" y="130198"/>
            <a:ext cx="3704604" cy="276999"/>
          </a:xfrm>
          <a:prstGeom prst="rect">
            <a:avLst/>
          </a:prstGeom>
        </p:spPr>
        <p:txBody>
          <a:bodyPr wrap="none">
            <a:spAutoFit/>
          </a:bodyPr>
          <a:lstStyle/>
          <a:p>
            <a:r>
              <a:rPr lang="ru-RU" sz="1200" b="1" dirty="0">
                <a:solidFill>
                  <a:srgbClr val="9900FF"/>
                </a:solidFill>
                <a:latin typeface="Times New Roman" panose="02020603050405020304" pitchFamily="18" charset="0"/>
                <a:cs typeface="Times New Roman" panose="02020603050405020304" pitchFamily="18" charset="0"/>
              </a:rPr>
              <a:t>Социально- значимые проекты  на 2025-2027годы.</a:t>
            </a:r>
          </a:p>
        </p:txBody>
      </p:sp>
      <p:graphicFrame>
        <p:nvGraphicFramePr>
          <p:cNvPr id="5" name="Схема 4">
            <a:extLst>
              <a:ext uri="{FF2B5EF4-FFF2-40B4-BE49-F238E27FC236}">
                <a16:creationId xmlns:a16="http://schemas.microsoft.com/office/drawing/2014/main" id="{0AD65B38-FAFE-69C6-D090-B98A546DE053}"/>
              </a:ext>
            </a:extLst>
          </p:cNvPr>
          <p:cNvGraphicFramePr/>
          <p:nvPr>
            <p:extLst>
              <p:ext uri="{D42A27DB-BD31-4B8C-83A1-F6EECF244321}">
                <p14:modId xmlns:p14="http://schemas.microsoft.com/office/powerpoint/2010/main" val="2193042422"/>
              </p:ext>
            </p:extLst>
          </p:nvPr>
        </p:nvGraphicFramePr>
        <p:xfrm>
          <a:off x="1352494" y="669521"/>
          <a:ext cx="8554906" cy="2451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Схема 5">
            <a:extLst>
              <a:ext uri="{FF2B5EF4-FFF2-40B4-BE49-F238E27FC236}">
                <a16:creationId xmlns:a16="http://schemas.microsoft.com/office/drawing/2014/main" id="{6B72D865-D51E-16A6-328B-D72BA4366974}"/>
              </a:ext>
            </a:extLst>
          </p:cNvPr>
          <p:cNvGraphicFramePr/>
          <p:nvPr>
            <p:extLst>
              <p:ext uri="{D42A27DB-BD31-4B8C-83A1-F6EECF244321}">
                <p14:modId xmlns:p14="http://schemas.microsoft.com/office/powerpoint/2010/main" val="3890583926"/>
              </p:ext>
            </p:extLst>
          </p:nvPr>
        </p:nvGraphicFramePr>
        <p:xfrm>
          <a:off x="2376309" y="3569517"/>
          <a:ext cx="6725746" cy="275947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168538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74B61F-1BD4-CA7C-BBFB-CDCDB066AA68}"/>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57D34D43-1FAA-EDE8-E523-1E6CC6306A8D}"/>
              </a:ext>
            </a:extLst>
          </p:cNvPr>
          <p:cNvGraphicFramePr>
            <a:graphicFrameLocks noGrp="1"/>
          </p:cNvGraphicFramePr>
          <p:nvPr>
            <p:extLst>
              <p:ext uri="{D42A27DB-BD31-4B8C-83A1-F6EECF244321}">
                <p14:modId xmlns:p14="http://schemas.microsoft.com/office/powerpoint/2010/main" val="2974765059"/>
              </p:ext>
            </p:extLst>
          </p:nvPr>
        </p:nvGraphicFramePr>
        <p:xfrm>
          <a:off x="76900" y="249882"/>
          <a:ext cx="11860634" cy="5400040"/>
        </p:xfrm>
        <a:graphic>
          <a:graphicData uri="http://schemas.openxmlformats.org/drawingml/2006/table">
            <a:tbl>
              <a:tblPr firstRow="1" bandRow="1">
                <a:tableStyleId>{8A107856-5554-42FB-B03E-39F5DBC370BA}</a:tableStyleId>
              </a:tblPr>
              <a:tblGrid>
                <a:gridCol w="383693">
                  <a:extLst>
                    <a:ext uri="{9D8B030D-6E8A-4147-A177-3AD203B41FA5}">
                      <a16:colId xmlns:a16="http://schemas.microsoft.com/office/drawing/2014/main" val="1189271578"/>
                    </a:ext>
                  </a:extLst>
                </a:gridCol>
                <a:gridCol w="1367945">
                  <a:extLst>
                    <a:ext uri="{9D8B030D-6E8A-4147-A177-3AD203B41FA5}">
                      <a16:colId xmlns:a16="http://schemas.microsoft.com/office/drawing/2014/main" val="2911462614"/>
                    </a:ext>
                  </a:extLst>
                </a:gridCol>
                <a:gridCol w="1030695">
                  <a:extLst>
                    <a:ext uri="{9D8B030D-6E8A-4147-A177-3AD203B41FA5}">
                      <a16:colId xmlns:a16="http://schemas.microsoft.com/office/drawing/2014/main" val="3345858216"/>
                    </a:ext>
                  </a:extLst>
                </a:gridCol>
                <a:gridCol w="1034865">
                  <a:extLst>
                    <a:ext uri="{9D8B030D-6E8A-4147-A177-3AD203B41FA5}">
                      <a16:colId xmlns:a16="http://schemas.microsoft.com/office/drawing/2014/main" val="3895338254"/>
                    </a:ext>
                  </a:extLst>
                </a:gridCol>
                <a:gridCol w="1034036">
                  <a:extLst>
                    <a:ext uri="{9D8B030D-6E8A-4147-A177-3AD203B41FA5}">
                      <a16:colId xmlns:a16="http://schemas.microsoft.com/office/drawing/2014/main" val="3505764336"/>
                    </a:ext>
                  </a:extLst>
                </a:gridCol>
                <a:gridCol w="975668">
                  <a:extLst>
                    <a:ext uri="{9D8B030D-6E8A-4147-A177-3AD203B41FA5}">
                      <a16:colId xmlns:a16="http://schemas.microsoft.com/office/drawing/2014/main" val="294110023"/>
                    </a:ext>
                  </a:extLst>
                </a:gridCol>
                <a:gridCol w="932875">
                  <a:extLst>
                    <a:ext uri="{9D8B030D-6E8A-4147-A177-3AD203B41FA5}">
                      <a16:colId xmlns:a16="http://schemas.microsoft.com/office/drawing/2014/main" val="2329291126"/>
                    </a:ext>
                  </a:extLst>
                </a:gridCol>
                <a:gridCol w="932875">
                  <a:extLst>
                    <a:ext uri="{9D8B030D-6E8A-4147-A177-3AD203B41FA5}">
                      <a16:colId xmlns:a16="http://schemas.microsoft.com/office/drawing/2014/main" val="382902474"/>
                    </a:ext>
                  </a:extLst>
                </a:gridCol>
                <a:gridCol w="813056">
                  <a:extLst>
                    <a:ext uri="{9D8B030D-6E8A-4147-A177-3AD203B41FA5}">
                      <a16:colId xmlns:a16="http://schemas.microsoft.com/office/drawing/2014/main" val="319913139"/>
                    </a:ext>
                  </a:extLst>
                </a:gridCol>
                <a:gridCol w="890083">
                  <a:extLst>
                    <a:ext uri="{9D8B030D-6E8A-4147-A177-3AD203B41FA5}">
                      <a16:colId xmlns:a16="http://schemas.microsoft.com/office/drawing/2014/main" val="3826764631"/>
                    </a:ext>
                  </a:extLst>
                </a:gridCol>
                <a:gridCol w="950185">
                  <a:extLst>
                    <a:ext uri="{9D8B030D-6E8A-4147-A177-3AD203B41FA5}">
                      <a16:colId xmlns:a16="http://schemas.microsoft.com/office/drawing/2014/main" val="2438176784"/>
                    </a:ext>
                  </a:extLst>
                </a:gridCol>
                <a:gridCol w="614862">
                  <a:extLst>
                    <a:ext uri="{9D8B030D-6E8A-4147-A177-3AD203B41FA5}">
                      <a16:colId xmlns:a16="http://schemas.microsoft.com/office/drawing/2014/main" val="3739619752"/>
                    </a:ext>
                  </a:extLst>
                </a:gridCol>
                <a:gridCol w="899796">
                  <a:extLst>
                    <a:ext uri="{9D8B030D-6E8A-4147-A177-3AD203B41FA5}">
                      <a16:colId xmlns:a16="http://schemas.microsoft.com/office/drawing/2014/main" val="1648648483"/>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 п/п</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Наименование проекта</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Адрес нахождения</a:t>
                      </a:r>
                    </a:p>
                  </a:txBody>
                  <a:tcPr/>
                </a:tc>
                <a:tc gridSpan="4">
                  <a:txBody>
                    <a:bodyPr/>
                    <a:lstStyle/>
                    <a:p>
                      <a:pPr algn="ctr"/>
                      <a:r>
                        <a:rPr lang="ru-RU" sz="1000" dirty="0">
                          <a:latin typeface="Times New Roman" panose="02020603050405020304" pitchFamily="18" charset="0"/>
                          <a:cs typeface="Times New Roman" panose="02020603050405020304" pitchFamily="18" charset="0"/>
                        </a:rPr>
                        <a:t>Сумма 2025год</a:t>
                      </a:r>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2026год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2027год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683185259"/>
                  </a:ext>
                </a:extLst>
              </a:tr>
              <a:tr h="370840">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extLst>
                  <a:ext uri="{0D108BD9-81ED-4DB2-BD59-A6C34878D82A}">
                    <a16:rowId xmlns:a16="http://schemas.microsoft.com/office/drawing/2014/main" val="4293938473"/>
                  </a:ext>
                </a:extLst>
              </a:tr>
              <a:tr h="370840">
                <a:tc>
                  <a:txBody>
                    <a:bodyPr/>
                    <a:lstStyle/>
                    <a:p>
                      <a:r>
                        <a:rPr lang="ru-RU" sz="1000" dirty="0">
                          <a:latin typeface="Times New Roman" panose="02020603050405020304" pitchFamily="18" charset="0"/>
                          <a:cs typeface="Times New Roman" panose="02020603050405020304" pitchFamily="18" charset="0"/>
                        </a:rPr>
                        <a:t>1</a:t>
                      </a:r>
                    </a:p>
                  </a:txBody>
                  <a:tcPr/>
                </a:tc>
                <a:tc>
                  <a:txBody>
                    <a:bodyPr/>
                    <a:lstStyle/>
                    <a:p>
                      <a:r>
                        <a:rPr lang="ru-RU" sz="1000" dirty="0">
                          <a:latin typeface="Times New Roman" panose="02020603050405020304" pitchFamily="18" charset="0"/>
                          <a:cs typeface="Times New Roman" panose="02020603050405020304" pitchFamily="18" charset="0"/>
                        </a:rPr>
                        <a:t>Обустройство пешеходных переходов и установка светофоров</a:t>
                      </a:r>
                    </a:p>
                  </a:txBody>
                  <a:tcPr/>
                </a:tc>
                <a:tc>
                  <a:txBody>
                    <a:bodyPr/>
                    <a:lstStyle/>
                    <a:p>
                      <a:r>
                        <a:rPr lang="ru-RU" sz="1000" dirty="0">
                          <a:latin typeface="Times New Roman" panose="02020603050405020304" pitchFamily="18" charset="0"/>
                          <a:cs typeface="Times New Roman" panose="02020603050405020304" pitchFamily="18" charset="0"/>
                        </a:rPr>
                        <a:t> населенные пункты округа</a:t>
                      </a: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extLst>
                  <a:ext uri="{0D108BD9-81ED-4DB2-BD59-A6C34878D82A}">
                    <a16:rowId xmlns:a16="http://schemas.microsoft.com/office/drawing/2014/main" val="523702792"/>
                  </a:ext>
                </a:extLst>
              </a:tr>
              <a:tr h="370840">
                <a:tc>
                  <a:txBody>
                    <a:bodyPr/>
                    <a:lstStyle/>
                    <a:p>
                      <a:r>
                        <a:rPr lang="ru-RU" sz="1000" dirty="0">
                          <a:latin typeface="Times New Roman" panose="02020603050405020304" pitchFamily="18" charset="0"/>
                          <a:cs typeface="Times New Roman" panose="02020603050405020304" pitchFamily="18" charset="0"/>
                        </a:rPr>
                        <a:t>2</a:t>
                      </a:r>
                    </a:p>
                  </a:txBody>
                  <a:tcPr/>
                </a:tc>
                <a:tc>
                  <a:txBody>
                    <a:bodyPr/>
                    <a:lstStyle/>
                    <a:p>
                      <a:r>
                        <a:rPr lang="ru-RU" sz="1000" dirty="0">
                          <a:latin typeface="Times New Roman" panose="02020603050405020304" pitchFamily="18" charset="0"/>
                          <a:cs typeface="Times New Roman" panose="02020603050405020304" pitchFamily="18" charset="0"/>
                        </a:rPr>
                        <a:t>Ремонт дорог местного назначения</a:t>
                      </a:r>
                    </a:p>
                  </a:txBody>
                  <a:tcPr/>
                </a:tc>
                <a:tc>
                  <a:txBody>
                    <a:bodyPr/>
                    <a:lstStyle/>
                    <a:p>
                      <a:r>
                        <a:rPr lang="ru-RU" sz="1000" dirty="0">
                          <a:latin typeface="Times New Roman" panose="02020603050405020304" pitchFamily="18" charset="0"/>
                          <a:cs typeface="Times New Roman" panose="02020603050405020304" pitchFamily="18" charset="0"/>
                        </a:rPr>
                        <a:t>населенные пункты округа</a:t>
                      </a:r>
                    </a:p>
                  </a:txBody>
                  <a:tcPr/>
                </a:tc>
                <a:tc>
                  <a:txBody>
                    <a:bodyPr/>
                    <a:lstStyle/>
                    <a:p>
                      <a:r>
                        <a:rPr lang="ru-RU" sz="1000" dirty="0">
                          <a:latin typeface="Times New Roman" panose="02020603050405020304" pitchFamily="18" charset="0"/>
                          <a:cs typeface="Times New Roman" panose="02020603050405020304" pitchFamily="18" charset="0"/>
                        </a:rPr>
                        <a:t>37013000,00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37013000,00</a:t>
                      </a:r>
                    </a:p>
                  </a:txBody>
                  <a:tcPr/>
                </a:tc>
                <a:tc>
                  <a:txBody>
                    <a:bodyPr/>
                    <a:lstStyle/>
                    <a:p>
                      <a:r>
                        <a:rPr lang="ru-RU" sz="1000" dirty="0">
                          <a:latin typeface="Times New Roman" panose="02020603050405020304" pitchFamily="18" charset="0"/>
                          <a:cs typeface="Times New Roman" panose="02020603050405020304" pitchFamily="18" charset="0"/>
                        </a:rPr>
                        <a:t>38795000,00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38795000,00</a:t>
                      </a:r>
                    </a:p>
                  </a:txBody>
                  <a:tcPr/>
                </a:tc>
                <a:tc>
                  <a:txBody>
                    <a:bodyPr/>
                    <a:lstStyle/>
                    <a:p>
                      <a:r>
                        <a:rPr lang="ru-RU" sz="1000" dirty="0">
                          <a:latin typeface="Times New Roman" panose="02020603050405020304" pitchFamily="18" charset="0"/>
                          <a:cs typeface="Times New Roman" panose="02020603050405020304" pitchFamily="18" charset="0"/>
                        </a:rPr>
                        <a:t>52541000,00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52541000,00</a:t>
                      </a:r>
                    </a:p>
                  </a:txBody>
                  <a:tcPr/>
                </a:tc>
                <a:extLst>
                  <a:ext uri="{0D108BD9-81ED-4DB2-BD59-A6C34878D82A}">
                    <a16:rowId xmlns:a16="http://schemas.microsoft.com/office/drawing/2014/main" val="413864803"/>
                  </a:ext>
                </a:extLst>
              </a:tr>
              <a:tr h="370840">
                <a:tc>
                  <a:txBody>
                    <a:bodyPr/>
                    <a:lstStyle/>
                    <a:p>
                      <a:r>
                        <a:rPr lang="ru-RU" sz="1000" dirty="0">
                          <a:latin typeface="Times New Roman" panose="02020603050405020304" pitchFamily="18" charset="0"/>
                          <a:cs typeface="Times New Roman" panose="02020603050405020304" pitchFamily="18" charset="0"/>
                        </a:rPr>
                        <a:t>3</a:t>
                      </a:r>
                    </a:p>
                  </a:txBody>
                  <a:tcPr/>
                </a:tc>
                <a:tc>
                  <a:txBody>
                    <a:bodyPr/>
                    <a:lstStyle/>
                    <a:p>
                      <a:r>
                        <a:rPr lang="ru-RU" sz="1000" dirty="0">
                          <a:latin typeface="Times New Roman" panose="02020603050405020304" pitchFamily="18" charset="0"/>
                          <a:cs typeface="Times New Roman" panose="02020603050405020304" pitchFamily="18" charset="0"/>
                        </a:rPr>
                        <a:t>Ремонт сетей водоснабжения</a:t>
                      </a:r>
                    </a:p>
                  </a:txBody>
                  <a:tcPr/>
                </a:tc>
                <a:tc>
                  <a:txBody>
                    <a:bodyPr/>
                    <a:lstStyle/>
                    <a:p>
                      <a:r>
                        <a:rPr lang="ru-RU" sz="1000" dirty="0" err="1">
                          <a:latin typeface="Times New Roman" panose="02020603050405020304" pitchFamily="18" charset="0"/>
                          <a:cs typeface="Times New Roman" panose="02020603050405020304" pitchFamily="18" charset="0"/>
                        </a:rPr>
                        <a:t>С.Тихоречное</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12830191,25</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12630191,25</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39849241"/>
                  </a:ext>
                </a:extLst>
              </a:tr>
              <a:tr h="370840">
                <a:tc>
                  <a:txBody>
                    <a:bodyPr/>
                    <a:lstStyle/>
                    <a:p>
                      <a:r>
                        <a:rPr lang="ru-RU" sz="1000" dirty="0">
                          <a:latin typeface="Times New Roman" panose="02020603050405020304" pitchFamily="18" charset="0"/>
                          <a:cs typeface="Times New Roman" panose="02020603050405020304" pitchFamily="18" charset="0"/>
                        </a:rPr>
                        <a:t>4</a:t>
                      </a:r>
                    </a:p>
                  </a:txBody>
                  <a:tcPr/>
                </a:tc>
                <a:tc>
                  <a:txBody>
                    <a:bodyPr/>
                    <a:lstStyle/>
                    <a:p>
                      <a:r>
                        <a:rPr lang="ru-RU" sz="1000" dirty="0">
                          <a:latin typeface="Times New Roman" panose="02020603050405020304" pitchFamily="18" charset="0"/>
                          <a:cs typeface="Times New Roman" panose="02020603050405020304" pitchFamily="18" charset="0"/>
                        </a:rPr>
                        <a:t>Устройство пожарного депо</a:t>
                      </a:r>
                    </a:p>
                  </a:txBody>
                  <a:tcPr/>
                </a:tc>
                <a:tc>
                  <a:txBody>
                    <a:bodyPr/>
                    <a:lstStyle/>
                    <a:p>
                      <a:r>
                        <a:rPr lang="ru-RU" sz="1000" dirty="0">
                          <a:latin typeface="Times New Roman" panose="02020603050405020304" pitchFamily="18" charset="0"/>
                          <a:cs typeface="Times New Roman" panose="02020603050405020304" pitchFamily="18" charset="0"/>
                        </a:rPr>
                        <a:t>С. Муравейка</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8674431,66</a:t>
                      </a:r>
                    </a:p>
                  </a:txBody>
                  <a:tcPr/>
                </a:tc>
                <a:tc>
                  <a:txBody>
                    <a:bodyPr/>
                    <a:lstStyle/>
                    <a:p>
                      <a:r>
                        <a:rPr lang="ru-RU" sz="1000" dirty="0">
                          <a:latin typeface="Times New Roman" panose="02020603050405020304" pitchFamily="18" charset="0"/>
                          <a:cs typeface="Times New Roman" panose="02020603050405020304" pitchFamily="18" charset="0"/>
                        </a:rPr>
                        <a:t>8146283,43</a:t>
                      </a:r>
                    </a:p>
                  </a:txBody>
                  <a:tcPr/>
                </a:tc>
                <a:tc>
                  <a:txBody>
                    <a:bodyPr/>
                    <a:lstStyle/>
                    <a:p>
                      <a:r>
                        <a:rPr lang="ru-RU" sz="1000" dirty="0">
                          <a:latin typeface="Times New Roman" panose="02020603050405020304" pitchFamily="18" charset="0"/>
                          <a:cs typeface="Times New Roman" panose="02020603050405020304" pitchFamily="18" charset="0"/>
                        </a:rPr>
                        <a:t>528148,23</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98910711"/>
                  </a:ext>
                </a:extLst>
              </a:tr>
              <a:tr h="370840">
                <a:tc>
                  <a:txBody>
                    <a:bodyPr/>
                    <a:lstStyle/>
                    <a:p>
                      <a:r>
                        <a:rPr lang="ru-RU" sz="1000" dirty="0">
                          <a:latin typeface="Times New Roman" panose="02020603050405020304" pitchFamily="18" charset="0"/>
                          <a:cs typeface="Times New Roman" panose="02020603050405020304" pitchFamily="18" charset="0"/>
                        </a:rPr>
                        <a:t>5</a:t>
                      </a:r>
                    </a:p>
                  </a:txBody>
                  <a:tcPr/>
                </a:tc>
                <a:tc>
                  <a:txBody>
                    <a:bodyPr/>
                    <a:lstStyle/>
                    <a:p>
                      <a:r>
                        <a:rPr lang="ru-RU" sz="1000" dirty="0">
                          <a:latin typeface="Times New Roman" panose="02020603050405020304" pitchFamily="18" charset="0"/>
                          <a:cs typeface="Times New Roman" panose="02020603050405020304" pitchFamily="18" charset="0"/>
                        </a:rPr>
                        <a:t>Устройство уличного освещения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населенные пункты округа</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3600000,00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3600000,00</a:t>
                      </a: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extLst>
                  <a:ext uri="{0D108BD9-81ED-4DB2-BD59-A6C34878D82A}">
                    <a16:rowId xmlns:a16="http://schemas.microsoft.com/office/drawing/2014/main" val="2699170754"/>
                  </a:ext>
                </a:extLst>
              </a:tr>
              <a:tr h="370840">
                <a:tc>
                  <a:txBody>
                    <a:bodyPr/>
                    <a:lstStyle/>
                    <a:p>
                      <a:r>
                        <a:rPr lang="ru-RU" sz="1000" dirty="0">
                          <a:latin typeface="Times New Roman" panose="02020603050405020304" pitchFamily="18" charset="0"/>
                          <a:cs typeface="Times New Roman" panose="02020603050405020304" pitchFamily="18" charset="0"/>
                        </a:rPr>
                        <a:t>6</a:t>
                      </a:r>
                    </a:p>
                  </a:txBody>
                  <a:tcPr/>
                </a:tc>
                <a:tc>
                  <a:txBody>
                    <a:bodyPr/>
                    <a:lstStyle/>
                    <a:p>
                      <a:r>
                        <a:rPr lang="ru-RU" sz="1000" dirty="0">
                          <a:latin typeface="Times New Roman" panose="02020603050405020304" pitchFamily="18" charset="0"/>
                          <a:cs typeface="Times New Roman" panose="02020603050405020304" pitchFamily="18" charset="0"/>
                        </a:rPr>
                        <a:t>Ремонт кровли и помещений МБОУ Детский садик № 1</a:t>
                      </a:r>
                    </a:p>
                  </a:txBody>
                  <a:tcPr/>
                </a:tc>
                <a:tc>
                  <a:txBody>
                    <a:bodyPr/>
                    <a:lstStyle/>
                    <a:p>
                      <a:r>
                        <a:rPr lang="ru-RU" sz="1000" dirty="0" err="1">
                          <a:latin typeface="Times New Roman" panose="02020603050405020304" pitchFamily="18" charset="0"/>
                          <a:cs typeface="Times New Roman" panose="02020603050405020304" pitchFamily="18" charset="0"/>
                        </a:rPr>
                        <a:t>С.Анучино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ул.Банивура</a:t>
                      </a:r>
                      <a:r>
                        <a:rPr lang="ru-RU" sz="1000" dirty="0">
                          <a:latin typeface="Times New Roman" panose="02020603050405020304" pitchFamily="18" charset="0"/>
                          <a:cs typeface="Times New Roman" panose="02020603050405020304" pitchFamily="18" charset="0"/>
                        </a:rPr>
                        <a:t>, 17</a:t>
                      </a:r>
                    </a:p>
                  </a:txBody>
                  <a:tcPr/>
                </a:tc>
                <a:tc>
                  <a:txBody>
                    <a:bodyPr/>
                    <a:lstStyle/>
                    <a:p>
                      <a:r>
                        <a:rPr lang="ru-RU" sz="1000" dirty="0">
                          <a:latin typeface="Times New Roman" panose="02020603050405020304" pitchFamily="18" charset="0"/>
                          <a:cs typeface="Times New Roman" panose="02020603050405020304" pitchFamily="18" charset="0"/>
                        </a:rPr>
                        <a:t>45500,00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45500,00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9961680"/>
                  </a:ext>
                </a:extLst>
              </a:tr>
              <a:tr h="370840">
                <a:tc>
                  <a:txBody>
                    <a:bodyPr/>
                    <a:lstStyle/>
                    <a:p>
                      <a:r>
                        <a:rPr lang="ru-RU" sz="1000" dirty="0">
                          <a:latin typeface="Times New Roman" panose="02020603050405020304" pitchFamily="18" charset="0"/>
                          <a:cs typeface="Times New Roman" panose="02020603050405020304" pitchFamily="18" charset="0"/>
                        </a:rPr>
                        <a:t>7</a:t>
                      </a:r>
                    </a:p>
                  </a:txBody>
                  <a:tcPr/>
                </a:tc>
                <a:tc>
                  <a:txBody>
                    <a:bodyPr/>
                    <a:lstStyle/>
                    <a:p>
                      <a:r>
                        <a:rPr lang="ru-RU" sz="1000" dirty="0">
                          <a:latin typeface="Times New Roman" panose="02020603050405020304" pitchFamily="18" charset="0"/>
                          <a:cs typeface="Times New Roman" panose="02020603050405020304" pitchFamily="18" charset="0"/>
                        </a:rPr>
                        <a:t>Ремонт спорткомплекса МБОУ школы </a:t>
                      </a:r>
                      <a:r>
                        <a:rPr lang="ru-RU" sz="1000" dirty="0" err="1">
                          <a:latin typeface="Times New Roman" panose="02020603050405020304" pitchFamily="18" charset="0"/>
                          <a:cs typeface="Times New Roman" panose="02020603050405020304" pitchFamily="18" charset="0"/>
                        </a:rPr>
                        <a:t>с.Анучино</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err="1">
                          <a:latin typeface="Times New Roman" panose="02020603050405020304" pitchFamily="18" charset="0"/>
                          <a:cs typeface="Times New Roman" panose="02020603050405020304" pitchFamily="18" charset="0"/>
                        </a:rPr>
                        <a:t>С.Анучино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ул.Лазо</a:t>
                      </a:r>
                      <a:r>
                        <a:rPr lang="ru-RU" sz="100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4</a:t>
                      </a:r>
                    </a:p>
                  </a:txBody>
                  <a:tcPr/>
                </a:tc>
                <a:tc>
                  <a:txBody>
                    <a:bodyPr/>
                    <a:lstStyle/>
                    <a:p>
                      <a:r>
                        <a:rPr lang="ru-RU" sz="1000" dirty="0">
                          <a:latin typeface="Times New Roman" panose="02020603050405020304" pitchFamily="18" charset="0"/>
                          <a:cs typeface="Times New Roman" panose="02020603050405020304" pitchFamily="18" charset="0"/>
                        </a:rPr>
                        <a:t>100000,00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30033367"/>
                  </a:ext>
                </a:extLst>
              </a:tr>
              <a:tr h="370840">
                <a:tc>
                  <a:txBody>
                    <a:bodyPr/>
                    <a:lstStyle/>
                    <a:p>
                      <a:r>
                        <a:rPr lang="ru-RU" sz="1000" dirty="0">
                          <a:latin typeface="Times New Roman" panose="02020603050405020304" pitchFamily="18" charset="0"/>
                          <a:cs typeface="Times New Roman" panose="02020603050405020304" pitchFamily="18" charset="0"/>
                        </a:rPr>
                        <a:t>8</a:t>
                      </a:r>
                    </a:p>
                  </a:txBody>
                  <a:tcPr/>
                </a:tc>
                <a:tc>
                  <a:txBody>
                    <a:bodyPr/>
                    <a:lstStyle/>
                    <a:p>
                      <a:r>
                        <a:rPr lang="ru-RU" sz="1000" dirty="0">
                          <a:latin typeface="Times New Roman" panose="02020603050405020304" pitchFamily="18" charset="0"/>
                          <a:cs typeface="Times New Roman" panose="02020603050405020304" pitchFamily="18" charset="0"/>
                        </a:rPr>
                        <a:t>Обустройство мест накопления ТБО</a:t>
                      </a:r>
                    </a:p>
                  </a:txBody>
                  <a:tcPr/>
                </a:tc>
                <a:tc>
                  <a:txBody>
                    <a:bodyPr/>
                    <a:lstStyle/>
                    <a:p>
                      <a:r>
                        <a:rPr lang="ru-RU" sz="1000" dirty="0">
                          <a:latin typeface="Times New Roman" panose="02020603050405020304" pitchFamily="18" charset="0"/>
                          <a:cs typeface="Times New Roman" panose="02020603050405020304" pitchFamily="18" charset="0"/>
                        </a:rPr>
                        <a:t>Населенные пункты округа</a:t>
                      </a:r>
                    </a:p>
                  </a:txBody>
                  <a:tcPr/>
                </a:tc>
                <a:tc>
                  <a:txBody>
                    <a:bodyPr/>
                    <a:lstStyle/>
                    <a:p>
                      <a:r>
                        <a:rPr lang="ru-RU" sz="1000" dirty="0">
                          <a:latin typeface="Times New Roman" panose="02020603050405020304" pitchFamily="18" charset="0"/>
                          <a:cs typeface="Times New Roman" panose="02020603050405020304" pitchFamily="18" charset="0"/>
                        </a:rPr>
                        <a:t>500000,00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500000,00</a:t>
                      </a:r>
                    </a:p>
                  </a:txBody>
                  <a:tcPr/>
                </a:tc>
                <a:tc>
                  <a:txBody>
                    <a:bodyPr/>
                    <a:lstStyle/>
                    <a:p>
                      <a:r>
                        <a:rPr lang="ru-RU" sz="1000" dirty="0">
                          <a:latin typeface="Times New Roman" panose="02020603050405020304" pitchFamily="18" charset="0"/>
                          <a:cs typeface="Times New Roman" panose="02020603050405020304" pitchFamily="18" charset="0"/>
                        </a:rPr>
                        <a:t>500000,00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500000,00</a:t>
                      </a:r>
                    </a:p>
                  </a:txBody>
                  <a:tcPr/>
                </a:tc>
                <a:extLst>
                  <a:ext uri="{0D108BD9-81ED-4DB2-BD59-A6C34878D82A}">
                    <a16:rowId xmlns:a16="http://schemas.microsoft.com/office/drawing/2014/main" val="2305982766"/>
                  </a:ext>
                </a:extLst>
              </a:tr>
              <a:tr h="370840">
                <a:tc>
                  <a:txBody>
                    <a:bodyPr/>
                    <a:lstStyle/>
                    <a:p>
                      <a:r>
                        <a:rPr lang="ru-RU" sz="1000" dirty="0">
                          <a:latin typeface="Times New Roman" panose="02020603050405020304" pitchFamily="18" charset="0"/>
                          <a:cs typeface="Times New Roman" panose="02020603050405020304" pitchFamily="18" charset="0"/>
                        </a:rPr>
                        <a:t>9</a:t>
                      </a:r>
                    </a:p>
                  </a:txBody>
                  <a:tcPr/>
                </a:tc>
                <a:tc>
                  <a:txBody>
                    <a:bodyPr/>
                    <a:lstStyle/>
                    <a:p>
                      <a:r>
                        <a:rPr lang="ru-RU" sz="1000" dirty="0">
                          <a:latin typeface="Times New Roman" panose="02020603050405020304" pitchFamily="18" charset="0"/>
                          <a:cs typeface="Times New Roman" panose="02020603050405020304" pitchFamily="18" charset="0"/>
                        </a:rPr>
                        <a:t>Ремонт </a:t>
                      </a:r>
                      <a:r>
                        <a:rPr lang="ru-RU" sz="1000" dirty="0" err="1">
                          <a:latin typeface="Times New Roman" panose="02020603050405020304" pitchFamily="18" charset="0"/>
                          <a:cs typeface="Times New Roman" panose="02020603050405020304" pitchFamily="18" charset="0"/>
                        </a:rPr>
                        <a:t>историко</a:t>
                      </a:r>
                      <a:r>
                        <a:rPr lang="ru-RU" sz="1000" dirty="0">
                          <a:latin typeface="Times New Roman" panose="02020603050405020304" pitchFamily="18" charset="0"/>
                          <a:cs typeface="Times New Roman" panose="02020603050405020304" pitchFamily="18" charset="0"/>
                        </a:rPr>
                        <a:t> – краеведческого музея</a:t>
                      </a:r>
                    </a:p>
                  </a:txBody>
                  <a:tcPr/>
                </a:tc>
                <a:tc>
                  <a:txBody>
                    <a:bodyPr/>
                    <a:lstStyle/>
                    <a:p>
                      <a:r>
                        <a:rPr lang="ru-RU" sz="1000" dirty="0" err="1">
                          <a:latin typeface="Times New Roman" panose="02020603050405020304" pitchFamily="18" charset="0"/>
                          <a:cs typeface="Times New Roman" panose="02020603050405020304" pitchFamily="18" charset="0"/>
                        </a:rPr>
                        <a:t>С.Анучино</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15875163,27</a:t>
                      </a:r>
                    </a:p>
                  </a:txBody>
                  <a:tcPr/>
                </a:tc>
                <a:tc>
                  <a:txBody>
                    <a:bodyPr/>
                    <a:lstStyle/>
                    <a:p>
                      <a:r>
                        <a:rPr lang="ru-RU" sz="1000" dirty="0">
                          <a:latin typeface="Times New Roman" panose="02020603050405020304" pitchFamily="18" charset="0"/>
                          <a:cs typeface="Times New Roman" panose="02020603050405020304" pitchFamily="18" charset="0"/>
                        </a:rPr>
                        <a:t>15718163,27</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157000,00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94858316"/>
                  </a:ext>
                </a:extLst>
              </a:tr>
            </a:tbl>
          </a:graphicData>
        </a:graphic>
      </p:graphicFrame>
    </p:spTree>
    <p:extLst>
      <p:ext uri="{BB962C8B-B14F-4D97-AF65-F5344CB8AC3E}">
        <p14:creationId xmlns:p14="http://schemas.microsoft.com/office/powerpoint/2010/main" val="3656638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C81A704-3141-1187-6FD3-7D980F00AD8C}"/>
              </a:ext>
            </a:extLst>
          </p:cNvPr>
          <p:cNvPicPr>
            <a:picLocks noChangeAspect="1"/>
          </p:cNvPicPr>
          <p:nvPr/>
        </p:nvPicPr>
        <p:blipFill>
          <a:blip r:embed="rId2"/>
          <a:stretch>
            <a:fillRect/>
          </a:stretch>
        </p:blipFill>
        <p:spPr>
          <a:xfrm>
            <a:off x="0" y="1"/>
            <a:ext cx="12192000" cy="6857999"/>
          </a:xfrm>
          <a:prstGeom prst="rect">
            <a:avLst/>
          </a:prstGeom>
        </p:spPr>
      </p:pic>
      <p:sp>
        <p:nvSpPr>
          <p:cNvPr id="5" name="TextBox 4">
            <a:extLst>
              <a:ext uri="{FF2B5EF4-FFF2-40B4-BE49-F238E27FC236}">
                <a16:creationId xmlns:a16="http://schemas.microsoft.com/office/drawing/2014/main" id="{078D6E92-5D3C-73F7-F28E-1674D8DFB6FD}"/>
              </a:ext>
            </a:extLst>
          </p:cNvPr>
          <p:cNvSpPr txBox="1"/>
          <p:nvPr/>
        </p:nvSpPr>
        <p:spPr>
          <a:xfrm>
            <a:off x="2905926" y="469782"/>
            <a:ext cx="9128037" cy="769441"/>
          </a:xfrm>
          <a:prstGeom prst="rect">
            <a:avLst/>
          </a:prstGeom>
          <a:noFill/>
        </p:spPr>
        <p:txBody>
          <a:bodyPr wrap="square">
            <a:spAutoFit/>
          </a:bodyPr>
          <a:lstStyle/>
          <a:p>
            <a:pPr indent="450215" algn="just"/>
            <a:r>
              <a:rPr lang="ru-RU" sz="1100" b="1" dirty="0">
                <a:solidFill>
                  <a:srgbClr val="6600FF"/>
                </a:solidFill>
                <a:effectLst/>
                <a:latin typeface="Times New Roman" panose="02020603050405020304" pitchFamily="18" charset="0"/>
                <a:ea typeface="Times New Roman" panose="02020603050405020304" pitchFamily="18" charset="0"/>
              </a:rPr>
              <a:t>Конкурс «Твой проект» </a:t>
            </a:r>
            <a:r>
              <a:rPr lang="ru-RU" sz="1100" b="0" dirty="0">
                <a:effectLst/>
                <a:latin typeface="Times New Roman" panose="02020603050405020304" pitchFamily="18" charset="0"/>
                <a:ea typeface="Times New Roman" panose="02020603050405020304" pitchFamily="18" charset="0"/>
              </a:rPr>
              <a:t>– один из составляющих механизма инициативного бюджетирования, направленного на создание комфортной городской среды и улучшение жизни людей (благоустройство территорий, ремонт дорог, организация освещения, водоснабжения, спортивные площадки и т.д.) </a:t>
            </a:r>
          </a:p>
          <a:p>
            <a:pPr indent="450215" algn="just"/>
            <a:r>
              <a:rPr lang="ru-RU" sz="1100" dirty="0">
                <a:latin typeface="Times New Roman" panose="02020603050405020304" pitchFamily="18" charset="0"/>
                <a:ea typeface="Times New Roman" panose="02020603050405020304" pitchFamily="18" charset="0"/>
              </a:rPr>
              <a:t>На конкурс было подано 10 заявок.</a:t>
            </a:r>
            <a:endParaRPr lang="ru-RU" sz="1100" dirty="0">
              <a:effectLst/>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AF2022CA-99C2-B0C0-DAC6-B9FC73BC462D}"/>
              </a:ext>
            </a:extLst>
          </p:cNvPr>
          <p:cNvPicPr>
            <a:picLocks noChangeAspect="1"/>
          </p:cNvPicPr>
          <p:nvPr/>
        </p:nvPicPr>
        <p:blipFill>
          <a:blip r:embed="rId3"/>
          <a:stretch>
            <a:fillRect/>
          </a:stretch>
        </p:blipFill>
        <p:spPr>
          <a:xfrm>
            <a:off x="433793" y="367193"/>
            <a:ext cx="2469698" cy="1821765"/>
          </a:xfrm>
          <a:prstGeom prst="rect">
            <a:avLst/>
          </a:prstGeom>
        </p:spPr>
      </p:pic>
      <p:sp>
        <p:nvSpPr>
          <p:cNvPr id="7" name="TextBox 6">
            <a:extLst>
              <a:ext uri="{FF2B5EF4-FFF2-40B4-BE49-F238E27FC236}">
                <a16:creationId xmlns:a16="http://schemas.microsoft.com/office/drawing/2014/main" id="{2087AFF5-7FD4-DF16-8A4C-E3C6D5CDDC79}"/>
              </a:ext>
            </a:extLst>
          </p:cNvPr>
          <p:cNvSpPr txBox="1"/>
          <p:nvPr/>
        </p:nvSpPr>
        <p:spPr>
          <a:xfrm>
            <a:off x="3061529" y="1264612"/>
            <a:ext cx="8972433" cy="769441"/>
          </a:xfrm>
          <a:prstGeom prst="rect">
            <a:avLst/>
          </a:prstGeom>
          <a:noFill/>
        </p:spPr>
        <p:txBody>
          <a:bodyPr wrap="square">
            <a:spAutoFit/>
          </a:bodyPr>
          <a:lstStyle/>
          <a:p>
            <a:r>
              <a:rPr lang="ru-RU" sz="1100" b="1" i="0" dirty="0">
                <a:solidFill>
                  <a:srgbClr val="6600FF"/>
                </a:solidFill>
                <a:effectLst/>
                <a:latin typeface="Times New Roman" panose="02020603050405020304" pitchFamily="18" charset="0"/>
                <a:cs typeface="Times New Roman" panose="02020603050405020304" pitchFamily="18" charset="0"/>
              </a:rPr>
              <a:t>         Конкурс «Молодежный бюджет» </a:t>
            </a:r>
            <a:r>
              <a:rPr lang="ru-RU" sz="1100" b="0" i="0" dirty="0">
                <a:solidFill>
                  <a:srgbClr val="040C28"/>
                </a:solidFill>
                <a:effectLst/>
                <a:latin typeface="Times New Roman" panose="02020603050405020304" pitchFamily="18" charset="0"/>
                <a:cs typeface="Times New Roman" panose="02020603050405020304" pitchFamily="18" charset="0"/>
              </a:rPr>
              <a:t>-</a:t>
            </a:r>
            <a:r>
              <a:rPr lang="ru-RU" sz="1100" b="0" i="0" dirty="0">
                <a:solidFill>
                  <a:srgbClr val="1F1F1F"/>
                </a:solidFill>
                <a:effectLst/>
                <a:latin typeface="Times New Roman" panose="02020603050405020304" pitchFamily="18" charset="0"/>
                <a:cs typeface="Times New Roman" panose="02020603050405020304" pitchFamily="18" charset="0"/>
              </a:rPr>
              <a:t> э</a:t>
            </a:r>
            <a:r>
              <a:rPr lang="ru-RU" sz="1100" b="0" i="0" dirty="0">
                <a:solidFill>
                  <a:srgbClr val="040C28"/>
                </a:solidFill>
                <a:effectLst/>
                <a:latin typeface="Times New Roman" panose="02020603050405020304" pitchFamily="18" charset="0"/>
                <a:cs typeface="Times New Roman" panose="02020603050405020304" pitchFamily="18" charset="0"/>
              </a:rPr>
              <a:t>то</a:t>
            </a:r>
            <a:r>
              <a:rPr lang="ru-RU" sz="1100" b="0" i="0" dirty="0">
                <a:solidFill>
                  <a:srgbClr val="1F1F1F"/>
                </a:solidFill>
                <a:effectLst/>
                <a:latin typeface="Times New Roman" panose="02020603050405020304" pitchFamily="18" charset="0"/>
                <a:cs typeface="Times New Roman" panose="02020603050405020304" pitchFamily="18" charset="0"/>
              </a:rPr>
              <a:t> комплекс мероприятий, направленных на вовлечение учащихся 9-11 классов в решение вопросов местного значения, а также на повышение финансовой и бюджетной грамотности и развитие финансовой активности молодого поколения.</a:t>
            </a:r>
          </a:p>
          <a:p>
            <a:r>
              <a:rPr lang="ru-RU" sz="1100" dirty="0">
                <a:solidFill>
                  <a:srgbClr val="1F1F1F"/>
                </a:solidFill>
                <a:latin typeface="Times New Roman" panose="02020603050405020304" pitchFamily="18" charset="0"/>
                <a:cs typeface="Times New Roman" panose="02020603050405020304" pitchFamily="18" charset="0"/>
              </a:rPr>
              <a:t>         На конкурс было подано 3 заявки.</a:t>
            </a:r>
            <a:endParaRPr lang="ru-RU" sz="1100" b="0" i="0" dirty="0">
              <a:solidFill>
                <a:srgbClr val="1F1F1F"/>
              </a:solidFill>
              <a:effectLst/>
              <a:latin typeface="Times New Roman" panose="02020603050405020304" pitchFamily="18" charset="0"/>
              <a:cs typeface="Times New Roman" panose="02020603050405020304" pitchFamily="18" charset="0"/>
            </a:endParaRPr>
          </a:p>
          <a:p>
            <a:r>
              <a:rPr lang="ru-RU" sz="1100" dirty="0">
                <a:solidFill>
                  <a:srgbClr val="1F1F1F"/>
                </a:solidFill>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6D503B80-2288-86EA-3248-68B6A59D5F4A}"/>
              </a:ext>
            </a:extLst>
          </p:cNvPr>
          <p:cNvPicPr>
            <a:picLocks noChangeAspect="1"/>
          </p:cNvPicPr>
          <p:nvPr/>
        </p:nvPicPr>
        <p:blipFill>
          <a:blip r:embed="rId4"/>
          <a:stretch>
            <a:fillRect/>
          </a:stretch>
        </p:blipFill>
        <p:spPr>
          <a:xfrm>
            <a:off x="372451" y="3006209"/>
            <a:ext cx="2533475" cy="1565791"/>
          </a:xfrm>
          <a:prstGeom prst="rect">
            <a:avLst/>
          </a:prstGeom>
        </p:spPr>
      </p:pic>
      <p:sp>
        <p:nvSpPr>
          <p:cNvPr id="9" name="TextBox 8">
            <a:extLst>
              <a:ext uri="{FF2B5EF4-FFF2-40B4-BE49-F238E27FC236}">
                <a16:creationId xmlns:a16="http://schemas.microsoft.com/office/drawing/2014/main" id="{605E6884-4287-AE94-AD05-8B5D7EFB74AB}"/>
              </a:ext>
            </a:extLst>
          </p:cNvPr>
          <p:cNvSpPr txBox="1"/>
          <p:nvPr/>
        </p:nvSpPr>
        <p:spPr>
          <a:xfrm>
            <a:off x="2987181" y="3181837"/>
            <a:ext cx="8726647" cy="938719"/>
          </a:xfrm>
          <a:prstGeom prst="rect">
            <a:avLst/>
          </a:prstGeom>
          <a:noFill/>
        </p:spPr>
        <p:txBody>
          <a:bodyPr wrap="square">
            <a:spAutoFit/>
          </a:bodyPr>
          <a:lstStyle/>
          <a:p>
            <a:pPr algn="l" fontAlgn="base" latinLnBrk="0"/>
            <a:r>
              <a:rPr lang="ru-RU" sz="1100" b="1" i="0" u="none" strike="noStrike" dirty="0">
                <a:solidFill>
                  <a:srgbClr val="6600FF"/>
                </a:solidFill>
                <a:effectLst/>
                <a:latin typeface="Times New Roman" panose="02020603050405020304" pitchFamily="18" charset="0"/>
                <a:cs typeface="Times New Roman" panose="02020603050405020304" pitchFamily="18" charset="0"/>
              </a:rPr>
              <a:t>      Финансовая грамотность </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это знания о том, как двигаться к денежному благополучию, справляться с кризисами и уменьшать уровень стресса, связанного с деньгами, пользоваться финансовыми продуктами. И умение применять эти знания.</a:t>
            </a:r>
          </a:p>
          <a:p>
            <a:r>
              <a:rPr lang="ru-RU" sz="1100" dirty="0">
                <a:latin typeface="Times New Roman" panose="02020603050405020304" pitchFamily="18" charset="0"/>
                <a:cs typeface="Times New Roman" panose="02020603050405020304" pitchFamily="18" charset="0"/>
              </a:rPr>
              <a:t>Финансовое управление поддерживает проект по повышению финансовой грамотности, размещая информацию направленную на повышение финансовой грамотности населения.</a:t>
            </a:r>
          </a:p>
          <a:p>
            <a:r>
              <a:rPr lang="ru-RU" sz="1100" dirty="0">
                <a:latin typeface="Times New Roman" panose="02020603050405020304" pitchFamily="18" charset="0"/>
                <a:cs typeface="Times New Roman" panose="02020603050405020304" pitchFamily="18" charset="0"/>
              </a:rPr>
              <a:t>Ознакомиться с данной информацией можно по ссылке: </a:t>
            </a:r>
            <a:r>
              <a:rPr lang="en-US" sz="1100" dirty="0">
                <a:latin typeface="Times New Roman" panose="02020603050405020304" pitchFamily="18" charset="0"/>
                <a:cs typeface="Times New Roman" panose="02020603050405020304" pitchFamily="18" charset="0"/>
                <a:hlinkClick r:id="rId5"/>
              </a:rPr>
              <a:t>https://www.</a:t>
            </a:r>
            <a:r>
              <a:rPr lang="ru-RU" sz="1100" dirty="0" err="1">
                <a:latin typeface="Times New Roman" panose="02020603050405020304" pitchFamily="18" charset="0"/>
                <a:cs typeface="Times New Roman" panose="02020603050405020304" pitchFamily="18" charset="0"/>
                <a:hlinkClick r:id="rId5"/>
              </a:rPr>
              <a:t>анучинский.рф</a:t>
            </a:r>
            <a:r>
              <a:rPr lang="ru-RU" sz="1100" dirty="0">
                <a:latin typeface="Times New Roman" panose="02020603050405020304" pitchFamily="18" charset="0"/>
                <a:cs typeface="Times New Roman" panose="02020603050405020304" pitchFamily="18" charset="0"/>
                <a:hlinkClick r:id="rId5"/>
              </a:rPr>
              <a:t>/</a:t>
            </a:r>
            <a:r>
              <a:rPr lang="en-US" sz="1100" dirty="0">
                <a:latin typeface="Times New Roman" panose="02020603050405020304" pitchFamily="18" charset="0"/>
                <a:cs typeface="Times New Roman" panose="02020603050405020304" pitchFamily="18" charset="0"/>
                <a:hlinkClick r:id="rId5"/>
              </a:rPr>
              <a:t>okrug/</a:t>
            </a:r>
            <a:r>
              <a:rPr lang="en-US" sz="1100" dirty="0" err="1">
                <a:latin typeface="Times New Roman" panose="02020603050405020304" pitchFamily="18" charset="0"/>
                <a:cs typeface="Times New Roman" panose="02020603050405020304" pitchFamily="18" charset="0"/>
                <a:hlinkClick r:id="rId5"/>
              </a:rPr>
              <a:t>finansovaya-gramotnost</a:t>
            </a:r>
            <a:r>
              <a:rPr lang="en-US" sz="1100" dirty="0">
                <a:latin typeface="Times New Roman" panose="02020603050405020304" pitchFamily="18" charset="0"/>
                <a:cs typeface="Times New Roman" panose="02020603050405020304" pitchFamily="18" charset="0"/>
                <a:hlinkClick r:id="rId5"/>
              </a:rPr>
              <a:t>/</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74726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скругленные углы 2">
            <a:extLst>
              <a:ext uri="{FF2B5EF4-FFF2-40B4-BE49-F238E27FC236}">
                <a16:creationId xmlns:a16="http://schemas.microsoft.com/office/drawing/2014/main" id="{95F540BD-F654-7AF2-0995-2919A286140F}"/>
              </a:ext>
            </a:extLst>
          </p:cNvPr>
          <p:cNvSpPr/>
          <p:nvPr/>
        </p:nvSpPr>
        <p:spPr>
          <a:xfrm>
            <a:off x="780176" y="360726"/>
            <a:ext cx="10377182" cy="5956184"/>
          </a:xfrm>
          <a:prstGeom prst="roundRect">
            <a:avLst/>
          </a:prstGeom>
          <a:solidFill>
            <a:srgbClr val="FED6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7030A0"/>
                </a:solidFill>
                <a:latin typeface="Times New Roman" panose="02020603050405020304" pitchFamily="18" charset="0"/>
                <a:cs typeface="Times New Roman" panose="02020603050405020304" pitchFamily="18" charset="0"/>
              </a:rPr>
              <a:t>Спасибо за внимание !</a:t>
            </a:r>
          </a:p>
          <a:p>
            <a:pPr algn="ctr"/>
            <a:endParaRPr lang="ru-RU" sz="2000" b="1" dirty="0">
              <a:solidFill>
                <a:srgbClr val="7030A0"/>
              </a:solidFill>
              <a:latin typeface="Times New Roman" panose="02020603050405020304" pitchFamily="18" charset="0"/>
              <a:cs typeface="Times New Roman" panose="02020603050405020304" pitchFamily="18" charset="0"/>
            </a:endParaRPr>
          </a:p>
          <a:p>
            <a:pPr algn="ctr"/>
            <a:r>
              <a:rPr lang="ru-RU" sz="2000" b="1" dirty="0">
                <a:solidFill>
                  <a:srgbClr val="7030A0"/>
                </a:solidFill>
                <a:latin typeface="Times New Roman" panose="02020603050405020304" pitchFamily="18" charset="0"/>
                <a:cs typeface="Times New Roman" panose="02020603050405020304" pitchFamily="18" charset="0"/>
              </a:rPr>
              <a:t>Контактная информация:</a:t>
            </a:r>
          </a:p>
          <a:p>
            <a:pPr algn="ctr"/>
            <a:r>
              <a:rPr lang="ru-RU" sz="2000" b="1" dirty="0">
                <a:solidFill>
                  <a:srgbClr val="7030A0"/>
                </a:solidFill>
                <a:latin typeface="Times New Roman" panose="02020603050405020304" pitchFamily="18" charset="0"/>
                <a:cs typeface="Times New Roman" panose="02020603050405020304" pitchFamily="18" charset="0"/>
              </a:rPr>
              <a:t>Финансово – экономическое управление </a:t>
            </a:r>
          </a:p>
          <a:p>
            <a:pPr algn="ctr"/>
            <a:r>
              <a:rPr lang="ru-RU" sz="2000" b="1" dirty="0">
                <a:solidFill>
                  <a:srgbClr val="7030A0"/>
                </a:solidFill>
                <a:latin typeface="Times New Roman" panose="02020603050405020304" pitchFamily="18" charset="0"/>
                <a:cs typeface="Times New Roman" panose="02020603050405020304" pitchFamily="18" charset="0"/>
              </a:rPr>
              <a:t>администрации Анучинского муниципального округа</a:t>
            </a:r>
          </a:p>
          <a:p>
            <a:pPr algn="ctr"/>
            <a:r>
              <a:rPr lang="ru-RU" sz="2000" b="1" dirty="0">
                <a:solidFill>
                  <a:srgbClr val="7030A0"/>
                </a:solidFill>
                <a:latin typeface="Times New Roman" panose="02020603050405020304" pitchFamily="18" charset="0"/>
                <a:cs typeface="Times New Roman" panose="02020603050405020304" pitchFamily="18" charset="0"/>
              </a:rPr>
              <a:t>Адрес: 692300, Приморский край, Анучинский район,</a:t>
            </a:r>
          </a:p>
          <a:p>
            <a:pPr algn="ctr"/>
            <a:r>
              <a:rPr lang="ru-RU" sz="2000" b="1" dirty="0" err="1">
                <a:solidFill>
                  <a:srgbClr val="7030A0"/>
                </a:solidFill>
                <a:latin typeface="Times New Roman" panose="02020603050405020304" pitchFamily="18" charset="0"/>
                <a:cs typeface="Times New Roman" panose="02020603050405020304" pitchFamily="18" charset="0"/>
              </a:rPr>
              <a:t>с.Анучино</a:t>
            </a:r>
            <a:r>
              <a:rPr lang="ru-RU" sz="2000" b="1" dirty="0">
                <a:solidFill>
                  <a:srgbClr val="7030A0"/>
                </a:solidFill>
                <a:latin typeface="Times New Roman" panose="02020603050405020304" pitchFamily="18" charset="0"/>
                <a:cs typeface="Times New Roman" panose="02020603050405020304" pitchFamily="18" charset="0"/>
              </a:rPr>
              <a:t>, </a:t>
            </a:r>
            <a:r>
              <a:rPr lang="ru-RU" sz="2000" b="1" dirty="0" err="1">
                <a:solidFill>
                  <a:srgbClr val="7030A0"/>
                </a:solidFill>
                <a:latin typeface="Times New Roman" panose="02020603050405020304" pitchFamily="18" charset="0"/>
                <a:cs typeface="Times New Roman" panose="02020603050405020304" pitchFamily="18" charset="0"/>
              </a:rPr>
              <a:t>ул.Лазо</a:t>
            </a:r>
            <a:r>
              <a:rPr lang="ru-RU" sz="2000" b="1" dirty="0">
                <a:solidFill>
                  <a:srgbClr val="7030A0"/>
                </a:solidFill>
                <a:latin typeface="Times New Roman" panose="02020603050405020304" pitchFamily="18" charset="0"/>
                <a:cs typeface="Times New Roman" panose="02020603050405020304" pitchFamily="18" charset="0"/>
              </a:rPr>
              <a:t> 6</a:t>
            </a:r>
          </a:p>
          <a:p>
            <a:pPr algn="ctr"/>
            <a:r>
              <a:rPr lang="ru-RU" sz="2000" b="1" dirty="0">
                <a:solidFill>
                  <a:srgbClr val="7030A0"/>
                </a:solidFill>
                <a:latin typeface="Times New Roman" panose="02020603050405020304" pitchFamily="18" charset="0"/>
                <a:cs typeface="Times New Roman" panose="02020603050405020304" pitchFamily="18" charset="0"/>
              </a:rPr>
              <a:t>Режим работы: понедельник – четверг – с 9-00 до 17-00</a:t>
            </a:r>
          </a:p>
          <a:p>
            <a:pPr algn="ctr"/>
            <a:r>
              <a:rPr lang="ru-RU" sz="2000" b="1" dirty="0">
                <a:solidFill>
                  <a:srgbClr val="7030A0"/>
                </a:solidFill>
                <a:latin typeface="Times New Roman" panose="02020603050405020304" pitchFamily="18" charset="0"/>
                <a:cs typeface="Times New Roman" panose="02020603050405020304" pitchFamily="18" charset="0"/>
              </a:rPr>
              <a:t>пятница – с 9-00 до 16-00</a:t>
            </a:r>
          </a:p>
          <a:p>
            <a:pPr algn="ctr"/>
            <a:r>
              <a:rPr lang="ru-RU" sz="2000" b="1" dirty="0">
                <a:solidFill>
                  <a:srgbClr val="7030A0"/>
                </a:solidFill>
                <a:latin typeface="Times New Roman" panose="02020603050405020304" pitchFamily="18" charset="0"/>
                <a:cs typeface="Times New Roman" panose="02020603050405020304" pitchFamily="18" charset="0"/>
              </a:rPr>
              <a:t>Обед: с 13-00 до 14-00</a:t>
            </a:r>
          </a:p>
          <a:p>
            <a:pPr algn="ctr"/>
            <a:r>
              <a:rPr lang="ru-RU" sz="2000" b="1" dirty="0">
                <a:solidFill>
                  <a:srgbClr val="7030A0"/>
                </a:solidFill>
                <a:latin typeface="Times New Roman" panose="02020603050405020304" pitchFamily="18" charset="0"/>
                <a:cs typeface="Times New Roman" panose="02020603050405020304" pitchFamily="18" charset="0"/>
              </a:rPr>
              <a:t>Начальник управления – Бондарь Галина Петровна</a:t>
            </a:r>
          </a:p>
          <a:p>
            <a:pPr algn="ctr"/>
            <a:r>
              <a:rPr lang="ru-RU" sz="2000" b="1" dirty="0">
                <a:solidFill>
                  <a:srgbClr val="7030A0"/>
                </a:solidFill>
                <a:latin typeface="Times New Roman" panose="02020603050405020304" pitchFamily="18" charset="0"/>
                <a:cs typeface="Times New Roman" panose="02020603050405020304" pitchFamily="18" charset="0"/>
              </a:rPr>
              <a:t>телефон: 8(42362)91-870, факс: 8(42362)97-1-38</a:t>
            </a:r>
          </a:p>
          <a:p>
            <a:pPr algn="ctr"/>
            <a:r>
              <a:rPr lang="ru-RU" sz="2000" b="1" dirty="0">
                <a:solidFill>
                  <a:srgbClr val="7030A0"/>
                </a:solidFill>
                <a:latin typeface="Times New Roman" panose="02020603050405020304" pitchFamily="18" charset="0"/>
                <a:cs typeface="Times New Roman" panose="02020603050405020304" pitchFamily="18" charset="0"/>
              </a:rPr>
              <a:t>адрес электронной почты:</a:t>
            </a:r>
            <a:r>
              <a:rPr lang="en-US" sz="2000" b="1" dirty="0">
                <a:solidFill>
                  <a:srgbClr val="7030A0"/>
                </a:solidFill>
                <a:latin typeface="Times New Roman" panose="02020603050405020304" pitchFamily="18" charset="0"/>
                <a:cs typeface="Times New Roman" panose="02020603050405020304" pitchFamily="18" charset="0"/>
              </a:rPr>
              <a:t>fin620@list.ru</a:t>
            </a:r>
            <a:endParaRPr lang="ru-RU" sz="2000" b="1" dirty="0">
              <a:solidFill>
                <a:srgbClr val="7030A0"/>
              </a:solidFill>
              <a:latin typeface="Times New Roman" panose="02020603050405020304" pitchFamily="18" charset="0"/>
              <a:cs typeface="Times New Roman" panose="02020603050405020304" pitchFamily="18" charset="0"/>
            </a:endParaRPr>
          </a:p>
          <a:p>
            <a:pPr algn="ctr"/>
            <a:endParaRPr lang="ru-RU" b="1"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15086</TotalTime>
  <Words>11008</Words>
  <Application>Microsoft Office PowerPoint</Application>
  <PresentationFormat>Широкоэкранный</PresentationFormat>
  <Paragraphs>2515</Paragraphs>
  <Slides>67</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67</vt:i4>
      </vt:variant>
    </vt:vector>
  </HeadingPairs>
  <TitlesOfParts>
    <vt:vector size="77" baseType="lpstr">
      <vt:lpstr>Aptos</vt:lpstr>
      <vt:lpstr>Arial</vt:lpstr>
      <vt:lpstr>Calibri</vt:lpstr>
      <vt:lpstr>Calibri Light</vt:lpstr>
      <vt:lpstr>Cambria</vt:lpstr>
      <vt:lpstr>Liberation Serif</vt:lpstr>
      <vt:lpstr>Symbol</vt:lpstr>
      <vt:lpstr>Times New Roman</vt:lpstr>
      <vt:lpstr>Verdana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Вера В. Клыкова</cp:lastModifiedBy>
  <cp:revision>669</cp:revision>
  <dcterms:created xsi:type="dcterms:W3CDTF">2022-11-03T00:10:40Z</dcterms:created>
  <dcterms:modified xsi:type="dcterms:W3CDTF">2025-01-14T23:40:03Z</dcterms:modified>
</cp:coreProperties>
</file>