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charts/chartEx1.xml" ContentType="application/vnd.ms-office.chartex+xml"/>
  <Override PartName="/ppt/charts/style39.xml" ContentType="application/vnd.ms-office.chartstyle+xml"/>
  <Override PartName="/ppt/charts/colors39.xml" ContentType="application/vnd.ms-office.chartcolorstyle+xml"/>
  <Override PartName="/ppt/charts/chart39.xml" ContentType="application/vnd.openxmlformats-officedocument.drawingml.chart+xml"/>
  <Override PartName="/ppt/charts/style40.xml" ContentType="application/vnd.ms-office.chartstyle+xml"/>
  <Override PartName="/ppt/charts/colors40.xml" ContentType="application/vnd.ms-office.chartcolorstyle+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charts/chart40.xml" ContentType="application/vnd.openxmlformats-officedocument.drawingml.chart+xml"/>
  <Override PartName="/ppt/charts/style41.xml" ContentType="application/vnd.ms-office.chartstyle+xml"/>
  <Override PartName="/ppt/charts/colors41.xml" ContentType="application/vnd.ms-office.chartcolorstyle+xml"/>
  <Override PartName="/ppt/charts/chart41.xml" ContentType="application/vnd.openxmlformats-officedocument.drawingml.chart+xml"/>
  <Override PartName="/ppt/charts/style42.xml" ContentType="application/vnd.ms-office.chartstyle+xml"/>
  <Override PartName="/ppt/charts/colors42.xml" ContentType="application/vnd.ms-office.chartcolorstyle+xml"/>
  <Override PartName="/ppt/charts/chart42.xml" ContentType="application/vnd.openxmlformats-officedocument.drawingml.chart+xml"/>
  <Override PartName="/ppt/charts/style43.xml" ContentType="application/vnd.ms-office.chartstyle+xml"/>
  <Override PartName="/ppt/charts/colors43.xml" ContentType="application/vnd.ms-office.chartcolorstyle+xml"/>
  <Override PartName="/ppt/charts/chart43.xml" ContentType="application/vnd.openxmlformats-officedocument.drawingml.chart+xml"/>
  <Override PartName="/ppt/charts/style44.xml" ContentType="application/vnd.ms-office.chartstyle+xml"/>
  <Override PartName="/ppt/charts/colors4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9" r:id="rId2"/>
    <p:sldId id="260" r:id="rId3"/>
    <p:sldId id="261" r:id="rId4"/>
    <p:sldId id="262" r:id="rId5"/>
    <p:sldId id="263" r:id="rId6"/>
    <p:sldId id="264" r:id="rId7"/>
    <p:sldId id="267" r:id="rId8"/>
    <p:sldId id="268" r:id="rId9"/>
    <p:sldId id="269" r:id="rId10"/>
    <p:sldId id="283" r:id="rId11"/>
    <p:sldId id="271" r:id="rId12"/>
    <p:sldId id="272" r:id="rId13"/>
    <p:sldId id="273" r:id="rId14"/>
    <p:sldId id="274" r:id="rId15"/>
    <p:sldId id="275" r:id="rId16"/>
    <p:sldId id="276" r:id="rId17"/>
    <p:sldId id="277" r:id="rId18"/>
    <p:sldId id="278" r:id="rId19"/>
    <p:sldId id="279" r:id="rId20"/>
    <p:sldId id="280" r:id="rId21"/>
    <p:sldId id="281" r:id="rId22"/>
    <p:sldId id="282" r:id="rId23"/>
    <p:sldId id="285" r:id="rId24"/>
    <p:sldId id="286" r:id="rId25"/>
    <p:sldId id="287" r:id="rId26"/>
    <p:sldId id="288" r:id="rId27"/>
    <p:sldId id="289" r:id="rId28"/>
    <p:sldId id="290" r:id="rId29"/>
    <p:sldId id="291" r:id="rId30"/>
    <p:sldId id="294" r:id="rId31"/>
    <p:sldId id="295" r:id="rId32"/>
    <p:sldId id="299" r:id="rId33"/>
    <p:sldId id="297" r:id="rId34"/>
    <p:sldId id="296" r:id="rId35"/>
    <p:sldId id="300" r:id="rId36"/>
    <p:sldId id="301" r:id="rId37"/>
    <p:sldId id="302" r:id="rId38"/>
    <p:sldId id="303" r:id="rId39"/>
    <p:sldId id="304" r:id="rId40"/>
    <p:sldId id="306" r:id="rId41"/>
    <p:sldId id="307" r:id="rId42"/>
    <p:sldId id="308" r:id="rId43"/>
    <p:sldId id="309" r:id="rId44"/>
    <p:sldId id="310" r:id="rId45"/>
    <p:sldId id="311" r:id="rId46"/>
    <p:sldId id="305" r:id="rId47"/>
    <p:sldId id="312" r:id="rId48"/>
    <p:sldId id="313" r:id="rId49"/>
    <p:sldId id="314" r:id="rId50"/>
    <p:sldId id="315" r:id="rId51"/>
    <p:sldId id="316" r:id="rId52"/>
    <p:sldId id="317" r:id="rId53"/>
    <p:sldId id="318" r:id="rId54"/>
    <p:sldId id="319" r:id="rId55"/>
    <p:sldId id="320" r:id="rId56"/>
    <p:sldId id="321" r:id="rId57"/>
  </p:sldIdLst>
  <p:sldSz cx="12192000" cy="6858000"/>
  <p:notesSz cx="6888163" cy="100203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CF410"/>
    <a:srgbClr val="0000CC"/>
    <a:srgbClr val="FCAAE8"/>
    <a:srgbClr val="FF00FF"/>
    <a:srgbClr val="FF0066"/>
    <a:srgbClr val="070B5D"/>
    <a:srgbClr val="FA7EDC"/>
    <a:srgbClr val="FFFF99"/>
    <a:srgbClr val="FF3399"/>
    <a:srgbClr val="E549E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D083AE6-46FA-4A59-8FB0-9F97EB10719F}" styleName="Светлый стиль 3 — акцент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22838BEF-8BB2-4498-84A7-C5851F593DF1}" styleName="Средний стиль 4 — акцент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C4B1156A-380E-4F78-BDF5-A606A8083BF9}" styleName="Средний стиль 4 — акцент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00A15C55-8517-42AA-B614-E9B94910E393}" styleName="Средний стиль 2 — акцент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8A107856-5554-42FB-B03E-39F5DBC370BA}" styleName="Средний стиль 4 — акцент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16D9F66E-5EB9-4882-86FB-DCBF35E3C3E4}" styleName="Средний стиль 4 — акцент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D7AC3CCA-C797-4891-BE02-D94E43425B78}" styleName="Средний стиль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E8B1032C-EA38-4F05-BA0D-38AFFFC7BED3}" styleName="Светлый стиль 3 — акцент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0505E3EF-67EA-436B-97B2-0124C06EBD24}" styleName="Средний стиль 4 — акцент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60"/>
  </p:normalViewPr>
  <p:slideViewPr>
    <p:cSldViewPr snapToGrid="0">
      <p:cViewPr varScale="1">
        <p:scale>
          <a:sx n="114" d="100"/>
          <a:sy n="114" d="100"/>
        </p:scale>
        <p:origin x="186"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38.xml"/><Relationship Id="rId1" Type="http://schemas.microsoft.com/office/2011/relationships/chartStyle" Target="style38.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0.xml"/><Relationship Id="rId1" Type="http://schemas.microsoft.com/office/2011/relationships/chartStyle" Target="style40.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1.xml"/><Relationship Id="rId1" Type="http://schemas.microsoft.com/office/2011/relationships/chartStyle" Target="style41.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2.xml"/><Relationship Id="rId1" Type="http://schemas.microsoft.com/office/2011/relationships/chartStyle" Target="style42.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3.xml"/><Relationship Id="rId1" Type="http://schemas.microsoft.com/office/2011/relationships/chartStyle" Target="style43.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4.xml"/><Relationship Id="rId1" Type="http://schemas.microsoft.com/office/2011/relationships/chartStyle" Target="style44.xml"/></Relationships>
</file>

<file path=ppt/charts/_rels/chartEx1.xml.rels><?xml version="1.0" encoding="UTF-8" standalone="yes"?>
<Relationships xmlns="http://schemas.openxmlformats.org/package/2006/relationships"><Relationship Id="rId3" Type="http://schemas.microsoft.com/office/2011/relationships/chartColorStyle" Target="colors39.xml"/><Relationship Id="rId2" Type="http://schemas.microsoft.com/office/2011/relationships/chartStyle" Target="style39.xml"/><Relationship Id="rId1" Type="http://schemas.openxmlformats.org/officeDocument/2006/relationships/package" Target="../embeddings/Microsoft_Excel_Worksheet38.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Лист1!$B$1</c:f>
              <c:strCache>
                <c:ptCount val="1"/>
                <c:pt idx="0">
                  <c:v>2021г</c:v>
                </c:pt>
              </c:strCache>
            </c:strRef>
          </c:tx>
          <c:spPr>
            <a:gradFill>
              <a:gsLst>
                <a:gs pos="100000">
                  <a:schemeClr val="accent1">
                    <a:alpha val="0"/>
                  </a:schemeClr>
                </a:gs>
                <a:gs pos="50000">
                  <a:schemeClr val="accent1"/>
                </a:gs>
              </a:gsLst>
              <a:lin ang="5400000" scaled="0"/>
            </a:gradFill>
            <a:ln>
              <a:noFill/>
            </a:ln>
            <a:effectLst/>
            <a:sp3d/>
          </c:spPr>
          <c:invertIfNegative val="0"/>
          <c:dLbls>
            <c:dLbl>
              <c:idx val="0"/>
              <c:layout>
                <c:manualLayout>
                  <c:x val="-7.2590568778543266E-2"/>
                  <c:y val="-1.690577691695869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F6A-4B7D-B0D5-EA0CE9B730EC}"/>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Численность населения (чел.)</c:v>
                </c:pt>
              </c:strCache>
            </c:strRef>
          </c:cat>
          <c:val>
            <c:numRef>
              <c:f>Лист1!$B$2</c:f>
              <c:numCache>
                <c:formatCode>General</c:formatCode>
                <c:ptCount val="1"/>
                <c:pt idx="0">
                  <c:v>12580</c:v>
                </c:pt>
              </c:numCache>
            </c:numRef>
          </c:val>
          <c:shape val="cylinder"/>
          <c:extLst>
            <c:ext xmlns:c16="http://schemas.microsoft.com/office/drawing/2014/chart" uri="{C3380CC4-5D6E-409C-BE32-E72D297353CC}">
              <c16:uniqueId val="{00000000-2F6A-4B7D-B0D5-EA0CE9B730EC}"/>
            </c:ext>
          </c:extLst>
        </c:ser>
        <c:ser>
          <c:idx val="1"/>
          <c:order val="1"/>
          <c:tx>
            <c:strRef>
              <c:f>Лист1!$C$1</c:f>
              <c:strCache>
                <c:ptCount val="1"/>
                <c:pt idx="0">
                  <c:v>2022г</c:v>
                </c:pt>
              </c:strCache>
            </c:strRef>
          </c:tx>
          <c:spPr>
            <a:gradFill>
              <a:gsLst>
                <a:gs pos="100000">
                  <a:schemeClr val="accent2">
                    <a:alpha val="0"/>
                  </a:schemeClr>
                </a:gs>
                <a:gs pos="50000">
                  <a:schemeClr val="accent2"/>
                </a:gs>
              </a:gsLst>
              <a:lin ang="5400000" scaled="0"/>
            </a:gradFill>
            <a:ln>
              <a:noFill/>
            </a:ln>
            <a:effectLst/>
            <a:sp3d/>
          </c:spPr>
          <c:invertIfNegative val="0"/>
          <c:dLbls>
            <c:dLbl>
              <c:idx val="0"/>
              <c:layout>
                <c:manualLayout>
                  <c:x val="-4.7528990022240481E-17"/>
                  <c:y val="-3.803799806315707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F6A-4B7D-B0D5-EA0CE9B730EC}"/>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Численность населения (чел.)</c:v>
                </c:pt>
              </c:strCache>
            </c:strRef>
          </c:cat>
          <c:val>
            <c:numRef>
              <c:f>Лист1!$C$2</c:f>
              <c:numCache>
                <c:formatCode>General</c:formatCode>
                <c:ptCount val="1"/>
                <c:pt idx="0">
                  <c:v>12295</c:v>
                </c:pt>
              </c:numCache>
            </c:numRef>
          </c:val>
          <c:shape val="cylinder"/>
          <c:extLst>
            <c:ext xmlns:c16="http://schemas.microsoft.com/office/drawing/2014/chart" uri="{C3380CC4-5D6E-409C-BE32-E72D297353CC}">
              <c16:uniqueId val="{00000001-2F6A-4B7D-B0D5-EA0CE9B730EC}"/>
            </c:ext>
          </c:extLst>
        </c:ser>
        <c:ser>
          <c:idx val="2"/>
          <c:order val="2"/>
          <c:tx>
            <c:strRef>
              <c:f>Лист1!$D$1</c:f>
              <c:strCache>
                <c:ptCount val="1"/>
                <c:pt idx="0">
                  <c:v>2023г</c:v>
                </c:pt>
              </c:strCache>
            </c:strRef>
          </c:tx>
          <c:spPr>
            <a:gradFill>
              <a:gsLst>
                <a:gs pos="100000">
                  <a:schemeClr val="accent3">
                    <a:alpha val="0"/>
                  </a:schemeClr>
                </a:gs>
                <a:gs pos="50000">
                  <a:schemeClr val="accent3"/>
                </a:gs>
              </a:gsLst>
              <a:lin ang="5400000" scaled="0"/>
            </a:gradFill>
            <a:ln>
              <a:noFill/>
            </a:ln>
            <a:effectLst/>
            <a:sp3d/>
          </c:spPr>
          <c:invertIfNegative val="0"/>
          <c:dLbls>
            <c:dLbl>
              <c:idx val="0"/>
              <c:layout>
                <c:manualLayout>
                  <c:x val="1.5555121881116409E-2"/>
                  <c:y val="-2.535866537543803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2F6A-4B7D-B0D5-EA0CE9B730EC}"/>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Численность населения (чел.)</c:v>
                </c:pt>
              </c:strCache>
            </c:strRef>
          </c:cat>
          <c:val>
            <c:numRef>
              <c:f>Лист1!$D$2</c:f>
              <c:numCache>
                <c:formatCode>General</c:formatCode>
                <c:ptCount val="1"/>
                <c:pt idx="0">
                  <c:v>12050</c:v>
                </c:pt>
              </c:numCache>
            </c:numRef>
          </c:val>
          <c:shape val="cylinder"/>
          <c:extLst>
            <c:ext xmlns:c16="http://schemas.microsoft.com/office/drawing/2014/chart" uri="{C3380CC4-5D6E-409C-BE32-E72D297353CC}">
              <c16:uniqueId val="{00000002-2F6A-4B7D-B0D5-EA0CE9B730EC}"/>
            </c:ext>
          </c:extLst>
        </c:ser>
        <c:ser>
          <c:idx val="3"/>
          <c:order val="3"/>
          <c:tx>
            <c:strRef>
              <c:f>Лист1!$E$1</c:f>
              <c:strCache>
                <c:ptCount val="1"/>
                <c:pt idx="0">
                  <c:v>2024г</c:v>
                </c:pt>
              </c:strCache>
            </c:strRef>
          </c:tx>
          <c:spPr>
            <a:gradFill>
              <a:gsLst>
                <a:gs pos="100000">
                  <a:schemeClr val="accent4">
                    <a:alpha val="0"/>
                  </a:schemeClr>
                </a:gs>
                <a:gs pos="50000">
                  <a:schemeClr val="accent4"/>
                </a:gs>
              </a:gsLst>
              <a:lin ang="5400000" scaled="0"/>
            </a:gradFill>
            <a:ln>
              <a:noFill/>
            </a:ln>
            <a:effectLst/>
            <a:sp3d/>
          </c:spPr>
          <c:invertIfNegative val="0"/>
          <c:dLbls>
            <c:dLbl>
              <c:idx val="0"/>
              <c:layout>
                <c:manualLayout>
                  <c:x val="1.2962601567597007E-2"/>
                  <c:y val="-3.803799806315705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2F6A-4B7D-B0D5-EA0CE9B730EC}"/>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Численность населения (чел.)</c:v>
                </c:pt>
              </c:strCache>
            </c:strRef>
          </c:cat>
          <c:val>
            <c:numRef>
              <c:f>Лист1!$E$2</c:f>
              <c:numCache>
                <c:formatCode>General</c:formatCode>
                <c:ptCount val="1"/>
                <c:pt idx="0">
                  <c:v>11950</c:v>
                </c:pt>
              </c:numCache>
            </c:numRef>
          </c:val>
          <c:shape val="cylinder"/>
          <c:extLst>
            <c:ext xmlns:c16="http://schemas.microsoft.com/office/drawing/2014/chart" uri="{C3380CC4-5D6E-409C-BE32-E72D297353CC}">
              <c16:uniqueId val="{00000003-2F6A-4B7D-B0D5-EA0CE9B730EC}"/>
            </c:ext>
          </c:extLst>
        </c:ser>
        <c:ser>
          <c:idx val="4"/>
          <c:order val="4"/>
          <c:tx>
            <c:strRef>
              <c:f>Лист1!$F$1</c:f>
              <c:strCache>
                <c:ptCount val="1"/>
                <c:pt idx="0">
                  <c:v>2025г</c:v>
                </c:pt>
              </c:strCache>
            </c:strRef>
          </c:tx>
          <c:spPr>
            <a:gradFill>
              <a:gsLst>
                <a:gs pos="100000">
                  <a:schemeClr val="accent5">
                    <a:alpha val="0"/>
                  </a:schemeClr>
                </a:gs>
                <a:gs pos="50000">
                  <a:schemeClr val="accent5"/>
                </a:gs>
              </a:gsLst>
              <a:lin ang="5400000" scaled="0"/>
            </a:gradFill>
            <a:ln>
              <a:noFill/>
            </a:ln>
            <a:effectLst/>
            <a:sp3d/>
          </c:spPr>
          <c:invertIfNegative val="0"/>
          <c:dLbls>
            <c:dLbl>
              <c:idx val="0"/>
              <c:layout>
                <c:manualLayout>
                  <c:x val="7.7775609405582044E-3"/>
                  <c:y val="-2.1132221146198442E-2"/>
                </c:manualLayout>
              </c:layout>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2F6A-4B7D-B0D5-EA0CE9B730EC}"/>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Численность населения (чел.)</c:v>
                </c:pt>
              </c:strCache>
            </c:strRef>
          </c:cat>
          <c:val>
            <c:numRef>
              <c:f>Лист1!$F$2</c:f>
              <c:numCache>
                <c:formatCode>General</c:formatCode>
                <c:ptCount val="1"/>
                <c:pt idx="0">
                  <c:v>11800</c:v>
                </c:pt>
              </c:numCache>
            </c:numRef>
          </c:val>
          <c:shape val="cylinder"/>
          <c:extLst>
            <c:ext xmlns:c16="http://schemas.microsoft.com/office/drawing/2014/chart" uri="{C3380CC4-5D6E-409C-BE32-E72D297353CC}">
              <c16:uniqueId val="{00000004-2F6A-4B7D-B0D5-EA0CE9B730EC}"/>
            </c:ext>
          </c:extLst>
        </c:ser>
        <c:dLbls>
          <c:showLegendKey val="0"/>
          <c:showVal val="1"/>
          <c:showCatName val="0"/>
          <c:showSerName val="0"/>
          <c:showPercent val="0"/>
          <c:showBubbleSize val="0"/>
        </c:dLbls>
        <c:gapWidth val="150"/>
        <c:gapDepth val="0"/>
        <c:shape val="box"/>
        <c:axId val="513538832"/>
        <c:axId val="513536208"/>
        <c:axId val="0"/>
      </c:bar3DChart>
      <c:catAx>
        <c:axId val="513538832"/>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513536208"/>
        <c:crosses val="autoZero"/>
        <c:auto val="1"/>
        <c:lblAlgn val="ctr"/>
        <c:lblOffset val="100"/>
        <c:noMultiLvlLbl val="0"/>
      </c:catAx>
      <c:valAx>
        <c:axId val="513536208"/>
        <c:scaling>
          <c:orientation val="minMax"/>
        </c:scaling>
        <c:delete val="0"/>
        <c:axPos val="l"/>
        <c:majorGridlines>
          <c:spPr>
            <a:ln w="9525" cap="flat" cmpd="sng" algn="ctr">
              <a:solidFill>
                <a:schemeClr val="tx1">
                  <a:lumMod val="5000"/>
                  <a:lumOff val="9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513538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Лист1!$B$1</c:f>
              <c:strCache>
                <c:ptCount val="1"/>
                <c:pt idx="0">
                  <c:v>2021г</c:v>
                </c:pt>
              </c:strCache>
            </c:strRef>
          </c:tx>
          <c:spPr>
            <a:gradFill>
              <a:gsLst>
                <a:gs pos="100000">
                  <a:schemeClr val="accent1">
                    <a:alpha val="0"/>
                  </a:schemeClr>
                </a:gs>
                <a:gs pos="50000">
                  <a:schemeClr val="accent1"/>
                </a:gs>
              </a:gsLst>
              <a:lin ang="5400000" scaled="0"/>
            </a:gradFill>
            <a:ln>
              <a:noFill/>
            </a:ln>
            <a:effectLst/>
            <a:sp3d/>
          </c:spPr>
          <c:invertIfNegative val="0"/>
          <c:dLbls>
            <c:dLbl>
              <c:idx val="0"/>
              <c:layout>
                <c:manualLayout>
                  <c:x val="-4.6665365643349228E-2"/>
                  <c:y val="-2.113222114619836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526F-4106-AD38-E1402091724A}"/>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Ввод в действие жилья (тыс.кв.м.)</c:v>
                </c:pt>
              </c:strCache>
            </c:strRef>
          </c:cat>
          <c:val>
            <c:numRef>
              <c:f>Лист1!$B$2</c:f>
              <c:numCache>
                <c:formatCode>General</c:formatCode>
                <c:ptCount val="1"/>
                <c:pt idx="0">
                  <c:v>4.0999999999999996</c:v>
                </c:pt>
              </c:numCache>
            </c:numRef>
          </c:val>
          <c:shape val="cylinder"/>
          <c:extLst>
            <c:ext xmlns:c16="http://schemas.microsoft.com/office/drawing/2014/chart" uri="{C3380CC4-5D6E-409C-BE32-E72D297353CC}">
              <c16:uniqueId val="{00000000-526F-4106-AD38-E1402091724A}"/>
            </c:ext>
          </c:extLst>
        </c:ser>
        <c:ser>
          <c:idx val="1"/>
          <c:order val="1"/>
          <c:tx>
            <c:strRef>
              <c:f>Лист1!$C$1</c:f>
              <c:strCache>
                <c:ptCount val="1"/>
                <c:pt idx="0">
                  <c:v>2022г</c:v>
                </c:pt>
              </c:strCache>
            </c:strRef>
          </c:tx>
          <c:spPr>
            <a:gradFill>
              <a:gsLst>
                <a:gs pos="100000">
                  <a:schemeClr val="accent2">
                    <a:alpha val="0"/>
                  </a:schemeClr>
                </a:gs>
                <a:gs pos="50000">
                  <a:schemeClr val="accent2"/>
                </a:gs>
              </a:gsLst>
              <a:lin ang="5400000" scaled="0"/>
            </a:gradFill>
            <a:ln>
              <a:noFill/>
            </a:ln>
            <a:effectLst/>
            <a:sp3d/>
          </c:spPr>
          <c:invertIfNegative val="0"/>
          <c:dLbls>
            <c:dLbl>
              <c:idx val="0"/>
              <c:layout>
                <c:manualLayout>
                  <c:x val="-2.5925203135194492E-3"/>
                  <c:y val="-7.18495518970744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526F-4106-AD38-E1402091724A}"/>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Ввод в действие жилья (тыс.кв.м.)</c:v>
                </c:pt>
              </c:strCache>
            </c:strRef>
          </c:cat>
          <c:val>
            <c:numRef>
              <c:f>Лист1!$C$2</c:f>
              <c:numCache>
                <c:formatCode>General</c:formatCode>
                <c:ptCount val="1"/>
                <c:pt idx="0">
                  <c:v>2.7</c:v>
                </c:pt>
              </c:numCache>
            </c:numRef>
          </c:val>
          <c:shape val="cylinder"/>
          <c:extLst>
            <c:ext xmlns:c16="http://schemas.microsoft.com/office/drawing/2014/chart" uri="{C3380CC4-5D6E-409C-BE32-E72D297353CC}">
              <c16:uniqueId val="{00000001-526F-4106-AD38-E1402091724A}"/>
            </c:ext>
          </c:extLst>
        </c:ser>
        <c:ser>
          <c:idx val="2"/>
          <c:order val="2"/>
          <c:tx>
            <c:strRef>
              <c:f>Лист1!$D$1</c:f>
              <c:strCache>
                <c:ptCount val="1"/>
                <c:pt idx="0">
                  <c:v>2023г</c:v>
                </c:pt>
              </c:strCache>
            </c:strRef>
          </c:tx>
          <c:spPr>
            <a:gradFill>
              <a:gsLst>
                <a:gs pos="100000">
                  <a:schemeClr val="accent3">
                    <a:alpha val="0"/>
                  </a:schemeClr>
                </a:gs>
                <a:gs pos="50000">
                  <a:schemeClr val="accent3"/>
                </a:gs>
              </a:gsLst>
              <a:lin ang="5400000" scaled="0"/>
            </a:gradFill>
            <a:ln>
              <a:noFill/>
            </a:ln>
            <a:effectLst/>
            <a:sp3d/>
          </c:spPr>
          <c:invertIfNegative val="0"/>
          <c:dLbls>
            <c:dLbl>
              <c:idx val="0"/>
              <c:layout>
                <c:manualLayout>
                  <c:x val="-1.0370081254077701E-2"/>
                  <c:y val="-4.226444229239676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526F-4106-AD38-E1402091724A}"/>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Ввод в действие жилья (тыс.кв.м.)</c:v>
                </c:pt>
              </c:strCache>
            </c:strRef>
          </c:cat>
          <c:val>
            <c:numRef>
              <c:f>Лист1!$D$2</c:f>
              <c:numCache>
                <c:formatCode>General</c:formatCode>
                <c:ptCount val="1"/>
                <c:pt idx="0">
                  <c:v>3.3</c:v>
                </c:pt>
              </c:numCache>
            </c:numRef>
          </c:val>
          <c:shape val="cylinder"/>
          <c:extLst>
            <c:ext xmlns:c16="http://schemas.microsoft.com/office/drawing/2014/chart" uri="{C3380CC4-5D6E-409C-BE32-E72D297353CC}">
              <c16:uniqueId val="{00000002-526F-4106-AD38-E1402091724A}"/>
            </c:ext>
          </c:extLst>
        </c:ser>
        <c:ser>
          <c:idx val="3"/>
          <c:order val="3"/>
          <c:tx>
            <c:strRef>
              <c:f>Лист1!$E$1</c:f>
              <c:strCache>
                <c:ptCount val="1"/>
                <c:pt idx="0">
                  <c:v>2024г</c:v>
                </c:pt>
              </c:strCache>
            </c:strRef>
          </c:tx>
          <c:spPr>
            <a:gradFill>
              <a:gsLst>
                <a:gs pos="100000">
                  <a:schemeClr val="accent4">
                    <a:alpha val="0"/>
                  </a:schemeClr>
                </a:gs>
                <a:gs pos="50000">
                  <a:schemeClr val="accent4"/>
                </a:gs>
              </a:gsLst>
              <a:lin ang="5400000" scaled="0"/>
            </a:gradFill>
            <a:ln>
              <a:noFill/>
            </a:ln>
            <a:effectLst/>
            <a:sp3d/>
          </c:spPr>
          <c:invertIfNegative val="0"/>
          <c:dLbls>
            <c:dLbl>
              <c:idx val="0"/>
              <c:layout>
                <c:manualLayout>
                  <c:x val="-2.3332682821674614E-2"/>
                  <c:y val="-3.381155383391742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526F-4106-AD38-E1402091724A}"/>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Ввод в действие жилья (тыс.кв.м.)</c:v>
                </c:pt>
              </c:strCache>
            </c:strRef>
          </c:cat>
          <c:val>
            <c:numRef>
              <c:f>Лист1!$E$2</c:f>
              <c:numCache>
                <c:formatCode>General</c:formatCode>
                <c:ptCount val="1"/>
                <c:pt idx="0">
                  <c:v>3.4</c:v>
                </c:pt>
              </c:numCache>
            </c:numRef>
          </c:val>
          <c:shape val="cylinder"/>
          <c:extLst>
            <c:ext xmlns:c16="http://schemas.microsoft.com/office/drawing/2014/chart" uri="{C3380CC4-5D6E-409C-BE32-E72D297353CC}">
              <c16:uniqueId val="{00000003-526F-4106-AD38-E1402091724A}"/>
            </c:ext>
          </c:extLst>
        </c:ser>
        <c:ser>
          <c:idx val="4"/>
          <c:order val="4"/>
          <c:tx>
            <c:strRef>
              <c:f>Лист1!$F$1</c:f>
              <c:strCache>
                <c:ptCount val="1"/>
                <c:pt idx="0">
                  <c:v>2025г</c:v>
                </c:pt>
              </c:strCache>
            </c:strRef>
          </c:tx>
          <c:spPr>
            <a:gradFill>
              <a:gsLst>
                <a:gs pos="100000">
                  <a:schemeClr val="accent5">
                    <a:alpha val="0"/>
                  </a:schemeClr>
                </a:gs>
                <a:gs pos="50000">
                  <a:schemeClr val="accent5"/>
                </a:gs>
              </a:gsLst>
              <a:lin ang="5400000" scaled="0"/>
            </a:gradFill>
            <a:ln>
              <a:noFill/>
            </a:ln>
            <a:effectLst/>
            <a:sp3d/>
          </c:spPr>
          <c:invertIfNegative val="0"/>
          <c:dLbls>
            <c:dLbl>
              <c:idx val="0"/>
              <c:layout>
                <c:manualLayout>
                  <c:x val="-1.5555121881116409E-2"/>
                  <c:y val="-2.535866537543803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526F-4106-AD38-E1402091724A}"/>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Ввод в действие жилья (тыс.кв.м.)</c:v>
                </c:pt>
              </c:strCache>
            </c:strRef>
          </c:cat>
          <c:val>
            <c:numRef>
              <c:f>Лист1!$F$2</c:f>
              <c:numCache>
                <c:formatCode>General</c:formatCode>
                <c:ptCount val="1"/>
                <c:pt idx="0">
                  <c:v>3.6</c:v>
                </c:pt>
              </c:numCache>
            </c:numRef>
          </c:val>
          <c:shape val="cylinder"/>
          <c:extLst>
            <c:ext xmlns:c16="http://schemas.microsoft.com/office/drawing/2014/chart" uri="{C3380CC4-5D6E-409C-BE32-E72D297353CC}">
              <c16:uniqueId val="{00000004-526F-4106-AD38-E1402091724A}"/>
            </c:ext>
          </c:extLst>
        </c:ser>
        <c:dLbls>
          <c:showLegendKey val="0"/>
          <c:showVal val="0"/>
          <c:showCatName val="0"/>
          <c:showSerName val="0"/>
          <c:showPercent val="0"/>
          <c:showBubbleSize val="0"/>
        </c:dLbls>
        <c:gapWidth val="150"/>
        <c:gapDepth val="0"/>
        <c:shape val="box"/>
        <c:axId val="513538832"/>
        <c:axId val="513536208"/>
        <c:axId val="0"/>
      </c:bar3DChart>
      <c:catAx>
        <c:axId val="513538832"/>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513536208"/>
        <c:crosses val="autoZero"/>
        <c:auto val="1"/>
        <c:lblAlgn val="ctr"/>
        <c:lblOffset val="100"/>
        <c:noMultiLvlLbl val="0"/>
      </c:catAx>
      <c:valAx>
        <c:axId val="513536208"/>
        <c:scaling>
          <c:orientation val="minMax"/>
        </c:scaling>
        <c:delete val="0"/>
        <c:axPos val="l"/>
        <c:majorGridlines>
          <c:spPr>
            <a:ln w="9525" cap="flat" cmpd="sng" algn="ctr">
              <a:solidFill>
                <a:schemeClr val="tx1">
                  <a:lumMod val="5000"/>
                  <a:lumOff val="9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513538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Лист1!$B$1</c:f>
              <c:strCache>
                <c:ptCount val="1"/>
                <c:pt idx="0">
                  <c:v>2021г</c:v>
                </c:pt>
              </c:strCache>
            </c:strRef>
          </c:tx>
          <c:spPr>
            <a:gradFill>
              <a:gsLst>
                <a:gs pos="100000">
                  <a:schemeClr val="accent1">
                    <a:alpha val="0"/>
                  </a:schemeClr>
                </a:gs>
                <a:gs pos="50000">
                  <a:schemeClr val="accent1"/>
                </a:gs>
              </a:gsLst>
              <a:lin ang="5400000" scaled="0"/>
            </a:gradFill>
            <a:ln>
              <a:noFill/>
            </a:ln>
            <a:effectLst/>
            <a:sp3d/>
          </c:spPr>
          <c:invertIfNegative val="0"/>
          <c:dLbls>
            <c:dLbl>
              <c:idx val="0"/>
              <c:layout>
                <c:manualLayout>
                  <c:x val="-4.6665365643349228E-2"/>
                  <c:y val="-2.113222114619836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E65-4CFD-9DFD-E708D972E266}"/>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Прожиточный минимум (руб.)</c:v>
                </c:pt>
              </c:strCache>
            </c:strRef>
          </c:cat>
          <c:val>
            <c:numRef>
              <c:f>Лист1!$B$2</c:f>
              <c:numCache>
                <c:formatCode>General</c:formatCode>
                <c:ptCount val="1"/>
                <c:pt idx="0">
                  <c:v>14779</c:v>
                </c:pt>
              </c:numCache>
            </c:numRef>
          </c:val>
          <c:shape val="cylinder"/>
          <c:extLst>
            <c:ext xmlns:c16="http://schemas.microsoft.com/office/drawing/2014/chart" uri="{C3380CC4-5D6E-409C-BE32-E72D297353CC}">
              <c16:uniqueId val="{00000001-0E65-4CFD-9DFD-E708D972E266}"/>
            </c:ext>
          </c:extLst>
        </c:ser>
        <c:ser>
          <c:idx val="1"/>
          <c:order val="1"/>
          <c:tx>
            <c:strRef>
              <c:f>Лист1!$C$1</c:f>
              <c:strCache>
                <c:ptCount val="1"/>
                <c:pt idx="0">
                  <c:v>2022г</c:v>
                </c:pt>
              </c:strCache>
            </c:strRef>
          </c:tx>
          <c:spPr>
            <a:gradFill>
              <a:gsLst>
                <a:gs pos="100000">
                  <a:schemeClr val="accent2">
                    <a:alpha val="0"/>
                  </a:schemeClr>
                </a:gs>
                <a:gs pos="50000">
                  <a:schemeClr val="accent2"/>
                </a:gs>
              </a:gsLst>
              <a:lin ang="5400000" scaled="0"/>
            </a:gradFill>
            <a:ln>
              <a:noFill/>
            </a:ln>
            <a:effectLst/>
            <a:sp3d/>
          </c:spPr>
          <c:invertIfNegative val="0"/>
          <c:dLbls>
            <c:dLbl>
              <c:idx val="0"/>
              <c:layout>
                <c:manualLayout>
                  <c:x val="-2.5925203135194492E-3"/>
                  <c:y val="-7.18495518970744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0E65-4CFD-9DFD-E708D972E266}"/>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Прожиточный минимум (руб.)</c:v>
                </c:pt>
              </c:strCache>
            </c:strRef>
          </c:cat>
          <c:val>
            <c:numRef>
              <c:f>Лист1!$C$2</c:f>
              <c:numCache>
                <c:formatCode>General</c:formatCode>
                <c:ptCount val="1"/>
                <c:pt idx="0">
                  <c:v>18054</c:v>
                </c:pt>
              </c:numCache>
            </c:numRef>
          </c:val>
          <c:shape val="cylinder"/>
          <c:extLst>
            <c:ext xmlns:c16="http://schemas.microsoft.com/office/drawing/2014/chart" uri="{C3380CC4-5D6E-409C-BE32-E72D297353CC}">
              <c16:uniqueId val="{00000003-0E65-4CFD-9DFD-E708D972E266}"/>
            </c:ext>
          </c:extLst>
        </c:ser>
        <c:ser>
          <c:idx val="2"/>
          <c:order val="2"/>
          <c:tx>
            <c:strRef>
              <c:f>Лист1!$D$1</c:f>
              <c:strCache>
                <c:ptCount val="1"/>
                <c:pt idx="0">
                  <c:v>2023г</c:v>
                </c:pt>
              </c:strCache>
            </c:strRef>
          </c:tx>
          <c:spPr>
            <a:gradFill>
              <a:gsLst>
                <a:gs pos="100000">
                  <a:schemeClr val="accent3">
                    <a:alpha val="0"/>
                  </a:schemeClr>
                </a:gs>
                <a:gs pos="50000">
                  <a:schemeClr val="accent3"/>
                </a:gs>
              </a:gsLst>
              <a:lin ang="5400000" scaled="0"/>
            </a:gradFill>
            <a:ln>
              <a:noFill/>
            </a:ln>
            <a:effectLst/>
            <a:sp3d/>
          </c:spPr>
          <c:invertIfNegative val="0"/>
          <c:dLbls>
            <c:dLbl>
              <c:idx val="0"/>
              <c:layout>
                <c:manualLayout>
                  <c:x val="-1.0370081254077701E-2"/>
                  <c:y val="-4.226444229239676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0E65-4CFD-9DFD-E708D972E266}"/>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Прожиточный минимум (руб.)</c:v>
                </c:pt>
              </c:strCache>
            </c:strRef>
          </c:cat>
          <c:val>
            <c:numRef>
              <c:f>Лист1!$D$2</c:f>
              <c:numCache>
                <c:formatCode>General</c:formatCode>
                <c:ptCount val="1"/>
                <c:pt idx="0">
                  <c:v>19511</c:v>
                </c:pt>
              </c:numCache>
            </c:numRef>
          </c:val>
          <c:shape val="cylinder"/>
          <c:extLst>
            <c:ext xmlns:c16="http://schemas.microsoft.com/office/drawing/2014/chart" uri="{C3380CC4-5D6E-409C-BE32-E72D297353CC}">
              <c16:uniqueId val="{00000005-0E65-4CFD-9DFD-E708D972E266}"/>
            </c:ext>
          </c:extLst>
        </c:ser>
        <c:ser>
          <c:idx val="3"/>
          <c:order val="3"/>
          <c:tx>
            <c:strRef>
              <c:f>Лист1!$E$1</c:f>
              <c:strCache>
                <c:ptCount val="1"/>
                <c:pt idx="0">
                  <c:v>2024г</c:v>
                </c:pt>
              </c:strCache>
            </c:strRef>
          </c:tx>
          <c:spPr>
            <a:gradFill>
              <a:gsLst>
                <a:gs pos="100000">
                  <a:schemeClr val="accent4">
                    <a:alpha val="0"/>
                  </a:schemeClr>
                </a:gs>
                <a:gs pos="50000">
                  <a:schemeClr val="accent4"/>
                </a:gs>
              </a:gsLst>
              <a:lin ang="5400000" scaled="0"/>
            </a:gradFill>
            <a:ln>
              <a:noFill/>
            </a:ln>
            <a:effectLst/>
            <a:sp3d/>
          </c:spPr>
          <c:invertIfNegative val="0"/>
          <c:dLbls>
            <c:dLbl>
              <c:idx val="0"/>
              <c:layout>
                <c:manualLayout>
                  <c:x val="-2.3332682821674614E-2"/>
                  <c:y val="-3.381155383391742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0E65-4CFD-9DFD-E708D972E266}"/>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Прожиточный минимум (руб.)</c:v>
                </c:pt>
              </c:strCache>
            </c:strRef>
          </c:cat>
          <c:val>
            <c:numRef>
              <c:f>Лист1!$E$2</c:f>
              <c:numCache>
                <c:formatCode>General</c:formatCode>
                <c:ptCount val="1"/>
                <c:pt idx="0">
                  <c:v>21477</c:v>
                </c:pt>
              </c:numCache>
            </c:numRef>
          </c:val>
          <c:shape val="cylinder"/>
          <c:extLst>
            <c:ext xmlns:c16="http://schemas.microsoft.com/office/drawing/2014/chart" uri="{C3380CC4-5D6E-409C-BE32-E72D297353CC}">
              <c16:uniqueId val="{00000007-0E65-4CFD-9DFD-E708D972E266}"/>
            </c:ext>
          </c:extLst>
        </c:ser>
        <c:ser>
          <c:idx val="4"/>
          <c:order val="4"/>
          <c:tx>
            <c:strRef>
              <c:f>Лист1!$F$1</c:f>
              <c:strCache>
                <c:ptCount val="1"/>
                <c:pt idx="0">
                  <c:v>2025г</c:v>
                </c:pt>
              </c:strCache>
            </c:strRef>
          </c:tx>
          <c:spPr>
            <a:gradFill>
              <a:gsLst>
                <a:gs pos="100000">
                  <a:schemeClr val="accent5">
                    <a:alpha val="0"/>
                  </a:schemeClr>
                </a:gs>
                <a:gs pos="50000">
                  <a:schemeClr val="accent5"/>
                </a:gs>
              </a:gsLst>
              <a:lin ang="5400000" scaled="0"/>
            </a:gradFill>
            <a:ln>
              <a:noFill/>
            </a:ln>
            <a:effectLst/>
            <a:sp3d/>
          </c:spPr>
          <c:invertIfNegative val="0"/>
          <c:dLbls>
            <c:dLbl>
              <c:idx val="0"/>
              <c:layout>
                <c:manualLayout>
                  <c:x val="-1.5555121881116409E-2"/>
                  <c:y val="-2.535866537543803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0E65-4CFD-9DFD-E708D972E266}"/>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Прожиточный минимум (руб.)</c:v>
                </c:pt>
              </c:strCache>
            </c:strRef>
          </c:cat>
          <c:val>
            <c:numRef>
              <c:f>Лист1!$F$2</c:f>
              <c:numCache>
                <c:formatCode>General</c:formatCode>
                <c:ptCount val="1"/>
                <c:pt idx="0">
                  <c:v>23484</c:v>
                </c:pt>
              </c:numCache>
            </c:numRef>
          </c:val>
          <c:shape val="cylinder"/>
          <c:extLst>
            <c:ext xmlns:c16="http://schemas.microsoft.com/office/drawing/2014/chart" uri="{C3380CC4-5D6E-409C-BE32-E72D297353CC}">
              <c16:uniqueId val="{00000009-0E65-4CFD-9DFD-E708D972E266}"/>
            </c:ext>
          </c:extLst>
        </c:ser>
        <c:dLbls>
          <c:showLegendKey val="0"/>
          <c:showVal val="0"/>
          <c:showCatName val="0"/>
          <c:showSerName val="0"/>
          <c:showPercent val="0"/>
          <c:showBubbleSize val="0"/>
        </c:dLbls>
        <c:gapWidth val="150"/>
        <c:gapDepth val="0"/>
        <c:shape val="box"/>
        <c:axId val="513538832"/>
        <c:axId val="513536208"/>
        <c:axId val="0"/>
      </c:bar3DChart>
      <c:catAx>
        <c:axId val="513538832"/>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513536208"/>
        <c:crosses val="autoZero"/>
        <c:auto val="1"/>
        <c:lblAlgn val="ctr"/>
        <c:lblOffset val="100"/>
        <c:noMultiLvlLbl val="0"/>
      </c:catAx>
      <c:valAx>
        <c:axId val="513536208"/>
        <c:scaling>
          <c:orientation val="minMax"/>
        </c:scaling>
        <c:delete val="0"/>
        <c:axPos val="l"/>
        <c:majorGridlines>
          <c:spPr>
            <a:ln w="9525" cap="flat" cmpd="sng" algn="ctr">
              <a:solidFill>
                <a:schemeClr val="tx1">
                  <a:lumMod val="5000"/>
                  <a:lumOff val="9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513538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Лист1!$B$1</c:f>
              <c:strCache>
                <c:ptCount val="1"/>
                <c:pt idx="0">
                  <c:v>2021г</c:v>
                </c:pt>
              </c:strCache>
            </c:strRef>
          </c:tx>
          <c:spPr>
            <a:gradFill>
              <a:gsLst>
                <a:gs pos="100000">
                  <a:schemeClr val="accent1">
                    <a:alpha val="0"/>
                  </a:schemeClr>
                </a:gs>
                <a:gs pos="50000">
                  <a:schemeClr val="accent1"/>
                </a:gs>
              </a:gsLst>
              <a:lin ang="5400000" scaled="0"/>
            </a:gradFill>
            <a:ln>
              <a:noFill/>
            </a:ln>
            <a:effectLst/>
            <a:sp3d/>
          </c:spPr>
          <c:invertIfNegative val="0"/>
          <c:dLbls>
            <c:dLbl>
              <c:idx val="0"/>
              <c:layout>
                <c:manualLayout>
                  <c:x val="-7.2590568778543266E-2"/>
                  <c:y val="-1.690577691695869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54C-4461-B638-9FC0EEB6FE7F}"/>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Среднемесячная заработная плата (руб.)</c:v>
                </c:pt>
              </c:strCache>
            </c:strRef>
          </c:cat>
          <c:val>
            <c:numRef>
              <c:f>Лист1!$B$2</c:f>
              <c:numCache>
                <c:formatCode>General</c:formatCode>
                <c:ptCount val="1"/>
                <c:pt idx="0">
                  <c:v>48545</c:v>
                </c:pt>
              </c:numCache>
            </c:numRef>
          </c:val>
          <c:shape val="cylinder"/>
          <c:extLst>
            <c:ext xmlns:c16="http://schemas.microsoft.com/office/drawing/2014/chart" uri="{C3380CC4-5D6E-409C-BE32-E72D297353CC}">
              <c16:uniqueId val="{00000001-D54C-4461-B638-9FC0EEB6FE7F}"/>
            </c:ext>
          </c:extLst>
        </c:ser>
        <c:ser>
          <c:idx val="1"/>
          <c:order val="1"/>
          <c:tx>
            <c:strRef>
              <c:f>Лист1!$C$1</c:f>
              <c:strCache>
                <c:ptCount val="1"/>
                <c:pt idx="0">
                  <c:v>2022г</c:v>
                </c:pt>
              </c:strCache>
            </c:strRef>
          </c:tx>
          <c:spPr>
            <a:gradFill>
              <a:gsLst>
                <a:gs pos="100000">
                  <a:schemeClr val="accent2">
                    <a:alpha val="0"/>
                  </a:schemeClr>
                </a:gs>
                <a:gs pos="50000">
                  <a:schemeClr val="accent2"/>
                </a:gs>
              </a:gsLst>
              <a:lin ang="5400000" scaled="0"/>
            </a:gradFill>
            <a:ln>
              <a:noFill/>
            </a:ln>
            <a:effectLst/>
            <a:sp3d/>
          </c:spPr>
          <c:invertIfNegative val="0"/>
          <c:dLbls>
            <c:dLbl>
              <c:idx val="0"/>
              <c:layout>
                <c:manualLayout>
                  <c:x val="-4.7528990022240481E-17"/>
                  <c:y val="-3.803799806315707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54C-4461-B638-9FC0EEB6FE7F}"/>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Среднемесячная заработная плата (руб.)</c:v>
                </c:pt>
              </c:strCache>
            </c:strRef>
          </c:cat>
          <c:val>
            <c:numRef>
              <c:f>Лист1!$C$2</c:f>
              <c:numCache>
                <c:formatCode>General</c:formatCode>
                <c:ptCount val="1"/>
                <c:pt idx="0">
                  <c:v>52622</c:v>
                </c:pt>
              </c:numCache>
            </c:numRef>
          </c:val>
          <c:shape val="cylinder"/>
          <c:extLst>
            <c:ext xmlns:c16="http://schemas.microsoft.com/office/drawing/2014/chart" uri="{C3380CC4-5D6E-409C-BE32-E72D297353CC}">
              <c16:uniqueId val="{00000003-D54C-4461-B638-9FC0EEB6FE7F}"/>
            </c:ext>
          </c:extLst>
        </c:ser>
        <c:ser>
          <c:idx val="2"/>
          <c:order val="2"/>
          <c:tx>
            <c:strRef>
              <c:f>Лист1!$D$1</c:f>
              <c:strCache>
                <c:ptCount val="1"/>
                <c:pt idx="0">
                  <c:v>2023г</c:v>
                </c:pt>
              </c:strCache>
            </c:strRef>
          </c:tx>
          <c:spPr>
            <a:gradFill>
              <a:gsLst>
                <a:gs pos="100000">
                  <a:schemeClr val="accent3">
                    <a:alpha val="0"/>
                  </a:schemeClr>
                </a:gs>
                <a:gs pos="50000">
                  <a:schemeClr val="accent3"/>
                </a:gs>
              </a:gsLst>
              <a:lin ang="5400000" scaled="0"/>
            </a:gradFill>
            <a:ln>
              <a:noFill/>
            </a:ln>
            <a:effectLst/>
            <a:sp3d/>
          </c:spPr>
          <c:invertIfNegative val="0"/>
          <c:dLbls>
            <c:dLbl>
              <c:idx val="0"/>
              <c:layout>
                <c:manualLayout>
                  <c:x val="1.5555121881116409E-2"/>
                  <c:y val="-2.535866537543803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D54C-4461-B638-9FC0EEB6FE7F}"/>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Среднемесячная заработная плата (руб.)</c:v>
                </c:pt>
              </c:strCache>
            </c:strRef>
          </c:cat>
          <c:val>
            <c:numRef>
              <c:f>Лист1!$D$2</c:f>
              <c:numCache>
                <c:formatCode>General</c:formatCode>
                <c:ptCount val="1"/>
                <c:pt idx="0">
                  <c:v>57832</c:v>
                </c:pt>
              </c:numCache>
            </c:numRef>
          </c:val>
          <c:shape val="cylinder"/>
          <c:extLst>
            <c:ext xmlns:c16="http://schemas.microsoft.com/office/drawing/2014/chart" uri="{C3380CC4-5D6E-409C-BE32-E72D297353CC}">
              <c16:uniqueId val="{00000005-D54C-4461-B638-9FC0EEB6FE7F}"/>
            </c:ext>
          </c:extLst>
        </c:ser>
        <c:ser>
          <c:idx val="3"/>
          <c:order val="3"/>
          <c:tx>
            <c:strRef>
              <c:f>Лист1!$E$1</c:f>
              <c:strCache>
                <c:ptCount val="1"/>
                <c:pt idx="0">
                  <c:v>2024г</c:v>
                </c:pt>
              </c:strCache>
            </c:strRef>
          </c:tx>
          <c:spPr>
            <a:gradFill>
              <a:gsLst>
                <a:gs pos="100000">
                  <a:schemeClr val="accent4">
                    <a:alpha val="0"/>
                  </a:schemeClr>
                </a:gs>
                <a:gs pos="50000">
                  <a:schemeClr val="accent4"/>
                </a:gs>
              </a:gsLst>
              <a:lin ang="5400000" scaled="0"/>
            </a:gradFill>
            <a:ln>
              <a:noFill/>
            </a:ln>
            <a:effectLst/>
            <a:sp3d/>
          </c:spPr>
          <c:invertIfNegative val="0"/>
          <c:dLbls>
            <c:dLbl>
              <c:idx val="0"/>
              <c:layout>
                <c:manualLayout>
                  <c:x val="1.2962601567597007E-2"/>
                  <c:y val="-3.803799806315705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D54C-4461-B638-9FC0EEB6FE7F}"/>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Среднемесячная заработная плата (руб.)</c:v>
                </c:pt>
              </c:strCache>
            </c:strRef>
          </c:cat>
          <c:val>
            <c:numRef>
              <c:f>Лист1!$E$2</c:f>
              <c:numCache>
                <c:formatCode>General</c:formatCode>
                <c:ptCount val="1"/>
                <c:pt idx="0">
                  <c:v>63780</c:v>
                </c:pt>
              </c:numCache>
            </c:numRef>
          </c:val>
          <c:shape val="cylinder"/>
          <c:extLst>
            <c:ext xmlns:c16="http://schemas.microsoft.com/office/drawing/2014/chart" uri="{C3380CC4-5D6E-409C-BE32-E72D297353CC}">
              <c16:uniqueId val="{00000007-D54C-4461-B638-9FC0EEB6FE7F}"/>
            </c:ext>
          </c:extLst>
        </c:ser>
        <c:ser>
          <c:idx val="4"/>
          <c:order val="4"/>
          <c:tx>
            <c:strRef>
              <c:f>Лист1!$F$1</c:f>
              <c:strCache>
                <c:ptCount val="1"/>
                <c:pt idx="0">
                  <c:v>2025г</c:v>
                </c:pt>
              </c:strCache>
            </c:strRef>
          </c:tx>
          <c:spPr>
            <a:gradFill>
              <a:gsLst>
                <a:gs pos="100000">
                  <a:schemeClr val="accent5">
                    <a:alpha val="0"/>
                  </a:schemeClr>
                </a:gs>
                <a:gs pos="50000">
                  <a:schemeClr val="accent5"/>
                </a:gs>
              </a:gsLst>
              <a:lin ang="5400000" scaled="0"/>
            </a:gradFill>
            <a:ln>
              <a:noFill/>
            </a:ln>
            <a:effectLst/>
            <a:sp3d/>
          </c:spPr>
          <c:invertIfNegative val="0"/>
          <c:dLbls>
            <c:dLbl>
              <c:idx val="0"/>
              <c:layout>
                <c:manualLayout>
                  <c:x val="7.7775609405582044E-3"/>
                  <c:y val="-2.1132221146198442E-2"/>
                </c:manualLayout>
              </c:layout>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D54C-4461-B638-9FC0EEB6FE7F}"/>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Среднемесячная заработная плата (руб.)</c:v>
                </c:pt>
              </c:strCache>
            </c:strRef>
          </c:cat>
          <c:val>
            <c:numRef>
              <c:f>Лист1!$F$2</c:f>
              <c:numCache>
                <c:formatCode>General</c:formatCode>
                <c:ptCount val="1"/>
                <c:pt idx="0">
                  <c:v>67296</c:v>
                </c:pt>
              </c:numCache>
            </c:numRef>
          </c:val>
          <c:shape val="cylinder"/>
          <c:extLst>
            <c:ext xmlns:c16="http://schemas.microsoft.com/office/drawing/2014/chart" uri="{C3380CC4-5D6E-409C-BE32-E72D297353CC}">
              <c16:uniqueId val="{00000009-D54C-4461-B638-9FC0EEB6FE7F}"/>
            </c:ext>
          </c:extLst>
        </c:ser>
        <c:dLbls>
          <c:showLegendKey val="0"/>
          <c:showVal val="1"/>
          <c:showCatName val="0"/>
          <c:showSerName val="0"/>
          <c:showPercent val="0"/>
          <c:showBubbleSize val="0"/>
        </c:dLbls>
        <c:gapWidth val="150"/>
        <c:gapDepth val="0"/>
        <c:shape val="box"/>
        <c:axId val="513538832"/>
        <c:axId val="513536208"/>
        <c:axId val="0"/>
      </c:bar3DChart>
      <c:catAx>
        <c:axId val="513538832"/>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513536208"/>
        <c:crosses val="autoZero"/>
        <c:auto val="1"/>
        <c:lblAlgn val="ctr"/>
        <c:lblOffset val="100"/>
        <c:noMultiLvlLbl val="0"/>
      </c:catAx>
      <c:valAx>
        <c:axId val="513536208"/>
        <c:scaling>
          <c:orientation val="minMax"/>
        </c:scaling>
        <c:delete val="0"/>
        <c:axPos val="l"/>
        <c:majorGridlines>
          <c:spPr>
            <a:ln w="9525" cap="flat" cmpd="sng" algn="ctr">
              <a:solidFill>
                <a:schemeClr val="tx1">
                  <a:lumMod val="5000"/>
                  <a:lumOff val="9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513538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Лист1!$B$1</c:f>
              <c:strCache>
                <c:ptCount val="1"/>
                <c:pt idx="0">
                  <c:v>2021г</c:v>
                </c:pt>
              </c:strCache>
            </c:strRef>
          </c:tx>
          <c:spPr>
            <a:gradFill>
              <a:gsLst>
                <a:gs pos="100000">
                  <a:schemeClr val="accent1">
                    <a:alpha val="0"/>
                  </a:schemeClr>
                </a:gs>
                <a:gs pos="50000">
                  <a:schemeClr val="accent1"/>
                </a:gs>
              </a:gsLst>
              <a:lin ang="5400000" scaled="0"/>
            </a:gradFill>
            <a:ln>
              <a:noFill/>
            </a:ln>
            <a:effectLst/>
            <a:sp3d/>
          </c:spPr>
          <c:invertIfNegative val="0"/>
          <c:dLbls>
            <c:dLbl>
              <c:idx val="0"/>
              <c:layout>
                <c:manualLayout>
                  <c:x val="-7.2590568778543266E-2"/>
                  <c:y val="-1.690577691695869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19D-4DFB-848E-DF5940F52765}"/>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Уровень безработицы (%)</c:v>
                </c:pt>
              </c:strCache>
            </c:strRef>
          </c:cat>
          <c:val>
            <c:numRef>
              <c:f>Лист1!$B$2</c:f>
              <c:numCache>
                <c:formatCode>General</c:formatCode>
                <c:ptCount val="1"/>
                <c:pt idx="0">
                  <c:v>4.7</c:v>
                </c:pt>
              </c:numCache>
            </c:numRef>
          </c:val>
          <c:shape val="cylinder"/>
          <c:extLst>
            <c:ext xmlns:c16="http://schemas.microsoft.com/office/drawing/2014/chart" uri="{C3380CC4-5D6E-409C-BE32-E72D297353CC}">
              <c16:uniqueId val="{00000001-419D-4DFB-848E-DF5940F52765}"/>
            </c:ext>
          </c:extLst>
        </c:ser>
        <c:ser>
          <c:idx val="1"/>
          <c:order val="1"/>
          <c:tx>
            <c:strRef>
              <c:f>Лист1!$C$1</c:f>
              <c:strCache>
                <c:ptCount val="1"/>
                <c:pt idx="0">
                  <c:v>2022г</c:v>
                </c:pt>
              </c:strCache>
            </c:strRef>
          </c:tx>
          <c:spPr>
            <a:gradFill>
              <a:gsLst>
                <a:gs pos="100000">
                  <a:schemeClr val="accent2">
                    <a:alpha val="0"/>
                  </a:schemeClr>
                </a:gs>
                <a:gs pos="50000">
                  <a:schemeClr val="accent2"/>
                </a:gs>
              </a:gsLst>
              <a:lin ang="5400000" scaled="0"/>
            </a:gradFill>
            <a:ln>
              <a:noFill/>
            </a:ln>
            <a:effectLst/>
            <a:sp3d/>
          </c:spPr>
          <c:invertIfNegative val="0"/>
          <c:dLbls>
            <c:dLbl>
              <c:idx val="0"/>
              <c:layout>
                <c:manualLayout>
                  <c:x val="-4.7528990022240481E-17"/>
                  <c:y val="-3.803799806315707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419D-4DFB-848E-DF5940F52765}"/>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Уровень безработицы (%)</c:v>
                </c:pt>
              </c:strCache>
            </c:strRef>
          </c:cat>
          <c:val>
            <c:numRef>
              <c:f>Лист1!$C$2</c:f>
              <c:numCache>
                <c:formatCode>General</c:formatCode>
                <c:ptCount val="1"/>
                <c:pt idx="0">
                  <c:v>4.5999999999999996</c:v>
                </c:pt>
              </c:numCache>
            </c:numRef>
          </c:val>
          <c:shape val="cylinder"/>
          <c:extLst>
            <c:ext xmlns:c16="http://schemas.microsoft.com/office/drawing/2014/chart" uri="{C3380CC4-5D6E-409C-BE32-E72D297353CC}">
              <c16:uniqueId val="{00000003-419D-4DFB-848E-DF5940F52765}"/>
            </c:ext>
          </c:extLst>
        </c:ser>
        <c:ser>
          <c:idx val="2"/>
          <c:order val="2"/>
          <c:tx>
            <c:strRef>
              <c:f>Лист1!$D$1</c:f>
              <c:strCache>
                <c:ptCount val="1"/>
                <c:pt idx="0">
                  <c:v>2023г</c:v>
                </c:pt>
              </c:strCache>
            </c:strRef>
          </c:tx>
          <c:spPr>
            <a:gradFill>
              <a:gsLst>
                <a:gs pos="100000">
                  <a:schemeClr val="accent3">
                    <a:alpha val="0"/>
                  </a:schemeClr>
                </a:gs>
                <a:gs pos="50000">
                  <a:schemeClr val="accent3"/>
                </a:gs>
              </a:gsLst>
              <a:lin ang="5400000" scaled="0"/>
            </a:gradFill>
            <a:ln>
              <a:noFill/>
            </a:ln>
            <a:effectLst/>
            <a:sp3d/>
          </c:spPr>
          <c:invertIfNegative val="0"/>
          <c:dLbls>
            <c:dLbl>
              <c:idx val="0"/>
              <c:layout>
                <c:manualLayout>
                  <c:x val="1.5555121881116409E-2"/>
                  <c:y val="-2.535866537543803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419D-4DFB-848E-DF5940F52765}"/>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Уровень безработицы (%)</c:v>
                </c:pt>
              </c:strCache>
            </c:strRef>
          </c:cat>
          <c:val>
            <c:numRef>
              <c:f>Лист1!$D$2</c:f>
              <c:numCache>
                <c:formatCode>General</c:formatCode>
                <c:ptCount val="1"/>
                <c:pt idx="0">
                  <c:v>4.5</c:v>
                </c:pt>
              </c:numCache>
            </c:numRef>
          </c:val>
          <c:shape val="cylinder"/>
          <c:extLst>
            <c:ext xmlns:c16="http://schemas.microsoft.com/office/drawing/2014/chart" uri="{C3380CC4-5D6E-409C-BE32-E72D297353CC}">
              <c16:uniqueId val="{00000005-419D-4DFB-848E-DF5940F52765}"/>
            </c:ext>
          </c:extLst>
        </c:ser>
        <c:ser>
          <c:idx val="3"/>
          <c:order val="3"/>
          <c:tx>
            <c:strRef>
              <c:f>Лист1!$E$1</c:f>
              <c:strCache>
                <c:ptCount val="1"/>
                <c:pt idx="0">
                  <c:v>2024г</c:v>
                </c:pt>
              </c:strCache>
            </c:strRef>
          </c:tx>
          <c:spPr>
            <a:gradFill>
              <a:gsLst>
                <a:gs pos="100000">
                  <a:schemeClr val="accent4">
                    <a:alpha val="0"/>
                  </a:schemeClr>
                </a:gs>
                <a:gs pos="50000">
                  <a:schemeClr val="accent4"/>
                </a:gs>
              </a:gsLst>
              <a:lin ang="5400000" scaled="0"/>
            </a:gradFill>
            <a:ln>
              <a:noFill/>
            </a:ln>
            <a:effectLst/>
            <a:sp3d/>
          </c:spPr>
          <c:invertIfNegative val="0"/>
          <c:dLbls>
            <c:dLbl>
              <c:idx val="0"/>
              <c:layout>
                <c:manualLayout>
                  <c:x val="1.2962601567597007E-2"/>
                  <c:y val="-3.803799806315705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419D-4DFB-848E-DF5940F52765}"/>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Уровень безработицы (%)</c:v>
                </c:pt>
              </c:strCache>
            </c:strRef>
          </c:cat>
          <c:val>
            <c:numRef>
              <c:f>Лист1!$E$2</c:f>
              <c:numCache>
                <c:formatCode>General</c:formatCode>
                <c:ptCount val="1"/>
                <c:pt idx="0">
                  <c:v>4.4000000000000004</c:v>
                </c:pt>
              </c:numCache>
            </c:numRef>
          </c:val>
          <c:shape val="cylinder"/>
          <c:extLst>
            <c:ext xmlns:c16="http://schemas.microsoft.com/office/drawing/2014/chart" uri="{C3380CC4-5D6E-409C-BE32-E72D297353CC}">
              <c16:uniqueId val="{00000007-419D-4DFB-848E-DF5940F52765}"/>
            </c:ext>
          </c:extLst>
        </c:ser>
        <c:ser>
          <c:idx val="4"/>
          <c:order val="4"/>
          <c:tx>
            <c:strRef>
              <c:f>Лист1!$F$1</c:f>
              <c:strCache>
                <c:ptCount val="1"/>
                <c:pt idx="0">
                  <c:v>2025г</c:v>
                </c:pt>
              </c:strCache>
            </c:strRef>
          </c:tx>
          <c:spPr>
            <a:gradFill>
              <a:gsLst>
                <a:gs pos="100000">
                  <a:schemeClr val="accent5">
                    <a:alpha val="0"/>
                  </a:schemeClr>
                </a:gs>
                <a:gs pos="50000">
                  <a:schemeClr val="accent5"/>
                </a:gs>
              </a:gsLst>
              <a:lin ang="5400000" scaled="0"/>
            </a:gradFill>
            <a:ln>
              <a:noFill/>
            </a:ln>
            <a:effectLst/>
            <a:sp3d/>
          </c:spPr>
          <c:invertIfNegative val="0"/>
          <c:dLbls>
            <c:dLbl>
              <c:idx val="0"/>
              <c:layout>
                <c:manualLayout>
                  <c:x val="7.7775609405582044E-3"/>
                  <c:y val="-2.1132221146198442E-2"/>
                </c:manualLayout>
              </c:layout>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419D-4DFB-848E-DF5940F52765}"/>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Уровень безработицы (%)</c:v>
                </c:pt>
              </c:strCache>
            </c:strRef>
          </c:cat>
          <c:val>
            <c:numRef>
              <c:f>Лист1!$F$2</c:f>
              <c:numCache>
                <c:formatCode>General</c:formatCode>
                <c:ptCount val="1"/>
                <c:pt idx="0">
                  <c:v>4.0999999999999996</c:v>
                </c:pt>
              </c:numCache>
            </c:numRef>
          </c:val>
          <c:shape val="cylinder"/>
          <c:extLst>
            <c:ext xmlns:c16="http://schemas.microsoft.com/office/drawing/2014/chart" uri="{C3380CC4-5D6E-409C-BE32-E72D297353CC}">
              <c16:uniqueId val="{00000009-419D-4DFB-848E-DF5940F52765}"/>
            </c:ext>
          </c:extLst>
        </c:ser>
        <c:dLbls>
          <c:showLegendKey val="0"/>
          <c:showVal val="1"/>
          <c:showCatName val="0"/>
          <c:showSerName val="0"/>
          <c:showPercent val="0"/>
          <c:showBubbleSize val="0"/>
        </c:dLbls>
        <c:gapWidth val="150"/>
        <c:gapDepth val="0"/>
        <c:shape val="box"/>
        <c:axId val="513538832"/>
        <c:axId val="513536208"/>
        <c:axId val="0"/>
      </c:bar3DChart>
      <c:catAx>
        <c:axId val="513538832"/>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513536208"/>
        <c:crosses val="autoZero"/>
        <c:auto val="1"/>
        <c:lblAlgn val="ctr"/>
        <c:lblOffset val="100"/>
        <c:noMultiLvlLbl val="0"/>
      </c:catAx>
      <c:valAx>
        <c:axId val="513536208"/>
        <c:scaling>
          <c:orientation val="minMax"/>
        </c:scaling>
        <c:delete val="0"/>
        <c:axPos val="l"/>
        <c:majorGridlines>
          <c:spPr>
            <a:ln w="9525" cap="flat" cmpd="sng" algn="ctr">
              <a:solidFill>
                <a:schemeClr val="tx1">
                  <a:lumMod val="5000"/>
                  <a:lumOff val="9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513538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Лист1!$B$1</c:f>
              <c:strCache>
                <c:ptCount val="1"/>
                <c:pt idx="0">
                  <c:v>2021г</c:v>
                </c:pt>
              </c:strCache>
            </c:strRef>
          </c:tx>
          <c:spPr>
            <a:gradFill>
              <a:gsLst>
                <a:gs pos="100000">
                  <a:schemeClr val="accent1">
                    <a:alpha val="0"/>
                  </a:schemeClr>
                </a:gs>
                <a:gs pos="50000">
                  <a:schemeClr val="accent1"/>
                </a:gs>
              </a:gsLst>
              <a:lin ang="5400000" scaled="0"/>
            </a:gradFill>
            <a:ln>
              <a:noFill/>
            </a:ln>
            <a:effectLst/>
            <a:sp3d/>
          </c:spPr>
          <c:invertIfNegative val="0"/>
          <c:dLbls>
            <c:dLbl>
              <c:idx val="0"/>
              <c:layout>
                <c:manualLayout>
                  <c:x val="-7.2590568778543266E-2"/>
                  <c:y val="-1.690577691695869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584-43B9-BD14-84245C289908}"/>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Индекс потребительских цен (%)</c:v>
                </c:pt>
              </c:strCache>
            </c:strRef>
          </c:cat>
          <c:val>
            <c:numRef>
              <c:f>Лист1!$B$2</c:f>
              <c:numCache>
                <c:formatCode>General</c:formatCode>
                <c:ptCount val="1"/>
                <c:pt idx="0">
                  <c:v>107.4</c:v>
                </c:pt>
              </c:numCache>
            </c:numRef>
          </c:val>
          <c:shape val="cylinder"/>
          <c:extLst>
            <c:ext xmlns:c16="http://schemas.microsoft.com/office/drawing/2014/chart" uri="{C3380CC4-5D6E-409C-BE32-E72D297353CC}">
              <c16:uniqueId val="{00000001-3584-43B9-BD14-84245C289908}"/>
            </c:ext>
          </c:extLst>
        </c:ser>
        <c:ser>
          <c:idx val="1"/>
          <c:order val="1"/>
          <c:tx>
            <c:strRef>
              <c:f>Лист1!$C$1</c:f>
              <c:strCache>
                <c:ptCount val="1"/>
                <c:pt idx="0">
                  <c:v>2022г</c:v>
                </c:pt>
              </c:strCache>
            </c:strRef>
          </c:tx>
          <c:spPr>
            <a:gradFill>
              <a:gsLst>
                <a:gs pos="100000">
                  <a:schemeClr val="accent2">
                    <a:alpha val="0"/>
                  </a:schemeClr>
                </a:gs>
                <a:gs pos="50000">
                  <a:schemeClr val="accent2"/>
                </a:gs>
              </a:gsLst>
              <a:lin ang="5400000" scaled="0"/>
            </a:gradFill>
            <a:ln>
              <a:noFill/>
            </a:ln>
            <a:effectLst/>
            <a:sp3d/>
          </c:spPr>
          <c:invertIfNegative val="0"/>
          <c:dLbls>
            <c:dLbl>
              <c:idx val="0"/>
              <c:layout>
                <c:manualLayout>
                  <c:x val="-4.7528990022240481E-17"/>
                  <c:y val="-3.803799806315707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584-43B9-BD14-84245C289908}"/>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Индекс потребительских цен (%)</c:v>
                </c:pt>
              </c:strCache>
            </c:strRef>
          </c:cat>
          <c:val>
            <c:numRef>
              <c:f>Лист1!$C$2</c:f>
              <c:numCache>
                <c:formatCode>General</c:formatCode>
                <c:ptCount val="1"/>
                <c:pt idx="0">
                  <c:v>116.5</c:v>
                </c:pt>
              </c:numCache>
            </c:numRef>
          </c:val>
          <c:shape val="cylinder"/>
          <c:extLst>
            <c:ext xmlns:c16="http://schemas.microsoft.com/office/drawing/2014/chart" uri="{C3380CC4-5D6E-409C-BE32-E72D297353CC}">
              <c16:uniqueId val="{00000003-3584-43B9-BD14-84245C289908}"/>
            </c:ext>
          </c:extLst>
        </c:ser>
        <c:ser>
          <c:idx val="2"/>
          <c:order val="2"/>
          <c:tx>
            <c:strRef>
              <c:f>Лист1!$D$1</c:f>
              <c:strCache>
                <c:ptCount val="1"/>
                <c:pt idx="0">
                  <c:v>2023г</c:v>
                </c:pt>
              </c:strCache>
            </c:strRef>
          </c:tx>
          <c:spPr>
            <a:gradFill>
              <a:gsLst>
                <a:gs pos="100000">
                  <a:schemeClr val="accent3">
                    <a:alpha val="0"/>
                  </a:schemeClr>
                </a:gs>
                <a:gs pos="50000">
                  <a:schemeClr val="accent3"/>
                </a:gs>
              </a:gsLst>
              <a:lin ang="5400000" scaled="0"/>
            </a:gradFill>
            <a:ln>
              <a:noFill/>
            </a:ln>
            <a:effectLst/>
            <a:sp3d/>
          </c:spPr>
          <c:invertIfNegative val="0"/>
          <c:dLbls>
            <c:dLbl>
              <c:idx val="0"/>
              <c:layout>
                <c:manualLayout>
                  <c:x val="1.5555121881116409E-2"/>
                  <c:y val="-2.535866537543803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3584-43B9-BD14-84245C289908}"/>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Индекс потребительских цен (%)</c:v>
                </c:pt>
              </c:strCache>
            </c:strRef>
          </c:cat>
          <c:val>
            <c:numRef>
              <c:f>Лист1!$D$2</c:f>
              <c:numCache>
                <c:formatCode>General</c:formatCode>
                <c:ptCount val="1"/>
                <c:pt idx="0">
                  <c:v>106.1</c:v>
                </c:pt>
              </c:numCache>
            </c:numRef>
          </c:val>
          <c:shape val="cylinder"/>
          <c:extLst>
            <c:ext xmlns:c16="http://schemas.microsoft.com/office/drawing/2014/chart" uri="{C3380CC4-5D6E-409C-BE32-E72D297353CC}">
              <c16:uniqueId val="{00000005-3584-43B9-BD14-84245C289908}"/>
            </c:ext>
          </c:extLst>
        </c:ser>
        <c:ser>
          <c:idx val="3"/>
          <c:order val="3"/>
          <c:tx>
            <c:strRef>
              <c:f>Лист1!$E$1</c:f>
              <c:strCache>
                <c:ptCount val="1"/>
                <c:pt idx="0">
                  <c:v>2024г</c:v>
                </c:pt>
              </c:strCache>
            </c:strRef>
          </c:tx>
          <c:spPr>
            <a:gradFill>
              <a:gsLst>
                <a:gs pos="100000">
                  <a:schemeClr val="accent4">
                    <a:alpha val="0"/>
                  </a:schemeClr>
                </a:gs>
                <a:gs pos="50000">
                  <a:schemeClr val="accent4"/>
                </a:gs>
              </a:gsLst>
              <a:lin ang="5400000" scaled="0"/>
            </a:gradFill>
            <a:ln>
              <a:noFill/>
            </a:ln>
            <a:effectLst/>
            <a:sp3d/>
          </c:spPr>
          <c:invertIfNegative val="0"/>
          <c:dLbls>
            <c:dLbl>
              <c:idx val="0"/>
              <c:layout>
                <c:manualLayout>
                  <c:x val="1.2962601567597007E-2"/>
                  <c:y val="-3.803799806315705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3584-43B9-BD14-84245C289908}"/>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Индекс потребительских цен (%)</c:v>
                </c:pt>
              </c:strCache>
            </c:strRef>
          </c:cat>
          <c:val>
            <c:numRef>
              <c:f>Лист1!$E$2</c:f>
              <c:numCache>
                <c:formatCode>General</c:formatCode>
                <c:ptCount val="1"/>
                <c:pt idx="0">
                  <c:v>104.2</c:v>
                </c:pt>
              </c:numCache>
            </c:numRef>
          </c:val>
          <c:shape val="cylinder"/>
          <c:extLst>
            <c:ext xmlns:c16="http://schemas.microsoft.com/office/drawing/2014/chart" uri="{C3380CC4-5D6E-409C-BE32-E72D297353CC}">
              <c16:uniqueId val="{00000007-3584-43B9-BD14-84245C289908}"/>
            </c:ext>
          </c:extLst>
        </c:ser>
        <c:ser>
          <c:idx val="4"/>
          <c:order val="4"/>
          <c:tx>
            <c:strRef>
              <c:f>Лист1!$F$1</c:f>
              <c:strCache>
                <c:ptCount val="1"/>
                <c:pt idx="0">
                  <c:v>2025г</c:v>
                </c:pt>
              </c:strCache>
            </c:strRef>
          </c:tx>
          <c:spPr>
            <a:gradFill>
              <a:gsLst>
                <a:gs pos="100000">
                  <a:schemeClr val="accent5">
                    <a:alpha val="0"/>
                  </a:schemeClr>
                </a:gs>
                <a:gs pos="50000">
                  <a:schemeClr val="accent5"/>
                </a:gs>
              </a:gsLst>
              <a:lin ang="5400000" scaled="0"/>
            </a:gradFill>
            <a:ln>
              <a:noFill/>
            </a:ln>
            <a:effectLst/>
            <a:sp3d/>
          </c:spPr>
          <c:invertIfNegative val="0"/>
          <c:dLbls>
            <c:dLbl>
              <c:idx val="0"/>
              <c:layout>
                <c:manualLayout>
                  <c:x val="7.7775609405582044E-3"/>
                  <c:y val="-2.1132221146198442E-2"/>
                </c:manualLayout>
              </c:layout>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3584-43B9-BD14-84245C289908}"/>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Индекс потребительских цен (%)</c:v>
                </c:pt>
              </c:strCache>
            </c:strRef>
          </c:cat>
          <c:val>
            <c:numRef>
              <c:f>Лист1!$F$2</c:f>
              <c:numCache>
                <c:formatCode>General</c:formatCode>
                <c:ptCount val="1"/>
                <c:pt idx="0">
                  <c:v>104</c:v>
                </c:pt>
              </c:numCache>
            </c:numRef>
          </c:val>
          <c:shape val="cylinder"/>
          <c:extLst>
            <c:ext xmlns:c16="http://schemas.microsoft.com/office/drawing/2014/chart" uri="{C3380CC4-5D6E-409C-BE32-E72D297353CC}">
              <c16:uniqueId val="{00000009-3584-43B9-BD14-84245C289908}"/>
            </c:ext>
          </c:extLst>
        </c:ser>
        <c:dLbls>
          <c:showLegendKey val="0"/>
          <c:showVal val="1"/>
          <c:showCatName val="0"/>
          <c:showSerName val="0"/>
          <c:showPercent val="0"/>
          <c:showBubbleSize val="0"/>
        </c:dLbls>
        <c:gapWidth val="150"/>
        <c:gapDepth val="0"/>
        <c:shape val="box"/>
        <c:axId val="513538832"/>
        <c:axId val="513536208"/>
        <c:axId val="0"/>
      </c:bar3DChart>
      <c:catAx>
        <c:axId val="513538832"/>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513536208"/>
        <c:crosses val="autoZero"/>
        <c:auto val="1"/>
        <c:lblAlgn val="ctr"/>
        <c:lblOffset val="100"/>
        <c:noMultiLvlLbl val="0"/>
      </c:catAx>
      <c:valAx>
        <c:axId val="513536208"/>
        <c:scaling>
          <c:orientation val="minMax"/>
        </c:scaling>
        <c:delete val="0"/>
        <c:axPos val="l"/>
        <c:majorGridlines>
          <c:spPr>
            <a:ln w="9525" cap="flat" cmpd="sng" algn="ctr">
              <a:solidFill>
                <a:schemeClr val="tx1">
                  <a:lumMod val="5000"/>
                  <a:lumOff val="9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513538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Лист1!$B$1</c:f>
              <c:strCache>
                <c:ptCount val="1"/>
                <c:pt idx="0">
                  <c:v>2021г</c:v>
                </c:pt>
              </c:strCache>
            </c:strRef>
          </c:tx>
          <c:spPr>
            <a:gradFill>
              <a:gsLst>
                <a:gs pos="100000">
                  <a:schemeClr val="accent1">
                    <a:alpha val="0"/>
                  </a:schemeClr>
                </a:gs>
                <a:gs pos="50000">
                  <a:schemeClr val="accent1"/>
                </a:gs>
              </a:gsLst>
              <a:lin ang="5400000" scaled="0"/>
            </a:gradFill>
            <a:ln>
              <a:noFill/>
            </a:ln>
            <a:effectLst/>
            <a:sp3d/>
          </c:spPr>
          <c:invertIfNegative val="0"/>
          <c:dLbls>
            <c:dLbl>
              <c:idx val="0"/>
              <c:layout>
                <c:manualLayout>
                  <c:x val="-7.2590568778543266E-2"/>
                  <c:y val="-1.690577691695869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2AA-4A72-A10B-1A232C5BE80A}"/>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Инвестиции в основной капитал (млн.руб.)</c:v>
                </c:pt>
              </c:strCache>
            </c:strRef>
          </c:cat>
          <c:val>
            <c:numRef>
              <c:f>Лист1!$B$2</c:f>
              <c:numCache>
                <c:formatCode>General</c:formatCode>
                <c:ptCount val="1"/>
                <c:pt idx="0">
                  <c:v>47.5</c:v>
                </c:pt>
              </c:numCache>
            </c:numRef>
          </c:val>
          <c:shape val="cylinder"/>
          <c:extLst>
            <c:ext xmlns:c16="http://schemas.microsoft.com/office/drawing/2014/chart" uri="{C3380CC4-5D6E-409C-BE32-E72D297353CC}">
              <c16:uniqueId val="{00000001-E2AA-4A72-A10B-1A232C5BE80A}"/>
            </c:ext>
          </c:extLst>
        </c:ser>
        <c:ser>
          <c:idx val="1"/>
          <c:order val="1"/>
          <c:tx>
            <c:strRef>
              <c:f>Лист1!$C$1</c:f>
              <c:strCache>
                <c:ptCount val="1"/>
                <c:pt idx="0">
                  <c:v>2022г</c:v>
                </c:pt>
              </c:strCache>
            </c:strRef>
          </c:tx>
          <c:spPr>
            <a:gradFill>
              <a:gsLst>
                <a:gs pos="100000">
                  <a:schemeClr val="accent2">
                    <a:alpha val="0"/>
                  </a:schemeClr>
                </a:gs>
                <a:gs pos="50000">
                  <a:schemeClr val="accent2"/>
                </a:gs>
              </a:gsLst>
              <a:lin ang="5400000" scaled="0"/>
            </a:gradFill>
            <a:ln>
              <a:noFill/>
            </a:ln>
            <a:effectLst/>
            <a:sp3d/>
          </c:spPr>
          <c:invertIfNegative val="0"/>
          <c:dLbls>
            <c:dLbl>
              <c:idx val="0"/>
              <c:layout>
                <c:manualLayout>
                  <c:x val="-4.7528990022240481E-17"/>
                  <c:y val="-3.803799806315707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2AA-4A72-A10B-1A232C5BE80A}"/>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Инвестиции в основной капитал (млн.руб.)</c:v>
                </c:pt>
              </c:strCache>
            </c:strRef>
          </c:cat>
          <c:val>
            <c:numRef>
              <c:f>Лист1!$C$2</c:f>
              <c:numCache>
                <c:formatCode>General</c:formatCode>
                <c:ptCount val="1"/>
                <c:pt idx="0">
                  <c:v>65.2</c:v>
                </c:pt>
              </c:numCache>
            </c:numRef>
          </c:val>
          <c:shape val="cylinder"/>
          <c:extLst>
            <c:ext xmlns:c16="http://schemas.microsoft.com/office/drawing/2014/chart" uri="{C3380CC4-5D6E-409C-BE32-E72D297353CC}">
              <c16:uniqueId val="{00000003-E2AA-4A72-A10B-1A232C5BE80A}"/>
            </c:ext>
          </c:extLst>
        </c:ser>
        <c:ser>
          <c:idx val="2"/>
          <c:order val="2"/>
          <c:tx>
            <c:strRef>
              <c:f>Лист1!$D$1</c:f>
              <c:strCache>
                <c:ptCount val="1"/>
                <c:pt idx="0">
                  <c:v>2023г</c:v>
                </c:pt>
              </c:strCache>
            </c:strRef>
          </c:tx>
          <c:spPr>
            <a:gradFill>
              <a:gsLst>
                <a:gs pos="100000">
                  <a:schemeClr val="accent3">
                    <a:alpha val="0"/>
                  </a:schemeClr>
                </a:gs>
                <a:gs pos="50000">
                  <a:schemeClr val="accent3"/>
                </a:gs>
              </a:gsLst>
              <a:lin ang="5400000" scaled="0"/>
            </a:gradFill>
            <a:ln>
              <a:noFill/>
            </a:ln>
            <a:effectLst/>
            <a:sp3d/>
          </c:spPr>
          <c:invertIfNegative val="0"/>
          <c:dLbls>
            <c:dLbl>
              <c:idx val="0"/>
              <c:layout>
                <c:manualLayout>
                  <c:x val="1.5555121881116409E-2"/>
                  <c:y val="-2.535866537543803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E2AA-4A72-A10B-1A232C5BE80A}"/>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Инвестиции в основной капитал (млн.руб.)</c:v>
                </c:pt>
              </c:strCache>
            </c:strRef>
          </c:cat>
          <c:val>
            <c:numRef>
              <c:f>Лист1!$D$2</c:f>
              <c:numCache>
                <c:formatCode>General</c:formatCode>
                <c:ptCount val="1"/>
                <c:pt idx="0">
                  <c:v>76.400000000000006</c:v>
                </c:pt>
              </c:numCache>
            </c:numRef>
          </c:val>
          <c:shape val="cylinder"/>
          <c:extLst>
            <c:ext xmlns:c16="http://schemas.microsoft.com/office/drawing/2014/chart" uri="{C3380CC4-5D6E-409C-BE32-E72D297353CC}">
              <c16:uniqueId val="{00000005-E2AA-4A72-A10B-1A232C5BE80A}"/>
            </c:ext>
          </c:extLst>
        </c:ser>
        <c:ser>
          <c:idx val="3"/>
          <c:order val="3"/>
          <c:tx>
            <c:strRef>
              <c:f>Лист1!$E$1</c:f>
              <c:strCache>
                <c:ptCount val="1"/>
                <c:pt idx="0">
                  <c:v>2024г</c:v>
                </c:pt>
              </c:strCache>
            </c:strRef>
          </c:tx>
          <c:spPr>
            <a:gradFill>
              <a:gsLst>
                <a:gs pos="100000">
                  <a:schemeClr val="accent4">
                    <a:alpha val="0"/>
                  </a:schemeClr>
                </a:gs>
                <a:gs pos="50000">
                  <a:schemeClr val="accent4"/>
                </a:gs>
              </a:gsLst>
              <a:lin ang="5400000" scaled="0"/>
            </a:gradFill>
            <a:ln>
              <a:noFill/>
            </a:ln>
            <a:effectLst/>
            <a:sp3d/>
          </c:spPr>
          <c:invertIfNegative val="0"/>
          <c:dLbls>
            <c:dLbl>
              <c:idx val="0"/>
              <c:layout>
                <c:manualLayout>
                  <c:x val="1.2962601567597007E-2"/>
                  <c:y val="-3.803799806315705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E2AA-4A72-A10B-1A232C5BE80A}"/>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Инвестиции в основной капитал (млн.руб.)</c:v>
                </c:pt>
              </c:strCache>
            </c:strRef>
          </c:cat>
          <c:val>
            <c:numRef>
              <c:f>Лист1!$E$2</c:f>
              <c:numCache>
                <c:formatCode>General</c:formatCode>
                <c:ptCount val="1"/>
                <c:pt idx="0">
                  <c:v>83.7</c:v>
                </c:pt>
              </c:numCache>
            </c:numRef>
          </c:val>
          <c:shape val="cylinder"/>
          <c:extLst>
            <c:ext xmlns:c16="http://schemas.microsoft.com/office/drawing/2014/chart" uri="{C3380CC4-5D6E-409C-BE32-E72D297353CC}">
              <c16:uniqueId val="{00000007-E2AA-4A72-A10B-1A232C5BE80A}"/>
            </c:ext>
          </c:extLst>
        </c:ser>
        <c:ser>
          <c:idx val="4"/>
          <c:order val="4"/>
          <c:tx>
            <c:strRef>
              <c:f>Лист1!$F$1</c:f>
              <c:strCache>
                <c:ptCount val="1"/>
                <c:pt idx="0">
                  <c:v>2025г</c:v>
                </c:pt>
              </c:strCache>
            </c:strRef>
          </c:tx>
          <c:spPr>
            <a:gradFill>
              <a:gsLst>
                <a:gs pos="100000">
                  <a:schemeClr val="accent5">
                    <a:alpha val="0"/>
                  </a:schemeClr>
                </a:gs>
                <a:gs pos="50000">
                  <a:schemeClr val="accent5"/>
                </a:gs>
              </a:gsLst>
              <a:lin ang="5400000" scaled="0"/>
            </a:gradFill>
            <a:ln>
              <a:noFill/>
            </a:ln>
            <a:effectLst/>
            <a:sp3d/>
          </c:spPr>
          <c:invertIfNegative val="0"/>
          <c:dLbls>
            <c:dLbl>
              <c:idx val="0"/>
              <c:layout>
                <c:manualLayout>
                  <c:x val="7.7775609405582044E-3"/>
                  <c:y val="-2.1132221146198442E-2"/>
                </c:manualLayout>
              </c:layout>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E2AA-4A72-A10B-1A232C5BE80A}"/>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Инвестиции в основной капитал (млн.руб.)</c:v>
                </c:pt>
              </c:strCache>
            </c:strRef>
          </c:cat>
          <c:val>
            <c:numRef>
              <c:f>Лист1!$F$2</c:f>
              <c:numCache>
                <c:formatCode>General</c:formatCode>
                <c:ptCount val="1"/>
                <c:pt idx="0">
                  <c:v>91.7</c:v>
                </c:pt>
              </c:numCache>
            </c:numRef>
          </c:val>
          <c:shape val="cylinder"/>
          <c:extLst>
            <c:ext xmlns:c16="http://schemas.microsoft.com/office/drawing/2014/chart" uri="{C3380CC4-5D6E-409C-BE32-E72D297353CC}">
              <c16:uniqueId val="{00000009-E2AA-4A72-A10B-1A232C5BE80A}"/>
            </c:ext>
          </c:extLst>
        </c:ser>
        <c:dLbls>
          <c:showLegendKey val="0"/>
          <c:showVal val="1"/>
          <c:showCatName val="0"/>
          <c:showSerName val="0"/>
          <c:showPercent val="0"/>
          <c:showBubbleSize val="0"/>
        </c:dLbls>
        <c:gapWidth val="150"/>
        <c:gapDepth val="0"/>
        <c:shape val="box"/>
        <c:axId val="513538832"/>
        <c:axId val="513536208"/>
        <c:axId val="0"/>
      </c:bar3DChart>
      <c:catAx>
        <c:axId val="513538832"/>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513536208"/>
        <c:crosses val="autoZero"/>
        <c:auto val="1"/>
        <c:lblAlgn val="ctr"/>
        <c:lblOffset val="100"/>
        <c:noMultiLvlLbl val="0"/>
      </c:catAx>
      <c:valAx>
        <c:axId val="513536208"/>
        <c:scaling>
          <c:orientation val="minMax"/>
        </c:scaling>
        <c:delete val="0"/>
        <c:axPos val="l"/>
        <c:majorGridlines>
          <c:spPr>
            <a:ln w="9525" cap="flat" cmpd="sng" algn="ctr">
              <a:solidFill>
                <a:schemeClr val="tx1">
                  <a:lumMod val="5000"/>
                  <a:lumOff val="9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513538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Лист1!$B$1</c:f>
              <c:strCache>
                <c:ptCount val="1"/>
                <c:pt idx="0">
                  <c:v>2022г</c:v>
                </c:pt>
              </c:strCache>
            </c:strRef>
          </c:tx>
          <c:spPr>
            <a:gradFill>
              <a:gsLst>
                <a:gs pos="100000">
                  <a:schemeClr val="accent1">
                    <a:alpha val="0"/>
                  </a:schemeClr>
                </a:gs>
                <a:gs pos="50000">
                  <a:schemeClr val="accent1"/>
                </a:gs>
              </a:gsLst>
              <a:lin ang="5400000" scaled="0"/>
            </a:gradFill>
            <a:ln>
              <a:noFill/>
            </a:ln>
            <a:effectLst/>
            <a:sp3d/>
          </c:spPr>
          <c:invertIfNegative val="0"/>
          <c:dLbls>
            <c:dLbl>
              <c:idx val="0"/>
              <c:layout>
                <c:manualLayout>
                  <c:x val="-4.7528990022240481E-17"/>
                  <c:y val="-3.803799806315707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411-482D-890F-88546276357F}"/>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Прибыль (%)</c:v>
                </c:pt>
              </c:strCache>
            </c:strRef>
          </c:cat>
          <c:val>
            <c:numRef>
              <c:f>Лист1!$B$2</c:f>
              <c:numCache>
                <c:formatCode>General</c:formatCode>
                <c:ptCount val="1"/>
                <c:pt idx="0">
                  <c:v>104.3</c:v>
                </c:pt>
              </c:numCache>
            </c:numRef>
          </c:val>
          <c:shape val="cylinder"/>
          <c:extLst>
            <c:ext xmlns:c16="http://schemas.microsoft.com/office/drawing/2014/chart" uri="{C3380CC4-5D6E-409C-BE32-E72D297353CC}">
              <c16:uniqueId val="{00000001-B411-482D-890F-88546276357F}"/>
            </c:ext>
          </c:extLst>
        </c:ser>
        <c:ser>
          <c:idx val="1"/>
          <c:order val="1"/>
          <c:tx>
            <c:strRef>
              <c:f>Лист1!$C$1</c:f>
              <c:strCache>
                <c:ptCount val="1"/>
                <c:pt idx="0">
                  <c:v>2023г</c:v>
                </c:pt>
              </c:strCache>
            </c:strRef>
          </c:tx>
          <c:spPr>
            <a:gradFill>
              <a:gsLst>
                <a:gs pos="100000">
                  <a:schemeClr val="accent2">
                    <a:alpha val="0"/>
                  </a:schemeClr>
                </a:gs>
                <a:gs pos="50000">
                  <a:schemeClr val="accent2"/>
                </a:gs>
              </a:gsLst>
              <a:lin ang="5400000" scaled="0"/>
            </a:gradFill>
            <a:ln>
              <a:noFill/>
            </a:ln>
            <a:effectLst/>
            <a:sp3d/>
          </c:spPr>
          <c:invertIfNegative val="0"/>
          <c:dLbls>
            <c:dLbl>
              <c:idx val="0"/>
              <c:layout>
                <c:manualLayout>
                  <c:x val="1.5555121881116409E-2"/>
                  <c:y val="-2.535866537543803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B411-482D-890F-88546276357F}"/>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Прибыль (%)</c:v>
                </c:pt>
              </c:strCache>
            </c:strRef>
          </c:cat>
          <c:val>
            <c:numRef>
              <c:f>Лист1!$C$2</c:f>
              <c:numCache>
                <c:formatCode>General</c:formatCode>
                <c:ptCount val="1"/>
                <c:pt idx="0">
                  <c:v>104.4</c:v>
                </c:pt>
              </c:numCache>
            </c:numRef>
          </c:val>
          <c:shape val="cylinder"/>
          <c:extLst>
            <c:ext xmlns:c16="http://schemas.microsoft.com/office/drawing/2014/chart" uri="{C3380CC4-5D6E-409C-BE32-E72D297353CC}">
              <c16:uniqueId val="{00000003-B411-482D-890F-88546276357F}"/>
            </c:ext>
          </c:extLst>
        </c:ser>
        <c:ser>
          <c:idx val="2"/>
          <c:order val="2"/>
          <c:tx>
            <c:strRef>
              <c:f>Лист1!$D$1</c:f>
              <c:strCache>
                <c:ptCount val="1"/>
                <c:pt idx="0">
                  <c:v>2024г</c:v>
                </c:pt>
              </c:strCache>
            </c:strRef>
          </c:tx>
          <c:spPr>
            <a:gradFill>
              <a:gsLst>
                <a:gs pos="100000">
                  <a:schemeClr val="accent3">
                    <a:alpha val="0"/>
                  </a:schemeClr>
                </a:gs>
                <a:gs pos="50000">
                  <a:schemeClr val="accent3"/>
                </a:gs>
              </a:gsLst>
              <a:lin ang="5400000" scaled="0"/>
            </a:gradFill>
            <a:ln>
              <a:noFill/>
            </a:ln>
            <a:effectLst/>
            <a:sp3d/>
          </c:spPr>
          <c:invertIfNegative val="0"/>
          <c:dLbls>
            <c:dLbl>
              <c:idx val="0"/>
              <c:layout>
                <c:manualLayout>
                  <c:x val="1.2962601567597007E-2"/>
                  <c:y val="-3.803799806315705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B411-482D-890F-88546276357F}"/>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Прибыль (%)</c:v>
                </c:pt>
              </c:strCache>
            </c:strRef>
          </c:cat>
          <c:val>
            <c:numRef>
              <c:f>Лист1!$D$2</c:f>
              <c:numCache>
                <c:formatCode>General</c:formatCode>
                <c:ptCount val="1"/>
                <c:pt idx="0">
                  <c:v>104.5</c:v>
                </c:pt>
              </c:numCache>
            </c:numRef>
          </c:val>
          <c:shape val="cylinder"/>
          <c:extLst>
            <c:ext xmlns:c16="http://schemas.microsoft.com/office/drawing/2014/chart" uri="{C3380CC4-5D6E-409C-BE32-E72D297353CC}">
              <c16:uniqueId val="{00000005-B411-482D-890F-88546276357F}"/>
            </c:ext>
          </c:extLst>
        </c:ser>
        <c:ser>
          <c:idx val="3"/>
          <c:order val="3"/>
          <c:tx>
            <c:strRef>
              <c:f>Лист1!$E$1</c:f>
              <c:strCache>
                <c:ptCount val="1"/>
                <c:pt idx="0">
                  <c:v>2025г</c:v>
                </c:pt>
              </c:strCache>
            </c:strRef>
          </c:tx>
          <c:spPr>
            <a:gradFill>
              <a:gsLst>
                <a:gs pos="100000">
                  <a:schemeClr val="accent4">
                    <a:alpha val="0"/>
                  </a:schemeClr>
                </a:gs>
                <a:gs pos="50000">
                  <a:schemeClr val="accent4"/>
                </a:gs>
              </a:gsLst>
              <a:lin ang="5400000" scaled="0"/>
            </a:gradFill>
            <a:ln>
              <a:noFill/>
            </a:ln>
            <a:effectLst/>
            <a:sp3d/>
          </c:spPr>
          <c:invertIfNegative val="0"/>
          <c:dLbls>
            <c:dLbl>
              <c:idx val="0"/>
              <c:layout>
                <c:manualLayout>
                  <c:x val="7.7775609405582044E-3"/>
                  <c:y val="-2.1132221146198442E-2"/>
                </c:manualLayout>
              </c:layout>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B411-482D-890F-88546276357F}"/>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Прибыль (%)</c:v>
                </c:pt>
              </c:strCache>
            </c:strRef>
          </c:cat>
          <c:val>
            <c:numRef>
              <c:f>Лист1!$E$2</c:f>
              <c:numCache>
                <c:formatCode>General</c:formatCode>
                <c:ptCount val="1"/>
                <c:pt idx="0">
                  <c:v>104.7</c:v>
                </c:pt>
              </c:numCache>
            </c:numRef>
          </c:val>
          <c:shape val="cylinder"/>
          <c:extLst>
            <c:ext xmlns:c16="http://schemas.microsoft.com/office/drawing/2014/chart" uri="{C3380CC4-5D6E-409C-BE32-E72D297353CC}">
              <c16:uniqueId val="{00000007-B411-482D-890F-88546276357F}"/>
            </c:ext>
          </c:extLst>
        </c:ser>
        <c:dLbls>
          <c:showLegendKey val="0"/>
          <c:showVal val="1"/>
          <c:showCatName val="0"/>
          <c:showSerName val="0"/>
          <c:showPercent val="0"/>
          <c:showBubbleSize val="0"/>
        </c:dLbls>
        <c:gapWidth val="150"/>
        <c:gapDepth val="0"/>
        <c:shape val="box"/>
        <c:axId val="513538832"/>
        <c:axId val="513536208"/>
        <c:axId val="0"/>
      </c:bar3DChart>
      <c:catAx>
        <c:axId val="513538832"/>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513536208"/>
        <c:crosses val="autoZero"/>
        <c:auto val="1"/>
        <c:lblAlgn val="ctr"/>
        <c:lblOffset val="100"/>
        <c:noMultiLvlLbl val="0"/>
      </c:catAx>
      <c:valAx>
        <c:axId val="513536208"/>
        <c:scaling>
          <c:orientation val="minMax"/>
        </c:scaling>
        <c:delete val="0"/>
        <c:axPos val="l"/>
        <c:majorGridlines>
          <c:spPr>
            <a:ln w="9525" cap="flat" cmpd="sng" algn="ctr">
              <a:solidFill>
                <a:schemeClr val="tx1">
                  <a:lumMod val="5000"/>
                  <a:lumOff val="9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513538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ru-RU" sz="1200" dirty="0">
                <a:solidFill>
                  <a:srgbClr val="FF0066"/>
                </a:solidFill>
                <a:latin typeface="Times New Roman" panose="02020603050405020304" pitchFamily="18" charset="0"/>
                <a:cs typeface="Times New Roman" panose="02020603050405020304" pitchFamily="18" charset="0"/>
              </a:rPr>
              <a:t>Динамика доходов бюджета округа (</a:t>
            </a:r>
            <a:r>
              <a:rPr lang="ru-RU" sz="1200" dirty="0" err="1">
                <a:solidFill>
                  <a:srgbClr val="FF0066"/>
                </a:solidFill>
                <a:latin typeface="Times New Roman" panose="02020603050405020304" pitchFamily="18" charset="0"/>
                <a:cs typeface="Times New Roman" panose="02020603050405020304" pitchFamily="18" charset="0"/>
              </a:rPr>
              <a:t>тыс.руб</a:t>
            </a:r>
            <a:r>
              <a:rPr lang="ru-RU" sz="1200" dirty="0">
                <a:solidFill>
                  <a:srgbClr val="FF0066"/>
                </a:solidFill>
                <a:latin typeface="Times New Roman" panose="02020603050405020304" pitchFamily="18" charset="0"/>
                <a:cs typeface="Times New Roman" panose="02020603050405020304" pitchFamily="18" charset="0"/>
              </a:rPr>
              <a:t>.)</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ru-RU"/>
        </a:p>
      </c:txPr>
    </c:title>
    <c:autoTitleDeleted val="0"/>
    <c:plotArea>
      <c:layout>
        <c:manualLayout>
          <c:layoutTarget val="inner"/>
          <c:xMode val="edge"/>
          <c:yMode val="edge"/>
          <c:x val="8.9855437992125989E-2"/>
          <c:y val="0.25031248460184025"/>
          <c:w val="0.89295706200787406"/>
          <c:h val="0.69357814384976968"/>
        </c:manualLayout>
      </c:layout>
      <c:lineChart>
        <c:grouping val="standard"/>
        <c:varyColors val="0"/>
        <c:ser>
          <c:idx val="0"/>
          <c:order val="0"/>
          <c:tx>
            <c:strRef>
              <c:f>Лист1!$B$1</c:f>
              <c:strCache>
                <c:ptCount val="1"/>
                <c:pt idx="0">
                  <c:v>Ряд 1</c:v>
                </c:pt>
              </c:strCache>
            </c:strRef>
          </c:tx>
          <c:spPr>
            <a:ln w="28575" cap="rnd">
              <a:solidFill>
                <a:schemeClr val="accent2"/>
              </a:solidFill>
              <a:round/>
            </a:ln>
            <a:effectLst>
              <a:glow rad="127000">
                <a:srgbClr val="FFFF00"/>
              </a:glow>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2021г (отчет)</c:v>
                </c:pt>
                <c:pt idx="1">
                  <c:v>2022г (оценка)</c:v>
                </c:pt>
                <c:pt idx="2">
                  <c:v>2023г (план)</c:v>
                </c:pt>
                <c:pt idx="3">
                  <c:v>2024г (прогноз)</c:v>
                </c:pt>
                <c:pt idx="4">
                  <c:v>2025г (прогноз)</c:v>
                </c:pt>
              </c:strCache>
            </c:strRef>
          </c:cat>
          <c:val>
            <c:numRef>
              <c:f>Лист1!$B$2:$B$6</c:f>
              <c:numCache>
                <c:formatCode>0.00</c:formatCode>
                <c:ptCount val="5"/>
                <c:pt idx="0">
                  <c:v>587474</c:v>
                </c:pt>
                <c:pt idx="1">
                  <c:v>713868</c:v>
                </c:pt>
                <c:pt idx="2">
                  <c:v>730549</c:v>
                </c:pt>
                <c:pt idx="3">
                  <c:v>755051</c:v>
                </c:pt>
                <c:pt idx="4" formatCode="General">
                  <c:v>764943</c:v>
                </c:pt>
              </c:numCache>
            </c:numRef>
          </c:val>
          <c:smooth val="0"/>
          <c:extLst>
            <c:ext xmlns:c16="http://schemas.microsoft.com/office/drawing/2014/chart" uri="{C3380CC4-5D6E-409C-BE32-E72D297353CC}">
              <c16:uniqueId val="{00000000-FE21-48BF-BA74-342FCEDBE07D}"/>
            </c:ext>
          </c:extLst>
        </c:ser>
        <c:dLbls>
          <c:dLblPos val="t"/>
          <c:showLegendKey val="0"/>
          <c:showVal val="1"/>
          <c:showCatName val="0"/>
          <c:showSerName val="0"/>
          <c:showPercent val="0"/>
          <c:showBubbleSize val="0"/>
        </c:dLbls>
        <c:smooth val="0"/>
        <c:axId val="51487120"/>
        <c:axId val="51487776"/>
      </c:lineChart>
      <c:catAx>
        <c:axId val="51487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51487776"/>
        <c:crosses val="autoZero"/>
        <c:auto val="1"/>
        <c:lblAlgn val="ctr"/>
        <c:lblOffset val="100"/>
        <c:noMultiLvlLbl val="0"/>
      </c:catAx>
      <c:valAx>
        <c:axId val="51487776"/>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5148712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ru-RU" sz="1200" dirty="0">
                <a:solidFill>
                  <a:schemeClr val="tx1">
                    <a:lumMod val="95000"/>
                    <a:lumOff val="5000"/>
                  </a:schemeClr>
                </a:solidFill>
                <a:latin typeface="Times New Roman" panose="02020603050405020304" pitchFamily="18" charset="0"/>
                <a:cs typeface="Times New Roman" panose="02020603050405020304" pitchFamily="18" charset="0"/>
              </a:rPr>
              <a:t>2021г (в общем объеме доходов)</a:t>
            </a:r>
          </a:p>
        </c:rich>
      </c:tx>
      <c:layout>
        <c:manualLayout>
          <c:xMode val="edge"/>
          <c:yMode val="edge"/>
          <c:x val="0.20820793935848853"/>
          <c:y val="2.5443395479643759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ru-RU"/>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Лист1!$B$1</c:f>
              <c:strCache>
                <c:ptCount val="1"/>
                <c:pt idx="0">
                  <c:v>Продажи</c:v>
                </c:pt>
              </c:strCache>
            </c:strRef>
          </c:tx>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5B72-445B-8778-30B4DFD5CB53}"/>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5B72-445B-8778-30B4DFD5CB53}"/>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5B72-445B-8778-30B4DFD5CB53}"/>
              </c:ext>
            </c:extLst>
          </c:dPt>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070B5D"/>
                    </a:solidFill>
                    <a:latin typeface="Times New Roman" panose="02020603050405020304" pitchFamily="18" charset="0"/>
                    <a:ea typeface="+mn-ea"/>
                    <a:cs typeface="Times New Roman" panose="02020603050405020304" pitchFamily="18" charset="0"/>
                  </a:defRPr>
                </a:pPr>
                <a:endParaRPr lang="ru-RU"/>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Лист1!$A$2:$A$4</c:f>
              <c:strCache>
                <c:ptCount val="3"/>
                <c:pt idx="0">
                  <c:v>налоговые</c:v>
                </c:pt>
                <c:pt idx="1">
                  <c:v>неналоговые</c:v>
                </c:pt>
                <c:pt idx="2">
                  <c:v>безвозмездные поступления</c:v>
                </c:pt>
              </c:strCache>
            </c:strRef>
          </c:cat>
          <c:val>
            <c:numRef>
              <c:f>Лист1!$B$2:$B$4</c:f>
              <c:numCache>
                <c:formatCode>0.00%</c:formatCode>
                <c:ptCount val="3"/>
                <c:pt idx="0">
                  <c:v>0.38729999999999998</c:v>
                </c:pt>
                <c:pt idx="1">
                  <c:v>4.2599999999999999E-2</c:v>
                </c:pt>
                <c:pt idx="2">
                  <c:v>0.56999999999999995</c:v>
                </c:pt>
              </c:numCache>
            </c:numRef>
          </c:val>
          <c:extLst>
            <c:ext xmlns:c16="http://schemas.microsoft.com/office/drawing/2014/chart" uri="{C3380CC4-5D6E-409C-BE32-E72D297353CC}">
              <c16:uniqueId val="{00000000-0671-4D52-8E44-3021658A1A80}"/>
            </c:ext>
          </c:extLst>
        </c:ser>
        <c:dLbls>
          <c:dLblPos val="bestFit"/>
          <c:showLegendKey val="0"/>
          <c:showVal val="1"/>
          <c:showCatName val="0"/>
          <c:showSerName val="0"/>
          <c:showPercent val="0"/>
          <c:showBubbleSize val="0"/>
          <c:showLeaderLines val="1"/>
        </c:dLbls>
      </c:pie3DChart>
      <c:spPr>
        <a:noFill/>
        <a:ln>
          <a:noFill/>
        </a:ln>
        <a:effectLst/>
      </c:spPr>
    </c:plotArea>
    <c:legend>
      <c:legendPos val="b"/>
      <c:layout>
        <c:manualLayout>
          <c:xMode val="edge"/>
          <c:yMode val="edge"/>
          <c:x val="1.7224266646007985E-2"/>
          <c:y val="0.71374522253038997"/>
          <c:w val="0.52543109049835901"/>
          <c:h val="0.1842565550560073"/>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ru-RU" sz="1200" dirty="0">
                <a:solidFill>
                  <a:schemeClr val="tx1">
                    <a:lumMod val="95000"/>
                    <a:lumOff val="5000"/>
                  </a:schemeClr>
                </a:solidFill>
                <a:latin typeface="Times New Roman" panose="02020603050405020304" pitchFamily="18" charset="0"/>
                <a:cs typeface="Times New Roman" panose="02020603050405020304" pitchFamily="18" charset="0"/>
              </a:rPr>
              <a:t>2022г (в общем объеме доходов)</a:t>
            </a:r>
          </a:p>
        </c:rich>
      </c:tx>
      <c:layout>
        <c:manualLayout>
          <c:xMode val="edge"/>
          <c:yMode val="edge"/>
          <c:x val="0.1910673511744812"/>
          <c:y val="1.4062342068933751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ru-RU"/>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Лист1!$B$1</c:f>
              <c:strCache>
                <c:ptCount val="1"/>
                <c:pt idx="0">
                  <c:v>Столбец1</c:v>
                </c:pt>
              </c:strCache>
            </c:strRef>
          </c:tx>
          <c:dPt>
            <c:idx val="0"/>
            <c:bubble3D val="0"/>
            <c:spPr>
              <a:solidFill>
                <a:srgbClr val="FFFF00"/>
              </a:solidFill>
              <a:ln w="25400">
                <a:solidFill>
                  <a:schemeClr val="lt1"/>
                </a:solidFill>
              </a:ln>
              <a:effectLst/>
              <a:sp3d contourW="25400">
                <a:contourClr>
                  <a:schemeClr val="lt1"/>
                </a:contourClr>
              </a:sp3d>
            </c:spPr>
            <c:extLst>
              <c:ext xmlns:c16="http://schemas.microsoft.com/office/drawing/2014/chart" uri="{C3380CC4-5D6E-409C-BE32-E72D297353CC}">
                <c16:uniqueId val="{00000001-B87E-4C33-9271-B3D801DABA65}"/>
              </c:ext>
            </c:extLst>
          </c:dPt>
          <c:dPt>
            <c:idx val="1"/>
            <c:bubble3D val="0"/>
            <c:spPr>
              <a:solidFill>
                <a:schemeClr val="accent6">
                  <a:lumMod val="60000"/>
                  <a:lumOff val="4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3-B87E-4C33-9271-B3D801DABA65}"/>
              </c:ext>
            </c:extLst>
          </c:dPt>
          <c:dPt>
            <c:idx val="2"/>
            <c:bubble3D val="0"/>
            <c:spPr>
              <a:solidFill>
                <a:schemeClr val="accent2">
                  <a:lumMod val="40000"/>
                  <a:lumOff val="6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5-B87E-4C33-9271-B3D801DABA65}"/>
              </c:ext>
            </c:extLst>
          </c:dPt>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070B5D"/>
                    </a:solidFill>
                    <a:latin typeface="Times New Roman" panose="02020603050405020304" pitchFamily="18" charset="0"/>
                    <a:ea typeface="+mn-ea"/>
                    <a:cs typeface="Times New Roman" panose="02020603050405020304" pitchFamily="18" charset="0"/>
                  </a:defRPr>
                </a:pPr>
                <a:endParaRPr lang="ru-RU"/>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Лист1!$A$2:$A$4</c:f>
              <c:strCache>
                <c:ptCount val="3"/>
                <c:pt idx="0">
                  <c:v>налоговые</c:v>
                </c:pt>
                <c:pt idx="1">
                  <c:v>неналоговые</c:v>
                </c:pt>
                <c:pt idx="2">
                  <c:v>безвозмездные поступления</c:v>
                </c:pt>
              </c:strCache>
            </c:strRef>
          </c:cat>
          <c:val>
            <c:numRef>
              <c:f>Лист1!$B$2:$B$4</c:f>
              <c:numCache>
                <c:formatCode>0.00%</c:formatCode>
                <c:ptCount val="3"/>
                <c:pt idx="0">
                  <c:v>0.3463</c:v>
                </c:pt>
                <c:pt idx="1">
                  <c:v>3.2500000000000001E-2</c:v>
                </c:pt>
                <c:pt idx="2">
                  <c:v>0.62119999999999997</c:v>
                </c:pt>
              </c:numCache>
            </c:numRef>
          </c:val>
          <c:extLst>
            <c:ext xmlns:c16="http://schemas.microsoft.com/office/drawing/2014/chart" uri="{C3380CC4-5D6E-409C-BE32-E72D297353CC}">
              <c16:uniqueId val="{00000006-B87E-4C33-9271-B3D801DABA65}"/>
            </c:ext>
          </c:extLst>
        </c:ser>
        <c:dLbls>
          <c:dLblPos val="bestFit"/>
          <c:showLegendKey val="0"/>
          <c:showVal val="1"/>
          <c:showCatName val="0"/>
          <c:showSerName val="0"/>
          <c:showPercent val="0"/>
          <c:showBubbleSize val="0"/>
          <c:showLeaderLines val="1"/>
        </c:dLbls>
      </c:pie3DChart>
      <c:spPr>
        <a:noFill/>
        <a:ln>
          <a:noFill/>
        </a:ln>
        <a:effectLst/>
      </c:spPr>
    </c:plotArea>
    <c:legend>
      <c:legendPos val="b"/>
      <c:layout>
        <c:manualLayout>
          <c:xMode val="edge"/>
          <c:yMode val="edge"/>
          <c:x val="3.43648548300153E-2"/>
          <c:y val="0.67996533106957924"/>
          <c:w val="0.52543109049835901"/>
          <c:h val="0.1842565550560073"/>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ru-RU" sz="1200" dirty="0">
                <a:solidFill>
                  <a:schemeClr val="tx1">
                    <a:lumMod val="95000"/>
                    <a:lumOff val="5000"/>
                  </a:schemeClr>
                </a:solidFill>
                <a:latin typeface="Times New Roman" panose="02020603050405020304" pitchFamily="18" charset="0"/>
                <a:cs typeface="Times New Roman" panose="02020603050405020304" pitchFamily="18" charset="0"/>
              </a:rPr>
              <a:t>2023г (в общем объеме доходов)</a:t>
            </a:r>
          </a:p>
        </c:rich>
      </c:tx>
      <c:layout>
        <c:manualLayout>
          <c:xMode val="edge"/>
          <c:yMode val="edge"/>
          <c:x val="0.19826853377848416"/>
          <c:y val="2.6249022826516682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ru-RU"/>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Лист1!$B$1</c:f>
              <c:strCache>
                <c:ptCount val="1"/>
                <c:pt idx="0">
                  <c:v>Столбец1</c:v>
                </c:pt>
              </c:strCache>
            </c:strRef>
          </c:tx>
          <c:dPt>
            <c:idx val="0"/>
            <c:bubble3D val="0"/>
            <c:spPr>
              <a:solidFill>
                <a:schemeClr val="accent5">
                  <a:lumMod val="40000"/>
                  <a:lumOff val="6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1-AEAA-4125-A4C0-6A6522231B04}"/>
              </c:ext>
            </c:extLst>
          </c:dPt>
          <c:dPt>
            <c:idx val="1"/>
            <c:bubble3D val="0"/>
            <c:spPr>
              <a:solidFill>
                <a:schemeClr val="accent3">
                  <a:lumMod val="20000"/>
                  <a:lumOff val="8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3-AEAA-4125-A4C0-6A6522231B04}"/>
              </c:ext>
            </c:extLst>
          </c:dPt>
          <c:dPt>
            <c:idx val="2"/>
            <c:bubble3D val="0"/>
            <c:spPr>
              <a:solidFill>
                <a:srgbClr val="FA7EDC"/>
              </a:solidFill>
              <a:ln w="25400">
                <a:solidFill>
                  <a:schemeClr val="lt1"/>
                </a:solidFill>
              </a:ln>
              <a:effectLst/>
              <a:sp3d contourW="25400">
                <a:contourClr>
                  <a:schemeClr val="lt1"/>
                </a:contourClr>
              </a:sp3d>
            </c:spPr>
            <c:extLst>
              <c:ext xmlns:c16="http://schemas.microsoft.com/office/drawing/2014/chart" uri="{C3380CC4-5D6E-409C-BE32-E72D297353CC}">
                <c16:uniqueId val="{00000005-AEAA-4125-A4C0-6A6522231B04}"/>
              </c:ext>
            </c:extLst>
          </c:dPt>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070B5D"/>
                    </a:solidFill>
                    <a:latin typeface="Times New Roman" panose="02020603050405020304" pitchFamily="18" charset="0"/>
                    <a:ea typeface="+mn-ea"/>
                    <a:cs typeface="Times New Roman" panose="02020603050405020304" pitchFamily="18" charset="0"/>
                  </a:defRPr>
                </a:pPr>
                <a:endParaRPr lang="ru-RU"/>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Лист1!$A$2:$A$4</c:f>
              <c:strCache>
                <c:ptCount val="3"/>
                <c:pt idx="0">
                  <c:v>налоговые</c:v>
                </c:pt>
                <c:pt idx="1">
                  <c:v>неналоговые</c:v>
                </c:pt>
                <c:pt idx="2">
                  <c:v>безвозмездные поступления</c:v>
                </c:pt>
              </c:strCache>
            </c:strRef>
          </c:cat>
          <c:val>
            <c:numRef>
              <c:f>Лист1!$B$2:$B$4</c:f>
              <c:numCache>
                <c:formatCode>0.00%</c:formatCode>
                <c:ptCount val="3"/>
                <c:pt idx="0">
                  <c:v>0.34029999999999999</c:v>
                </c:pt>
                <c:pt idx="1">
                  <c:v>2.9600000000000001E-2</c:v>
                </c:pt>
                <c:pt idx="2">
                  <c:v>0.63009999999999999</c:v>
                </c:pt>
              </c:numCache>
            </c:numRef>
          </c:val>
          <c:extLst>
            <c:ext xmlns:c16="http://schemas.microsoft.com/office/drawing/2014/chart" uri="{C3380CC4-5D6E-409C-BE32-E72D297353CC}">
              <c16:uniqueId val="{00000006-AEAA-4125-A4C0-6A6522231B04}"/>
            </c:ext>
          </c:extLst>
        </c:ser>
        <c:dLbls>
          <c:dLblPos val="bestFit"/>
          <c:showLegendKey val="0"/>
          <c:showVal val="1"/>
          <c:showCatName val="0"/>
          <c:showSerName val="0"/>
          <c:showPercent val="0"/>
          <c:showBubbleSize val="0"/>
          <c:showLeaderLines val="1"/>
        </c:dLbls>
      </c:pie3DChart>
      <c:spPr>
        <a:noFill/>
        <a:ln>
          <a:noFill/>
        </a:ln>
        <a:effectLst/>
      </c:spPr>
    </c:plotArea>
    <c:legend>
      <c:legendPos val="b"/>
      <c:layout>
        <c:manualLayout>
          <c:xMode val="edge"/>
          <c:yMode val="edge"/>
          <c:x val="4.1220998340063097E-2"/>
          <c:y val="0.74030033249621197"/>
          <c:w val="0.52543109049835901"/>
          <c:h val="0.1842565550560073"/>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ru-RU" sz="1200" dirty="0">
                <a:solidFill>
                  <a:schemeClr val="tx1">
                    <a:lumMod val="95000"/>
                    <a:lumOff val="5000"/>
                  </a:schemeClr>
                </a:solidFill>
                <a:latin typeface="Times New Roman" panose="02020603050405020304" pitchFamily="18" charset="0"/>
                <a:cs typeface="Times New Roman" panose="02020603050405020304" pitchFamily="18" charset="0"/>
              </a:rPr>
              <a:t>2024г (в общем объеме доходов)</a:t>
            </a:r>
          </a:p>
        </c:rich>
      </c:tx>
      <c:layout>
        <c:manualLayout>
          <c:xMode val="edge"/>
          <c:yMode val="edge"/>
          <c:x val="0.24001406857393107"/>
          <c:y val="2.9782735773415652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ru-RU"/>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Лист1!$B$1</c:f>
              <c:strCache>
                <c:ptCount val="1"/>
                <c:pt idx="0">
                  <c:v>Столбец1</c:v>
                </c:pt>
              </c:strCache>
            </c:strRef>
          </c:tx>
          <c:dPt>
            <c:idx val="0"/>
            <c:bubble3D val="0"/>
            <c:spPr>
              <a:solidFill>
                <a:srgbClr val="FF3300"/>
              </a:solidFill>
              <a:ln w="25400">
                <a:solidFill>
                  <a:schemeClr val="lt1"/>
                </a:solidFill>
              </a:ln>
              <a:effectLst/>
              <a:sp3d contourW="25400">
                <a:contourClr>
                  <a:schemeClr val="lt1"/>
                </a:contourClr>
              </a:sp3d>
            </c:spPr>
            <c:extLst>
              <c:ext xmlns:c16="http://schemas.microsoft.com/office/drawing/2014/chart" uri="{C3380CC4-5D6E-409C-BE32-E72D297353CC}">
                <c16:uniqueId val="{00000001-6476-4DD0-8F6F-E1DC3B0B7CEB}"/>
              </c:ext>
            </c:extLst>
          </c:dPt>
          <c:dPt>
            <c:idx val="1"/>
            <c:bubble3D val="0"/>
            <c:spPr>
              <a:solidFill>
                <a:schemeClr val="accent6">
                  <a:lumMod val="75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3-6476-4DD0-8F6F-E1DC3B0B7CEB}"/>
              </c:ext>
            </c:extLst>
          </c:dPt>
          <c:dPt>
            <c:idx val="2"/>
            <c:bubble3D val="0"/>
            <c:spPr>
              <a:solidFill>
                <a:srgbClr val="00B0F0"/>
              </a:solidFill>
              <a:ln w="25400">
                <a:solidFill>
                  <a:schemeClr val="lt1"/>
                </a:solidFill>
              </a:ln>
              <a:effectLst/>
              <a:sp3d contourW="25400">
                <a:contourClr>
                  <a:schemeClr val="lt1"/>
                </a:contourClr>
              </a:sp3d>
            </c:spPr>
            <c:extLst>
              <c:ext xmlns:c16="http://schemas.microsoft.com/office/drawing/2014/chart" uri="{C3380CC4-5D6E-409C-BE32-E72D297353CC}">
                <c16:uniqueId val="{00000005-6476-4DD0-8F6F-E1DC3B0B7CEB}"/>
              </c:ext>
            </c:extLst>
          </c:dPt>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070B5D"/>
                    </a:solidFill>
                    <a:latin typeface="Times New Roman" panose="02020603050405020304" pitchFamily="18" charset="0"/>
                    <a:ea typeface="+mn-ea"/>
                    <a:cs typeface="Times New Roman" panose="02020603050405020304" pitchFamily="18" charset="0"/>
                  </a:defRPr>
                </a:pPr>
                <a:endParaRPr lang="ru-RU"/>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Лист1!$A$2:$A$4</c:f>
              <c:strCache>
                <c:ptCount val="3"/>
                <c:pt idx="0">
                  <c:v>налоговые</c:v>
                </c:pt>
                <c:pt idx="1">
                  <c:v>неналоговые</c:v>
                </c:pt>
                <c:pt idx="2">
                  <c:v>безвозмездные поступления</c:v>
                </c:pt>
              </c:strCache>
            </c:strRef>
          </c:cat>
          <c:val>
            <c:numRef>
              <c:f>Лист1!$B$2:$B$4</c:f>
              <c:numCache>
                <c:formatCode>0.00%</c:formatCode>
                <c:ptCount val="3"/>
                <c:pt idx="0">
                  <c:v>0.3337</c:v>
                </c:pt>
                <c:pt idx="1">
                  <c:v>2.86E-2</c:v>
                </c:pt>
                <c:pt idx="2">
                  <c:v>0.63770000000000004</c:v>
                </c:pt>
              </c:numCache>
            </c:numRef>
          </c:val>
          <c:extLst>
            <c:ext xmlns:c16="http://schemas.microsoft.com/office/drawing/2014/chart" uri="{C3380CC4-5D6E-409C-BE32-E72D297353CC}">
              <c16:uniqueId val="{00000006-6476-4DD0-8F6F-E1DC3B0B7CEB}"/>
            </c:ext>
          </c:extLst>
        </c:ser>
        <c:dLbls>
          <c:dLblPos val="bestFit"/>
          <c:showLegendKey val="0"/>
          <c:showVal val="1"/>
          <c:showCatName val="0"/>
          <c:showSerName val="0"/>
          <c:showPercent val="0"/>
          <c:showBubbleSize val="0"/>
          <c:showLeaderLines val="1"/>
        </c:dLbls>
      </c:pie3DChart>
      <c:spPr>
        <a:noFill/>
        <a:ln>
          <a:noFill/>
        </a:ln>
        <a:effectLst/>
      </c:spPr>
    </c:plotArea>
    <c:legend>
      <c:legendPos val="b"/>
      <c:layout>
        <c:manualLayout>
          <c:xMode val="edge"/>
          <c:yMode val="edge"/>
          <c:x val="4.1220998340063097E-2"/>
          <c:y val="0.74030033249621197"/>
          <c:w val="0.52543109049835901"/>
          <c:h val="0.1842565550560073"/>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ru-RU" sz="1200" dirty="0">
                <a:solidFill>
                  <a:schemeClr val="tx1">
                    <a:lumMod val="95000"/>
                    <a:lumOff val="5000"/>
                  </a:schemeClr>
                </a:solidFill>
                <a:latin typeface="Times New Roman" panose="02020603050405020304" pitchFamily="18" charset="0"/>
                <a:cs typeface="Times New Roman" panose="02020603050405020304" pitchFamily="18" charset="0"/>
              </a:rPr>
              <a:t>2025г (в общем объеме доходов)</a:t>
            </a:r>
          </a:p>
        </c:rich>
      </c:tx>
      <c:layout>
        <c:manualLayout>
          <c:xMode val="edge"/>
          <c:yMode val="edge"/>
          <c:x val="0.24001406857393107"/>
          <c:y val="2.9782735773415652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ru-RU"/>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Лист1!$B$1</c:f>
              <c:strCache>
                <c:ptCount val="1"/>
                <c:pt idx="0">
                  <c:v>Столбец1</c:v>
                </c:pt>
              </c:strCache>
            </c:strRef>
          </c:tx>
          <c:dPt>
            <c:idx val="0"/>
            <c:bubble3D val="0"/>
            <c:spPr>
              <a:solidFill>
                <a:srgbClr val="FFFFCC"/>
              </a:solidFill>
              <a:ln w="25400">
                <a:solidFill>
                  <a:schemeClr val="lt1"/>
                </a:solidFill>
              </a:ln>
              <a:effectLst/>
              <a:sp3d contourW="25400">
                <a:contourClr>
                  <a:schemeClr val="lt1"/>
                </a:contourClr>
              </a:sp3d>
            </c:spPr>
            <c:extLst>
              <c:ext xmlns:c16="http://schemas.microsoft.com/office/drawing/2014/chart" uri="{C3380CC4-5D6E-409C-BE32-E72D297353CC}">
                <c16:uniqueId val="{00000001-0673-4939-8040-7FF757F12FBC}"/>
              </c:ext>
            </c:extLst>
          </c:dPt>
          <c:dPt>
            <c:idx val="1"/>
            <c:bubble3D val="0"/>
            <c:spPr>
              <a:solidFill>
                <a:srgbClr val="3AB404"/>
              </a:solidFill>
              <a:ln w="25400">
                <a:solidFill>
                  <a:schemeClr val="lt1"/>
                </a:solidFill>
              </a:ln>
              <a:effectLst/>
              <a:sp3d contourW="25400">
                <a:contourClr>
                  <a:schemeClr val="lt1"/>
                </a:contourClr>
              </a:sp3d>
            </c:spPr>
            <c:extLst>
              <c:ext xmlns:c16="http://schemas.microsoft.com/office/drawing/2014/chart" uri="{C3380CC4-5D6E-409C-BE32-E72D297353CC}">
                <c16:uniqueId val="{00000003-0673-4939-8040-7FF757F12FBC}"/>
              </c:ext>
            </c:extLst>
          </c:dPt>
          <c:dPt>
            <c:idx val="2"/>
            <c:bubble3D val="0"/>
            <c:spPr>
              <a:solidFill>
                <a:schemeClr val="accent1">
                  <a:lumMod val="40000"/>
                  <a:lumOff val="6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5-0673-4939-8040-7FF757F12FBC}"/>
              </c:ext>
            </c:extLst>
          </c:dPt>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070B5D"/>
                    </a:solidFill>
                    <a:latin typeface="Times New Roman" panose="02020603050405020304" pitchFamily="18" charset="0"/>
                    <a:ea typeface="+mn-ea"/>
                    <a:cs typeface="Times New Roman" panose="02020603050405020304" pitchFamily="18" charset="0"/>
                  </a:defRPr>
                </a:pPr>
                <a:endParaRPr lang="ru-RU"/>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Лист1!$A$2:$A$4</c:f>
              <c:strCache>
                <c:ptCount val="3"/>
                <c:pt idx="0">
                  <c:v>налоговые</c:v>
                </c:pt>
                <c:pt idx="1">
                  <c:v>неналоговые</c:v>
                </c:pt>
                <c:pt idx="2">
                  <c:v>безвозмездные поступления</c:v>
                </c:pt>
              </c:strCache>
            </c:strRef>
          </c:cat>
          <c:val>
            <c:numRef>
              <c:f>Лист1!$B$2:$B$4</c:f>
              <c:numCache>
                <c:formatCode>0.00%</c:formatCode>
                <c:ptCount val="3"/>
                <c:pt idx="0">
                  <c:v>0.33460000000000001</c:v>
                </c:pt>
                <c:pt idx="1">
                  <c:v>2.8299999999999999E-2</c:v>
                </c:pt>
                <c:pt idx="2">
                  <c:v>0.6371</c:v>
                </c:pt>
              </c:numCache>
            </c:numRef>
          </c:val>
          <c:extLst>
            <c:ext xmlns:c16="http://schemas.microsoft.com/office/drawing/2014/chart" uri="{C3380CC4-5D6E-409C-BE32-E72D297353CC}">
              <c16:uniqueId val="{00000006-0673-4939-8040-7FF757F12FBC}"/>
            </c:ext>
          </c:extLst>
        </c:ser>
        <c:dLbls>
          <c:dLblPos val="bestFit"/>
          <c:showLegendKey val="0"/>
          <c:showVal val="1"/>
          <c:showCatName val="0"/>
          <c:showSerName val="0"/>
          <c:showPercent val="0"/>
          <c:showBubbleSize val="0"/>
          <c:showLeaderLines val="1"/>
        </c:dLbls>
      </c:pie3DChart>
      <c:spPr>
        <a:noFill/>
        <a:ln>
          <a:noFill/>
        </a:ln>
        <a:effectLst/>
      </c:spPr>
    </c:plotArea>
    <c:legend>
      <c:legendPos val="b"/>
      <c:layout>
        <c:manualLayout>
          <c:xMode val="edge"/>
          <c:yMode val="edge"/>
          <c:x val="4.1220998340063097E-2"/>
          <c:y val="0.74030033249621197"/>
          <c:w val="0.52543109049835901"/>
          <c:h val="0.1842565550560073"/>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1">
                    <a:lumMod val="65000"/>
                    <a:lumOff val="35000"/>
                  </a:schemeClr>
                </a:solidFill>
                <a:latin typeface="+mn-lt"/>
                <a:ea typeface="+mn-ea"/>
                <a:cs typeface="+mn-cs"/>
              </a:defRPr>
            </a:pPr>
            <a:r>
              <a:rPr lang="ru-RU" sz="1200" dirty="0">
                <a:solidFill>
                  <a:schemeClr val="tx1">
                    <a:lumMod val="95000"/>
                    <a:lumOff val="5000"/>
                  </a:schemeClr>
                </a:solidFill>
                <a:latin typeface="Times New Roman" panose="02020603050405020304" pitchFamily="18" charset="0"/>
                <a:cs typeface="Times New Roman" panose="02020603050405020304" pitchFamily="18" charset="0"/>
              </a:rPr>
              <a:t>Диаграмма поступлений (</a:t>
            </a:r>
            <a:r>
              <a:rPr lang="ru-RU" sz="1200" dirty="0" err="1">
                <a:solidFill>
                  <a:schemeClr val="tx1">
                    <a:lumMod val="95000"/>
                    <a:lumOff val="5000"/>
                  </a:schemeClr>
                </a:solidFill>
                <a:latin typeface="Times New Roman" panose="02020603050405020304" pitchFamily="18" charset="0"/>
                <a:cs typeface="Times New Roman" panose="02020603050405020304" pitchFamily="18" charset="0"/>
              </a:rPr>
              <a:t>тыс.руб</a:t>
            </a:r>
            <a:r>
              <a:rPr lang="ru-RU" sz="1200" dirty="0">
                <a:solidFill>
                  <a:schemeClr val="tx1">
                    <a:lumMod val="95000"/>
                    <a:lumOff val="5000"/>
                  </a:schemeClr>
                </a:solidFill>
                <a:latin typeface="Times New Roman" panose="02020603050405020304" pitchFamily="18" charset="0"/>
                <a:cs typeface="Times New Roman" panose="02020603050405020304" pitchFamily="18" charset="0"/>
              </a:rPr>
              <a:t>.)</a:t>
            </a:r>
          </a:p>
        </c:rich>
      </c:tx>
      <c:overlay val="0"/>
      <c:spPr>
        <a:noFill/>
        <a:ln>
          <a:noFill/>
        </a:ln>
        <a:effectLst/>
      </c:spPr>
      <c:txPr>
        <a:bodyPr rot="0" spcFirstLastPara="1" vertOverflow="ellipsis" vert="horz" wrap="square" anchor="ctr" anchorCtr="1"/>
        <a:lstStyle/>
        <a:p>
          <a:pPr>
            <a:defRPr sz="2128" b="1" i="0" u="none" strike="noStrike" kern="1200" baseline="0">
              <a:solidFill>
                <a:schemeClr val="tx1">
                  <a:lumMod val="65000"/>
                  <a:lumOff val="35000"/>
                </a:schemeClr>
              </a:solidFill>
              <a:latin typeface="+mn-lt"/>
              <a:ea typeface="+mn-ea"/>
              <a:cs typeface="+mn-cs"/>
            </a:defRPr>
          </a:pPr>
          <a:endParaRPr lang="ru-RU"/>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cked"/>
        <c:varyColors val="0"/>
        <c:ser>
          <c:idx val="0"/>
          <c:order val="0"/>
          <c:tx>
            <c:strRef>
              <c:f>Лист1!$B$1</c:f>
              <c:strCache>
                <c:ptCount val="1"/>
                <c:pt idx="0">
                  <c:v>ндфл</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2021г (отчет)</c:v>
                </c:pt>
                <c:pt idx="1">
                  <c:v>2022г (оценка)</c:v>
                </c:pt>
                <c:pt idx="2">
                  <c:v>2023г(план)</c:v>
                </c:pt>
                <c:pt idx="3">
                  <c:v>2024г(прогноз)</c:v>
                </c:pt>
                <c:pt idx="4">
                  <c:v>2025г(прогноз)</c:v>
                </c:pt>
              </c:strCache>
            </c:strRef>
          </c:cat>
          <c:val>
            <c:numRef>
              <c:f>Лист1!$B$2:$B$6</c:f>
              <c:numCache>
                <c:formatCode>0.00</c:formatCode>
                <c:ptCount val="5"/>
                <c:pt idx="0">
                  <c:v>191122.3</c:v>
                </c:pt>
                <c:pt idx="1">
                  <c:v>200458</c:v>
                </c:pt>
                <c:pt idx="2">
                  <c:v>210000</c:v>
                </c:pt>
                <c:pt idx="3">
                  <c:v>210000</c:v>
                </c:pt>
                <c:pt idx="4">
                  <c:v>211000</c:v>
                </c:pt>
              </c:numCache>
            </c:numRef>
          </c:val>
          <c:extLst>
            <c:ext xmlns:c16="http://schemas.microsoft.com/office/drawing/2014/chart" uri="{C3380CC4-5D6E-409C-BE32-E72D297353CC}">
              <c16:uniqueId val="{00000000-3909-498E-99B1-9D9841B1E4A9}"/>
            </c:ext>
          </c:extLst>
        </c:ser>
        <c:ser>
          <c:idx val="1"/>
          <c:order val="1"/>
          <c:tx>
            <c:strRef>
              <c:f>Лист1!$C$1</c:f>
              <c:strCache>
                <c:ptCount val="1"/>
                <c:pt idx="0">
                  <c:v>акцизы</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2021г (отчет)</c:v>
                </c:pt>
                <c:pt idx="1">
                  <c:v>2022г (оценка)</c:v>
                </c:pt>
                <c:pt idx="2">
                  <c:v>2023г(план)</c:v>
                </c:pt>
                <c:pt idx="3">
                  <c:v>2024г(прогноз)</c:v>
                </c:pt>
                <c:pt idx="4">
                  <c:v>2025г(прогноз)</c:v>
                </c:pt>
              </c:strCache>
            </c:strRef>
          </c:cat>
          <c:val>
            <c:numRef>
              <c:f>Лист1!$C$2:$C$6</c:f>
              <c:numCache>
                <c:formatCode>0.00</c:formatCode>
                <c:ptCount val="5"/>
                <c:pt idx="0">
                  <c:v>22394.34</c:v>
                </c:pt>
                <c:pt idx="1">
                  <c:v>27614</c:v>
                </c:pt>
                <c:pt idx="2">
                  <c:v>26820</c:v>
                </c:pt>
                <c:pt idx="3">
                  <c:v>29750</c:v>
                </c:pt>
                <c:pt idx="4">
                  <c:v>32654</c:v>
                </c:pt>
              </c:numCache>
            </c:numRef>
          </c:val>
          <c:extLst>
            <c:ext xmlns:c16="http://schemas.microsoft.com/office/drawing/2014/chart" uri="{C3380CC4-5D6E-409C-BE32-E72D297353CC}">
              <c16:uniqueId val="{00000001-3909-498E-99B1-9D9841B1E4A9}"/>
            </c:ext>
          </c:extLst>
        </c:ser>
        <c:ser>
          <c:idx val="2"/>
          <c:order val="2"/>
          <c:tx>
            <c:strRef>
              <c:f>Лист1!$D$1</c:f>
              <c:strCache>
                <c:ptCount val="1"/>
                <c:pt idx="0">
                  <c:v>налоги на имущество</c:v>
                </c:pt>
              </c:strCache>
            </c:strRef>
          </c:tx>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2021г (отчет)</c:v>
                </c:pt>
                <c:pt idx="1">
                  <c:v>2022г (оценка)</c:v>
                </c:pt>
                <c:pt idx="2">
                  <c:v>2023г(план)</c:v>
                </c:pt>
                <c:pt idx="3">
                  <c:v>2024г(прогноз)</c:v>
                </c:pt>
                <c:pt idx="4">
                  <c:v>2025г(прогноз)</c:v>
                </c:pt>
              </c:strCache>
            </c:strRef>
          </c:cat>
          <c:val>
            <c:numRef>
              <c:f>Лист1!$D$2:$D$6</c:f>
              <c:numCache>
                <c:formatCode>0.00</c:formatCode>
                <c:ptCount val="5"/>
                <c:pt idx="0">
                  <c:v>7900.44</c:v>
                </c:pt>
                <c:pt idx="1">
                  <c:v>5916</c:v>
                </c:pt>
                <c:pt idx="2">
                  <c:v>7106</c:v>
                </c:pt>
                <c:pt idx="3">
                  <c:v>7306</c:v>
                </c:pt>
                <c:pt idx="4">
                  <c:v>7306</c:v>
                </c:pt>
              </c:numCache>
            </c:numRef>
          </c:val>
          <c:extLst>
            <c:ext xmlns:c16="http://schemas.microsoft.com/office/drawing/2014/chart" uri="{C3380CC4-5D6E-409C-BE32-E72D297353CC}">
              <c16:uniqueId val="{00000002-3909-498E-99B1-9D9841B1E4A9}"/>
            </c:ext>
          </c:extLst>
        </c:ser>
        <c:ser>
          <c:idx val="3"/>
          <c:order val="3"/>
          <c:tx>
            <c:strRef>
              <c:f>Лист1!$E$1</c:f>
              <c:strCache>
                <c:ptCount val="1"/>
                <c:pt idx="0">
                  <c:v>прочие поступления</c:v>
                </c:pt>
              </c:strCache>
            </c:strRef>
          </c:tx>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invertIfNegative val="0"/>
          <c:dLbls>
            <c:dLbl>
              <c:idx val="0"/>
              <c:layout>
                <c:manualLayout>
                  <c:x val="-4.302536768903323E-3"/>
                  <c:y val="-4.471502595885821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3909-498E-99B1-9D9841B1E4A9}"/>
                </c:ext>
              </c:extLst>
            </c:dLbl>
            <c:dLbl>
              <c:idx val="1"/>
              <c:layout>
                <c:manualLayout>
                  <c:x val="-1.4341789229677657E-3"/>
                  <c:y val="-3.513323468195997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3909-498E-99B1-9D9841B1E4A9}"/>
                </c:ext>
              </c:extLst>
            </c:dLbl>
            <c:dLbl>
              <c:idx val="2"/>
              <c:layout>
                <c:manualLayout>
                  <c:x val="-5.7367156918710629E-3"/>
                  <c:y val="-3.193930425632728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3909-498E-99B1-9D9841B1E4A9}"/>
                </c:ext>
              </c:extLst>
            </c:dLbl>
            <c:dLbl>
              <c:idx val="3"/>
              <c:layout>
                <c:manualLayout>
                  <c:x val="1.4341789229677657E-3"/>
                  <c:y val="-3.832716510759270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3909-498E-99B1-9D9841B1E4A9}"/>
                </c:ext>
              </c:extLst>
            </c:dLbl>
            <c:dLbl>
              <c:idx val="4"/>
              <c:layout>
                <c:manualLayout>
                  <c:x val="-1.0517190606280263E-16"/>
                  <c:y val="-2.874537383069455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3909-498E-99B1-9D9841B1E4A9}"/>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2021г (отчет)</c:v>
                </c:pt>
                <c:pt idx="1">
                  <c:v>2022г (оценка)</c:v>
                </c:pt>
                <c:pt idx="2">
                  <c:v>2023г(план)</c:v>
                </c:pt>
                <c:pt idx="3">
                  <c:v>2024г(прогноз)</c:v>
                </c:pt>
                <c:pt idx="4">
                  <c:v>2025г(прогноз)</c:v>
                </c:pt>
              </c:strCache>
            </c:strRef>
          </c:cat>
          <c:val>
            <c:numRef>
              <c:f>Лист1!$E$2:$E$6</c:f>
              <c:numCache>
                <c:formatCode>0.00</c:formatCode>
                <c:ptCount val="5"/>
                <c:pt idx="0">
                  <c:v>6140.22</c:v>
                </c:pt>
                <c:pt idx="1">
                  <c:v>13189</c:v>
                </c:pt>
                <c:pt idx="2">
                  <c:v>4670</c:v>
                </c:pt>
                <c:pt idx="3">
                  <c:v>4880</c:v>
                </c:pt>
                <c:pt idx="4">
                  <c:v>5000</c:v>
                </c:pt>
              </c:numCache>
            </c:numRef>
          </c:val>
          <c:extLst>
            <c:ext xmlns:c16="http://schemas.microsoft.com/office/drawing/2014/chart" uri="{C3380CC4-5D6E-409C-BE32-E72D297353CC}">
              <c16:uniqueId val="{00000003-3909-498E-99B1-9D9841B1E4A9}"/>
            </c:ext>
          </c:extLst>
        </c:ser>
        <c:dLbls>
          <c:showLegendKey val="0"/>
          <c:showVal val="1"/>
          <c:showCatName val="0"/>
          <c:showSerName val="0"/>
          <c:showPercent val="0"/>
          <c:showBubbleSize val="0"/>
        </c:dLbls>
        <c:gapWidth val="150"/>
        <c:shape val="box"/>
        <c:axId val="499474936"/>
        <c:axId val="499476904"/>
        <c:axId val="0"/>
      </c:bar3DChart>
      <c:catAx>
        <c:axId val="499474936"/>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499476904"/>
        <c:crosses val="autoZero"/>
        <c:auto val="1"/>
        <c:lblAlgn val="ctr"/>
        <c:lblOffset val="100"/>
        <c:noMultiLvlLbl val="0"/>
      </c:catAx>
      <c:valAx>
        <c:axId val="499476904"/>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499474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spc="0" normalizeH="0" baseline="0">
                <a:solidFill>
                  <a:schemeClr val="dk1">
                    <a:lumMod val="50000"/>
                    <a:lumOff val="50000"/>
                  </a:schemeClr>
                </a:solidFill>
                <a:latin typeface="+mj-lt"/>
                <a:ea typeface="+mj-ea"/>
                <a:cs typeface="+mj-cs"/>
              </a:defRPr>
            </a:pP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2021г (отчет)</a:t>
            </a:r>
          </a:p>
        </c:rich>
      </c:tx>
      <c:overlay val="0"/>
      <c:spPr>
        <a:noFill/>
        <a:ln>
          <a:noFill/>
        </a:ln>
        <a:effectLst/>
      </c:spPr>
      <c:txPr>
        <a:bodyPr rot="0" spcFirstLastPara="1" vertOverflow="ellipsis" vert="horz" wrap="square" anchor="ctr" anchorCtr="1"/>
        <a:lstStyle/>
        <a:p>
          <a:pPr>
            <a:defRPr sz="2128" b="1" i="0" u="none" strike="noStrike" kern="1200" spc="0" normalizeH="0" baseline="0">
              <a:solidFill>
                <a:schemeClr val="dk1">
                  <a:lumMod val="50000"/>
                  <a:lumOff val="50000"/>
                </a:schemeClr>
              </a:solidFill>
              <a:latin typeface="+mj-lt"/>
              <a:ea typeface="+mj-ea"/>
              <a:cs typeface="+mj-cs"/>
            </a:defRPr>
          </a:pPr>
          <a:endParaRPr lang="ru-RU"/>
        </a:p>
      </c:txPr>
    </c:title>
    <c:autoTitleDeleted val="0"/>
    <c:plotArea>
      <c:layout/>
      <c:pieChart>
        <c:varyColors val="1"/>
        <c:ser>
          <c:idx val="0"/>
          <c:order val="0"/>
          <c:tx>
            <c:strRef>
              <c:f>Лист1!$B$1</c:f>
              <c:strCache>
                <c:ptCount val="1"/>
                <c:pt idx="0">
                  <c:v>2021г (отчет)</c:v>
                </c:pt>
              </c:strCache>
            </c:strRef>
          </c:tx>
          <c:spPr>
            <a:scene3d>
              <a:camera prst="orthographicFront"/>
              <a:lightRig rig="threePt" dir="t"/>
            </a:scene3d>
            <a:sp3d>
              <a:bevelT w="139700" h="139700" prst="divot"/>
            </a:sp3d>
          </c:spPr>
          <c:dPt>
            <c:idx val="0"/>
            <c:bubble3D val="0"/>
            <c:spPr>
              <a:gradFill>
                <a:gsLst>
                  <a:gs pos="100000">
                    <a:schemeClr val="accent2">
                      <a:lumMod val="60000"/>
                      <a:lumOff val="40000"/>
                    </a:schemeClr>
                  </a:gs>
                  <a:gs pos="0">
                    <a:schemeClr val="accent2"/>
                  </a:gs>
                </a:gsLst>
                <a:lin ang="5400000" scaled="0"/>
              </a:gradFill>
              <a:ln w="19050">
                <a:solidFill>
                  <a:schemeClr val="lt1"/>
                </a:solidFill>
              </a:ln>
              <a:effectLst/>
              <a:scene3d>
                <a:camera prst="orthographicFront"/>
                <a:lightRig rig="threePt" dir="t"/>
              </a:scene3d>
              <a:sp3d>
                <a:bevelT w="139700" h="139700" prst="divot"/>
              </a:sp3d>
            </c:spPr>
            <c:extLst>
              <c:ext xmlns:c16="http://schemas.microsoft.com/office/drawing/2014/chart" uri="{C3380CC4-5D6E-409C-BE32-E72D297353CC}">
                <c16:uniqueId val="{00000001-ABFD-4850-8EA0-6588C5F2D772}"/>
              </c:ext>
            </c:extLst>
          </c:dPt>
          <c:dPt>
            <c:idx val="1"/>
            <c:bubble3D val="0"/>
            <c:spPr>
              <a:gradFill>
                <a:gsLst>
                  <a:gs pos="100000">
                    <a:schemeClr val="accent4">
                      <a:lumMod val="60000"/>
                      <a:lumOff val="40000"/>
                    </a:schemeClr>
                  </a:gs>
                  <a:gs pos="0">
                    <a:schemeClr val="accent4"/>
                  </a:gs>
                </a:gsLst>
                <a:lin ang="5400000" scaled="0"/>
              </a:gradFill>
              <a:ln w="19050">
                <a:solidFill>
                  <a:schemeClr val="lt1"/>
                </a:solidFill>
              </a:ln>
              <a:effectLst/>
              <a:scene3d>
                <a:camera prst="orthographicFront"/>
                <a:lightRig rig="threePt" dir="t"/>
              </a:scene3d>
              <a:sp3d>
                <a:bevelT w="139700" h="139700" prst="divot"/>
              </a:sp3d>
            </c:spPr>
            <c:extLst>
              <c:ext xmlns:c16="http://schemas.microsoft.com/office/drawing/2014/chart" uri="{C3380CC4-5D6E-409C-BE32-E72D297353CC}">
                <c16:uniqueId val="{00000003-ABFD-4850-8EA0-6588C5F2D772}"/>
              </c:ext>
            </c:extLst>
          </c:dPt>
          <c:dPt>
            <c:idx val="2"/>
            <c:bubble3D val="0"/>
            <c:spPr>
              <a:gradFill>
                <a:gsLst>
                  <a:gs pos="100000">
                    <a:schemeClr val="accent6">
                      <a:lumMod val="60000"/>
                      <a:lumOff val="40000"/>
                    </a:schemeClr>
                  </a:gs>
                  <a:gs pos="0">
                    <a:schemeClr val="accent6"/>
                  </a:gs>
                </a:gsLst>
                <a:lin ang="5400000" scaled="0"/>
              </a:gradFill>
              <a:ln w="19050">
                <a:solidFill>
                  <a:schemeClr val="lt1"/>
                </a:solidFill>
              </a:ln>
              <a:effectLst/>
              <a:scene3d>
                <a:camera prst="orthographicFront"/>
                <a:lightRig rig="threePt" dir="t"/>
              </a:scene3d>
              <a:sp3d>
                <a:bevelT w="139700" h="139700" prst="divot"/>
              </a:sp3d>
            </c:spPr>
            <c:extLst>
              <c:ext xmlns:c16="http://schemas.microsoft.com/office/drawing/2014/chart" uri="{C3380CC4-5D6E-409C-BE32-E72D297353CC}">
                <c16:uniqueId val="{00000005-ABFD-4850-8EA0-6588C5F2D772}"/>
              </c:ext>
            </c:extLst>
          </c:dPt>
          <c:dPt>
            <c:idx val="3"/>
            <c:bubble3D val="0"/>
            <c:spPr>
              <a:gradFill>
                <a:gsLst>
                  <a:gs pos="100000">
                    <a:schemeClr val="accent2">
                      <a:lumMod val="60000"/>
                      <a:lumMod val="60000"/>
                      <a:lumOff val="40000"/>
                    </a:schemeClr>
                  </a:gs>
                  <a:gs pos="0">
                    <a:schemeClr val="accent2">
                      <a:lumMod val="60000"/>
                    </a:schemeClr>
                  </a:gs>
                </a:gsLst>
                <a:lin ang="5400000" scaled="0"/>
              </a:gradFill>
              <a:ln w="19050">
                <a:solidFill>
                  <a:schemeClr val="lt1"/>
                </a:solidFill>
              </a:ln>
              <a:effectLst/>
              <a:scene3d>
                <a:camera prst="orthographicFront"/>
                <a:lightRig rig="threePt" dir="t"/>
              </a:scene3d>
              <a:sp3d>
                <a:bevelT w="139700" h="139700" prst="divot"/>
              </a:sp3d>
            </c:spPr>
            <c:extLst>
              <c:ext xmlns:c16="http://schemas.microsoft.com/office/drawing/2014/chart" uri="{C3380CC4-5D6E-409C-BE32-E72D297353CC}">
                <c16:uniqueId val="{00000007-ABFD-4850-8EA0-6588C5F2D772}"/>
              </c:ext>
            </c:extLst>
          </c:dPt>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bestFit"/>
            <c:showLegendKey val="0"/>
            <c:showVal val="1"/>
            <c:showCatName val="0"/>
            <c:showSerName val="0"/>
            <c:showPercent val="0"/>
            <c:showBubbleSize val="0"/>
            <c:showLeaderLines val="1"/>
            <c:leaderLines>
              <c:spPr>
                <a:ln w="9525" cap="flat" cmpd="sng" algn="ctr">
                  <a:solidFill>
                    <a:schemeClr val="dk1">
                      <a:lumMod val="35000"/>
                      <a:lumOff val="65000"/>
                    </a:schemeClr>
                  </a:solidFill>
                  <a:round/>
                </a:ln>
                <a:effectLst/>
              </c:spPr>
            </c:leaderLines>
            <c:extLst>
              <c:ext xmlns:c15="http://schemas.microsoft.com/office/drawing/2012/chart" uri="{CE6537A1-D6FC-4f65-9D91-7224C49458BB}"/>
            </c:extLst>
          </c:dLbls>
          <c:cat>
            <c:strRef>
              <c:f>Лист1!$A$2:$A$5</c:f>
              <c:strCache>
                <c:ptCount val="4"/>
                <c:pt idx="0">
                  <c:v>НДФЛ</c:v>
                </c:pt>
                <c:pt idx="1">
                  <c:v>Акцизы</c:v>
                </c:pt>
                <c:pt idx="2">
                  <c:v>Налоги на имущество</c:v>
                </c:pt>
                <c:pt idx="3">
                  <c:v>Прочие поступления</c:v>
                </c:pt>
              </c:strCache>
            </c:strRef>
          </c:cat>
          <c:val>
            <c:numRef>
              <c:f>Лист1!$B$2:$B$5</c:f>
              <c:numCache>
                <c:formatCode>0.0%</c:formatCode>
                <c:ptCount val="4"/>
                <c:pt idx="0">
                  <c:v>0.84</c:v>
                </c:pt>
                <c:pt idx="1">
                  <c:v>9.8000000000000004E-2</c:v>
                </c:pt>
                <c:pt idx="2">
                  <c:v>3.5000000000000003E-2</c:v>
                </c:pt>
                <c:pt idx="3">
                  <c:v>2.7E-2</c:v>
                </c:pt>
              </c:numCache>
            </c:numRef>
          </c:val>
          <c:extLst>
            <c:ext xmlns:c16="http://schemas.microsoft.com/office/drawing/2014/chart" uri="{C3380CC4-5D6E-409C-BE32-E72D297353CC}">
              <c16:uniqueId val="{00000000-382C-4A9D-9410-FF38676051DF}"/>
            </c:ext>
          </c:extLst>
        </c:ser>
        <c:dLbls>
          <c:dLblPos val="bestFit"/>
          <c:showLegendKey val="0"/>
          <c:showVal val="1"/>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pattFill prst="dkDnDiag">
      <a:fgClr>
        <a:schemeClr val="lt1"/>
      </a:fgClr>
      <a:bgClr>
        <a:schemeClr val="dk1">
          <a:lumMod val="10000"/>
          <a:lumOff val="90000"/>
        </a:schemeClr>
      </a:bgClr>
    </a:pattFill>
    <a:ln w="9525" cap="flat" cmpd="sng" algn="ctr">
      <a:solidFill>
        <a:schemeClr val="dk1">
          <a:lumMod val="15000"/>
          <a:lumOff val="85000"/>
        </a:schemeClr>
      </a:solidFill>
      <a:round/>
    </a:ln>
    <a:effectLst/>
    <a:scene3d>
      <a:camera prst="orthographicFront"/>
      <a:lightRig rig="threePt" dir="t"/>
    </a:scene3d>
    <a:sp3d>
      <a:bevelT w="114300" prst="artDeco"/>
      <a:bevelB w="114300" prst="artDeco"/>
    </a:sp3d>
  </c:spPr>
  <c:txPr>
    <a:bodyPr/>
    <a:lstStyle/>
    <a:p>
      <a:pPr>
        <a:defRPr/>
      </a:pPr>
      <a:endParaRPr lang="ru-RU"/>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spc="0" normalizeH="0" baseline="0">
                <a:solidFill>
                  <a:schemeClr val="dk1">
                    <a:lumMod val="50000"/>
                    <a:lumOff val="50000"/>
                  </a:schemeClr>
                </a:solidFill>
                <a:latin typeface="+mj-lt"/>
                <a:ea typeface="+mj-ea"/>
                <a:cs typeface="+mj-cs"/>
              </a:defRPr>
            </a:pPr>
            <a:r>
              <a:rPr lang="ru-RU" sz="1100" b="1" dirty="0">
                <a:solidFill>
                  <a:schemeClr val="tx1">
                    <a:lumMod val="95000"/>
                    <a:lumOff val="5000"/>
                  </a:schemeClr>
                </a:solidFill>
                <a:latin typeface="Times New Roman" panose="02020603050405020304" pitchFamily="18" charset="0"/>
                <a:cs typeface="Times New Roman" panose="02020603050405020304" pitchFamily="18" charset="0"/>
              </a:rPr>
              <a:t>2022г (оценка)</a:t>
            </a:r>
          </a:p>
        </c:rich>
      </c:tx>
      <c:overlay val="0"/>
      <c:spPr>
        <a:noFill/>
        <a:ln>
          <a:noFill/>
        </a:ln>
        <a:effectLst/>
      </c:spPr>
      <c:txPr>
        <a:bodyPr rot="0" spcFirstLastPara="1" vertOverflow="ellipsis" vert="horz" wrap="square" anchor="ctr" anchorCtr="1"/>
        <a:lstStyle/>
        <a:p>
          <a:pPr>
            <a:defRPr sz="2128" b="1" i="0" u="none" strike="noStrike" kern="1200" spc="0" normalizeH="0" baseline="0">
              <a:solidFill>
                <a:schemeClr val="dk1">
                  <a:lumMod val="50000"/>
                  <a:lumOff val="50000"/>
                </a:schemeClr>
              </a:solidFill>
              <a:latin typeface="+mj-lt"/>
              <a:ea typeface="+mj-ea"/>
              <a:cs typeface="+mj-cs"/>
            </a:defRPr>
          </a:pPr>
          <a:endParaRPr lang="ru-RU"/>
        </a:p>
      </c:txPr>
    </c:title>
    <c:autoTitleDeleted val="0"/>
    <c:plotArea>
      <c:layout/>
      <c:pieChart>
        <c:varyColors val="1"/>
        <c:ser>
          <c:idx val="0"/>
          <c:order val="0"/>
          <c:tx>
            <c:strRef>
              <c:f>Лист1!$B$1</c:f>
              <c:strCache>
                <c:ptCount val="1"/>
                <c:pt idx="0">
                  <c:v>2021г (отчет)</c:v>
                </c:pt>
              </c:strCache>
            </c:strRef>
          </c:tx>
          <c:spPr>
            <a:scene3d>
              <a:camera prst="orthographicFront"/>
              <a:lightRig rig="threePt" dir="t"/>
            </a:scene3d>
            <a:sp3d>
              <a:bevelT w="139700" h="139700" prst="divot"/>
            </a:sp3d>
          </c:spPr>
          <c:dPt>
            <c:idx val="0"/>
            <c:bubble3D val="0"/>
            <c:spPr>
              <a:gradFill>
                <a:gsLst>
                  <a:gs pos="100000">
                    <a:schemeClr val="accent2">
                      <a:lumMod val="60000"/>
                      <a:lumOff val="40000"/>
                    </a:schemeClr>
                  </a:gs>
                  <a:gs pos="0">
                    <a:schemeClr val="accent2"/>
                  </a:gs>
                </a:gsLst>
                <a:lin ang="5400000" scaled="0"/>
              </a:gradFill>
              <a:ln w="19050">
                <a:solidFill>
                  <a:schemeClr val="lt1"/>
                </a:solidFill>
              </a:ln>
              <a:effectLst/>
              <a:scene3d>
                <a:camera prst="orthographicFront"/>
                <a:lightRig rig="threePt" dir="t"/>
              </a:scene3d>
              <a:sp3d>
                <a:bevelT w="139700" h="139700" prst="divot"/>
              </a:sp3d>
            </c:spPr>
            <c:extLst>
              <c:ext xmlns:c16="http://schemas.microsoft.com/office/drawing/2014/chart" uri="{C3380CC4-5D6E-409C-BE32-E72D297353CC}">
                <c16:uniqueId val="{00000001-00AF-44A5-88A1-425D6D5B365F}"/>
              </c:ext>
            </c:extLst>
          </c:dPt>
          <c:dPt>
            <c:idx val="1"/>
            <c:bubble3D val="0"/>
            <c:spPr>
              <a:gradFill>
                <a:gsLst>
                  <a:gs pos="100000">
                    <a:schemeClr val="accent4">
                      <a:lumMod val="60000"/>
                      <a:lumOff val="40000"/>
                    </a:schemeClr>
                  </a:gs>
                  <a:gs pos="0">
                    <a:schemeClr val="accent4"/>
                  </a:gs>
                </a:gsLst>
                <a:lin ang="5400000" scaled="0"/>
              </a:gradFill>
              <a:ln w="19050">
                <a:solidFill>
                  <a:schemeClr val="lt1"/>
                </a:solidFill>
              </a:ln>
              <a:effectLst/>
              <a:scene3d>
                <a:camera prst="orthographicFront"/>
                <a:lightRig rig="threePt" dir="t"/>
              </a:scene3d>
              <a:sp3d>
                <a:bevelT w="139700" h="139700" prst="divot"/>
              </a:sp3d>
            </c:spPr>
            <c:extLst>
              <c:ext xmlns:c16="http://schemas.microsoft.com/office/drawing/2014/chart" uri="{C3380CC4-5D6E-409C-BE32-E72D297353CC}">
                <c16:uniqueId val="{00000003-00AF-44A5-88A1-425D6D5B365F}"/>
              </c:ext>
            </c:extLst>
          </c:dPt>
          <c:dPt>
            <c:idx val="2"/>
            <c:bubble3D val="0"/>
            <c:spPr>
              <a:gradFill>
                <a:gsLst>
                  <a:gs pos="100000">
                    <a:schemeClr val="accent6">
                      <a:lumMod val="60000"/>
                      <a:lumOff val="40000"/>
                    </a:schemeClr>
                  </a:gs>
                  <a:gs pos="0">
                    <a:schemeClr val="accent6"/>
                  </a:gs>
                </a:gsLst>
                <a:lin ang="5400000" scaled="0"/>
              </a:gradFill>
              <a:ln w="19050">
                <a:solidFill>
                  <a:schemeClr val="lt1"/>
                </a:solidFill>
              </a:ln>
              <a:effectLst/>
              <a:scene3d>
                <a:camera prst="orthographicFront"/>
                <a:lightRig rig="threePt" dir="t"/>
              </a:scene3d>
              <a:sp3d>
                <a:bevelT w="139700" h="139700" prst="divot"/>
              </a:sp3d>
            </c:spPr>
            <c:extLst>
              <c:ext xmlns:c16="http://schemas.microsoft.com/office/drawing/2014/chart" uri="{C3380CC4-5D6E-409C-BE32-E72D297353CC}">
                <c16:uniqueId val="{00000005-00AF-44A5-88A1-425D6D5B365F}"/>
              </c:ext>
            </c:extLst>
          </c:dPt>
          <c:dPt>
            <c:idx val="3"/>
            <c:bubble3D val="0"/>
            <c:spPr>
              <a:gradFill>
                <a:gsLst>
                  <a:gs pos="100000">
                    <a:schemeClr val="accent2">
                      <a:lumMod val="60000"/>
                      <a:lumMod val="60000"/>
                      <a:lumOff val="40000"/>
                    </a:schemeClr>
                  </a:gs>
                  <a:gs pos="0">
                    <a:schemeClr val="accent2">
                      <a:lumMod val="60000"/>
                    </a:schemeClr>
                  </a:gs>
                </a:gsLst>
                <a:lin ang="5400000" scaled="0"/>
              </a:gradFill>
              <a:ln w="19050">
                <a:solidFill>
                  <a:schemeClr val="lt1"/>
                </a:solidFill>
              </a:ln>
              <a:effectLst/>
              <a:scene3d>
                <a:camera prst="orthographicFront"/>
                <a:lightRig rig="threePt" dir="t"/>
              </a:scene3d>
              <a:sp3d>
                <a:bevelT w="139700" h="139700" prst="divot"/>
              </a:sp3d>
            </c:spPr>
            <c:extLst>
              <c:ext xmlns:c16="http://schemas.microsoft.com/office/drawing/2014/chart" uri="{C3380CC4-5D6E-409C-BE32-E72D297353CC}">
                <c16:uniqueId val="{00000007-00AF-44A5-88A1-425D6D5B365F}"/>
              </c:ext>
            </c:extLst>
          </c:dPt>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bestFit"/>
            <c:showLegendKey val="0"/>
            <c:showVal val="1"/>
            <c:showCatName val="0"/>
            <c:showSerName val="0"/>
            <c:showPercent val="0"/>
            <c:showBubbleSize val="0"/>
            <c:showLeaderLines val="1"/>
            <c:leaderLines>
              <c:spPr>
                <a:ln w="9525" cap="flat" cmpd="sng" algn="ctr">
                  <a:solidFill>
                    <a:schemeClr val="dk1">
                      <a:lumMod val="35000"/>
                      <a:lumOff val="65000"/>
                    </a:schemeClr>
                  </a:solidFill>
                  <a:round/>
                </a:ln>
                <a:effectLst/>
              </c:spPr>
            </c:leaderLines>
            <c:extLst>
              <c:ext xmlns:c15="http://schemas.microsoft.com/office/drawing/2012/chart" uri="{CE6537A1-D6FC-4f65-9D91-7224C49458BB}"/>
            </c:extLst>
          </c:dLbls>
          <c:cat>
            <c:strRef>
              <c:f>Лист1!$A$2:$A$5</c:f>
              <c:strCache>
                <c:ptCount val="4"/>
                <c:pt idx="0">
                  <c:v>НДФЛ</c:v>
                </c:pt>
                <c:pt idx="1">
                  <c:v>Акцизы</c:v>
                </c:pt>
                <c:pt idx="2">
                  <c:v>Налоги на имущество</c:v>
                </c:pt>
                <c:pt idx="3">
                  <c:v>Прочие поступления</c:v>
                </c:pt>
              </c:strCache>
            </c:strRef>
          </c:cat>
          <c:val>
            <c:numRef>
              <c:f>Лист1!$B$2:$B$5</c:f>
              <c:numCache>
                <c:formatCode>0.0%</c:formatCode>
                <c:ptCount val="4"/>
                <c:pt idx="0">
                  <c:v>0.81100000000000005</c:v>
                </c:pt>
                <c:pt idx="1">
                  <c:v>0.11169999999999999</c:v>
                </c:pt>
                <c:pt idx="2">
                  <c:v>2.3900000000000001E-2</c:v>
                </c:pt>
                <c:pt idx="3">
                  <c:v>5.3400000000000003E-2</c:v>
                </c:pt>
              </c:numCache>
            </c:numRef>
          </c:val>
          <c:extLst>
            <c:ext xmlns:c16="http://schemas.microsoft.com/office/drawing/2014/chart" uri="{C3380CC4-5D6E-409C-BE32-E72D297353CC}">
              <c16:uniqueId val="{00000008-00AF-44A5-88A1-425D6D5B365F}"/>
            </c:ext>
          </c:extLst>
        </c:ser>
        <c:dLbls>
          <c:dLblPos val="bestFit"/>
          <c:showLegendKey val="0"/>
          <c:showVal val="1"/>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pattFill prst="dkDnDiag">
      <a:fgClr>
        <a:schemeClr val="lt1"/>
      </a:fgClr>
      <a:bgClr>
        <a:schemeClr val="dk1">
          <a:lumMod val="10000"/>
          <a:lumOff val="90000"/>
        </a:schemeClr>
      </a:bgClr>
    </a:pattFill>
    <a:ln w="9525" cap="flat" cmpd="sng" algn="ctr">
      <a:solidFill>
        <a:schemeClr val="dk1">
          <a:lumMod val="15000"/>
          <a:lumOff val="85000"/>
        </a:schemeClr>
      </a:solidFill>
      <a:round/>
    </a:ln>
    <a:effectLst/>
    <a:scene3d>
      <a:camera prst="orthographicFront"/>
      <a:lightRig rig="threePt" dir="t"/>
    </a:scene3d>
    <a:sp3d>
      <a:bevelT w="114300" prst="artDeco"/>
      <a:bevelB w="114300" prst="artDeco"/>
    </a:sp3d>
  </c:spPr>
  <c:txPr>
    <a:bodyPr/>
    <a:lstStyle/>
    <a:p>
      <a:pPr>
        <a:defRPr/>
      </a:pPr>
      <a:endParaRPr lang="ru-RU"/>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1" i="0" u="none" strike="noStrike" kern="1200" spc="0" normalizeH="0" baseline="0">
                <a:solidFill>
                  <a:schemeClr val="tx1">
                    <a:lumMod val="95000"/>
                    <a:lumOff val="5000"/>
                  </a:schemeClr>
                </a:solidFill>
                <a:latin typeface="Times New Roman" panose="02020603050405020304" pitchFamily="18" charset="0"/>
                <a:ea typeface="+mj-ea"/>
                <a:cs typeface="Times New Roman" panose="02020603050405020304" pitchFamily="18" charset="0"/>
              </a:defRPr>
            </a:pPr>
            <a:r>
              <a:rPr lang="ru-RU" sz="1100" b="1" dirty="0">
                <a:solidFill>
                  <a:schemeClr val="tx1">
                    <a:lumMod val="95000"/>
                    <a:lumOff val="5000"/>
                  </a:schemeClr>
                </a:solidFill>
                <a:latin typeface="Times New Roman" panose="02020603050405020304" pitchFamily="18" charset="0"/>
                <a:cs typeface="Times New Roman" panose="02020603050405020304" pitchFamily="18" charset="0"/>
              </a:rPr>
              <a:t>2023г (план)</a:t>
            </a:r>
          </a:p>
        </c:rich>
      </c:tx>
      <c:overlay val="0"/>
      <c:spPr>
        <a:noFill/>
        <a:ln>
          <a:noFill/>
        </a:ln>
        <a:effectLst/>
      </c:spPr>
      <c:txPr>
        <a:bodyPr rot="0" spcFirstLastPara="1" vertOverflow="ellipsis" vert="horz" wrap="square" anchor="ctr" anchorCtr="1"/>
        <a:lstStyle/>
        <a:p>
          <a:pPr>
            <a:defRPr sz="1100" b="1" i="0" u="none" strike="noStrike" kern="1200" spc="0" normalizeH="0" baseline="0">
              <a:solidFill>
                <a:schemeClr val="tx1">
                  <a:lumMod val="95000"/>
                  <a:lumOff val="5000"/>
                </a:schemeClr>
              </a:solidFill>
              <a:latin typeface="Times New Roman" panose="02020603050405020304" pitchFamily="18" charset="0"/>
              <a:ea typeface="+mj-ea"/>
              <a:cs typeface="Times New Roman" panose="02020603050405020304" pitchFamily="18" charset="0"/>
            </a:defRPr>
          </a:pPr>
          <a:endParaRPr lang="ru-RU"/>
        </a:p>
      </c:txPr>
    </c:title>
    <c:autoTitleDeleted val="0"/>
    <c:plotArea>
      <c:layout/>
      <c:pieChart>
        <c:varyColors val="1"/>
        <c:ser>
          <c:idx val="0"/>
          <c:order val="0"/>
          <c:tx>
            <c:strRef>
              <c:f>Лист1!$B$1</c:f>
              <c:strCache>
                <c:ptCount val="1"/>
                <c:pt idx="0">
                  <c:v>2021г (отчет)</c:v>
                </c:pt>
              </c:strCache>
            </c:strRef>
          </c:tx>
          <c:spPr>
            <a:scene3d>
              <a:camera prst="orthographicFront"/>
              <a:lightRig rig="threePt" dir="t"/>
            </a:scene3d>
            <a:sp3d>
              <a:bevelT w="139700" h="139700" prst="divot"/>
            </a:sp3d>
          </c:spPr>
          <c:dPt>
            <c:idx val="0"/>
            <c:bubble3D val="0"/>
            <c:spPr>
              <a:gradFill>
                <a:gsLst>
                  <a:gs pos="100000">
                    <a:schemeClr val="accent2">
                      <a:lumMod val="60000"/>
                      <a:lumOff val="40000"/>
                    </a:schemeClr>
                  </a:gs>
                  <a:gs pos="0">
                    <a:schemeClr val="accent2"/>
                  </a:gs>
                </a:gsLst>
                <a:lin ang="5400000" scaled="0"/>
              </a:gradFill>
              <a:ln w="19050">
                <a:solidFill>
                  <a:schemeClr val="lt1"/>
                </a:solidFill>
              </a:ln>
              <a:effectLst/>
              <a:scene3d>
                <a:camera prst="orthographicFront"/>
                <a:lightRig rig="threePt" dir="t"/>
              </a:scene3d>
              <a:sp3d>
                <a:bevelT w="139700" h="139700" prst="divot"/>
              </a:sp3d>
            </c:spPr>
            <c:extLst>
              <c:ext xmlns:c16="http://schemas.microsoft.com/office/drawing/2014/chart" uri="{C3380CC4-5D6E-409C-BE32-E72D297353CC}">
                <c16:uniqueId val="{00000001-8F09-4069-A853-E8CD6F8CB365}"/>
              </c:ext>
            </c:extLst>
          </c:dPt>
          <c:dPt>
            <c:idx val="1"/>
            <c:bubble3D val="0"/>
            <c:spPr>
              <a:gradFill>
                <a:gsLst>
                  <a:gs pos="100000">
                    <a:schemeClr val="accent4">
                      <a:lumMod val="60000"/>
                      <a:lumOff val="40000"/>
                    </a:schemeClr>
                  </a:gs>
                  <a:gs pos="0">
                    <a:schemeClr val="accent4"/>
                  </a:gs>
                </a:gsLst>
                <a:lin ang="5400000" scaled="0"/>
              </a:gradFill>
              <a:ln w="19050">
                <a:solidFill>
                  <a:schemeClr val="lt1"/>
                </a:solidFill>
              </a:ln>
              <a:effectLst/>
              <a:scene3d>
                <a:camera prst="orthographicFront"/>
                <a:lightRig rig="threePt" dir="t"/>
              </a:scene3d>
              <a:sp3d>
                <a:bevelT w="139700" h="139700" prst="divot"/>
              </a:sp3d>
            </c:spPr>
            <c:extLst>
              <c:ext xmlns:c16="http://schemas.microsoft.com/office/drawing/2014/chart" uri="{C3380CC4-5D6E-409C-BE32-E72D297353CC}">
                <c16:uniqueId val="{00000003-8F09-4069-A853-E8CD6F8CB365}"/>
              </c:ext>
            </c:extLst>
          </c:dPt>
          <c:dPt>
            <c:idx val="2"/>
            <c:bubble3D val="0"/>
            <c:spPr>
              <a:gradFill>
                <a:gsLst>
                  <a:gs pos="100000">
                    <a:schemeClr val="accent6">
                      <a:lumMod val="60000"/>
                      <a:lumOff val="40000"/>
                    </a:schemeClr>
                  </a:gs>
                  <a:gs pos="0">
                    <a:schemeClr val="accent6"/>
                  </a:gs>
                </a:gsLst>
                <a:lin ang="5400000" scaled="0"/>
              </a:gradFill>
              <a:ln w="19050">
                <a:solidFill>
                  <a:schemeClr val="lt1"/>
                </a:solidFill>
              </a:ln>
              <a:effectLst/>
              <a:scene3d>
                <a:camera prst="orthographicFront"/>
                <a:lightRig rig="threePt" dir="t"/>
              </a:scene3d>
              <a:sp3d>
                <a:bevelT w="139700" h="139700" prst="divot"/>
              </a:sp3d>
            </c:spPr>
            <c:extLst>
              <c:ext xmlns:c16="http://schemas.microsoft.com/office/drawing/2014/chart" uri="{C3380CC4-5D6E-409C-BE32-E72D297353CC}">
                <c16:uniqueId val="{00000005-8F09-4069-A853-E8CD6F8CB365}"/>
              </c:ext>
            </c:extLst>
          </c:dPt>
          <c:dPt>
            <c:idx val="3"/>
            <c:bubble3D val="0"/>
            <c:spPr>
              <a:gradFill>
                <a:gsLst>
                  <a:gs pos="100000">
                    <a:schemeClr val="accent2">
                      <a:lumMod val="60000"/>
                      <a:lumMod val="60000"/>
                      <a:lumOff val="40000"/>
                    </a:schemeClr>
                  </a:gs>
                  <a:gs pos="0">
                    <a:schemeClr val="accent2">
                      <a:lumMod val="60000"/>
                    </a:schemeClr>
                  </a:gs>
                </a:gsLst>
                <a:lin ang="5400000" scaled="0"/>
              </a:gradFill>
              <a:ln w="19050">
                <a:solidFill>
                  <a:schemeClr val="lt1"/>
                </a:solidFill>
              </a:ln>
              <a:effectLst/>
              <a:scene3d>
                <a:camera prst="orthographicFront"/>
                <a:lightRig rig="threePt" dir="t"/>
              </a:scene3d>
              <a:sp3d>
                <a:bevelT w="139700" h="139700" prst="divot"/>
              </a:sp3d>
            </c:spPr>
            <c:extLst>
              <c:ext xmlns:c16="http://schemas.microsoft.com/office/drawing/2014/chart" uri="{C3380CC4-5D6E-409C-BE32-E72D297353CC}">
                <c16:uniqueId val="{00000007-8F09-4069-A853-E8CD6F8CB365}"/>
              </c:ext>
            </c:extLst>
          </c:dPt>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bestFit"/>
            <c:showLegendKey val="0"/>
            <c:showVal val="1"/>
            <c:showCatName val="0"/>
            <c:showSerName val="0"/>
            <c:showPercent val="0"/>
            <c:showBubbleSize val="0"/>
            <c:showLeaderLines val="1"/>
            <c:leaderLines>
              <c:spPr>
                <a:ln w="9525" cap="flat" cmpd="sng" algn="ctr">
                  <a:solidFill>
                    <a:schemeClr val="dk1">
                      <a:lumMod val="35000"/>
                      <a:lumOff val="65000"/>
                    </a:schemeClr>
                  </a:solidFill>
                  <a:round/>
                </a:ln>
                <a:effectLst/>
              </c:spPr>
            </c:leaderLines>
            <c:extLst>
              <c:ext xmlns:c15="http://schemas.microsoft.com/office/drawing/2012/chart" uri="{CE6537A1-D6FC-4f65-9D91-7224C49458BB}"/>
            </c:extLst>
          </c:dLbls>
          <c:cat>
            <c:strRef>
              <c:f>Лист1!$A$2:$A$5</c:f>
              <c:strCache>
                <c:ptCount val="4"/>
                <c:pt idx="0">
                  <c:v>НДФЛ</c:v>
                </c:pt>
                <c:pt idx="1">
                  <c:v>Акцизы</c:v>
                </c:pt>
                <c:pt idx="2">
                  <c:v>Налоги на имущество</c:v>
                </c:pt>
                <c:pt idx="3">
                  <c:v>Прочие поступления</c:v>
                </c:pt>
              </c:strCache>
            </c:strRef>
          </c:cat>
          <c:val>
            <c:numRef>
              <c:f>Лист1!$B$2:$B$5</c:f>
              <c:numCache>
                <c:formatCode>0.0%</c:formatCode>
                <c:ptCount val="4"/>
                <c:pt idx="0">
                  <c:v>0.84499999999999997</c:v>
                </c:pt>
                <c:pt idx="1">
                  <c:v>0.108</c:v>
                </c:pt>
                <c:pt idx="2">
                  <c:v>2.9000000000000001E-2</c:v>
                </c:pt>
                <c:pt idx="3">
                  <c:v>1.7999999999999999E-2</c:v>
                </c:pt>
              </c:numCache>
            </c:numRef>
          </c:val>
          <c:extLst>
            <c:ext xmlns:c16="http://schemas.microsoft.com/office/drawing/2014/chart" uri="{C3380CC4-5D6E-409C-BE32-E72D297353CC}">
              <c16:uniqueId val="{00000008-8F09-4069-A853-E8CD6F8CB365}"/>
            </c:ext>
          </c:extLst>
        </c:ser>
        <c:dLbls>
          <c:dLblPos val="bestFit"/>
          <c:showLegendKey val="0"/>
          <c:showVal val="1"/>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pattFill prst="dkDnDiag">
      <a:fgClr>
        <a:schemeClr val="lt1"/>
      </a:fgClr>
      <a:bgClr>
        <a:schemeClr val="dk1">
          <a:lumMod val="10000"/>
          <a:lumOff val="90000"/>
        </a:schemeClr>
      </a:bgClr>
    </a:pattFill>
    <a:ln w="9525" cap="flat" cmpd="sng" algn="ctr">
      <a:solidFill>
        <a:schemeClr val="dk1">
          <a:lumMod val="15000"/>
          <a:lumOff val="85000"/>
        </a:schemeClr>
      </a:solidFill>
      <a:round/>
    </a:ln>
    <a:effectLst/>
    <a:scene3d>
      <a:camera prst="orthographicFront"/>
      <a:lightRig rig="threePt" dir="t"/>
    </a:scene3d>
    <a:sp3d>
      <a:bevelT w="114300" prst="artDeco"/>
      <a:bevelB w="114300" prst="artDeco"/>
    </a:sp3d>
  </c:spPr>
  <c:txPr>
    <a:bodyPr/>
    <a:lstStyle/>
    <a:p>
      <a:pPr>
        <a:defRPr/>
      </a:pPr>
      <a:endParaRPr lang="ru-RU"/>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1" i="0" u="none" strike="noStrike" kern="1200" spc="0" normalizeH="0" baseline="0">
                <a:solidFill>
                  <a:schemeClr val="tx1">
                    <a:lumMod val="95000"/>
                    <a:lumOff val="5000"/>
                  </a:schemeClr>
                </a:solidFill>
                <a:latin typeface="Times New Roman" panose="02020603050405020304" pitchFamily="18" charset="0"/>
                <a:ea typeface="+mj-ea"/>
                <a:cs typeface="Times New Roman" panose="02020603050405020304" pitchFamily="18" charset="0"/>
              </a:defRPr>
            </a:pPr>
            <a:r>
              <a:rPr lang="ru-RU" sz="1100" b="1" dirty="0">
                <a:solidFill>
                  <a:schemeClr val="tx1">
                    <a:lumMod val="95000"/>
                    <a:lumOff val="5000"/>
                  </a:schemeClr>
                </a:solidFill>
                <a:latin typeface="Times New Roman" panose="02020603050405020304" pitchFamily="18" charset="0"/>
                <a:cs typeface="Times New Roman" panose="02020603050405020304" pitchFamily="18" charset="0"/>
              </a:rPr>
              <a:t>2024г (прогноз)</a:t>
            </a:r>
          </a:p>
        </c:rich>
      </c:tx>
      <c:overlay val="0"/>
      <c:spPr>
        <a:noFill/>
        <a:ln>
          <a:noFill/>
        </a:ln>
        <a:effectLst/>
      </c:spPr>
      <c:txPr>
        <a:bodyPr rot="0" spcFirstLastPara="1" vertOverflow="ellipsis" vert="horz" wrap="square" anchor="ctr" anchorCtr="1"/>
        <a:lstStyle/>
        <a:p>
          <a:pPr>
            <a:defRPr sz="1100" b="1" i="0" u="none" strike="noStrike" kern="1200" spc="0" normalizeH="0" baseline="0">
              <a:solidFill>
                <a:schemeClr val="tx1">
                  <a:lumMod val="95000"/>
                  <a:lumOff val="5000"/>
                </a:schemeClr>
              </a:solidFill>
              <a:latin typeface="Times New Roman" panose="02020603050405020304" pitchFamily="18" charset="0"/>
              <a:ea typeface="+mj-ea"/>
              <a:cs typeface="Times New Roman" panose="02020603050405020304" pitchFamily="18" charset="0"/>
            </a:defRPr>
          </a:pPr>
          <a:endParaRPr lang="ru-RU"/>
        </a:p>
      </c:txPr>
    </c:title>
    <c:autoTitleDeleted val="0"/>
    <c:plotArea>
      <c:layout/>
      <c:pieChart>
        <c:varyColors val="1"/>
        <c:ser>
          <c:idx val="0"/>
          <c:order val="0"/>
          <c:tx>
            <c:strRef>
              <c:f>Лист1!$B$1</c:f>
              <c:strCache>
                <c:ptCount val="1"/>
                <c:pt idx="0">
                  <c:v>2021г (отчет)</c:v>
                </c:pt>
              </c:strCache>
            </c:strRef>
          </c:tx>
          <c:spPr>
            <a:scene3d>
              <a:camera prst="orthographicFront"/>
              <a:lightRig rig="threePt" dir="t"/>
            </a:scene3d>
            <a:sp3d>
              <a:bevelT w="139700" h="139700" prst="divot"/>
            </a:sp3d>
          </c:spPr>
          <c:dPt>
            <c:idx val="0"/>
            <c:bubble3D val="0"/>
            <c:spPr>
              <a:gradFill>
                <a:gsLst>
                  <a:gs pos="100000">
                    <a:schemeClr val="accent2">
                      <a:lumMod val="60000"/>
                      <a:lumOff val="40000"/>
                    </a:schemeClr>
                  </a:gs>
                  <a:gs pos="0">
                    <a:schemeClr val="accent2"/>
                  </a:gs>
                </a:gsLst>
                <a:lin ang="5400000" scaled="0"/>
              </a:gradFill>
              <a:ln w="19050">
                <a:solidFill>
                  <a:schemeClr val="lt1"/>
                </a:solidFill>
              </a:ln>
              <a:effectLst/>
              <a:scene3d>
                <a:camera prst="orthographicFront"/>
                <a:lightRig rig="threePt" dir="t"/>
              </a:scene3d>
              <a:sp3d>
                <a:bevelT w="139700" h="139700" prst="divot"/>
              </a:sp3d>
            </c:spPr>
            <c:extLst>
              <c:ext xmlns:c16="http://schemas.microsoft.com/office/drawing/2014/chart" uri="{C3380CC4-5D6E-409C-BE32-E72D297353CC}">
                <c16:uniqueId val="{00000001-2C6E-4A01-8173-DAA9A2300975}"/>
              </c:ext>
            </c:extLst>
          </c:dPt>
          <c:dPt>
            <c:idx val="1"/>
            <c:bubble3D val="0"/>
            <c:spPr>
              <a:gradFill>
                <a:gsLst>
                  <a:gs pos="100000">
                    <a:schemeClr val="accent4">
                      <a:lumMod val="60000"/>
                      <a:lumOff val="40000"/>
                    </a:schemeClr>
                  </a:gs>
                  <a:gs pos="0">
                    <a:schemeClr val="accent4"/>
                  </a:gs>
                </a:gsLst>
                <a:lin ang="5400000" scaled="0"/>
              </a:gradFill>
              <a:ln w="19050">
                <a:solidFill>
                  <a:schemeClr val="lt1"/>
                </a:solidFill>
              </a:ln>
              <a:effectLst/>
              <a:scene3d>
                <a:camera prst="orthographicFront"/>
                <a:lightRig rig="threePt" dir="t"/>
              </a:scene3d>
              <a:sp3d>
                <a:bevelT w="139700" h="139700" prst="divot"/>
              </a:sp3d>
            </c:spPr>
            <c:extLst>
              <c:ext xmlns:c16="http://schemas.microsoft.com/office/drawing/2014/chart" uri="{C3380CC4-5D6E-409C-BE32-E72D297353CC}">
                <c16:uniqueId val="{00000003-2C6E-4A01-8173-DAA9A2300975}"/>
              </c:ext>
            </c:extLst>
          </c:dPt>
          <c:dPt>
            <c:idx val="2"/>
            <c:bubble3D val="0"/>
            <c:spPr>
              <a:gradFill>
                <a:gsLst>
                  <a:gs pos="100000">
                    <a:schemeClr val="accent6">
                      <a:lumMod val="60000"/>
                      <a:lumOff val="40000"/>
                    </a:schemeClr>
                  </a:gs>
                  <a:gs pos="0">
                    <a:schemeClr val="accent6"/>
                  </a:gs>
                </a:gsLst>
                <a:lin ang="5400000" scaled="0"/>
              </a:gradFill>
              <a:ln w="19050">
                <a:solidFill>
                  <a:schemeClr val="lt1"/>
                </a:solidFill>
              </a:ln>
              <a:effectLst/>
              <a:scene3d>
                <a:camera prst="orthographicFront"/>
                <a:lightRig rig="threePt" dir="t"/>
              </a:scene3d>
              <a:sp3d>
                <a:bevelT w="139700" h="139700" prst="divot"/>
              </a:sp3d>
            </c:spPr>
            <c:extLst>
              <c:ext xmlns:c16="http://schemas.microsoft.com/office/drawing/2014/chart" uri="{C3380CC4-5D6E-409C-BE32-E72D297353CC}">
                <c16:uniqueId val="{00000005-2C6E-4A01-8173-DAA9A2300975}"/>
              </c:ext>
            </c:extLst>
          </c:dPt>
          <c:dPt>
            <c:idx val="3"/>
            <c:bubble3D val="0"/>
            <c:spPr>
              <a:gradFill>
                <a:gsLst>
                  <a:gs pos="100000">
                    <a:schemeClr val="accent2">
                      <a:lumMod val="60000"/>
                      <a:lumMod val="60000"/>
                      <a:lumOff val="40000"/>
                    </a:schemeClr>
                  </a:gs>
                  <a:gs pos="0">
                    <a:schemeClr val="accent2">
                      <a:lumMod val="60000"/>
                    </a:schemeClr>
                  </a:gs>
                </a:gsLst>
                <a:lin ang="5400000" scaled="0"/>
              </a:gradFill>
              <a:ln w="19050">
                <a:solidFill>
                  <a:schemeClr val="lt1"/>
                </a:solidFill>
              </a:ln>
              <a:effectLst/>
              <a:scene3d>
                <a:camera prst="orthographicFront"/>
                <a:lightRig rig="threePt" dir="t"/>
              </a:scene3d>
              <a:sp3d>
                <a:bevelT w="139700" h="139700" prst="divot"/>
              </a:sp3d>
            </c:spPr>
            <c:extLst>
              <c:ext xmlns:c16="http://schemas.microsoft.com/office/drawing/2014/chart" uri="{C3380CC4-5D6E-409C-BE32-E72D297353CC}">
                <c16:uniqueId val="{00000007-2C6E-4A01-8173-DAA9A2300975}"/>
              </c:ext>
            </c:extLst>
          </c:dPt>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bestFit"/>
            <c:showLegendKey val="0"/>
            <c:showVal val="1"/>
            <c:showCatName val="0"/>
            <c:showSerName val="0"/>
            <c:showPercent val="0"/>
            <c:showBubbleSize val="0"/>
            <c:showLeaderLines val="1"/>
            <c:leaderLines>
              <c:spPr>
                <a:ln w="9525" cap="flat" cmpd="sng" algn="ctr">
                  <a:solidFill>
                    <a:schemeClr val="dk1">
                      <a:lumMod val="35000"/>
                      <a:lumOff val="65000"/>
                    </a:schemeClr>
                  </a:solidFill>
                  <a:round/>
                </a:ln>
                <a:effectLst/>
              </c:spPr>
            </c:leaderLines>
            <c:extLst>
              <c:ext xmlns:c15="http://schemas.microsoft.com/office/drawing/2012/chart" uri="{CE6537A1-D6FC-4f65-9D91-7224C49458BB}"/>
            </c:extLst>
          </c:dLbls>
          <c:cat>
            <c:strRef>
              <c:f>Лист1!$A$2:$A$5</c:f>
              <c:strCache>
                <c:ptCount val="4"/>
                <c:pt idx="0">
                  <c:v>НДФЛ</c:v>
                </c:pt>
                <c:pt idx="1">
                  <c:v>Акцизы</c:v>
                </c:pt>
                <c:pt idx="2">
                  <c:v>Налоги на имущество</c:v>
                </c:pt>
                <c:pt idx="3">
                  <c:v>Прочие поступления</c:v>
                </c:pt>
              </c:strCache>
            </c:strRef>
          </c:cat>
          <c:val>
            <c:numRef>
              <c:f>Лист1!$B$2:$B$5</c:f>
              <c:numCache>
                <c:formatCode>0.0%</c:formatCode>
                <c:ptCount val="4"/>
                <c:pt idx="0">
                  <c:v>0.83399999999999996</c:v>
                </c:pt>
                <c:pt idx="1">
                  <c:v>0.11799999999999999</c:v>
                </c:pt>
                <c:pt idx="2">
                  <c:v>2.9000000000000001E-2</c:v>
                </c:pt>
                <c:pt idx="3">
                  <c:v>1.9E-2</c:v>
                </c:pt>
              </c:numCache>
            </c:numRef>
          </c:val>
          <c:extLst>
            <c:ext xmlns:c16="http://schemas.microsoft.com/office/drawing/2014/chart" uri="{C3380CC4-5D6E-409C-BE32-E72D297353CC}">
              <c16:uniqueId val="{00000008-2C6E-4A01-8173-DAA9A2300975}"/>
            </c:ext>
          </c:extLst>
        </c:ser>
        <c:dLbls>
          <c:dLblPos val="bestFit"/>
          <c:showLegendKey val="0"/>
          <c:showVal val="1"/>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pattFill prst="dkDnDiag">
      <a:fgClr>
        <a:schemeClr val="lt1"/>
      </a:fgClr>
      <a:bgClr>
        <a:schemeClr val="dk1">
          <a:lumMod val="10000"/>
          <a:lumOff val="90000"/>
        </a:schemeClr>
      </a:bgClr>
    </a:pattFill>
    <a:ln w="9525" cap="flat" cmpd="sng" algn="ctr">
      <a:solidFill>
        <a:schemeClr val="dk1">
          <a:lumMod val="15000"/>
          <a:lumOff val="85000"/>
        </a:schemeClr>
      </a:solidFill>
      <a:round/>
    </a:ln>
    <a:effectLst/>
    <a:scene3d>
      <a:camera prst="orthographicFront"/>
      <a:lightRig rig="threePt" dir="t"/>
    </a:scene3d>
    <a:sp3d>
      <a:bevelT w="114300" prst="artDeco"/>
      <a:bevelB w="114300" prst="artDeco"/>
    </a:sp3d>
  </c:spPr>
  <c:txPr>
    <a:bodyPr/>
    <a:lstStyle/>
    <a:p>
      <a:pPr>
        <a:defRPr/>
      </a:pPr>
      <a:endParaRPr lang="ru-RU"/>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1" i="0" u="none" strike="noStrike" kern="1200" spc="0" normalizeH="0" baseline="0">
                <a:solidFill>
                  <a:schemeClr val="tx1">
                    <a:lumMod val="95000"/>
                    <a:lumOff val="5000"/>
                  </a:schemeClr>
                </a:solidFill>
                <a:latin typeface="Times New Roman" panose="02020603050405020304" pitchFamily="18" charset="0"/>
                <a:ea typeface="+mj-ea"/>
                <a:cs typeface="Times New Roman" panose="02020603050405020304" pitchFamily="18" charset="0"/>
              </a:defRPr>
            </a:pPr>
            <a:r>
              <a:rPr lang="ru-RU" sz="1100" b="1" dirty="0">
                <a:solidFill>
                  <a:schemeClr val="tx1">
                    <a:lumMod val="95000"/>
                    <a:lumOff val="5000"/>
                  </a:schemeClr>
                </a:solidFill>
                <a:latin typeface="Times New Roman" panose="02020603050405020304" pitchFamily="18" charset="0"/>
                <a:cs typeface="Times New Roman" panose="02020603050405020304" pitchFamily="18" charset="0"/>
              </a:rPr>
              <a:t>2025г (прогноз)</a:t>
            </a:r>
          </a:p>
        </c:rich>
      </c:tx>
      <c:overlay val="0"/>
      <c:spPr>
        <a:noFill/>
        <a:ln>
          <a:noFill/>
        </a:ln>
        <a:effectLst/>
      </c:spPr>
      <c:txPr>
        <a:bodyPr rot="0" spcFirstLastPara="1" vertOverflow="ellipsis" vert="horz" wrap="square" anchor="ctr" anchorCtr="1"/>
        <a:lstStyle/>
        <a:p>
          <a:pPr>
            <a:defRPr sz="1100" b="1" i="0" u="none" strike="noStrike" kern="1200" spc="0" normalizeH="0" baseline="0">
              <a:solidFill>
                <a:schemeClr val="tx1">
                  <a:lumMod val="95000"/>
                  <a:lumOff val="5000"/>
                </a:schemeClr>
              </a:solidFill>
              <a:latin typeface="Times New Roman" panose="02020603050405020304" pitchFamily="18" charset="0"/>
              <a:ea typeface="+mj-ea"/>
              <a:cs typeface="Times New Roman" panose="02020603050405020304" pitchFamily="18" charset="0"/>
            </a:defRPr>
          </a:pPr>
          <a:endParaRPr lang="ru-RU"/>
        </a:p>
      </c:txPr>
    </c:title>
    <c:autoTitleDeleted val="0"/>
    <c:plotArea>
      <c:layout/>
      <c:pieChart>
        <c:varyColors val="1"/>
        <c:ser>
          <c:idx val="0"/>
          <c:order val="0"/>
          <c:tx>
            <c:strRef>
              <c:f>Лист1!$B$1</c:f>
              <c:strCache>
                <c:ptCount val="1"/>
                <c:pt idx="0">
                  <c:v>2021г (отчет)</c:v>
                </c:pt>
              </c:strCache>
            </c:strRef>
          </c:tx>
          <c:spPr>
            <a:scene3d>
              <a:camera prst="orthographicFront"/>
              <a:lightRig rig="threePt" dir="t"/>
            </a:scene3d>
            <a:sp3d>
              <a:bevelT w="139700" h="139700" prst="divot"/>
            </a:sp3d>
          </c:spPr>
          <c:dPt>
            <c:idx val="0"/>
            <c:bubble3D val="0"/>
            <c:spPr>
              <a:gradFill>
                <a:gsLst>
                  <a:gs pos="100000">
                    <a:schemeClr val="accent2">
                      <a:lumMod val="60000"/>
                      <a:lumOff val="40000"/>
                    </a:schemeClr>
                  </a:gs>
                  <a:gs pos="0">
                    <a:schemeClr val="accent2"/>
                  </a:gs>
                </a:gsLst>
                <a:lin ang="5400000" scaled="0"/>
              </a:gradFill>
              <a:ln w="19050">
                <a:solidFill>
                  <a:schemeClr val="lt1"/>
                </a:solidFill>
              </a:ln>
              <a:effectLst/>
              <a:scene3d>
                <a:camera prst="orthographicFront"/>
                <a:lightRig rig="threePt" dir="t"/>
              </a:scene3d>
              <a:sp3d>
                <a:bevelT w="139700" h="139700" prst="divot"/>
              </a:sp3d>
            </c:spPr>
            <c:extLst>
              <c:ext xmlns:c16="http://schemas.microsoft.com/office/drawing/2014/chart" uri="{C3380CC4-5D6E-409C-BE32-E72D297353CC}">
                <c16:uniqueId val="{00000001-608B-4700-BC12-F70A6E97034B}"/>
              </c:ext>
            </c:extLst>
          </c:dPt>
          <c:dPt>
            <c:idx val="1"/>
            <c:bubble3D val="0"/>
            <c:spPr>
              <a:gradFill>
                <a:gsLst>
                  <a:gs pos="100000">
                    <a:schemeClr val="accent4">
                      <a:lumMod val="60000"/>
                      <a:lumOff val="40000"/>
                    </a:schemeClr>
                  </a:gs>
                  <a:gs pos="0">
                    <a:schemeClr val="accent4"/>
                  </a:gs>
                </a:gsLst>
                <a:lin ang="5400000" scaled="0"/>
              </a:gradFill>
              <a:ln w="19050">
                <a:solidFill>
                  <a:schemeClr val="lt1"/>
                </a:solidFill>
              </a:ln>
              <a:effectLst/>
              <a:scene3d>
                <a:camera prst="orthographicFront"/>
                <a:lightRig rig="threePt" dir="t"/>
              </a:scene3d>
              <a:sp3d>
                <a:bevelT w="139700" h="139700" prst="divot"/>
              </a:sp3d>
            </c:spPr>
            <c:extLst>
              <c:ext xmlns:c16="http://schemas.microsoft.com/office/drawing/2014/chart" uri="{C3380CC4-5D6E-409C-BE32-E72D297353CC}">
                <c16:uniqueId val="{00000003-608B-4700-BC12-F70A6E97034B}"/>
              </c:ext>
            </c:extLst>
          </c:dPt>
          <c:dPt>
            <c:idx val="2"/>
            <c:bubble3D val="0"/>
            <c:spPr>
              <a:gradFill>
                <a:gsLst>
                  <a:gs pos="100000">
                    <a:schemeClr val="accent6">
                      <a:lumMod val="60000"/>
                      <a:lumOff val="40000"/>
                    </a:schemeClr>
                  </a:gs>
                  <a:gs pos="0">
                    <a:schemeClr val="accent6"/>
                  </a:gs>
                </a:gsLst>
                <a:lin ang="5400000" scaled="0"/>
              </a:gradFill>
              <a:ln w="19050">
                <a:solidFill>
                  <a:schemeClr val="lt1"/>
                </a:solidFill>
              </a:ln>
              <a:effectLst/>
              <a:scene3d>
                <a:camera prst="orthographicFront"/>
                <a:lightRig rig="threePt" dir="t"/>
              </a:scene3d>
              <a:sp3d>
                <a:bevelT w="139700" h="139700" prst="divot"/>
              </a:sp3d>
            </c:spPr>
            <c:extLst>
              <c:ext xmlns:c16="http://schemas.microsoft.com/office/drawing/2014/chart" uri="{C3380CC4-5D6E-409C-BE32-E72D297353CC}">
                <c16:uniqueId val="{00000005-608B-4700-BC12-F70A6E97034B}"/>
              </c:ext>
            </c:extLst>
          </c:dPt>
          <c:dPt>
            <c:idx val="3"/>
            <c:bubble3D val="0"/>
            <c:spPr>
              <a:gradFill>
                <a:gsLst>
                  <a:gs pos="100000">
                    <a:schemeClr val="accent2">
                      <a:lumMod val="60000"/>
                      <a:lumMod val="60000"/>
                      <a:lumOff val="40000"/>
                    </a:schemeClr>
                  </a:gs>
                  <a:gs pos="0">
                    <a:schemeClr val="accent2">
                      <a:lumMod val="60000"/>
                    </a:schemeClr>
                  </a:gs>
                </a:gsLst>
                <a:lin ang="5400000" scaled="0"/>
              </a:gradFill>
              <a:ln w="19050">
                <a:solidFill>
                  <a:schemeClr val="lt1"/>
                </a:solidFill>
              </a:ln>
              <a:effectLst/>
              <a:scene3d>
                <a:camera prst="orthographicFront"/>
                <a:lightRig rig="threePt" dir="t"/>
              </a:scene3d>
              <a:sp3d>
                <a:bevelT w="139700" h="139700" prst="divot"/>
              </a:sp3d>
            </c:spPr>
            <c:extLst>
              <c:ext xmlns:c16="http://schemas.microsoft.com/office/drawing/2014/chart" uri="{C3380CC4-5D6E-409C-BE32-E72D297353CC}">
                <c16:uniqueId val="{00000007-608B-4700-BC12-F70A6E97034B}"/>
              </c:ext>
            </c:extLst>
          </c:dPt>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bestFit"/>
            <c:showLegendKey val="0"/>
            <c:showVal val="1"/>
            <c:showCatName val="0"/>
            <c:showSerName val="0"/>
            <c:showPercent val="0"/>
            <c:showBubbleSize val="0"/>
            <c:showLeaderLines val="1"/>
            <c:leaderLines>
              <c:spPr>
                <a:ln w="9525" cap="flat" cmpd="sng" algn="ctr">
                  <a:solidFill>
                    <a:schemeClr val="dk1">
                      <a:lumMod val="35000"/>
                      <a:lumOff val="65000"/>
                    </a:schemeClr>
                  </a:solidFill>
                  <a:round/>
                </a:ln>
                <a:effectLst/>
              </c:spPr>
            </c:leaderLines>
            <c:extLst>
              <c:ext xmlns:c15="http://schemas.microsoft.com/office/drawing/2012/chart" uri="{CE6537A1-D6FC-4f65-9D91-7224C49458BB}"/>
            </c:extLst>
          </c:dLbls>
          <c:cat>
            <c:strRef>
              <c:f>Лист1!$A$2:$A$5</c:f>
              <c:strCache>
                <c:ptCount val="4"/>
                <c:pt idx="0">
                  <c:v>НДФЛ</c:v>
                </c:pt>
                <c:pt idx="1">
                  <c:v>Акцизы</c:v>
                </c:pt>
                <c:pt idx="2">
                  <c:v>Налоги на имущество</c:v>
                </c:pt>
                <c:pt idx="3">
                  <c:v>Прочие поступления</c:v>
                </c:pt>
              </c:strCache>
            </c:strRef>
          </c:cat>
          <c:val>
            <c:numRef>
              <c:f>Лист1!$B$2:$B$5</c:f>
              <c:numCache>
                <c:formatCode>0.0%</c:formatCode>
                <c:ptCount val="4"/>
                <c:pt idx="0">
                  <c:v>0.82399999999999995</c:v>
                </c:pt>
                <c:pt idx="1">
                  <c:v>0.128</c:v>
                </c:pt>
                <c:pt idx="2">
                  <c:v>2.9000000000000001E-2</c:v>
                </c:pt>
                <c:pt idx="3">
                  <c:v>1.9E-2</c:v>
                </c:pt>
              </c:numCache>
            </c:numRef>
          </c:val>
          <c:extLst>
            <c:ext xmlns:c16="http://schemas.microsoft.com/office/drawing/2014/chart" uri="{C3380CC4-5D6E-409C-BE32-E72D297353CC}">
              <c16:uniqueId val="{00000008-608B-4700-BC12-F70A6E97034B}"/>
            </c:ext>
          </c:extLst>
        </c:ser>
        <c:dLbls>
          <c:dLblPos val="bestFit"/>
          <c:showLegendKey val="0"/>
          <c:showVal val="1"/>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pattFill prst="dkDnDiag">
      <a:fgClr>
        <a:schemeClr val="lt1"/>
      </a:fgClr>
      <a:bgClr>
        <a:schemeClr val="dk1">
          <a:lumMod val="10000"/>
          <a:lumOff val="90000"/>
        </a:schemeClr>
      </a:bgClr>
    </a:pattFill>
    <a:ln w="9525" cap="flat" cmpd="sng" algn="ctr">
      <a:solidFill>
        <a:schemeClr val="dk1">
          <a:lumMod val="15000"/>
          <a:lumOff val="85000"/>
        </a:schemeClr>
      </a:solidFill>
      <a:round/>
    </a:ln>
    <a:effectLst/>
    <a:scene3d>
      <a:camera prst="orthographicFront"/>
      <a:lightRig rig="threePt" dir="t"/>
    </a:scene3d>
    <a:sp3d>
      <a:bevelT w="114300" prst="artDeco"/>
      <a:bevelB w="114300" prst="artDeco"/>
    </a:sp3d>
  </c:spPr>
  <c:txPr>
    <a:bodyPr/>
    <a:lstStyle/>
    <a:p>
      <a:pPr>
        <a:defRPr/>
      </a:pPr>
      <a:endParaRPr lang="ru-RU"/>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1">
                    <a:lumMod val="65000"/>
                    <a:lumOff val="35000"/>
                  </a:schemeClr>
                </a:solidFill>
                <a:latin typeface="+mn-lt"/>
                <a:ea typeface="+mn-ea"/>
                <a:cs typeface="+mn-cs"/>
              </a:defRPr>
            </a:pPr>
            <a:r>
              <a:rPr lang="ru-RU" sz="1200" dirty="0">
                <a:solidFill>
                  <a:schemeClr val="tx1">
                    <a:lumMod val="95000"/>
                    <a:lumOff val="5000"/>
                  </a:schemeClr>
                </a:solidFill>
                <a:latin typeface="Times New Roman" panose="02020603050405020304" pitchFamily="18" charset="0"/>
                <a:cs typeface="Times New Roman" panose="02020603050405020304" pitchFamily="18" charset="0"/>
              </a:rPr>
              <a:t>Диаграмма поступлений (</a:t>
            </a:r>
            <a:r>
              <a:rPr lang="ru-RU" sz="1200" dirty="0" err="1">
                <a:solidFill>
                  <a:schemeClr val="tx1">
                    <a:lumMod val="95000"/>
                    <a:lumOff val="5000"/>
                  </a:schemeClr>
                </a:solidFill>
                <a:latin typeface="Times New Roman" panose="02020603050405020304" pitchFamily="18" charset="0"/>
                <a:cs typeface="Times New Roman" panose="02020603050405020304" pitchFamily="18" charset="0"/>
              </a:rPr>
              <a:t>тыс.руб</a:t>
            </a:r>
            <a:r>
              <a:rPr lang="ru-RU" sz="1200" dirty="0">
                <a:solidFill>
                  <a:schemeClr val="tx1">
                    <a:lumMod val="95000"/>
                    <a:lumOff val="5000"/>
                  </a:schemeClr>
                </a:solidFill>
                <a:latin typeface="Times New Roman" panose="02020603050405020304" pitchFamily="18" charset="0"/>
                <a:cs typeface="Times New Roman" panose="02020603050405020304" pitchFamily="18" charset="0"/>
              </a:rPr>
              <a:t>.)</a:t>
            </a:r>
          </a:p>
        </c:rich>
      </c:tx>
      <c:overlay val="0"/>
      <c:spPr>
        <a:noFill/>
        <a:ln>
          <a:noFill/>
        </a:ln>
        <a:effectLst/>
      </c:spPr>
      <c:txPr>
        <a:bodyPr rot="0" spcFirstLastPara="1" vertOverflow="ellipsis" vert="horz" wrap="square" anchor="ctr" anchorCtr="1"/>
        <a:lstStyle/>
        <a:p>
          <a:pPr>
            <a:defRPr sz="2128" b="1" i="0" u="none" strike="noStrike" kern="1200" baseline="0">
              <a:solidFill>
                <a:schemeClr val="tx1">
                  <a:lumMod val="65000"/>
                  <a:lumOff val="35000"/>
                </a:schemeClr>
              </a:solidFill>
              <a:latin typeface="+mn-lt"/>
              <a:ea typeface="+mn-ea"/>
              <a:cs typeface="+mn-cs"/>
            </a:defRPr>
          </a:pPr>
          <a:endParaRPr lang="ru-RU"/>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cked"/>
        <c:varyColors val="0"/>
        <c:ser>
          <c:idx val="0"/>
          <c:order val="0"/>
          <c:tx>
            <c:strRef>
              <c:f>Лист1!$B$1</c:f>
              <c:strCache>
                <c:ptCount val="1"/>
                <c:pt idx="0">
                  <c:v>доходы от использования имущества</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invertIfNegative val="0"/>
          <c:dPt>
            <c:idx val="0"/>
            <c:invertIfNegative val="0"/>
            <c:bubble3D val="0"/>
            <c:spPr>
              <a:solidFill>
                <a:srgbClr val="FA7EDC"/>
              </a:soli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C-1ED3-4ED8-BDFF-D8F689E6F87C}"/>
              </c:ext>
            </c:extLst>
          </c:dPt>
          <c:dPt>
            <c:idx val="1"/>
            <c:invertIfNegative val="0"/>
            <c:bubble3D val="0"/>
            <c:spPr>
              <a:solidFill>
                <a:srgbClr val="FA7EDC"/>
              </a:soli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D-1ED3-4ED8-BDFF-D8F689E6F87C}"/>
              </c:ext>
            </c:extLst>
          </c:dPt>
          <c:dPt>
            <c:idx val="2"/>
            <c:invertIfNegative val="0"/>
            <c:bubble3D val="0"/>
            <c:spPr>
              <a:solidFill>
                <a:srgbClr val="FA7EDC"/>
              </a:soli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E-1ED3-4ED8-BDFF-D8F689E6F87C}"/>
              </c:ext>
            </c:extLst>
          </c:dPt>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Лист1!$A$2:$A$4</c:f>
              <c:strCache>
                <c:ptCount val="3"/>
                <c:pt idx="0">
                  <c:v>2021г (отчет)</c:v>
                </c:pt>
                <c:pt idx="1">
                  <c:v>2022г (оценка)</c:v>
                </c:pt>
                <c:pt idx="2">
                  <c:v>2023-2025гг(прогноз)</c:v>
                </c:pt>
              </c:strCache>
            </c:strRef>
          </c:cat>
          <c:val>
            <c:numRef>
              <c:f>Лист1!$B$2:$B$4</c:f>
              <c:numCache>
                <c:formatCode>0.00</c:formatCode>
                <c:ptCount val="3"/>
                <c:pt idx="0">
                  <c:v>16695.2</c:v>
                </c:pt>
                <c:pt idx="1">
                  <c:v>16629</c:v>
                </c:pt>
                <c:pt idx="2">
                  <c:v>18986</c:v>
                </c:pt>
              </c:numCache>
            </c:numRef>
          </c:val>
          <c:extLst>
            <c:ext xmlns:c16="http://schemas.microsoft.com/office/drawing/2014/chart" uri="{C3380CC4-5D6E-409C-BE32-E72D297353CC}">
              <c16:uniqueId val="{00000000-1ED3-4ED8-BDFF-D8F689E6F87C}"/>
            </c:ext>
          </c:extLst>
        </c:ser>
        <c:ser>
          <c:idx val="1"/>
          <c:order val="1"/>
          <c:tx>
            <c:strRef>
              <c:f>Лист1!$C$1</c:f>
              <c:strCache>
                <c:ptCount val="1"/>
                <c:pt idx="0">
                  <c:v>доходы от продажи имущества</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invertIfNegative val="0"/>
          <c:dPt>
            <c:idx val="0"/>
            <c:invertIfNegative val="0"/>
            <c:bubble3D val="0"/>
            <c:spPr>
              <a:solidFill>
                <a:srgbClr val="FFFF00"/>
              </a:soli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9-1ED3-4ED8-BDFF-D8F689E6F87C}"/>
              </c:ext>
            </c:extLst>
          </c:dPt>
          <c:dPt>
            <c:idx val="1"/>
            <c:invertIfNegative val="0"/>
            <c:bubble3D val="0"/>
            <c:spPr>
              <a:solidFill>
                <a:srgbClr val="FFFF00"/>
              </a:soli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A-1ED3-4ED8-BDFF-D8F689E6F87C}"/>
              </c:ext>
            </c:extLst>
          </c:dPt>
          <c:dPt>
            <c:idx val="2"/>
            <c:invertIfNegative val="0"/>
            <c:bubble3D val="0"/>
            <c:spPr>
              <a:solidFill>
                <a:srgbClr val="FFFF00"/>
              </a:soli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B-1ED3-4ED8-BDFF-D8F689E6F87C}"/>
              </c:ext>
            </c:extLst>
          </c:dPt>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Лист1!$A$2:$A$4</c:f>
              <c:strCache>
                <c:ptCount val="3"/>
                <c:pt idx="0">
                  <c:v>2021г (отчет)</c:v>
                </c:pt>
                <c:pt idx="1">
                  <c:v>2022г (оценка)</c:v>
                </c:pt>
                <c:pt idx="2">
                  <c:v>2023-2025гг(прогноз)</c:v>
                </c:pt>
              </c:strCache>
            </c:strRef>
          </c:cat>
          <c:val>
            <c:numRef>
              <c:f>Лист1!$C$2:$C$4</c:f>
              <c:numCache>
                <c:formatCode>0.00</c:formatCode>
                <c:ptCount val="3"/>
                <c:pt idx="0">
                  <c:v>5974.3</c:v>
                </c:pt>
                <c:pt idx="1">
                  <c:v>4215</c:v>
                </c:pt>
                <c:pt idx="2">
                  <c:v>700</c:v>
                </c:pt>
              </c:numCache>
            </c:numRef>
          </c:val>
          <c:extLst>
            <c:ext xmlns:c16="http://schemas.microsoft.com/office/drawing/2014/chart" uri="{C3380CC4-5D6E-409C-BE32-E72D297353CC}">
              <c16:uniqueId val="{00000001-1ED3-4ED8-BDFF-D8F689E6F87C}"/>
            </c:ext>
          </c:extLst>
        </c:ser>
        <c:ser>
          <c:idx val="2"/>
          <c:order val="2"/>
          <c:tx>
            <c:strRef>
              <c:f>Лист1!$D$1</c:f>
              <c:strCache>
                <c:ptCount val="1"/>
                <c:pt idx="0">
                  <c:v>прочие поступления</c:v>
                </c:pt>
              </c:strCache>
            </c:strRef>
          </c:tx>
          <c:spPr>
            <a:solidFill>
              <a:schemeClr val="accent6">
                <a:lumMod val="60000"/>
                <a:lumOff val="40000"/>
              </a:schemeClr>
            </a:solidFill>
            <a:ln>
              <a:noFill/>
            </a:ln>
            <a:effectLst>
              <a:outerShdw blurRad="57150" dist="19050" dir="5400000" algn="ctr" rotWithShape="0">
                <a:srgbClr val="000000">
                  <a:alpha val="63000"/>
                </a:srgbClr>
              </a:outerShdw>
            </a:effectLst>
            <a:sp3d/>
          </c:spPr>
          <c:invertIfNegative val="0"/>
          <c:dLbls>
            <c:dLbl>
              <c:idx val="0"/>
              <c:layout>
                <c:manualLayout>
                  <c:x val="-4.302536768903323E-3"/>
                  <c:y val="-4.471502595885821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ED3C-4131-B403-A5C4ACA87009}"/>
                </c:ext>
              </c:extLst>
            </c:dLbl>
            <c:dLbl>
              <c:idx val="1"/>
              <c:layout>
                <c:manualLayout>
                  <c:x val="-1.4341789229677657E-3"/>
                  <c:y val="-3.513323468195997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ED3C-4131-B403-A5C4ACA87009}"/>
                </c:ext>
              </c:extLst>
            </c:dLbl>
            <c:dLbl>
              <c:idx val="2"/>
              <c:layout>
                <c:manualLayout>
                  <c:x val="-5.7367156918710629E-3"/>
                  <c:y val="-3.193930425632728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ED3C-4131-B403-A5C4ACA87009}"/>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Лист1!$A$2:$A$4</c:f>
              <c:strCache>
                <c:ptCount val="3"/>
                <c:pt idx="0">
                  <c:v>2021г (отчет)</c:v>
                </c:pt>
                <c:pt idx="1">
                  <c:v>2022г (оценка)</c:v>
                </c:pt>
                <c:pt idx="2">
                  <c:v>2023-2025гг(прогноз)</c:v>
                </c:pt>
              </c:strCache>
            </c:strRef>
          </c:cat>
          <c:val>
            <c:numRef>
              <c:f>Лист1!$D$2:$D$4</c:f>
              <c:numCache>
                <c:formatCode>0.00</c:formatCode>
                <c:ptCount val="3"/>
                <c:pt idx="0">
                  <c:v>2360.6999999999998</c:v>
                </c:pt>
                <c:pt idx="1">
                  <c:v>2365</c:v>
                </c:pt>
                <c:pt idx="2">
                  <c:v>1931</c:v>
                </c:pt>
              </c:numCache>
            </c:numRef>
          </c:val>
          <c:extLst>
            <c:ext xmlns:c16="http://schemas.microsoft.com/office/drawing/2014/chart" uri="{C3380CC4-5D6E-409C-BE32-E72D297353CC}">
              <c16:uniqueId val="{00000002-1ED3-4ED8-BDFF-D8F689E6F87C}"/>
            </c:ext>
          </c:extLst>
        </c:ser>
        <c:dLbls>
          <c:showLegendKey val="0"/>
          <c:showVal val="1"/>
          <c:showCatName val="0"/>
          <c:showSerName val="0"/>
          <c:showPercent val="0"/>
          <c:showBubbleSize val="0"/>
        </c:dLbls>
        <c:gapWidth val="150"/>
        <c:shape val="cylinder"/>
        <c:axId val="499474936"/>
        <c:axId val="499476904"/>
        <c:axId val="0"/>
      </c:bar3DChart>
      <c:catAx>
        <c:axId val="499474936"/>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499476904"/>
        <c:crosses val="autoZero"/>
        <c:auto val="1"/>
        <c:lblAlgn val="ctr"/>
        <c:lblOffset val="100"/>
        <c:noMultiLvlLbl val="0"/>
      </c:catAx>
      <c:valAx>
        <c:axId val="499476904"/>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499474936"/>
        <c:crosses val="autoZero"/>
        <c:crossBetween val="between"/>
      </c:valAx>
      <c:spPr>
        <a:noFill/>
        <a:ln>
          <a:noFill/>
        </a:ln>
        <a:effectLst/>
      </c:spPr>
    </c:plotArea>
    <c:legend>
      <c:legendPos val="b"/>
      <c:layout>
        <c:manualLayout>
          <c:xMode val="edge"/>
          <c:yMode val="edge"/>
          <c:x val="5.7099355865561079E-2"/>
          <c:y val="0.88540942463105676"/>
          <c:w val="0.46293424683258172"/>
          <c:h val="9.6699005327320633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1">
                    <a:lumMod val="65000"/>
                    <a:lumOff val="35000"/>
                  </a:schemeClr>
                </a:solidFill>
                <a:latin typeface="+mn-lt"/>
                <a:ea typeface="+mn-ea"/>
                <a:cs typeface="+mn-cs"/>
              </a:defRPr>
            </a:pP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2021г (отчет)</a:t>
            </a:r>
          </a:p>
        </c:rich>
      </c:tx>
      <c:overlay val="0"/>
      <c:spPr>
        <a:noFill/>
        <a:ln>
          <a:noFill/>
        </a:ln>
        <a:effectLst/>
      </c:spPr>
      <c:txPr>
        <a:bodyPr rot="0" spcFirstLastPara="1" vertOverflow="ellipsis" vert="horz" wrap="square" anchor="ctr" anchorCtr="1"/>
        <a:lstStyle/>
        <a:p>
          <a:pPr>
            <a:defRPr sz="2128" b="1" i="0" u="none" strike="noStrike" kern="1200" baseline="0">
              <a:solidFill>
                <a:schemeClr val="tx1">
                  <a:lumMod val="65000"/>
                  <a:lumOff val="35000"/>
                </a:schemeClr>
              </a:solidFill>
              <a:latin typeface="+mn-lt"/>
              <a:ea typeface="+mn-ea"/>
              <a:cs typeface="+mn-cs"/>
            </a:defRPr>
          </a:pPr>
          <a:endParaRPr lang="ru-RU"/>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Лист1!$B$1</c:f>
              <c:strCache>
                <c:ptCount val="1"/>
                <c:pt idx="0">
                  <c:v>2021г (отчет)</c:v>
                </c:pt>
              </c:strCache>
            </c:strRef>
          </c:tx>
          <c:dPt>
            <c:idx val="0"/>
            <c:bubble3D val="0"/>
            <c:spPr>
              <a:gradFill rotWithShape="1">
                <a:gsLst>
                  <a:gs pos="0">
                    <a:schemeClr val="accent6">
                      <a:satMod val="103000"/>
                      <a:lumMod val="102000"/>
                      <a:tint val="94000"/>
                    </a:schemeClr>
                  </a:gs>
                  <a:gs pos="50000">
                    <a:schemeClr val="accent6">
                      <a:satMod val="110000"/>
                      <a:lumMod val="100000"/>
                      <a:shade val="100000"/>
                    </a:schemeClr>
                  </a:gs>
                  <a:gs pos="100000">
                    <a:schemeClr val="accent6">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1-7203-46E4-BB87-175BEAD6E767}"/>
              </c:ext>
            </c:extLst>
          </c:dPt>
          <c:dPt>
            <c:idx val="1"/>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3-7203-46E4-BB87-175BEAD6E767}"/>
              </c:ext>
            </c:extLst>
          </c:dPt>
          <c:dPt>
            <c:idx val="2"/>
            <c:bubble3D val="0"/>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5-7203-46E4-BB87-175BEAD6E767}"/>
              </c:ext>
            </c:extLst>
          </c:dPt>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Лист1!$A$2:$A$4</c:f>
              <c:strCache>
                <c:ptCount val="3"/>
                <c:pt idx="0">
                  <c:v>доходы от использования имущества</c:v>
                </c:pt>
                <c:pt idx="1">
                  <c:v>доходы от продажи имущества</c:v>
                </c:pt>
                <c:pt idx="2">
                  <c:v>Прочие поступления</c:v>
                </c:pt>
              </c:strCache>
            </c:strRef>
          </c:cat>
          <c:val>
            <c:numRef>
              <c:f>Лист1!$B$2:$B$4</c:f>
              <c:numCache>
                <c:formatCode>0.0%</c:formatCode>
                <c:ptCount val="3"/>
                <c:pt idx="0">
                  <c:v>0.66700000000000004</c:v>
                </c:pt>
                <c:pt idx="1">
                  <c:v>0.2387</c:v>
                </c:pt>
                <c:pt idx="2">
                  <c:v>9.4299999999999995E-2</c:v>
                </c:pt>
              </c:numCache>
            </c:numRef>
          </c:val>
          <c:extLst>
            <c:ext xmlns:c16="http://schemas.microsoft.com/office/drawing/2014/chart" uri="{C3380CC4-5D6E-409C-BE32-E72D297353CC}">
              <c16:uniqueId val="{00000008-7203-46E4-BB87-175BEAD6E767}"/>
            </c:ext>
          </c:extLst>
        </c:ser>
        <c:dLbls>
          <c:dLblPos val="bestFit"/>
          <c:showLegendKey val="0"/>
          <c:showVal val="1"/>
          <c:showCatName val="0"/>
          <c:showSerName val="0"/>
          <c:showPercent val="0"/>
          <c:showBubbleSize val="0"/>
          <c:showLeaderLines val="1"/>
        </c:dLbls>
      </c:pie3DChart>
      <c:spPr>
        <a:noFill/>
        <a:ln>
          <a:noFill/>
        </a:ln>
        <a:effectLst/>
      </c:spPr>
    </c:plotArea>
    <c:legend>
      <c:legendPos val="b"/>
      <c:layout>
        <c:manualLayout>
          <c:xMode val="edge"/>
          <c:yMode val="edge"/>
          <c:x val="7.6687076355734476E-2"/>
          <c:y val="0.64462150590107525"/>
          <c:w val="0.51984725746016858"/>
          <c:h val="0.21834169813547116"/>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1">
                    <a:lumMod val="65000"/>
                    <a:lumOff val="35000"/>
                  </a:schemeClr>
                </a:solidFill>
                <a:latin typeface="+mn-lt"/>
                <a:ea typeface="+mn-ea"/>
                <a:cs typeface="+mn-cs"/>
              </a:defRPr>
            </a:pP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2022г (оценка)</a:t>
            </a:r>
          </a:p>
        </c:rich>
      </c:tx>
      <c:overlay val="0"/>
      <c:spPr>
        <a:noFill/>
        <a:ln>
          <a:noFill/>
        </a:ln>
        <a:effectLst/>
      </c:spPr>
      <c:txPr>
        <a:bodyPr rot="0" spcFirstLastPara="1" vertOverflow="ellipsis" vert="horz" wrap="square" anchor="ctr" anchorCtr="1"/>
        <a:lstStyle/>
        <a:p>
          <a:pPr>
            <a:defRPr sz="2128" b="1" i="0" u="none" strike="noStrike" kern="1200" baseline="0">
              <a:solidFill>
                <a:schemeClr val="tx1">
                  <a:lumMod val="65000"/>
                  <a:lumOff val="35000"/>
                </a:schemeClr>
              </a:solidFill>
              <a:latin typeface="+mn-lt"/>
              <a:ea typeface="+mn-ea"/>
              <a:cs typeface="+mn-cs"/>
            </a:defRPr>
          </a:pPr>
          <a:endParaRPr lang="ru-RU"/>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Лист1!$B$1</c:f>
              <c:strCache>
                <c:ptCount val="1"/>
                <c:pt idx="0">
                  <c:v>2021г (отчет)</c:v>
                </c:pt>
              </c:strCache>
            </c:strRef>
          </c:tx>
          <c:dPt>
            <c:idx val="0"/>
            <c:bubble3D val="0"/>
            <c:spPr>
              <a:gradFill rotWithShape="1">
                <a:gsLst>
                  <a:gs pos="0">
                    <a:schemeClr val="accent6">
                      <a:satMod val="103000"/>
                      <a:lumMod val="102000"/>
                      <a:tint val="94000"/>
                    </a:schemeClr>
                  </a:gs>
                  <a:gs pos="50000">
                    <a:schemeClr val="accent6">
                      <a:satMod val="110000"/>
                      <a:lumMod val="100000"/>
                      <a:shade val="100000"/>
                    </a:schemeClr>
                  </a:gs>
                  <a:gs pos="100000">
                    <a:schemeClr val="accent6">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1-6AAF-4155-9B49-6C499FDB02CD}"/>
              </c:ext>
            </c:extLst>
          </c:dPt>
          <c:dPt>
            <c:idx val="1"/>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3-6AAF-4155-9B49-6C499FDB02CD}"/>
              </c:ext>
            </c:extLst>
          </c:dPt>
          <c:dPt>
            <c:idx val="2"/>
            <c:bubble3D val="0"/>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5-6AAF-4155-9B49-6C499FDB02CD}"/>
              </c:ext>
            </c:extLst>
          </c:dPt>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Лист1!$A$2:$A$4</c:f>
              <c:strCache>
                <c:ptCount val="3"/>
                <c:pt idx="0">
                  <c:v>доходы от использования имущества</c:v>
                </c:pt>
                <c:pt idx="1">
                  <c:v>доходы от продажи имущества</c:v>
                </c:pt>
                <c:pt idx="2">
                  <c:v>Прочие поступления</c:v>
                </c:pt>
              </c:strCache>
            </c:strRef>
          </c:cat>
          <c:val>
            <c:numRef>
              <c:f>Лист1!$B$2:$B$4</c:f>
              <c:numCache>
                <c:formatCode>0.0%</c:formatCode>
                <c:ptCount val="3"/>
                <c:pt idx="0">
                  <c:v>0.71650000000000003</c:v>
                </c:pt>
                <c:pt idx="1">
                  <c:v>0.18160000000000001</c:v>
                </c:pt>
                <c:pt idx="2">
                  <c:v>0.10100000000000001</c:v>
                </c:pt>
              </c:numCache>
            </c:numRef>
          </c:val>
          <c:extLst>
            <c:ext xmlns:c16="http://schemas.microsoft.com/office/drawing/2014/chart" uri="{C3380CC4-5D6E-409C-BE32-E72D297353CC}">
              <c16:uniqueId val="{00000006-6AAF-4155-9B49-6C499FDB02CD}"/>
            </c:ext>
          </c:extLst>
        </c:ser>
        <c:dLbls>
          <c:dLblPos val="bestFit"/>
          <c:showLegendKey val="0"/>
          <c:showVal val="1"/>
          <c:showCatName val="0"/>
          <c:showSerName val="0"/>
          <c:showPercent val="0"/>
          <c:showBubbleSize val="0"/>
          <c:showLeaderLines val="1"/>
        </c:dLbls>
      </c:pie3DChart>
      <c:spPr>
        <a:noFill/>
        <a:ln>
          <a:noFill/>
        </a:ln>
        <a:effectLst/>
      </c:spPr>
    </c:plotArea>
    <c:legend>
      <c:legendPos val="b"/>
      <c:layout>
        <c:manualLayout>
          <c:xMode val="edge"/>
          <c:yMode val="edge"/>
          <c:x val="7.6687076355734476E-2"/>
          <c:y val="0.64462150590107525"/>
          <c:w val="0.51984725746016858"/>
          <c:h val="0.21834169813547116"/>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1">
                    <a:lumMod val="65000"/>
                    <a:lumOff val="35000"/>
                  </a:schemeClr>
                </a:solidFill>
                <a:latin typeface="+mn-lt"/>
                <a:ea typeface="+mn-ea"/>
                <a:cs typeface="+mn-cs"/>
              </a:defRPr>
            </a:pP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2023</a:t>
            </a:r>
            <a:r>
              <a:rPr lang="ru-RU" sz="1100" baseline="0" dirty="0">
                <a:solidFill>
                  <a:schemeClr val="tx1">
                    <a:lumMod val="95000"/>
                    <a:lumOff val="5000"/>
                  </a:schemeClr>
                </a:solidFill>
                <a:latin typeface="Times New Roman" panose="02020603050405020304" pitchFamily="18" charset="0"/>
                <a:cs typeface="Times New Roman" panose="02020603050405020304" pitchFamily="18" charset="0"/>
              </a:rPr>
              <a:t> – 2025 </a:t>
            </a:r>
            <a:r>
              <a:rPr lang="ru-RU" sz="1100" baseline="0" dirty="0" err="1">
                <a:solidFill>
                  <a:schemeClr val="tx1">
                    <a:lumMod val="95000"/>
                    <a:lumOff val="5000"/>
                  </a:schemeClr>
                </a:solidFill>
                <a:latin typeface="Times New Roman" panose="02020603050405020304" pitchFamily="18" charset="0"/>
                <a:cs typeface="Times New Roman" panose="02020603050405020304" pitchFamily="18" charset="0"/>
              </a:rPr>
              <a:t>гг</a:t>
            </a: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(прогноз)</a:t>
            </a:r>
          </a:p>
        </c:rich>
      </c:tx>
      <c:overlay val="0"/>
      <c:spPr>
        <a:noFill/>
        <a:ln>
          <a:noFill/>
        </a:ln>
        <a:effectLst/>
      </c:spPr>
      <c:txPr>
        <a:bodyPr rot="0" spcFirstLastPara="1" vertOverflow="ellipsis" vert="horz" wrap="square" anchor="ctr" anchorCtr="1"/>
        <a:lstStyle/>
        <a:p>
          <a:pPr>
            <a:defRPr sz="2128" b="1" i="0" u="none" strike="noStrike" kern="1200" baseline="0">
              <a:solidFill>
                <a:schemeClr val="tx1">
                  <a:lumMod val="65000"/>
                  <a:lumOff val="35000"/>
                </a:schemeClr>
              </a:solidFill>
              <a:latin typeface="+mn-lt"/>
              <a:ea typeface="+mn-ea"/>
              <a:cs typeface="+mn-cs"/>
            </a:defRPr>
          </a:pPr>
          <a:endParaRPr lang="ru-RU"/>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Лист1!$B$1</c:f>
              <c:strCache>
                <c:ptCount val="1"/>
                <c:pt idx="0">
                  <c:v>2021г (отчет)</c:v>
                </c:pt>
              </c:strCache>
            </c:strRef>
          </c:tx>
          <c:dPt>
            <c:idx val="0"/>
            <c:bubble3D val="0"/>
            <c:spPr>
              <a:gradFill rotWithShape="1">
                <a:gsLst>
                  <a:gs pos="0">
                    <a:schemeClr val="accent6">
                      <a:satMod val="103000"/>
                      <a:lumMod val="102000"/>
                      <a:tint val="94000"/>
                    </a:schemeClr>
                  </a:gs>
                  <a:gs pos="50000">
                    <a:schemeClr val="accent6">
                      <a:satMod val="110000"/>
                      <a:lumMod val="100000"/>
                      <a:shade val="100000"/>
                    </a:schemeClr>
                  </a:gs>
                  <a:gs pos="100000">
                    <a:schemeClr val="accent6">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1-055E-44C6-85D1-0B0852F5271E}"/>
              </c:ext>
            </c:extLst>
          </c:dPt>
          <c:dPt>
            <c:idx val="1"/>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3-055E-44C6-85D1-0B0852F5271E}"/>
              </c:ext>
            </c:extLst>
          </c:dPt>
          <c:dPt>
            <c:idx val="2"/>
            <c:bubble3D val="0"/>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5-055E-44C6-85D1-0B0852F5271E}"/>
              </c:ext>
            </c:extLst>
          </c:dPt>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Лист1!$A$2:$A$4</c:f>
              <c:strCache>
                <c:ptCount val="3"/>
                <c:pt idx="0">
                  <c:v>доходы от использования имущества</c:v>
                </c:pt>
                <c:pt idx="1">
                  <c:v>доходы от продажи имущества</c:v>
                </c:pt>
                <c:pt idx="2">
                  <c:v>Прочие поступления</c:v>
                </c:pt>
              </c:strCache>
            </c:strRef>
          </c:cat>
          <c:val>
            <c:numRef>
              <c:f>Лист1!$B$2:$B$4</c:f>
              <c:numCache>
                <c:formatCode>0.0%</c:formatCode>
                <c:ptCount val="3"/>
                <c:pt idx="0">
                  <c:v>0.878</c:v>
                </c:pt>
                <c:pt idx="1">
                  <c:v>3.2000000000000001E-2</c:v>
                </c:pt>
                <c:pt idx="2">
                  <c:v>8.8999999999999996E-2</c:v>
                </c:pt>
              </c:numCache>
            </c:numRef>
          </c:val>
          <c:extLst>
            <c:ext xmlns:c16="http://schemas.microsoft.com/office/drawing/2014/chart" uri="{C3380CC4-5D6E-409C-BE32-E72D297353CC}">
              <c16:uniqueId val="{00000006-055E-44C6-85D1-0B0852F5271E}"/>
            </c:ext>
          </c:extLst>
        </c:ser>
        <c:dLbls>
          <c:dLblPos val="bestFit"/>
          <c:showLegendKey val="0"/>
          <c:showVal val="1"/>
          <c:showCatName val="0"/>
          <c:showSerName val="0"/>
          <c:showPercent val="0"/>
          <c:showBubbleSize val="0"/>
          <c:showLeaderLines val="1"/>
        </c:dLbls>
      </c:pie3DChart>
      <c:spPr>
        <a:noFill/>
        <a:ln>
          <a:noFill/>
        </a:ln>
        <a:effectLst/>
      </c:spPr>
    </c:plotArea>
    <c:legend>
      <c:legendPos val="b"/>
      <c:layout>
        <c:manualLayout>
          <c:xMode val="edge"/>
          <c:yMode val="edge"/>
          <c:x val="7.6687076355734476E-2"/>
          <c:y val="0.64462150590107525"/>
          <c:w val="0.51984725746016858"/>
          <c:h val="0.21834169813547116"/>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ru-RU" sz="1100" dirty="0">
                <a:latin typeface="Times New Roman" panose="02020603050405020304" pitchFamily="18" charset="0"/>
                <a:cs typeface="Times New Roman" panose="02020603050405020304" pitchFamily="18" charset="0"/>
              </a:rPr>
              <a:t>Динамика поступлений (</a:t>
            </a:r>
            <a:r>
              <a:rPr lang="ru-RU" sz="1100" dirty="0" err="1">
                <a:latin typeface="Times New Roman" panose="02020603050405020304" pitchFamily="18" charset="0"/>
                <a:cs typeface="Times New Roman" panose="02020603050405020304" pitchFamily="18" charset="0"/>
              </a:rPr>
              <a:t>тыс.руб</a:t>
            </a:r>
            <a:r>
              <a:rPr lang="ru-RU" sz="1100" dirty="0">
                <a:latin typeface="Times New Roman" panose="02020603050405020304" pitchFamily="18" charset="0"/>
                <a:cs typeface="Times New Roman" panose="02020603050405020304" pitchFamily="18" charset="0"/>
              </a:rPr>
              <a:t>.)</a:t>
            </a:r>
          </a:p>
        </c:rich>
      </c:tx>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ru-RU"/>
        </a:p>
      </c:txPr>
    </c:title>
    <c:autoTitleDeleted val="0"/>
    <c:view3D>
      <c:rotX val="0"/>
      <c:rotY val="0"/>
      <c:depthPercent val="60"/>
      <c:rAngAx val="0"/>
      <c:perspective val="100"/>
    </c:view3D>
    <c:floor>
      <c:thickness val="0"/>
      <c:spPr>
        <a:solidFill>
          <a:schemeClr val="lt1">
            <a:lumMod val="95000"/>
          </a:schemeClr>
        </a:solid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Лист1!$B$1</c:f>
              <c:strCache>
                <c:ptCount val="1"/>
                <c:pt idx="0">
                  <c:v>дотации</c:v>
                </c:pt>
              </c:strCache>
            </c:strRef>
          </c:tx>
          <c:spPr>
            <a:solidFill>
              <a:srgbClr val="00B0F0"/>
            </a:solidFill>
            <a:ln w="9525" cap="flat" cmpd="sng" algn="ctr">
              <a:solidFill>
                <a:schemeClr val="accent1">
                  <a:lumMod val="75000"/>
                </a:schemeClr>
              </a:solidFill>
              <a:round/>
            </a:ln>
            <a:effectLst/>
            <a:sp3d contourW="9525">
              <a:contourClr>
                <a:schemeClr val="accent1">
                  <a:lumMod val="75000"/>
                </a:schemeClr>
              </a:contourClr>
            </a:sp3d>
          </c:spPr>
          <c:invertIfNegative val="0"/>
          <c:dPt>
            <c:idx val="0"/>
            <c:invertIfNegative val="0"/>
            <c:bubble3D val="0"/>
            <c:spPr>
              <a:solidFill>
                <a:srgbClr val="00B0F0"/>
              </a:solidFill>
              <a:ln w="9525" cap="flat" cmpd="sng" algn="ctr">
                <a:solidFill>
                  <a:schemeClr val="accent1">
                    <a:lumMod val="75000"/>
                  </a:schemeClr>
                </a:solidFill>
                <a:round/>
              </a:ln>
              <a:effectLst/>
              <a:sp3d contourW="9525">
                <a:contourClr>
                  <a:schemeClr val="accent1">
                    <a:lumMod val="75000"/>
                  </a:schemeClr>
                </a:contourClr>
              </a:sp3d>
            </c:spPr>
            <c:extLst>
              <c:ext xmlns:c16="http://schemas.microsoft.com/office/drawing/2014/chart" uri="{C3380CC4-5D6E-409C-BE32-E72D297353CC}">
                <c16:uniqueId val="{00000001-456A-46C2-A0E8-EAD8AD06F335}"/>
              </c:ext>
            </c:extLst>
          </c:dPt>
          <c:dPt>
            <c:idx val="1"/>
            <c:invertIfNegative val="0"/>
            <c:bubble3D val="0"/>
            <c:spPr>
              <a:solidFill>
                <a:srgbClr val="00B0F0"/>
              </a:solidFill>
              <a:ln w="9525" cap="flat" cmpd="sng" algn="ctr">
                <a:solidFill>
                  <a:schemeClr val="accent1">
                    <a:lumMod val="75000"/>
                  </a:schemeClr>
                </a:solidFill>
                <a:round/>
              </a:ln>
              <a:effectLst/>
              <a:sp3d contourW="9525">
                <a:contourClr>
                  <a:schemeClr val="accent1">
                    <a:lumMod val="75000"/>
                  </a:schemeClr>
                </a:contourClr>
              </a:sp3d>
            </c:spPr>
            <c:extLst>
              <c:ext xmlns:c16="http://schemas.microsoft.com/office/drawing/2014/chart" uri="{C3380CC4-5D6E-409C-BE32-E72D297353CC}">
                <c16:uniqueId val="{00000003-456A-46C2-A0E8-EAD8AD06F335}"/>
              </c:ext>
            </c:extLst>
          </c:dPt>
          <c:dPt>
            <c:idx val="2"/>
            <c:invertIfNegative val="0"/>
            <c:bubble3D val="0"/>
            <c:spPr>
              <a:solidFill>
                <a:srgbClr val="00B0F0"/>
              </a:solidFill>
              <a:ln w="9525" cap="flat" cmpd="sng" algn="ctr">
                <a:solidFill>
                  <a:schemeClr val="accent1">
                    <a:lumMod val="75000"/>
                  </a:schemeClr>
                </a:solidFill>
                <a:round/>
              </a:ln>
              <a:effectLst/>
              <a:sp3d contourW="9525">
                <a:contourClr>
                  <a:schemeClr val="accent1">
                    <a:lumMod val="75000"/>
                  </a:schemeClr>
                </a:contourClr>
              </a:sp3d>
            </c:spPr>
            <c:extLst>
              <c:ext xmlns:c16="http://schemas.microsoft.com/office/drawing/2014/chart" uri="{C3380CC4-5D6E-409C-BE32-E72D297353CC}">
                <c16:uniqueId val="{00000005-456A-46C2-A0E8-EAD8AD06F335}"/>
              </c:ext>
            </c:extLst>
          </c:dPt>
          <c:cat>
            <c:strRef>
              <c:f>Лист1!$A$2:$A$6</c:f>
              <c:strCache>
                <c:ptCount val="5"/>
                <c:pt idx="0">
                  <c:v>2021г (отчет)</c:v>
                </c:pt>
                <c:pt idx="1">
                  <c:v>2022г (оценка)</c:v>
                </c:pt>
                <c:pt idx="2">
                  <c:v>2023г(план)</c:v>
                </c:pt>
                <c:pt idx="3">
                  <c:v>2024г(прогноз)</c:v>
                </c:pt>
                <c:pt idx="4">
                  <c:v>2025г(прогноз)</c:v>
                </c:pt>
              </c:strCache>
            </c:strRef>
          </c:cat>
          <c:val>
            <c:numRef>
              <c:f>Лист1!$B$2:$B$6</c:f>
              <c:numCache>
                <c:formatCode>0.00</c:formatCode>
                <c:ptCount val="5"/>
                <c:pt idx="0">
                  <c:v>86497</c:v>
                </c:pt>
                <c:pt idx="1">
                  <c:v>116756.9</c:v>
                </c:pt>
                <c:pt idx="2">
                  <c:v>102731</c:v>
                </c:pt>
                <c:pt idx="3">
                  <c:v>95613.2</c:v>
                </c:pt>
                <c:pt idx="4">
                  <c:v>74830.3</c:v>
                </c:pt>
              </c:numCache>
            </c:numRef>
          </c:val>
          <c:extLst>
            <c:ext xmlns:c16="http://schemas.microsoft.com/office/drawing/2014/chart" uri="{C3380CC4-5D6E-409C-BE32-E72D297353CC}">
              <c16:uniqueId val="{00000006-456A-46C2-A0E8-EAD8AD06F335}"/>
            </c:ext>
          </c:extLst>
        </c:ser>
        <c:ser>
          <c:idx val="1"/>
          <c:order val="1"/>
          <c:tx>
            <c:strRef>
              <c:f>Лист1!$C$1</c:f>
              <c:strCache>
                <c:ptCount val="1"/>
                <c:pt idx="0">
                  <c:v>субсидии</c:v>
                </c:pt>
              </c:strCache>
            </c:strRef>
          </c:tx>
          <c:spPr>
            <a:solidFill>
              <a:srgbClr val="FFFF00"/>
            </a:solidFill>
            <a:ln w="9525" cap="flat" cmpd="sng" algn="ctr">
              <a:solidFill>
                <a:schemeClr val="accent2">
                  <a:lumMod val="75000"/>
                </a:schemeClr>
              </a:solidFill>
              <a:round/>
            </a:ln>
            <a:effectLst/>
            <a:sp3d contourW="9525">
              <a:contourClr>
                <a:schemeClr val="accent2">
                  <a:lumMod val="75000"/>
                </a:schemeClr>
              </a:contourClr>
            </a:sp3d>
          </c:spPr>
          <c:invertIfNegative val="0"/>
          <c:dPt>
            <c:idx val="0"/>
            <c:invertIfNegative val="0"/>
            <c:bubble3D val="0"/>
            <c:extLst>
              <c:ext xmlns:c16="http://schemas.microsoft.com/office/drawing/2014/chart" uri="{C3380CC4-5D6E-409C-BE32-E72D297353CC}">
                <c16:uniqueId val="{00000008-456A-46C2-A0E8-EAD8AD06F335}"/>
              </c:ext>
            </c:extLst>
          </c:dPt>
          <c:dPt>
            <c:idx val="1"/>
            <c:invertIfNegative val="0"/>
            <c:bubble3D val="0"/>
            <c:extLst>
              <c:ext xmlns:c16="http://schemas.microsoft.com/office/drawing/2014/chart" uri="{C3380CC4-5D6E-409C-BE32-E72D297353CC}">
                <c16:uniqueId val="{0000000A-456A-46C2-A0E8-EAD8AD06F335}"/>
              </c:ext>
            </c:extLst>
          </c:dPt>
          <c:dPt>
            <c:idx val="2"/>
            <c:invertIfNegative val="0"/>
            <c:bubble3D val="0"/>
            <c:extLst>
              <c:ext xmlns:c16="http://schemas.microsoft.com/office/drawing/2014/chart" uri="{C3380CC4-5D6E-409C-BE32-E72D297353CC}">
                <c16:uniqueId val="{0000000C-456A-46C2-A0E8-EAD8AD06F335}"/>
              </c:ext>
            </c:extLst>
          </c:dPt>
          <c:cat>
            <c:strRef>
              <c:f>Лист1!$A$2:$A$6</c:f>
              <c:strCache>
                <c:ptCount val="5"/>
                <c:pt idx="0">
                  <c:v>2021г (отчет)</c:v>
                </c:pt>
                <c:pt idx="1">
                  <c:v>2022г (оценка)</c:v>
                </c:pt>
                <c:pt idx="2">
                  <c:v>2023г(план)</c:v>
                </c:pt>
                <c:pt idx="3">
                  <c:v>2024г(прогноз)</c:v>
                </c:pt>
                <c:pt idx="4">
                  <c:v>2025г(прогноз)</c:v>
                </c:pt>
              </c:strCache>
            </c:strRef>
          </c:cat>
          <c:val>
            <c:numRef>
              <c:f>Лист1!$C$2:$C$6</c:f>
              <c:numCache>
                <c:formatCode>0.00</c:formatCode>
                <c:ptCount val="5"/>
                <c:pt idx="0">
                  <c:v>20524</c:v>
                </c:pt>
                <c:pt idx="1">
                  <c:v>72066.7</c:v>
                </c:pt>
                <c:pt idx="2">
                  <c:v>55664.800000000003</c:v>
                </c:pt>
                <c:pt idx="3">
                  <c:v>58096.800000000003</c:v>
                </c:pt>
                <c:pt idx="4">
                  <c:v>69271.3</c:v>
                </c:pt>
              </c:numCache>
            </c:numRef>
          </c:val>
          <c:extLst>
            <c:ext xmlns:c16="http://schemas.microsoft.com/office/drawing/2014/chart" uri="{C3380CC4-5D6E-409C-BE32-E72D297353CC}">
              <c16:uniqueId val="{0000000D-456A-46C2-A0E8-EAD8AD06F335}"/>
            </c:ext>
          </c:extLst>
        </c:ser>
        <c:ser>
          <c:idx val="2"/>
          <c:order val="2"/>
          <c:tx>
            <c:strRef>
              <c:f>Лист1!$D$1</c:f>
              <c:strCache>
                <c:ptCount val="1"/>
                <c:pt idx="0">
                  <c:v>субвенции</c:v>
                </c:pt>
              </c:strCache>
            </c:strRef>
          </c:tx>
          <c:spPr>
            <a:solidFill>
              <a:srgbClr val="FF00FF"/>
            </a:solidFill>
            <a:ln w="9525" cap="flat" cmpd="sng" algn="ctr">
              <a:solidFill>
                <a:schemeClr val="accent3">
                  <a:lumMod val="75000"/>
                </a:schemeClr>
              </a:solidFill>
              <a:round/>
            </a:ln>
            <a:effectLst/>
            <a:sp3d contourW="9525">
              <a:contourClr>
                <a:schemeClr val="accent3">
                  <a:lumMod val="75000"/>
                </a:schemeClr>
              </a:contourClr>
            </a:sp3d>
          </c:spPr>
          <c:invertIfNegative val="0"/>
          <c:cat>
            <c:strRef>
              <c:f>Лист1!$A$2:$A$6</c:f>
              <c:strCache>
                <c:ptCount val="5"/>
                <c:pt idx="0">
                  <c:v>2021г (отчет)</c:v>
                </c:pt>
                <c:pt idx="1">
                  <c:v>2022г (оценка)</c:v>
                </c:pt>
                <c:pt idx="2">
                  <c:v>2023г(план)</c:v>
                </c:pt>
                <c:pt idx="3">
                  <c:v>2024г(прогноз)</c:v>
                </c:pt>
                <c:pt idx="4">
                  <c:v>2025г(прогноз)</c:v>
                </c:pt>
              </c:strCache>
            </c:strRef>
          </c:cat>
          <c:val>
            <c:numRef>
              <c:f>Лист1!$D$2:$D$6</c:f>
              <c:numCache>
                <c:formatCode>0.00</c:formatCode>
                <c:ptCount val="5"/>
                <c:pt idx="0">
                  <c:v>215957</c:v>
                </c:pt>
                <c:pt idx="1">
                  <c:v>241788.7</c:v>
                </c:pt>
                <c:pt idx="2">
                  <c:v>287419</c:v>
                </c:pt>
                <c:pt idx="3">
                  <c:v>309125</c:v>
                </c:pt>
                <c:pt idx="4">
                  <c:v>324601.5</c:v>
                </c:pt>
              </c:numCache>
            </c:numRef>
          </c:val>
          <c:extLst>
            <c:ext xmlns:c16="http://schemas.microsoft.com/office/drawing/2014/chart" uri="{C3380CC4-5D6E-409C-BE32-E72D297353CC}">
              <c16:uniqueId val="{00000011-456A-46C2-A0E8-EAD8AD06F335}"/>
            </c:ext>
          </c:extLst>
        </c:ser>
        <c:ser>
          <c:idx val="3"/>
          <c:order val="3"/>
          <c:tx>
            <c:strRef>
              <c:f>Лист1!$E$1</c:f>
              <c:strCache>
                <c:ptCount val="1"/>
                <c:pt idx="0">
                  <c:v>иные межбюджетные трансферты</c:v>
                </c:pt>
              </c:strCache>
            </c:strRef>
          </c:tx>
          <c:spPr>
            <a:solidFill>
              <a:schemeClr val="accent6">
                <a:lumMod val="75000"/>
              </a:schemeClr>
            </a:solidFill>
            <a:ln w="9525" cap="flat" cmpd="sng" algn="ctr">
              <a:solidFill>
                <a:schemeClr val="accent4">
                  <a:lumMod val="75000"/>
                </a:schemeClr>
              </a:solidFill>
              <a:round/>
            </a:ln>
            <a:effectLst/>
            <a:sp3d contourW="9525">
              <a:contourClr>
                <a:schemeClr val="accent4">
                  <a:lumMod val="75000"/>
                </a:schemeClr>
              </a:contourClr>
            </a:sp3d>
          </c:spPr>
          <c:invertIfNegative val="0"/>
          <c:cat>
            <c:strRef>
              <c:f>Лист1!$A$2:$A$6</c:f>
              <c:strCache>
                <c:ptCount val="5"/>
                <c:pt idx="0">
                  <c:v>2021г (отчет)</c:v>
                </c:pt>
                <c:pt idx="1">
                  <c:v>2022г (оценка)</c:v>
                </c:pt>
                <c:pt idx="2">
                  <c:v>2023г(план)</c:v>
                </c:pt>
                <c:pt idx="3">
                  <c:v>2024г(прогноз)</c:v>
                </c:pt>
                <c:pt idx="4">
                  <c:v>2025г(прогноз)</c:v>
                </c:pt>
              </c:strCache>
            </c:strRef>
          </c:cat>
          <c:val>
            <c:numRef>
              <c:f>Лист1!$E$2:$E$6</c:f>
              <c:numCache>
                <c:formatCode>0.00</c:formatCode>
                <c:ptCount val="5"/>
                <c:pt idx="0">
                  <c:v>11908</c:v>
                </c:pt>
                <c:pt idx="1">
                  <c:v>12870</c:v>
                </c:pt>
                <c:pt idx="2">
                  <c:v>14521.4</c:v>
                </c:pt>
                <c:pt idx="3">
                  <c:v>18663.099999999999</c:v>
                </c:pt>
                <c:pt idx="4">
                  <c:v>18663.099999999999</c:v>
                </c:pt>
              </c:numCache>
            </c:numRef>
          </c:val>
          <c:extLst>
            <c:ext xmlns:c16="http://schemas.microsoft.com/office/drawing/2014/chart" uri="{C3380CC4-5D6E-409C-BE32-E72D297353CC}">
              <c16:uniqueId val="{00000012-456A-46C2-A0E8-EAD8AD06F335}"/>
            </c:ext>
          </c:extLst>
        </c:ser>
        <c:dLbls>
          <c:showLegendKey val="0"/>
          <c:showVal val="0"/>
          <c:showCatName val="0"/>
          <c:showSerName val="0"/>
          <c:showPercent val="0"/>
          <c:showBubbleSize val="0"/>
        </c:dLbls>
        <c:gapWidth val="65"/>
        <c:shape val="box"/>
        <c:axId val="499474936"/>
        <c:axId val="499476904"/>
        <c:axId val="0"/>
      </c:bar3DChart>
      <c:catAx>
        <c:axId val="499474936"/>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000" b="0" i="0" u="none" strike="noStrike" kern="1200" cap="all"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499476904"/>
        <c:crosses val="autoZero"/>
        <c:auto val="1"/>
        <c:lblAlgn val="ctr"/>
        <c:lblOffset val="100"/>
        <c:noMultiLvlLbl val="0"/>
      </c:catAx>
      <c:valAx>
        <c:axId val="499476904"/>
        <c:scaling>
          <c:orientation val="minMax"/>
        </c:scaling>
        <c:delete val="0"/>
        <c:axPos val="l"/>
        <c:majorGridlines>
          <c:spPr>
            <a:ln w="9525" cap="flat" cmpd="sng" algn="ctr">
              <a:solidFill>
                <a:schemeClr val="dk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499474936"/>
        <c:crosses val="autoZero"/>
        <c:crossBetween val="between"/>
      </c:valAx>
      <c:spPr>
        <a:noFill/>
        <a:ln>
          <a:noFill/>
        </a:ln>
        <a:effectLst/>
      </c:spPr>
    </c:plotArea>
    <c:legend>
      <c:legendPos val="b"/>
      <c:overlay val="0"/>
      <c:spPr>
        <a:solidFill>
          <a:schemeClr val="lt1">
            <a:lumMod val="95000"/>
            <a:alpha val="39000"/>
          </a:schemeClr>
        </a:solidFill>
        <a:ln>
          <a:noFill/>
        </a:ln>
        <a:effectLst/>
      </c:spPr>
      <c:txPr>
        <a:bodyPr rot="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ru-RU"/>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ru-RU" sz="1200" dirty="0">
                <a:solidFill>
                  <a:srgbClr val="FF0066"/>
                </a:solidFill>
                <a:latin typeface="Times New Roman" panose="02020603050405020304" pitchFamily="18" charset="0"/>
                <a:cs typeface="Times New Roman" panose="02020603050405020304" pitchFamily="18" charset="0"/>
              </a:rPr>
              <a:t>Динамика расходов бюджета округа (</a:t>
            </a:r>
            <a:r>
              <a:rPr lang="ru-RU" sz="1200" dirty="0" err="1">
                <a:solidFill>
                  <a:srgbClr val="FF0066"/>
                </a:solidFill>
                <a:latin typeface="Times New Roman" panose="02020603050405020304" pitchFamily="18" charset="0"/>
                <a:cs typeface="Times New Roman" panose="02020603050405020304" pitchFamily="18" charset="0"/>
              </a:rPr>
              <a:t>тыс.руб</a:t>
            </a:r>
            <a:r>
              <a:rPr lang="ru-RU" sz="1200" dirty="0">
                <a:solidFill>
                  <a:srgbClr val="FF0066"/>
                </a:solidFill>
                <a:latin typeface="Times New Roman" panose="02020603050405020304" pitchFamily="18" charset="0"/>
                <a:cs typeface="Times New Roman" panose="02020603050405020304" pitchFamily="18" charset="0"/>
              </a:rPr>
              <a:t>.)</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ru-RU"/>
        </a:p>
      </c:txPr>
    </c:title>
    <c:autoTitleDeleted val="0"/>
    <c:plotArea>
      <c:layout>
        <c:manualLayout>
          <c:layoutTarget val="inner"/>
          <c:xMode val="edge"/>
          <c:yMode val="edge"/>
          <c:x val="8.9855437992125989E-2"/>
          <c:y val="0.25031248460184025"/>
          <c:w val="0.89295706200787406"/>
          <c:h val="0.69357814384976968"/>
        </c:manualLayout>
      </c:layout>
      <c:lineChart>
        <c:grouping val="standard"/>
        <c:varyColors val="0"/>
        <c:ser>
          <c:idx val="0"/>
          <c:order val="0"/>
          <c:tx>
            <c:strRef>
              <c:f>Лист1!$B$1</c:f>
              <c:strCache>
                <c:ptCount val="1"/>
                <c:pt idx="0">
                  <c:v>Ряд 1</c:v>
                </c:pt>
              </c:strCache>
            </c:strRef>
          </c:tx>
          <c:spPr>
            <a:ln w="28575" cap="rnd">
              <a:solidFill>
                <a:schemeClr val="accent2"/>
              </a:solidFill>
              <a:round/>
            </a:ln>
            <a:effectLst>
              <a:glow rad="127000">
                <a:schemeClr val="accent4">
                  <a:lumMod val="75000"/>
                </a:schemeClr>
              </a:glow>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2021г (отчет)</c:v>
                </c:pt>
                <c:pt idx="1">
                  <c:v>2022г (оценка)</c:v>
                </c:pt>
                <c:pt idx="2">
                  <c:v>2023г (план)</c:v>
                </c:pt>
                <c:pt idx="3">
                  <c:v>2024г (прогноз)</c:v>
                </c:pt>
                <c:pt idx="4">
                  <c:v>2025г (прогноз)</c:v>
                </c:pt>
              </c:strCache>
            </c:strRef>
          </c:cat>
          <c:val>
            <c:numRef>
              <c:f>Лист1!$B$2:$B$6</c:f>
              <c:numCache>
                <c:formatCode>0.00</c:formatCode>
                <c:ptCount val="5"/>
                <c:pt idx="0">
                  <c:v>575603.6</c:v>
                </c:pt>
                <c:pt idx="1">
                  <c:v>736126.8</c:v>
                </c:pt>
                <c:pt idx="2">
                  <c:v>730549.5</c:v>
                </c:pt>
                <c:pt idx="3">
                  <c:v>755051.1</c:v>
                </c:pt>
                <c:pt idx="4" formatCode="General">
                  <c:v>764943.3</c:v>
                </c:pt>
              </c:numCache>
            </c:numRef>
          </c:val>
          <c:smooth val="0"/>
          <c:extLst>
            <c:ext xmlns:c16="http://schemas.microsoft.com/office/drawing/2014/chart" uri="{C3380CC4-5D6E-409C-BE32-E72D297353CC}">
              <c16:uniqueId val="{00000000-25C9-4D4C-8307-38898C13C670}"/>
            </c:ext>
          </c:extLst>
        </c:ser>
        <c:dLbls>
          <c:dLblPos val="t"/>
          <c:showLegendKey val="0"/>
          <c:showVal val="1"/>
          <c:showCatName val="0"/>
          <c:showSerName val="0"/>
          <c:showPercent val="0"/>
          <c:showBubbleSize val="0"/>
        </c:dLbls>
        <c:smooth val="0"/>
        <c:axId val="51487120"/>
        <c:axId val="51487776"/>
      </c:lineChart>
      <c:catAx>
        <c:axId val="51487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51487776"/>
        <c:crosses val="autoZero"/>
        <c:auto val="1"/>
        <c:lblAlgn val="ctr"/>
        <c:lblOffset val="100"/>
        <c:noMultiLvlLbl val="0"/>
      </c:catAx>
      <c:valAx>
        <c:axId val="51487776"/>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5148712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bg1"/>
      </a:solidFill>
    </a:ln>
    <a:effectLst>
      <a:glow rad="127000">
        <a:schemeClr val="accent1">
          <a:lumMod val="20000"/>
          <a:lumOff val="80000"/>
        </a:schemeClr>
      </a:glow>
    </a:effectLst>
  </c:spPr>
  <c:txPr>
    <a:bodyPr/>
    <a:lstStyle/>
    <a:p>
      <a:pPr>
        <a:defRPr/>
      </a:pPr>
      <a:endParaRPr lang="ru-RU"/>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1">
                    <a:lumMod val="65000"/>
                    <a:lumOff val="35000"/>
                  </a:schemeClr>
                </a:solidFill>
                <a:latin typeface="+mn-lt"/>
                <a:ea typeface="+mn-ea"/>
                <a:cs typeface="+mn-cs"/>
              </a:defRPr>
            </a:pPr>
            <a:r>
              <a:rPr lang="ru-RU" sz="1100" dirty="0">
                <a:latin typeface="Times New Roman" panose="02020603050405020304" pitchFamily="18" charset="0"/>
                <a:cs typeface="Times New Roman" panose="02020603050405020304" pitchFamily="18" charset="0"/>
              </a:rPr>
              <a:t>Динамика расходов (</a:t>
            </a:r>
            <a:r>
              <a:rPr lang="ru-RU" sz="1100" dirty="0" err="1">
                <a:latin typeface="Times New Roman" panose="02020603050405020304" pitchFamily="18" charset="0"/>
                <a:cs typeface="Times New Roman" panose="02020603050405020304" pitchFamily="18" charset="0"/>
              </a:rPr>
              <a:t>тыс.руб</a:t>
            </a:r>
            <a:r>
              <a:rPr lang="ru-RU" sz="1100" dirty="0">
                <a:latin typeface="Times New Roman" panose="02020603050405020304" pitchFamily="18" charset="0"/>
                <a:cs typeface="Times New Roman" panose="02020603050405020304" pitchFamily="18" charset="0"/>
              </a:rPr>
              <a:t>.)</a:t>
            </a:r>
          </a:p>
        </c:rich>
      </c:tx>
      <c:overlay val="0"/>
      <c:spPr>
        <a:noFill/>
        <a:ln>
          <a:noFill/>
        </a:ln>
        <a:effectLst/>
      </c:spPr>
      <c:txPr>
        <a:bodyPr rot="0" spcFirstLastPara="1" vertOverflow="ellipsis" vert="horz" wrap="square" anchor="ctr" anchorCtr="1"/>
        <a:lstStyle/>
        <a:p>
          <a:pPr>
            <a:defRPr sz="2128" b="1" i="0" u="none" strike="noStrike" kern="1200" baseline="0">
              <a:solidFill>
                <a:schemeClr val="tx1">
                  <a:lumMod val="65000"/>
                  <a:lumOff val="35000"/>
                </a:schemeClr>
              </a:solidFill>
              <a:latin typeface="+mn-lt"/>
              <a:ea typeface="+mn-ea"/>
              <a:cs typeface="+mn-cs"/>
            </a:defRPr>
          </a:pPr>
          <a:endParaRPr lang="ru-RU"/>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8.9824680118110234E-2"/>
          <c:y val="9.8519617463114079E-2"/>
          <c:w val="0.88512032480314962"/>
          <c:h val="0.50910288452861197"/>
        </c:manualLayout>
      </c:layout>
      <c:bar3DChart>
        <c:barDir val="col"/>
        <c:grouping val="clustered"/>
        <c:varyColors val="0"/>
        <c:ser>
          <c:idx val="0"/>
          <c:order val="0"/>
          <c:tx>
            <c:strRef>
              <c:f>Лист1!$B$1</c:f>
              <c:strCache>
                <c:ptCount val="1"/>
                <c:pt idx="0">
                  <c:v>2021г</c:v>
                </c:pt>
              </c:strCache>
            </c:strRef>
          </c:tx>
          <c:spPr>
            <a:solidFill>
              <a:schemeClr val="accent6">
                <a:lumMod val="20000"/>
                <a:lumOff val="80000"/>
              </a:schemeClr>
            </a:solidFill>
            <a:ln>
              <a:noFill/>
            </a:ln>
            <a:effectLst>
              <a:outerShdw blurRad="57150" dist="19050" dir="5400000" algn="ctr" rotWithShape="0">
                <a:srgbClr val="000000">
                  <a:alpha val="63000"/>
                </a:srgbClr>
              </a:outerShdw>
            </a:effectLst>
            <a:sp3d/>
          </c:spPr>
          <c:invertIfNegative val="0"/>
          <c:dLbls>
            <c:dLbl>
              <c:idx val="0"/>
              <c:layout>
                <c:manualLayout>
                  <c:x val="-1.40625E-2"/>
                  <c:y val="4.6874997116449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A87-4570-9A00-BE53F71E4E04}"/>
                </c:ext>
              </c:extLst>
            </c:dLbl>
            <c:dLbl>
              <c:idx val="1"/>
              <c:layout>
                <c:manualLayout>
                  <c:x val="-2.5000000000000057E-2"/>
                  <c:y val="5.859374639556186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6A87-4570-9A00-BE53F71E4E04}"/>
                </c:ext>
              </c:extLst>
            </c:dLbl>
            <c:dLbl>
              <c:idx val="2"/>
              <c:layout>
                <c:manualLayout>
                  <c:x val="-1.40625E-2"/>
                  <c:y val="3.515624783733711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6A87-4570-9A00-BE53F71E4E04}"/>
                </c:ext>
              </c:extLst>
            </c:dLbl>
            <c:dLbl>
              <c:idx val="3"/>
              <c:layout>
                <c:manualLayout>
                  <c:x val="-9.3749999999999997E-3"/>
                  <c:y val="1.640624899075723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6A87-4570-9A00-BE53F71E4E04}"/>
                </c:ext>
              </c:extLst>
            </c:dLbl>
            <c:dLbl>
              <c:idx val="4"/>
              <c:layout>
                <c:manualLayout>
                  <c:x val="-9.3749999999999997E-3"/>
                  <c:y val="3.046874812569216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6A87-4570-9A00-BE53F71E4E04}"/>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FF00FF"/>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общегосударственные вопросы</c:v>
                </c:pt>
                <c:pt idx="1">
                  <c:v>образование</c:v>
                </c:pt>
                <c:pt idx="2">
                  <c:v>культура</c:v>
                </c:pt>
                <c:pt idx="3">
                  <c:v>социальная политика</c:v>
                </c:pt>
                <c:pt idx="4">
                  <c:v>прочие</c:v>
                </c:pt>
              </c:strCache>
            </c:strRef>
          </c:cat>
          <c:val>
            <c:numRef>
              <c:f>Лист1!$B$2:$B$6</c:f>
              <c:numCache>
                <c:formatCode>General</c:formatCode>
                <c:ptCount val="5"/>
                <c:pt idx="0">
                  <c:v>83986.8</c:v>
                </c:pt>
                <c:pt idx="1">
                  <c:v>312835.8</c:v>
                </c:pt>
                <c:pt idx="2">
                  <c:v>57683</c:v>
                </c:pt>
                <c:pt idx="3">
                  <c:v>46148</c:v>
                </c:pt>
                <c:pt idx="4">
                  <c:v>74949.899999999994</c:v>
                </c:pt>
              </c:numCache>
            </c:numRef>
          </c:val>
          <c:shape val="cylinder"/>
          <c:extLst>
            <c:ext xmlns:c16="http://schemas.microsoft.com/office/drawing/2014/chart" uri="{C3380CC4-5D6E-409C-BE32-E72D297353CC}">
              <c16:uniqueId val="{00000000-D76E-435B-9450-6C3B4154A2B1}"/>
            </c:ext>
          </c:extLst>
        </c:ser>
        <c:ser>
          <c:idx val="1"/>
          <c:order val="1"/>
          <c:tx>
            <c:strRef>
              <c:f>Лист1!$C$1</c:f>
              <c:strCache>
                <c:ptCount val="1"/>
                <c:pt idx="0">
                  <c:v>2022г</c:v>
                </c:pt>
              </c:strCache>
            </c:strRef>
          </c:tx>
          <c:spPr>
            <a:solidFill>
              <a:schemeClr val="accent2">
                <a:lumMod val="40000"/>
                <a:lumOff val="60000"/>
              </a:schemeClr>
            </a:solidFill>
            <a:ln>
              <a:noFill/>
            </a:ln>
            <a:effectLst>
              <a:outerShdw blurRad="57150" dist="19050" dir="5400000" algn="ctr" rotWithShape="0">
                <a:srgbClr val="000000">
                  <a:alpha val="63000"/>
                </a:srgbClr>
              </a:outerShdw>
            </a:effectLst>
            <a:sp3d/>
          </c:spPr>
          <c:invertIfNegative val="0"/>
          <c:dLbls>
            <c:dLbl>
              <c:idx val="0"/>
              <c:layout>
                <c:manualLayout>
                  <c:x val="-2.6562500000000027E-2"/>
                  <c:y val="-1.874999884657979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A87-4570-9A00-BE53F71E4E04}"/>
                </c:ext>
              </c:extLst>
            </c:dLbl>
            <c:dLbl>
              <c:idx val="1"/>
              <c:layout>
                <c:manualLayout>
                  <c:x val="-2.8125000000000001E-2"/>
                  <c:y val="3.515624783733711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A87-4570-9A00-BE53F71E4E04}"/>
                </c:ext>
              </c:extLst>
            </c:dLbl>
            <c:dLbl>
              <c:idx val="2"/>
              <c:layout>
                <c:manualLayout>
                  <c:x val="-2.2656250000000058E-2"/>
                  <c:y val="2.8124998269869694E-2"/>
                </c:manualLayout>
              </c:layout>
              <c:showLegendKey val="0"/>
              <c:showVal val="1"/>
              <c:showCatName val="0"/>
              <c:showSerName val="0"/>
              <c:showPercent val="0"/>
              <c:showBubbleSize val="0"/>
              <c:extLst>
                <c:ext xmlns:c15="http://schemas.microsoft.com/office/drawing/2012/chart" uri="{CE6537A1-D6FC-4f65-9D91-7224C49458BB}">
                  <c15:layout>
                    <c:manualLayout>
                      <c:w val="6.7968749999999994E-2"/>
                      <c:h val="3.3984372909425881E-2"/>
                    </c:manualLayout>
                  </c15:layout>
                </c:ext>
                <c:ext xmlns:c16="http://schemas.microsoft.com/office/drawing/2014/chart" uri="{C3380CC4-5D6E-409C-BE32-E72D297353CC}">
                  <c16:uniqueId val="{00000005-6A87-4570-9A00-BE53F71E4E04}"/>
                </c:ext>
              </c:extLst>
            </c:dLbl>
            <c:dLbl>
              <c:idx val="3"/>
              <c:layout>
                <c:manualLayout>
                  <c:x val="0"/>
                  <c:y val="-3.749999769315967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6A87-4570-9A00-BE53F71E4E04}"/>
                </c:ext>
              </c:extLst>
            </c:dLbl>
            <c:dLbl>
              <c:idx val="4"/>
              <c:layout>
                <c:manualLayout>
                  <c:x val="-2.5000000000000001E-2"/>
                  <c:y val="2.109374870240218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6A87-4570-9A00-BE53F71E4E04}"/>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FF00FF"/>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общегосударственные вопросы</c:v>
                </c:pt>
                <c:pt idx="1">
                  <c:v>образование</c:v>
                </c:pt>
                <c:pt idx="2">
                  <c:v>культура</c:v>
                </c:pt>
                <c:pt idx="3">
                  <c:v>социальная политика</c:v>
                </c:pt>
                <c:pt idx="4">
                  <c:v>прочие</c:v>
                </c:pt>
              </c:strCache>
            </c:strRef>
          </c:cat>
          <c:val>
            <c:numRef>
              <c:f>Лист1!$C$2:$C$6</c:f>
              <c:numCache>
                <c:formatCode>General</c:formatCode>
                <c:ptCount val="5"/>
                <c:pt idx="0">
                  <c:v>94619.4</c:v>
                </c:pt>
                <c:pt idx="1">
                  <c:v>399832.9</c:v>
                </c:pt>
                <c:pt idx="2">
                  <c:v>89132.2</c:v>
                </c:pt>
                <c:pt idx="3">
                  <c:v>34572.9</c:v>
                </c:pt>
                <c:pt idx="4">
                  <c:v>117969.60000000001</c:v>
                </c:pt>
              </c:numCache>
            </c:numRef>
          </c:val>
          <c:shape val="cylinder"/>
          <c:extLst>
            <c:ext xmlns:c16="http://schemas.microsoft.com/office/drawing/2014/chart" uri="{C3380CC4-5D6E-409C-BE32-E72D297353CC}">
              <c16:uniqueId val="{00000001-D76E-435B-9450-6C3B4154A2B1}"/>
            </c:ext>
          </c:extLst>
        </c:ser>
        <c:ser>
          <c:idx val="2"/>
          <c:order val="2"/>
          <c:tx>
            <c:strRef>
              <c:f>Лист1!$D$1</c:f>
              <c:strCache>
                <c:ptCount val="1"/>
                <c:pt idx="0">
                  <c:v>2023г</c:v>
                </c:pt>
              </c:strCache>
            </c:strRef>
          </c:tx>
          <c:spPr>
            <a:solidFill>
              <a:srgbClr val="6CF410"/>
            </a:solidFill>
            <a:ln>
              <a:noFill/>
            </a:ln>
            <a:effectLst>
              <a:outerShdw blurRad="57150" dist="19050" dir="5400000" algn="ctr" rotWithShape="0">
                <a:srgbClr val="000000">
                  <a:alpha val="63000"/>
                </a:srgbClr>
              </a:outerShdw>
            </a:effectLst>
            <a:sp3d/>
          </c:spPr>
          <c:invertIfNegative val="0"/>
          <c:dLbls>
            <c:dLbl>
              <c:idx val="0"/>
              <c:layout>
                <c:manualLayout>
                  <c:x val="0"/>
                  <c:y val="-3.515624783733711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6A87-4570-9A00-BE53F71E4E04}"/>
                </c:ext>
              </c:extLst>
            </c:dLbl>
            <c:dLbl>
              <c:idx val="1"/>
              <c:layout>
                <c:manualLayout>
                  <c:x val="-3.125E-2"/>
                  <c:y val="-4.6874997116449491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6A87-4570-9A00-BE53F71E4E04}"/>
                </c:ext>
              </c:extLst>
            </c:dLbl>
            <c:dLbl>
              <c:idx val="2"/>
              <c:layout>
                <c:manualLayout>
                  <c:x val="2.1874999999999999E-2"/>
                  <c:y val="-2.109374870240227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6A87-4570-9A00-BE53F71E4E04}"/>
                </c:ext>
              </c:extLst>
            </c:dLbl>
            <c:dLbl>
              <c:idx val="3"/>
              <c:layout>
                <c:manualLayout>
                  <c:x val="3.2812500000000001E-2"/>
                  <c:y val="-3.749999769315959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6A87-4570-9A00-BE53F71E4E04}"/>
                </c:ext>
              </c:extLst>
            </c:dLbl>
            <c:dLbl>
              <c:idx val="4"/>
              <c:layout>
                <c:manualLayout>
                  <c:x val="1.1458200967217994E-16"/>
                  <c:y val="-4.45312472606270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6A87-4570-9A00-BE53F71E4E04}"/>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FF00FF"/>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общегосударственные вопросы</c:v>
                </c:pt>
                <c:pt idx="1">
                  <c:v>образование</c:v>
                </c:pt>
                <c:pt idx="2">
                  <c:v>культура</c:v>
                </c:pt>
                <c:pt idx="3">
                  <c:v>социальная политика</c:v>
                </c:pt>
                <c:pt idx="4">
                  <c:v>прочие</c:v>
                </c:pt>
              </c:strCache>
            </c:strRef>
          </c:cat>
          <c:val>
            <c:numRef>
              <c:f>Лист1!$D$2:$D$6</c:f>
              <c:numCache>
                <c:formatCode>General</c:formatCode>
                <c:ptCount val="5"/>
                <c:pt idx="0">
                  <c:v>101645.4</c:v>
                </c:pt>
                <c:pt idx="1">
                  <c:v>414969.4</c:v>
                </c:pt>
                <c:pt idx="2">
                  <c:v>70479.8</c:v>
                </c:pt>
                <c:pt idx="3">
                  <c:v>52196.5</c:v>
                </c:pt>
                <c:pt idx="4">
                  <c:v>91258.4</c:v>
                </c:pt>
              </c:numCache>
            </c:numRef>
          </c:val>
          <c:shape val="cylinder"/>
          <c:extLst>
            <c:ext xmlns:c16="http://schemas.microsoft.com/office/drawing/2014/chart" uri="{C3380CC4-5D6E-409C-BE32-E72D297353CC}">
              <c16:uniqueId val="{00000002-D76E-435B-9450-6C3B4154A2B1}"/>
            </c:ext>
          </c:extLst>
        </c:ser>
        <c:ser>
          <c:idx val="3"/>
          <c:order val="3"/>
          <c:tx>
            <c:strRef>
              <c:f>Лист1!$E$1</c:f>
              <c:strCache>
                <c:ptCount val="1"/>
                <c:pt idx="0">
                  <c:v>2024г</c:v>
                </c:pt>
              </c:strCache>
            </c:strRef>
          </c:tx>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invertIfNegative val="0"/>
          <c:dLbls>
            <c:dLbl>
              <c:idx val="0"/>
              <c:layout>
                <c:manualLayout>
                  <c:x val="3.5937499999999997E-2"/>
                  <c:y val="-2.109374870240227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6A87-4570-9A00-BE53F71E4E04}"/>
                </c:ext>
              </c:extLst>
            </c:dLbl>
            <c:dLbl>
              <c:idx val="1"/>
              <c:layout>
                <c:manualLayout>
                  <c:x val="-4.6874999999999998E-3"/>
                  <c:y val="-3.281249798151466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6A87-4570-9A00-BE53F71E4E04}"/>
                </c:ext>
              </c:extLst>
            </c:dLbl>
            <c:dLbl>
              <c:idx val="2"/>
              <c:layout>
                <c:manualLayout>
                  <c:x val="1.0937499999999885E-2"/>
                  <c:y val="0.11249999307947868"/>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6A87-4570-9A00-BE53F71E4E04}"/>
                </c:ext>
              </c:extLst>
            </c:dLbl>
            <c:dLbl>
              <c:idx val="3"/>
              <c:layout>
                <c:manualLayout>
                  <c:x val="8.7143439065236281E-3"/>
                  <c:y val="6.065010475342060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6A87-4570-9A00-BE53F71E4E04}"/>
                </c:ext>
              </c:extLst>
            </c:dLbl>
            <c:dLbl>
              <c:idx val="4"/>
              <c:layout>
                <c:manualLayout>
                  <c:x val="4.3749999999999886E-2"/>
                  <c:y val="-1.171874927911237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6A87-4570-9A00-BE53F71E4E04}"/>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FF00FF"/>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общегосударственные вопросы</c:v>
                </c:pt>
                <c:pt idx="1">
                  <c:v>образование</c:v>
                </c:pt>
                <c:pt idx="2">
                  <c:v>культура</c:v>
                </c:pt>
                <c:pt idx="3">
                  <c:v>социальная политика</c:v>
                </c:pt>
                <c:pt idx="4">
                  <c:v>прочие</c:v>
                </c:pt>
              </c:strCache>
            </c:strRef>
          </c:cat>
          <c:val>
            <c:numRef>
              <c:f>Лист1!$E$2:$E$6</c:f>
              <c:numCache>
                <c:formatCode>General</c:formatCode>
                <c:ptCount val="5"/>
                <c:pt idx="0">
                  <c:v>99217.1</c:v>
                </c:pt>
                <c:pt idx="1">
                  <c:v>435018.3</c:v>
                </c:pt>
                <c:pt idx="2">
                  <c:v>52545.8</c:v>
                </c:pt>
                <c:pt idx="3">
                  <c:v>53065.1</c:v>
                </c:pt>
                <c:pt idx="4">
                  <c:v>106008.5</c:v>
                </c:pt>
              </c:numCache>
            </c:numRef>
          </c:val>
          <c:shape val="cylinder"/>
          <c:extLst>
            <c:ext xmlns:c16="http://schemas.microsoft.com/office/drawing/2014/chart" uri="{C3380CC4-5D6E-409C-BE32-E72D297353CC}">
              <c16:uniqueId val="{00000003-D76E-435B-9450-6C3B4154A2B1}"/>
            </c:ext>
          </c:extLst>
        </c:ser>
        <c:ser>
          <c:idx val="4"/>
          <c:order val="4"/>
          <c:tx>
            <c:strRef>
              <c:f>Лист1!$F$1</c:f>
              <c:strCache>
                <c:ptCount val="1"/>
                <c:pt idx="0">
                  <c:v>2025г</c:v>
                </c:pt>
              </c:strCache>
            </c:strRef>
          </c:tx>
          <c:spPr>
            <a:solidFill>
              <a:srgbClr val="00B0F0"/>
            </a:solidFill>
            <a:ln>
              <a:noFill/>
            </a:ln>
            <a:effectLst>
              <a:outerShdw blurRad="57150" dist="19050" dir="5400000" algn="ctr" rotWithShape="0">
                <a:srgbClr val="000000">
                  <a:alpha val="63000"/>
                </a:srgbClr>
              </a:outerShdw>
            </a:effectLst>
            <a:sp3d/>
          </c:spPr>
          <c:invertIfNegative val="0"/>
          <c:dLbls>
            <c:dLbl>
              <c:idx val="0"/>
              <c:layout>
                <c:manualLayout>
                  <c:x val="1.8749999999999972E-2"/>
                  <c:y val="0.1429687412051710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6A87-4570-9A00-BE53F71E4E04}"/>
                </c:ext>
              </c:extLst>
            </c:dLbl>
            <c:dLbl>
              <c:idx val="1"/>
              <c:layout>
                <c:manualLayout>
                  <c:x val="4.0625000000000001E-2"/>
                  <c:y val="-1.171874927911239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6A87-4570-9A00-BE53F71E4E04}"/>
                </c:ext>
              </c:extLst>
            </c:dLbl>
            <c:dLbl>
              <c:idx val="2"/>
              <c:layout>
                <c:manualLayout>
                  <c:x val="2.34375E-2"/>
                  <c:y val="-1.171874927911237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6A87-4570-9A00-BE53F71E4E04}"/>
                </c:ext>
              </c:extLst>
            </c:dLbl>
            <c:dLbl>
              <c:idx val="3"/>
              <c:layout>
                <c:manualLayout>
                  <c:x val="1.8749999999999999E-2"/>
                  <c:y val="-2.109374870240227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6A87-4570-9A00-BE53F71E4E04}"/>
                </c:ext>
              </c:extLst>
            </c:dLbl>
            <c:dLbl>
              <c:idx val="4"/>
              <c:layout>
                <c:manualLayout>
                  <c:x val="3.7499999999999999E-2"/>
                  <c:y val="4.921874697227187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6A87-4570-9A00-BE53F71E4E04}"/>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FF00FF"/>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общегосударственные вопросы</c:v>
                </c:pt>
                <c:pt idx="1">
                  <c:v>образование</c:v>
                </c:pt>
                <c:pt idx="2">
                  <c:v>культура</c:v>
                </c:pt>
                <c:pt idx="3">
                  <c:v>социальная политика</c:v>
                </c:pt>
                <c:pt idx="4">
                  <c:v>прочие</c:v>
                </c:pt>
              </c:strCache>
            </c:strRef>
          </c:cat>
          <c:val>
            <c:numRef>
              <c:f>Лист1!$F$2:$F$6</c:f>
              <c:numCache>
                <c:formatCode>General</c:formatCode>
                <c:ptCount val="5"/>
                <c:pt idx="0">
                  <c:v>92767.5</c:v>
                </c:pt>
                <c:pt idx="1">
                  <c:v>470700</c:v>
                </c:pt>
                <c:pt idx="2">
                  <c:v>62807.4</c:v>
                </c:pt>
                <c:pt idx="3">
                  <c:v>52174.2</c:v>
                </c:pt>
                <c:pt idx="4">
                  <c:v>69090.7</c:v>
                </c:pt>
              </c:numCache>
            </c:numRef>
          </c:val>
          <c:shape val="cylinder"/>
          <c:extLst>
            <c:ext xmlns:c16="http://schemas.microsoft.com/office/drawing/2014/chart" uri="{C3380CC4-5D6E-409C-BE32-E72D297353CC}">
              <c16:uniqueId val="{00000004-D76E-435B-9450-6C3B4154A2B1}"/>
            </c:ext>
          </c:extLst>
        </c:ser>
        <c:dLbls>
          <c:showLegendKey val="0"/>
          <c:showVal val="0"/>
          <c:showCatName val="0"/>
          <c:showSerName val="0"/>
          <c:showPercent val="0"/>
          <c:showBubbleSize val="0"/>
        </c:dLbls>
        <c:gapWidth val="150"/>
        <c:shape val="box"/>
        <c:axId val="422308840"/>
        <c:axId val="422315728"/>
        <c:axId val="0"/>
      </c:bar3DChart>
      <c:catAx>
        <c:axId val="422308840"/>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422315728"/>
        <c:crosses val="autoZero"/>
        <c:auto val="1"/>
        <c:lblAlgn val="ctr"/>
        <c:lblOffset val="100"/>
        <c:noMultiLvlLbl val="0"/>
      </c:catAx>
      <c:valAx>
        <c:axId val="422315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422308840"/>
        <c:crosses val="autoZero"/>
        <c:crossBetween val="between"/>
      </c:valAx>
      <c:spPr>
        <a:noFill/>
        <a:ln>
          <a:noFill/>
        </a:ln>
        <a:effectLst/>
      </c:spPr>
    </c:plotArea>
    <c:legend>
      <c:legendPos val="b"/>
      <c:layout>
        <c:manualLayout>
          <c:xMode val="edge"/>
          <c:yMode val="edge"/>
          <c:x val="0.38639388452844442"/>
          <c:y val="0.72476158450829076"/>
          <c:w val="0.22721223094311113"/>
          <c:h val="3.6205343256297935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ru-RU" sz="1100" b="1" dirty="0">
                <a:solidFill>
                  <a:schemeClr val="tx1">
                    <a:lumMod val="95000"/>
                    <a:lumOff val="5000"/>
                  </a:schemeClr>
                </a:solidFill>
                <a:latin typeface="Times New Roman" panose="02020603050405020304" pitchFamily="18" charset="0"/>
                <a:cs typeface="Times New Roman" panose="02020603050405020304" pitchFamily="18" charset="0"/>
              </a:rPr>
              <a:t>2021г</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ru-RU"/>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Лист1!$B$1</c:f>
              <c:strCache>
                <c:ptCount val="1"/>
                <c:pt idx="0">
                  <c:v>Продажи</c:v>
                </c:pt>
              </c:strCache>
            </c:strRef>
          </c:tx>
          <c:dPt>
            <c:idx val="0"/>
            <c:bubble3D val="0"/>
            <c:spPr>
              <a:solidFill>
                <a:srgbClr val="00B0F0"/>
              </a:solidFill>
              <a:ln w="25400">
                <a:solidFill>
                  <a:schemeClr val="lt1"/>
                </a:solidFill>
              </a:ln>
              <a:effectLst/>
              <a:sp3d contourW="25400">
                <a:contourClr>
                  <a:schemeClr val="lt1"/>
                </a:contourClr>
              </a:sp3d>
            </c:spPr>
            <c:extLst>
              <c:ext xmlns:c16="http://schemas.microsoft.com/office/drawing/2014/chart" uri="{C3380CC4-5D6E-409C-BE32-E72D297353CC}">
                <c16:uniqueId val="{00000004-4498-4910-9466-FACA6E9B43F6}"/>
              </c:ext>
            </c:extLst>
          </c:dPt>
          <c:dPt>
            <c:idx val="1"/>
            <c:bubble3D val="0"/>
            <c:spPr>
              <a:solidFill>
                <a:srgbClr val="FCAAE8"/>
              </a:solidFill>
              <a:ln w="25400">
                <a:solidFill>
                  <a:schemeClr val="lt1"/>
                </a:solidFill>
              </a:ln>
              <a:effectLst/>
              <a:sp3d contourW="25400">
                <a:contourClr>
                  <a:schemeClr val="lt1"/>
                </a:contourClr>
              </a:sp3d>
            </c:spPr>
            <c:extLst>
              <c:ext xmlns:c16="http://schemas.microsoft.com/office/drawing/2014/chart" uri="{C3380CC4-5D6E-409C-BE32-E72D297353CC}">
                <c16:uniqueId val="{00000003-4498-4910-9466-FACA6E9B43F6}"/>
              </c:ext>
            </c:extLst>
          </c:dPt>
          <c:dPt>
            <c:idx val="2"/>
            <c:bubble3D val="0"/>
            <c:spPr>
              <a:solidFill>
                <a:srgbClr val="6CF410"/>
              </a:solidFill>
              <a:ln w="25400">
                <a:solidFill>
                  <a:schemeClr val="lt1"/>
                </a:solidFill>
              </a:ln>
              <a:effectLst/>
              <a:sp3d contourW="25400">
                <a:contourClr>
                  <a:schemeClr val="lt1"/>
                </a:contourClr>
              </a:sp3d>
            </c:spPr>
            <c:extLst>
              <c:ext xmlns:c16="http://schemas.microsoft.com/office/drawing/2014/chart" uri="{C3380CC4-5D6E-409C-BE32-E72D297353CC}">
                <c16:uniqueId val="{00000002-4498-4910-9466-FACA6E9B43F6}"/>
              </c:ext>
            </c:extLst>
          </c:dPt>
          <c:dPt>
            <c:idx val="3"/>
            <c:bubble3D val="0"/>
            <c:spPr>
              <a:solidFill>
                <a:srgbClr val="FFFF00"/>
              </a:solidFill>
              <a:ln w="25400">
                <a:solidFill>
                  <a:schemeClr val="lt1"/>
                </a:solidFill>
              </a:ln>
              <a:effectLst/>
              <a:sp3d contourW="25400">
                <a:contourClr>
                  <a:schemeClr val="lt1"/>
                </a:contourClr>
              </a:sp3d>
            </c:spPr>
            <c:extLst>
              <c:ext xmlns:c16="http://schemas.microsoft.com/office/drawing/2014/chart" uri="{C3380CC4-5D6E-409C-BE32-E72D297353CC}">
                <c16:uniqueId val="{00000001-4498-4910-9466-FACA6E9B43F6}"/>
              </c:ext>
            </c:extLst>
          </c:dPt>
          <c:dPt>
            <c:idx val="4"/>
            <c:bubble3D val="0"/>
            <c:spPr>
              <a:solidFill>
                <a:schemeClr val="accent4">
                  <a:lumMod val="20000"/>
                  <a:lumOff val="8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5-4498-4910-9466-FACA6E9B43F6}"/>
              </c:ext>
            </c:extLst>
          </c:dPt>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Лист1!$A$2:$A$6</c:f>
              <c:strCache>
                <c:ptCount val="5"/>
                <c:pt idx="0">
                  <c:v>Кв.1</c:v>
                </c:pt>
                <c:pt idx="1">
                  <c:v>Кв. 2</c:v>
                </c:pt>
                <c:pt idx="2">
                  <c:v>Кв. 3</c:v>
                </c:pt>
                <c:pt idx="3">
                  <c:v>Кв. 4</c:v>
                </c:pt>
                <c:pt idx="4">
                  <c:v>Кв.5</c:v>
                </c:pt>
              </c:strCache>
            </c:strRef>
          </c:cat>
          <c:val>
            <c:numRef>
              <c:f>Лист1!$B$2:$B$6</c:f>
              <c:numCache>
                <c:formatCode>0.00%</c:formatCode>
                <c:ptCount val="5"/>
                <c:pt idx="0">
                  <c:v>0.14599999999999999</c:v>
                </c:pt>
                <c:pt idx="1">
                  <c:v>0.54400000000000004</c:v>
                </c:pt>
                <c:pt idx="2">
                  <c:v>0.1</c:v>
                </c:pt>
                <c:pt idx="3">
                  <c:v>0.08</c:v>
                </c:pt>
                <c:pt idx="4">
                  <c:v>0.129</c:v>
                </c:pt>
              </c:numCache>
            </c:numRef>
          </c:val>
          <c:extLst>
            <c:ext xmlns:c16="http://schemas.microsoft.com/office/drawing/2014/chart" uri="{C3380CC4-5D6E-409C-BE32-E72D297353CC}">
              <c16:uniqueId val="{00000000-4498-4910-9466-FACA6E9B43F6}"/>
            </c:ext>
          </c:extLst>
        </c:ser>
        <c:dLbls>
          <c:dLblPos val="bestFit"/>
          <c:showLegendKey val="0"/>
          <c:showVal val="1"/>
          <c:showCatName val="0"/>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a:glow rad="127000">
        <a:schemeClr val="accent1">
          <a:lumMod val="60000"/>
          <a:lumOff val="40000"/>
        </a:schemeClr>
      </a:glow>
      <a:softEdge rad="12700"/>
    </a:effectLst>
  </c:spPr>
  <c:txPr>
    <a:bodyPr/>
    <a:lstStyle/>
    <a:p>
      <a:pPr>
        <a:defRPr/>
      </a:pPr>
      <a:endParaRPr lang="ru-RU"/>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ru-RU" sz="1100" b="1" dirty="0">
                <a:solidFill>
                  <a:schemeClr val="tx1">
                    <a:lumMod val="95000"/>
                    <a:lumOff val="5000"/>
                  </a:schemeClr>
                </a:solidFill>
                <a:latin typeface="Times New Roman" panose="02020603050405020304" pitchFamily="18" charset="0"/>
                <a:cs typeface="Times New Roman" panose="02020603050405020304" pitchFamily="18" charset="0"/>
              </a:rPr>
              <a:t>2022г</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ru-RU"/>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Лист1!$B$1</c:f>
              <c:strCache>
                <c:ptCount val="1"/>
                <c:pt idx="0">
                  <c:v>Продажи</c:v>
                </c:pt>
              </c:strCache>
            </c:strRef>
          </c:tx>
          <c:dPt>
            <c:idx val="0"/>
            <c:bubble3D val="0"/>
            <c:spPr>
              <a:solidFill>
                <a:srgbClr val="00B0F0"/>
              </a:solidFill>
              <a:ln w="25400">
                <a:solidFill>
                  <a:schemeClr val="lt1"/>
                </a:solidFill>
              </a:ln>
              <a:effectLst/>
              <a:sp3d contourW="25400">
                <a:contourClr>
                  <a:schemeClr val="lt1"/>
                </a:contourClr>
              </a:sp3d>
            </c:spPr>
            <c:extLst>
              <c:ext xmlns:c16="http://schemas.microsoft.com/office/drawing/2014/chart" uri="{C3380CC4-5D6E-409C-BE32-E72D297353CC}">
                <c16:uniqueId val="{00000001-7562-4E09-AA29-5C7BD223DCFC}"/>
              </c:ext>
            </c:extLst>
          </c:dPt>
          <c:dPt>
            <c:idx val="1"/>
            <c:bubble3D val="0"/>
            <c:spPr>
              <a:solidFill>
                <a:srgbClr val="FCAAE8"/>
              </a:solidFill>
              <a:ln w="25400">
                <a:solidFill>
                  <a:schemeClr val="lt1"/>
                </a:solidFill>
              </a:ln>
              <a:effectLst/>
              <a:sp3d contourW="25400">
                <a:contourClr>
                  <a:schemeClr val="lt1"/>
                </a:contourClr>
              </a:sp3d>
            </c:spPr>
            <c:extLst>
              <c:ext xmlns:c16="http://schemas.microsoft.com/office/drawing/2014/chart" uri="{C3380CC4-5D6E-409C-BE32-E72D297353CC}">
                <c16:uniqueId val="{00000003-7562-4E09-AA29-5C7BD223DCFC}"/>
              </c:ext>
            </c:extLst>
          </c:dPt>
          <c:dPt>
            <c:idx val="2"/>
            <c:bubble3D val="0"/>
            <c:spPr>
              <a:solidFill>
                <a:srgbClr val="6CF410"/>
              </a:solidFill>
              <a:ln w="25400">
                <a:solidFill>
                  <a:schemeClr val="lt1"/>
                </a:solidFill>
              </a:ln>
              <a:effectLst/>
              <a:sp3d contourW="25400">
                <a:contourClr>
                  <a:schemeClr val="lt1"/>
                </a:contourClr>
              </a:sp3d>
            </c:spPr>
            <c:extLst>
              <c:ext xmlns:c16="http://schemas.microsoft.com/office/drawing/2014/chart" uri="{C3380CC4-5D6E-409C-BE32-E72D297353CC}">
                <c16:uniqueId val="{00000005-7562-4E09-AA29-5C7BD223DCFC}"/>
              </c:ext>
            </c:extLst>
          </c:dPt>
          <c:dPt>
            <c:idx val="3"/>
            <c:bubble3D val="0"/>
            <c:spPr>
              <a:solidFill>
                <a:srgbClr val="FFFF00"/>
              </a:solidFill>
              <a:ln w="25400">
                <a:solidFill>
                  <a:schemeClr val="lt1"/>
                </a:solidFill>
              </a:ln>
              <a:effectLst/>
              <a:sp3d contourW="25400">
                <a:contourClr>
                  <a:schemeClr val="lt1"/>
                </a:contourClr>
              </a:sp3d>
            </c:spPr>
            <c:extLst>
              <c:ext xmlns:c16="http://schemas.microsoft.com/office/drawing/2014/chart" uri="{C3380CC4-5D6E-409C-BE32-E72D297353CC}">
                <c16:uniqueId val="{00000007-7562-4E09-AA29-5C7BD223DCFC}"/>
              </c:ext>
            </c:extLst>
          </c:dPt>
          <c:dPt>
            <c:idx val="4"/>
            <c:bubble3D val="0"/>
            <c:spPr>
              <a:solidFill>
                <a:schemeClr val="accent4">
                  <a:lumMod val="20000"/>
                  <a:lumOff val="8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9-7562-4E09-AA29-5C7BD223DCFC}"/>
              </c:ext>
            </c:extLst>
          </c:dPt>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Лист1!$A$2:$A$6</c:f>
              <c:strCache>
                <c:ptCount val="5"/>
                <c:pt idx="0">
                  <c:v>Кв.1</c:v>
                </c:pt>
                <c:pt idx="1">
                  <c:v>Кв. 2</c:v>
                </c:pt>
                <c:pt idx="2">
                  <c:v>Кв. 3</c:v>
                </c:pt>
                <c:pt idx="3">
                  <c:v>Кв. 4</c:v>
                </c:pt>
                <c:pt idx="4">
                  <c:v>Кв.5</c:v>
                </c:pt>
              </c:strCache>
            </c:strRef>
          </c:cat>
          <c:val>
            <c:numRef>
              <c:f>Лист1!$B$2:$B$6</c:f>
              <c:numCache>
                <c:formatCode>0.00%</c:formatCode>
                <c:ptCount val="5"/>
                <c:pt idx="0">
                  <c:v>0.123</c:v>
                </c:pt>
                <c:pt idx="1">
                  <c:v>0.54300000000000004</c:v>
                </c:pt>
                <c:pt idx="2">
                  <c:v>0.121</c:v>
                </c:pt>
                <c:pt idx="3">
                  <c:v>4.7E-2</c:v>
                </c:pt>
                <c:pt idx="4">
                  <c:v>0.16</c:v>
                </c:pt>
              </c:numCache>
            </c:numRef>
          </c:val>
          <c:extLst>
            <c:ext xmlns:c16="http://schemas.microsoft.com/office/drawing/2014/chart" uri="{C3380CC4-5D6E-409C-BE32-E72D297353CC}">
              <c16:uniqueId val="{0000000A-7562-4E09-AA29-5C7BD223DCFC}"/>
            </c:ext>
          </c:extLst>
        </c:ser>
        <c:dLbls>
          <c:dLblPos val="bestFit"/>
          <c:showLegendKey val="0"/>
          <c:showVal val="1"/>
          <c:showCatName val="0"/>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ru-RU" sz="1100" b="1" dirty="0">
                <a:solidFill>
                  <a:schemeClr val="tx1">
                    <a:lumMod val="95000"/>
                    <a:lumOff val="5000"/>
                  </a:schemeClr>
                </a:solidFill>
                <a:latin typeface="Times New Roman" panose="02020603050405020304" pitchFamily="18" charset="0"/>
                <a:cs typeface="Times New Roman" panose="02020603050405020304" pitchFamily="18" charset="0"/>
              </a:rPr>
              <a:t>2023г</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ru-RU"/>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Лист1!$B$1</c:f>
              <c:strCache>
                <c:ptCount val="1"/>
                <c:pt idx="0">
                  <c:v>Продажи</c:v>
                </c:pt>
              </c:strCache>
            </c:strRef>
          </c:tx>
          <c:dPt>
            <c:idx val="0"/>
            <c:bubble3D val="0"/>
            <c:spPr>
              <a:solidFill>
                <a:srgbClr val="00B0F0"/>
              </a:solidFill>
              <a:ln w="25400">
                <a:solidFill>
                  <a:schemeClr val="lt1"/>
                </a:solidFill>
              </a:ln>
              <a:effectLst/>
              <a:sp3d contourW="25400">
                <a:contourClr>
                  <a:schemeClr val="lt1"/>
                </a:contourClr>
              </a:sp3d>
            </c:spPr>
            <c:extLst>
              <c:ext xmlns:c16="http://schemas.microsoft.com/office/drawing/2014/chart" uri="{C3380CC4-5D6E-409C-BE32-E72D297353CC}">
                <c16:uniqueId val="{00000001-C7FE-4AAB-9AD8-4C5EE0C3CFBD}"/>
              </c:ext>
            </c:extLst>
          </c:dPt>
          <c:dPt>
            <c:idx val="1"/>
            <c:bubble3D val="0"/>
            <c:spPr>
              <a:solidFill>
                <a:srgbClr val="FCAAE8"/>
              </a:solidFill>
              <a:ln w="25400">
                <a:solidFill>
                  <a:schemeClr val="lt1"/>
                </a:solidFill>
              </a:ln>
              <a:effectLst/>
              <a:sp3d contourW="25400">
                <a:contourClr>
                  <a:schemeClr val="lt1"/>
                </a:contourClr>
              </a:sp3d>
            </c:spPr>
            <c:extLst>
              <c:ext xmlns:c16="http://schemas.microsoft.com/office/drawing/2014/chart" uri="{C3380CC4-5D6E-409C-BE32-E72D297353CC}">
                <c16:uniqueId val="{00000003-C7FE-4AAB-9AD8-4C5EE0C3CFBD}"/>
              </c:ext>
            </c:extLst>
          </c:dPt>
          <c:dPt>
            <c:idx val="2"/>
            <c:bubble3D val="0"/>
            <c:spPr>
              <a:solidFill>
                <a:srgbClr val="6CF410"/>
              </a:solidFill>
              <a:ln w="25400">
                <a:solidFill>
                  <a:schemeClr val="lt1"/>
                </a:solidFill>
              </a:ln>
              <a:effectLst/>
              <a:sp3d contourW="25400">
                <a:contourClr>
                  <a:schemeClr val="lt1"/>
                </a:contourClr>
              </a:sp3d>
            </c:spPr>
            <c:extLst>
              <c:ext xmlns:c16="http://schemas.microsoft.com/office/drawing/2014/chart" uri="{C3380CC4-5D6E-409C-BE32-E72D297353CC}">
                <c16:uniqueId val="{00000005-C7FE-4AAB-9AD8-4C5EE0C3CFBD}"/>
              </c:ext>
            </c:extLst>
          </c:dPt>
          <c:dPt>
            <c:idx val="3"/>
            <c:bubble3D val="0"/>
            <c:spPr>
              <a:solidFill>
                <a:srgbClr val="FFFF00"/>
              </a:solidFill>
              <a:ln w="25400">
                <a:solidFill>
                  <a:schemeClr val="lt1"/>
                </a:solidFill>
              </a:ln>
              <a:effectLst/>
              <a:sp3d contourW="25400">
                <a:contourClr>
                  <a:schemeClr val="lt1"/>
                </a:contourClr>
              </a:sp3d>
            </c:spPr>
            <c:extLst>
              <c:ext xmlns:c16="http://schemas.microsoft.com/office/drawing/2014/chart" uri="{C3380CC4-5D6E-409C-BE32-E72D297353CC}">
                <c16:uniqueId val="{00000007-C7FE-4AAB-9AD8-4C5EE0C3CFBD}"/>
              </c:ext>
            </c:extLst>
          </c:dPt>
          <c:dPt>
            <c:idx val="4"/>
            <c:bubble3D val="0"/>
            <c:spPr>
              <a:solidFill>
                <a:schemeClr val="accent4">
                  <a:lumMod val="20000"/>
                  <a:lumOff val="8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9-C7FE-4AAB-9AD8-4C5EE0C3CFBD}"/>
              </c:ext>
            </c:extLst>
          </c:dPt>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Лист1!$A$2:$A$6</c:f>
              <c:strCache>
                <c:ptCount val="5"/>
                <c:pt idx="0">
                  <c:v>Кв.1</c:v>
                </c:pt>
                <c:pt idx="1">
                  <c:v>Кв. 2</c:v>
                </c:pt>
                <c:pt idx="2">
                  <c:v>Кв. 3</c:v>
                </c:pt>
                <c:pt idx="3">
                  <c:v>Кв. 4</c:v>
                </c:pt>
                <c:pt idx="4">
                  <c:v>Кв.5</c:v>
                </c:pt>
              </c:strCache>
            </c:strRef>
          </c:cat>
          <c:val>
            <c:numRef>
              <c:f>Лист1!$B$2:$B$6</c:f>
              <c:numCache>
                <c:formatCode>0.00%</c:formatCode>
                <c:ptCount val="5"/>
                <c:pt idx="0">
                  <c:v>0.13900000000000001</c:v>
                </c:pt>
                <c:pt idx="1">
                  <c:v>0.56799999999999995</c:v>
                </c:pt>
                <c:pt idx="2">
                  <c:v>9.7000000000000003E-2</c:v>
                </c:pt>
                <c:pt idx="3">
                  <c:v>7.0999999999999994E-2</c:v>
                </c:pt>
                <c:pt idx="4">
                  <c:v>0.125</c:v>
                </c:pt>
              </c:numCache>
            </c:numRef>
          </c:val>
          <c:extLst>
            <c:ext xmlns:c16="http://schemas.microsoft.com/office/drawing/2014/chart" uri="{C3380CC4-5D6E-409C-BE32-E72D297353CC}">
              <c16:uniqueId val="{0000000A-C7FE-4AAB-9AD8-4C5EE0C3CFBD}"/>
            </c:ext>
          </c:extLst>
        </c:ser>
        <c:dLbls>
          <c:dLblPos val="bestFit"/>
          <c:showLegendKey val="0"/>
          <c:showVal val="1"/>
          <c:showCatName val="0"/>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ru-RU" sz="1100" b="1" dirty="0">
                <a:solidFill>
                  <a:schemeClr val="tx1">
                    <a:lumMod val="95000"/>
                    <a:lumOff val="5000"/>
                  </a:schemeClr>
                </a:solidFill>
                <a:latin typeface="Times New Roman" panose="02020603050405020304" pitchFamily="18" charset="0"/>
                <a:cs typeface="Times New Roman" panose="02020603050405020304" pitchFamily="18" charset="0"/>
              </a:rPr>
              <a:t>2024г</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ru-RU"/>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Лист1!$B$1</c:f>
              <c:strCache>
                <c:ptCount val="1"/>
                <c:pt idx="0">
                  <c:v>Продажи</c:v>
                </c:pt>
              </c:strCache>
            </c:strRef>
          </c:tx>
          <c:dPt>
            <c:idx val="0"/>
            <c:bubble3D val="0"/>
            <c:spPr>
              <a:solidFill>
                <a:srgbClr val="00B0F0"/>
              </a:solidFill>
              <a:ln w="25400">
                <a:solidFill>
                  <a:schemeClr val="lt1"/>
                </a:solidFill>
              </a:ln>
              <a:effectLst/>
              <a:sp3d contourW="25400">
                <a:contourClr>
                  <a:schemeClr val="lt1"/>
                </a:contourClr>
              </a:sp3d>
            </c:spPr>
            <c:extLst>
              <c:ext xmlns:c16="http://schemas.microsoft.com/office/drawing/2014/chart" uri="{C3380CC4-5D6E-409C-BE32-E72D297353CC}">
                <c16:uniqueId val="{00000001-9ABC-4C01-9B88-59026EC852EA}"/>
              </c:ext>
            </c:extLst>
          </c:dPt>
          <c:dPt>
            <c:idx val="1"/>
            <c:bubble3D val="0"/>
            <c:spPr>
              <a:solidFill>
                <a:srgbClr val="FCAAE8"/>
              </a:solidFill>
              <a:ln w="25400">
                <a:solidFill>
                  <a:schemeClr val="lt1"/>
                </a:solidFill>
              </a:ln>
              <a:effectLst/>
              <a:sp3d contourW="25400">
                <a:contourClr>
                  <a:schemeClr val="lt1"/>
                </a:contourClr>
              </a:sp3d>
            </c:spPr>
            <c:extLst>
              <c:ext xmlns:c16="http://schemas.microsoft.com/office/drawing/2014/chart" uri="{C3380CC4-5D6E-409C-BE32-E72D297353CC}">
                <c16:uniqueId val="{00000003-9ABC-4C01-9B88-59026EC852EA}"/>
              </c:ext>
            </c:extLst>
          </c:dPt>
          <c:dPt>
            <c:idx val="2"/>
            <c:bubble3D val="0"/>
            <c:spPr>
              <a:solidFill>
                <a:srgbClr val="6CF410"/>
              </a:solidFill>
              <a:ln w="25400">
                <a:solidFill>
                  <a:schemeClr val="lt1"/>
                </a:solidFill>
              </a:ln>
              <a:effectLst/>
              <a:sp3d contourW="25400">
                <a:contourClr>
                  <a:schemeClr val="lt1"/>
                </a:contourClr>
              </a:sp3d>
            </c:spPr>
            <c:extLst>
              <c:ext xmlns:c16="http://schemas.microsoft.com/office/drawing/2014/chart" uri="{C3380CC4-5D6E-409C-BE32-E72D297353CC}">
                <c16:uniqueId val="{00000005-9ABC-4C01-9B88-59026EC852EA}"/>
              </c:ext>
            </c:extLst>
          </c:dPt>
          <c:dPt>
            <c:idx val="3"/>
            <c:bubble3D val="0"/>
            <c:spPr>
              <a:solidFill>
                <a:srgbClr val="FFFF00"/>
              </a:solidFill>
              <a:ln w="25400">
                <a:solidFill>
                  <a:schemeClr val="lt1"/>
                </a:solidFill>
              </a:ln>
              <a:effectLst/>
              <a:sp3d contourW="25400">
                <a:contourClr>
                  <a:schemeClr val="lt1"/>
                </a:contourClr>
              </a:sp3d>
            </c:spPr>
            <c:extLst>
              <c:ext xmlns:c16="http://schemas.microsoft.com/office/drawing/2014/chart" uri="{C3380CC4-5D6E-409C-BE32-E72D297353CC}">
                <c16:uniqueId val="{00000007-9ABC-4C01-9B88-59026EC852EA}"/>
              </c:ext>
            </c:extLst>
          </c:dPt>
          <c:dPt>
            <c:idx val="4"/>
            <c:bubble3D val="0"/>
            <c:spPr>
              <a:solidFill>
                <a:schemeClr val="accent4">
                  <a:lumMod val="20000"/>
                  <a:lumOff val="8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9-9ABC-4C01-9B88-59026EC852EA}"/>
              </c:ext>
            </c:extLst>
          </c:dPt>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Лист1!$A$2:$A$6</c:f>
              <c:strCache>
                <c:ptCount val="5"/>
                <c:pt idx="0">
                  <c:v>Кв.1</c:v>
                </c:pt>
                <c:pt idx="1">
                  <c:v>Кв. 2</c:v>
                </c:pt>
                <c:pt idx="2">
                  <c:v>Кв. 3</c:v>
                </c:pt>
                <c:pt idx="3">
                  <c:v>Кв. 4</c:v>
                </c:pt>
                <c:pt idx="4">
                  <c:v>Кв.5</c:v>
                </c:pt>
              </c:strCache>
            </c:strRef>
          </c:cat>
          <c:val>
            <c:numRef>
              <c:f>Лист1!$B$2:$B$6</c:f>
              <c:numCache>
                <c:formatCode>0.00%</c:formatCode>
                <c:ptCount val="5"/>
                <c:pt idx="0">
                  <c:v>0.13300000000000001</c:v>
                </c:pt>
                <c:pt idx="1">
                  <c:v>0.58299999999999996</c:v>
                </c:pt>
                <c:pt idx="2">
                  <c:v>7.0999999999999994E-2</c:v>
                </c:pt>
                <c:pt idx="3">
                  <c:v>7.0999999999999994E-2</c:v>
                </c:pt>
                <c:pt idx="4">
                  <c:v>0.14199999999999999</c:v>
                </c:pt>
              </c:numCache>
            </c:numRef>
          </c:val>
          <c:extLst>
            <c:ext xmlns:c16="http://schemas.microsoft.com/office/drawing/2014/chart" uri="{C3380CC4-5D6E-409C-BE32-E72D297353CC}">
              <c16:uniqueId val="{0000000A-9ABC-4C01-9B88-59026EC852EA}"/>
            </c:ext>
          </c:extLst>
        </c:ser>
        <c:dLbls>
          <c:dLblPos val="bestFit"/>
          <c:showLegendKey val="0"/>
          <c:showVal val="1"/>
          <c:showCatName val="0"/>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ru-RU" sz="1100" b="1" dirty="0">
                <a:solidFill>
                  <a:schemeClr val="tx1">
                    <a:lumMod val="95000"/>
                    <a:lumOff val="5000"/>
                  </a:schemeClr>
                </a:solidFill>
                <a:latin typeface="Times New Roman" panose="02020603050405020304" pitchFamily="18" charset="0"/>
                <a:cs typeface="Times New Roman" panose="02020603050405020304" pitchFamily="18" charset="0"/>
              </a:rPr>
              <a:t>2025г</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ru-RU"/>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Лист1!$B$1</c:f>
              <c:strCache>
                <c:ptCount val="1"/>
                <c:pt idx="0">
                  <c:v>Продажи</c:v>
                </c:pt>
              </c:strCache>
            </c:strRef>
          </c:tx>
          <c:dPt>
            <c:idx val="0"/>
            <c:bubble3D val="0"/>
            <c:spPr>
              <a:solidFill>
                <a:srgbClr val="00B0F0"/>
              </a:solidFill>
              <a:ln w="25400">
                <a:solidFill>
                  <a:schemeClr val="lt1"/>
                </a:solidFill>
              </a:ln>
              <a:effectLst/>
              <a:sp3d contourW="25400">
                <a:contourClr>
                  <a:schemeClr val="lt1"/>
                </a:contourClr>
              </a:sp3d>
            </c:spPr>
            <c:extLst>
              <c:ext xmlns:c16="http://schemas.microsoft.com/office/drawing/2014/chart" uri="{C3380CC4-5D6E-409C-BE32-E72D297353CC}">
                <c16:uniqueId val="{00000001-3FA0-4595-853A-D0571DF1F52D}"/>
              </c:ext>
            </c:extLst>
          </c:dPt>
          <c:dPt>
            <c:idx val="1"/>
            <c:bubble3D val="0"/>
            <c:spPr>
              <a:solidFill>
                <a:srgbClr val="FCAAE8"/>
              </a:solidFill>
              <a:ln w="25400">
                <a:solidFill>
                  <a:schemeClr val="lt1"/>
                </a:solidFill>
              </a:ln>
              <a:effectLst/>
              <a:sp3d contourW="25400">
                <a:contourClr>
                  <a:schemeClr val="lt1"/>
                </a:contourClr>
              </a:sp3d>
            </c:spPr>
            <c:extLst>
              <c:ext xmlns:c16="http://schemas.microsoft.com/office/drawing/2014/chart" uri="{C3380CC4-5D6E-409C-BE32-E72D297353CC}">
                <c16:uniqueId val="{00000003-3FA0-4595-853A-D0571DF1F52D}"/>
              </c:ext>
            </c:extLst>
          </c:dPt>
          <c:dPt>
            <c:idx val="2"/>
            <c:bubble3D val="0"/>
            <c:spPr>
              <a:solidFill>
                <a:srgbClr val="6CF410"/>
              </a:solidFill>
              <a:ln w="25400">
                <a:solidFill>
                  <a:schemeClr val="lt1"/>
                </a:solidFill>
              </a:ln>
              <a:effectLst/>
              <a:sp3d contourW="25400">
                <a:contourClr>
                  <a:schemeClr val="lt1"/>
                </a:contourClr>
              </a:sp3d>
            </c:spPr>
            <c:extLst>
              <c:ext xmlns:c16="http://schemas.microsoft.com/office/drawing/2014/chart" uri="{C3380CC4-5D6E-409C-BE32-E72D297353CC}">
                <c16:uniqueId val="{00000005-3FA0-4595-853A-D0571DF1F52D}"/>
              </c:ext>
            </c:extLst>
          </c:dPt>
          <c:dPt>
            <c:idx val="3"/>
            <c:bubble3D val="0"/>
            <c:spPr>
              <a:solidFill>
                <a:srgbClr val="FFFF00"/>
              </a:solidFill>
              <a:ln w="25400">
                <a:solidFill>
                  <a:schemeClr val="lt1"/>
                </a:solidFill>
              </a:ln>
              <a:effectLst/>
              <a:sp3d contourW="25400">
                <a:contourClr>
                  <a:schemeClr val="lt1"/>
                </a:contourClr>
              </a:sp3d>
            </c:spPr>
            <c:extLst>
              <c:ext xmlns:c16="http://schemas.microsoft.com/office/drawing/2014/chart" uri="{C3380CC4-5D6E-409C-BE32-E72D297353CC}">
                <c16:uniqueId val="{00000007-3FA0-4595-853A-D0571DF1F52D}"/>
              </c:ext>
            </c:extLst>
          </c:dPt>
          <c:dPt>
            <c:idx val="4"/>
            <c:bubble3D val="0"/>
            <c:spPr>
              <a:solidFill>
                <a:schemeClr val="accent4">
                  <a:lumMod val="20000"/>
                  <a:lumOff val="8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9-3FA0-4595-853A-D0571DF1F52D}"/>
              </c:ext>
            </c:extLst>
          </c:dPt>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Лист1!$A$2:$A$6</c:f>
              <c:strCache>
                <c:ptCount val="5"/>
                <c:pt idx="0">
                  <c:v>Кв.1</c:v>
                </c:pt>
                <c:pt idx="1">
                  <c:v>Кв. 2</c:v>
                </c:pt>
                <c:pt idx="2">
                  <c:v>Кв. 3</c:v>
                </c:pt>
                <c:pt idx="3">
                  <c:v>Кв. 4</c:v>
                </c:pt>
                <c:pt idx="4">
                  <c:v>Кв.5</c:v>
                </c:pt>
              </c:strCache>
            </c:strRef>
          </c:cat>
          <c:val>
            <c:numRef>
              <c:f>Лист1!$B$2:$B$6</c:f>
              <c:numCache>
                <c:formatCode>0.00%</c:formatCode>
                <c:ptCount val="5"/>
                <c:pt idx="0">
                  <c:v>0.124</c:v>
                </c:pt>
                <c:pt idx="1">
                  <c:v>0.63</c:v>
                </c:pt>
                <c:pt idx="2">
                  <c:v>8.4000000000000005E-2</c:v>
                </c:pt>
                <c:pt idx="3">
                  <c:v>7.0000000000000007E-2</c:v>
                </c:pt>
                <c:pt idx="4">
                  <c:v>9.1999999999999998E-2</c:v>
                </c:pt>
              </c:numCache>
            </c:numRef>
          </c:val>
          <c:extLst>
            <c:ext xmlns:c16="http://schemas.microsoft.com/office/drawing/2014/chart" uri="{C3380CC4-5D6E-409C-BE32-E72D297353CC}">
              <c16:uniqueId val="{0000000A-3FA0-4595-853A-D0571DF1F52D}"/>
            </c:ext>
          </c:extLst>
        </c:ser>
        <c:dLbls>
          <c:dLblPos val="bestFit"/>
          <c:showLegendKey val="0"/>
          <c:showVal val="1"/>
          <c:showCatName val="0"/>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r>
              <a:rPr lang="ru-RU" sz="1200">
                <a:solidFill>
                  <a:schemeClr val="tx1">
                    <a:lumMod val="95000"/>
                    <a:lumOff val="5000"/>
                  </a:schemeClr>
                </a:solidFill>
                <a:latin typeface="Times New Roman" panose="02020603050405020304" pitchFamily="18" charset="0"/>
                <a:cs typeface="Times New Roman" panose="02020603050405020304" pitchFamily="18" charset="0"/>
              </a:rPr>
              <a:t>Динамика расходов (тыс.руб)</a:t>
            </a:r>
          </a:p>
        </c:rich>
      </c:tx>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cked"/>
        <c:varyColors val="0"/>
        <c:ser>
          <c:idx val="0"/>
          <c:order val="0"/>
          <c:tx>
            <c:strRef>
              <c:f>Лист1!$B$1</c:f>
              <c:strCache>
                <c:ptCount val="1"/>
                <c:pt idx="0">
                  <c:v>программные</c:v>
                </c:pt>
              </c:strCache>
            </c:strRef>
          </c:tx>
          <c:spPr>
            <a:gradFill rotWithShape="1">
              <a:gsLst>
                <a:gs pos="0">
                  <a:schemeClr val="accent6">
                    <a:satMod val="103000"/>
                    <a:lumMod val="102000"/>
                    <a:tint val="94000"/>
                  </a:schemeClr>
                </a:gs>
                <a:gs pos="50000">
                  <a:schemeClr val="accent6">
                    <a:satMod val="110000"/>
                    <a:lumMod val="100000"/>
                    <a:shade val="100000"/>
                  </a:schemeClr>
                </a:gs>
                <a:gs pos="100000">
                  <a:schemeClr val="accent6">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invertIfNegative val="0"/>
          <c:dPt>
            <c:idx val="0"/>
            <c:invertIfNegative val="0"/>
            <c:bubble3D val="0"/>
            <c:spPr>
              <a:solidFill>
                <a:srgbClr val="FFFF00"/>
              </a:soli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3-0676-4F03-9449-E1A6BC97F9C3}"/>
              </c:ext>
            </c:extLst>
          </c:dPt>
          <c:dPt>
            <c:idx val="1"/>
            <c:invertIfNegative val="0"/>
            <c:bubble3D val="0"/>
            <c:spPr>
              <a:solidFill>
                <a:srgbClr val="FFFF00"/>
              </a:soli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4-0676-4F03-9449-E1A6BC97F9C3}"/>
              </c:ext>
            </c:extLst>
          </c:dPt>
          <c:dPt>
            <c:idx val="2"/>
            <c:invertIfNegative val="0"/>
            <c:bubble3D val="0"/>
            <c:spPr>
              <a:solidFill>
                <a:srgbClr val="FFFF00"/>
              </a:soli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5-0676-4F03-9449-E1A6BC97F9C3}"/>
              </c:ext>
            </c:extLst>
          </c:dPt>
          <c:dPt>
            <c:idx val="3"/>
            <c:invertIfNegative val="0"/>
            <c:bubble3D val="0"/>
            <c:spPr>
              <a:solidFill>
                <a:srgbClr val="FFFF00"/>
              </a:soli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6-0676-4F03-9449-E1A6BC97F9C3}"/>
              </c:ext>
            </c:extLst>
          </c:dPt>
          <c:dPt>
            <c:idx val="4"/>
            <c:invertIfNegative val="0"/>
            <c:bubble3D val="0"/>
            <c:spPr>
              <a:solidFill>
                <a:srgbClr val="FFFF00"/>
              </a:soli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7-0676-4F03-9449-E1A6BC97F9C3}"/>
              </c:ext>
            </c:extLst>
          </c:dPt>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0000CC"/>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2021г</c:v>
                </c:pt>
                <c:pt idx="1">
                  <c:v>2022г</c:v>
                </c:pt>
                <c:pt idx="2">
                  <c:v>2023г</c:v>
                </c:pt>
                <c:pt idx="3">
                  <c:v>2024г</c:v>
                </c:pt>
                <c:pt idx="4">
                  <c:v>2025г</c:v>
                </c:pt>
              </c:strCache>
            </c:strRef>
          </c:cat>
          <c:val>
            <c:numRef>
              <c:f>Лист1!$B$2:$B$6</c:f>
              <c:numCache>
                <c:formatCode>0.00</c:formatCode>
                <c:ptCount val="5"/>
                <c:pt idx="0">
                  <c:v>549158.6</c:v>
                </c:pt>
                <c:pt idx="1">
                  <c:v>690874</c:v>
                </c:pt>
                <c:pt idx="2">
                  <c:v>689654.1</c:v>
                </c:pt>
                <c:pt idx="3">
                  <c:v>705629.6</c:v>
                </c:pt>
                <c:pt idx="4">
                  <c:v>706464.8</c:v>
                </c:pt>
              </c:numCache>
            </c:numRef>
          </c:val>
          <c:extLst>
            <c:ext xmlns:c16="http://schemas.microsoft.com/office/drawing/2014/chart" uri="{C3380CC4-5D6E-409C-BE32-E72D297353CC}">
              <c16:uniqueId val="{00000000-0676-4F03-9449-E1A6BC97F9C3}"/>
            </c:ext>
          </c:extLst>
        </c:ser>
        <c:ser>
          <c:idx val="1"/>
          <c:order val="1"/>
          <c:tx>
            <c:strRef>
              <c:f>Лист1!$C$1</c:f>
              <c:strCache>
                <c:ptCount val="1"/>
                <c:pt idx="0">
                  <c:v>непрограммные</c:v>
                </c:pt>
              </c:strCache>
            </c:strRef>
          </c:tx>
          <c:spPr>
            <a:solidFill>
              <a:schemeClr val="accent2">
                <a:lumMod val="20000"/>
                <a:lumOff val="80000"/>
              </a:schemeClr>
            </a:solidFill>
            <a:ln>
              <a:noFill/>
            </a:ln>
            <a:effectLst>
              <a:outerShdw blurRad="57150" dist="19050" dir="5400000" algn="ctr" rotWithShape="0">
                <a:srgbClr val="000000">
                  <a:alpha val="63000"/>
                </a:srgbClr>
              </a:outerShdw>
            </a:effectLst>
            <a:sp3d/>
          </c:spPr>
          <c:invertIfNegative val="0"/>
          <c:dLbls>
            <c:dLbl>
              <c:idx val="0"/>
              <c:layout>
                <c:manualLayout>
                  <c:x val="3.1250000000000002E-3"/>
                  <c:y val="-5.15624968280944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0676-4F03-9449-E1A6BC97F9C3}"/>
                </c:ext>
              </c:extLst>
            </c:dLbl>
            <c:dLbl>
              <c:idx val="1"/>
              <c:layout>
                <c:manualLayout>
                  <c:x val="1.5625000000000001E-3"/>
                  <c:y val="-5.624999653973940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0676-4F03-9449-E1A6BC97F9C3}"/>
                </c:ext>
              </c:extLst>
            </c:dLbl>
            <c:dLbl>
              <c:idx val="2"/>
              <c:layout>
                <c:manualLayout>
                  <c:x val="0"/>
                  <c:y val="-6.562499596302930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0676-4F03-9449-E1A6BC97F9C3}"/>
                </c:ext>
              </c:extLst>
            </c:dLbl>
            <c:dLbl>
              <c:idx val="3"/>
              <c:layout>
                <c:manualLayout>
                  <c:x val="3.1250000000000002E-3"/>
                  <c:y val="-5.15624968280944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0676-4F03-9449-E1A6BC97F9C3}"/>
                </c:ext>
              </c:extLst>
            </c:dLbl>
            <c:dLbl>
              <c:idx val="4"/>
              <c:layout>
                <c:manualLayout>
                  <c:x val="0"/>
                  <c:y val="-5.859374639556188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0676-4F03-9449-E1A6BC97F9C3}"/>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0000CC"/>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2021г</c:v>
                </c:pt>
                <c:pt idx="1">
                  <c:v>2022г</c:v>
                </c:pt>
                <c:pt idx="2">
                  <c:v>2023г</c:v>
                </c:pt>
                <c:pt idx="3">
                  <c:v>2024г</c:v>
                </c:pt>
                <c:pt idx="4">
                  <c:v>2025г</c:v>
                </c:pt>
              </c:strCache>
            </c:strRef>
          </c:cat>
          <c:val>
            <c:numRef>
              <c:f>Лист1!$C$2:$C$6</c:f>
              <c:numCache>
                <c:formatCode>0.00</c:formatCode>
                <c:ptCount val="5"/>
                <c:pt idx="0">
                  <c:v>26445</c:v>
                </c:pt>
                <c:pt idx="1">
                  <c:v>45252.800000000003</c:v>
                </c:pt>
                <c:pt idx="2">
                  <c:v>40895.4</c:v>
                </c:pt>
                <c:pt idx="3">
                  <c:v>40225.300000000003</c:v>
                </c:pt>
                <c:pt idx="4">
                  <c:v>41075.1</c:v>
                </c:pt>
              </c:numCache>
            </c:numRef>
          </c:val>
          <c:extLst>
            <c:ext xmlns:c16="http://schemas.microsoft.com/office/drawing/2014/chart" uri="{C3380CC4-5D6E-409C-BE32-E72D297353CC}">
              <c16:uniqueId val="{00000001-0676-4F03-9449-E1A6BC97F9C3}"/>
            </c:ext>
          </c:extLst>
        </c:ser>
        <c:dLbls>
          <c:showLegendKey val="0"/>
          <c:showVal val="1"/>
          <c:showCatName val="0"/>
          <c:showSerName val="0"/>
          <c:showPercent val="0"/>
          <c:showBubbleSize val="0"/>
        </c:dLbls>
        <c:gapWidth val="150"/>
        <c:shape val="cylinder"/>
        <c:axId val="526545712"/>
        <c:axId val="526546696"/>
        <c:axId val="0"/>
      </c:bar3DChart>
      <c:catAx>
        <c:axId val="526545712"/>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526546696"/>
        <c:crosses val="autoZero"/>
        <c:auto val="1"/>
        <c:lblAlgn val="ctr"/>
        <c:lblOffset val="100"/>
        <c:noMultiLvlLbl val="0"/>
      </c:catAx>
      <c:valAx>
        <c:axId val="526546696"/>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526545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Лист1!$B$1</c:f>
              <c:strCache>
                <c:ptCount val="1"/>
                <c:pt idx="0">
                  <c:v>социальная сфера</c:v>
                </c:pt>
              </c:strCache>
            </c:strRef>
          </c:tx>
          <c:spPr>
            <a:solidFill>
              <a:schemeClr val="accent2"/>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FF0066"/>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2021г</c:v>
                </c:pt>
                <c:pt idx="1">
                  <c:v>2022г</c:v>
                </c:pt>
                <c:pt idx="2">
                  <c:v>2023г</c:v>
                </c:pt>
                <c:pt idx="3">
                  <c:v>2024г</c:v>
                </c:pt>
                <c:pt idx="4">
                  <c:v>2025г</c:v>
                </c:pt>
              </c:strCache>
            </c:strRef>
          </c:cat>
          <c:val>
            <c:numRef>
              <c:f>Лист1!$B$2:$B$6</c:f>
              <c:numCache>
                <c:formatCode>General</c:formatCode>
                <c:ptCount val="5"/>
                <c:pt idx="0">
                  <c:v>379165</c:v>
                </c:pt>
                <c:pt idx="1">
                  <c:v>505996</c:v>
                </c:pt>
                <c:pt idx="2">
                  <c:v>495110</c:v>
                </c:pt>
                <c:pt idx="3">
                  <c:v>496674</c:v>
                </c:pt>
                <c:pt idx="4">
                  <c:v>492633</c:v>
                </c:pt>
              </c:numCache>
            </c:numRef>
          </c:val>
          <c:extLst>
            <c:ext xmlns:c16="http://schemas.microsoft.com/office/drawing/2014/chart" uri="{C3380CC4-5D6E-409C-BE32-E72D297353CC}">
              <c16:uniqueId val="{00000000-775E-4A66-A0F1-C8A7643641F5}"/>
            </c:ext>
          </c:extLst>
        </c:ser>
        <c:ser>
          <c:idx val="1"/>
          <c:order val="1"/>
          <c:tx>
            <c:strRef>
              <c:f>Лист1!$C$1</c:f>
              <c:strCache>
                <c:ptCount val="1"/>
                <c:pt idx="0">
                  <c:v>общего характера</c:v>
                </c:pt>
              </c:strCache>
            </c:strRef>
          </c:tx>
          <c:spPr>
            <a:solidFill>
              <a:schemeClr val="accent4"/>
            </a:solidFill>
            <a:ln>
              <a:noFill/>
            </a:ln>
            <a:effectLst/>
            <a:sp3d/>
          </c:spPr>
          <c:invertIfNegative val="0"/>
          <c:dLbls>
            <c:dLbl>
              <c:idx val="0"/>
              <c:layout>
                <c:manualLayout>
                  <c:x val="1.36241323270915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775E-4A66-A0F1-C8A7643641F5}"/>
                </c:ext>
              </c:extLst>
            </c:dLbl>
            <c:dLbl>
              <c:idx val="1"/>
              <c:layout>
                <c:manualLayout>
                  <c:x val="1.9816919748496715E-2"/>
                  <c:y val="-2.934272300469483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775E-4A66-A0F1-C8A7643641F5}"/>
                </c:ext>
              </c:extLst>
            </c:dLbl>
            <c:dLbl>
              <c:idx val="2"/>
              <c:layout>
                <c:manualLayout>
                  <c:x val="2.4771149685620952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775E-4A66-A0F1-C8A7643641F5}"/>
                </c:ext>
              </c:extLst>
            </c:dLbl>
            <c:dLbl>
              <c:idx val="3"/>
              <c:layout>
                <c:manualLayout>
                  <c:x val="1.6101247295653529E-2"/>
                  <c:y val="-5.868544600939074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775E-4A66-A0F1-C8A7643641F5}"/>
                </c:ext>
              </c:extLst>
            </c:dLbl>
            <c:dLbl>
              <c:idx val="4"/>
              <c:layout>
                <c:manualLayout>
                  <c:x val="1.4862689811372572E-2"/>
                  <c:y val="-1.173708920187804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775E-4A66-A0F1-C8A7643641F5}"/>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FF0066"/>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2021г</c:v>
                </c:pt>
                <c:pt idx="1">
                  <c:v>2022г</c:v>
                </c:pt>
                <c:pt idx="2">
                  <c:v>2023г</c:v>
                </c:pt>
                <c:pt idx="3">
                  <c:v>2024г</c:v>
                </c:pt>
                <c:pt idx="4">
                  <c:v>2025г</c:v>
                </c:pt>
              </c:strCache>
            </c:strRef>
          </c:cat>
          <c:val>
            <c:numRef>
              <c:f>Лист1!$C$2:$C$6</c:f>
              <c:numCache>
                <c:formatCode>General</c:formatCode>
                <c:ptCount val="5"/>
                <c:pt idx="0">
                  <c:v>103658</c:v>
                </c:pt>
                <c:pt idx="1">
                  <c:v>98171</c:v>
                </c:pt>
                <c:pt idx="2">
                  <c:v>117202</c:v>
                </c:pt>
                <c:pt idx="3">
                  <c:v>114934</c:v>
                </c:pt>
                <c:pt idx="4">
                  <c:v>92761</c:v>
                </c:pt>
              </c:numCache>
            </c:numRef>
          </c:val>
          <c:extLst>
            <c:ext xmlns:c16="http://schemas.microsoft.com/office/drawing/2014/chart" uri="{C3380CC4-5D6E-409C-BE32-E72D297353CC}">
              <c16:uniqueId val="{00000001-775E-4A66-A0F1-C8A7643641F5}"/>
            </c:ext>
          </c:extLst>
        </c:ser>
        <c:ser>
          <c:idx val="2"/>
          <c:order val="2"/>
          <c:tx>
            <c:strRef>
              <c:f>Лист1!$D$1</c:f>
              <c:strCache>
                <c:ptCount val="1"/>
                <c:pt idx="0">
                  <c:v>безопасность жизнедеятельности</c:v>
                </c:pt>
              </c:strCache>
            </c:strRef>
          </c:tx>
          <c:spPr>
            <a:solidFill>
              <a:schemeClr val="accent6"/>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FF0066"/>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2021г</c:v>
                </c:pt>
                <c:pt idx="1">
                  <c:v>2022г</c:v>
                </c:pt>
                <c:pt idx="2">
                  <c:v>2023г</c:v>
                </c:pt>
                <c:pt idx="3">
                  <c:v>2024г</c:v>
                </c:pt>
                <c:pt idx="4">
                  <c:v>2025г</c:v>
                </c:pt>
              </c:strCache>
            </c:strRef>
          </c:cat>
          <c:val>
            <c:numRef>
              <c:f>Лист1!$D$2:$D$6</c:f>
              <c:numCache>
                <c:formatCode>General</c:formatCode>
                <c:ptCount val="5"/>
                <c:pt idx="0">
                  <c:v>1071</c:v>
                </c:pt>
                <c:pt idx="1">
                  <c:v>1322</c:v>
                </c:pt>
                <c:pt idx="2">
                  <c:v>1757</c:v>
                </c:pt>
                <c:pt idx="3">
                  <c:v>1280</c:v>
                </c:pt>
                <c:pt idx="4">
                  <c:v>1280</c:v>
                </c:pt>
              </c:numCache>
            </c:numRef>
          </c:val>
          <c:extLst>
            <c:ext xmlns:c16="http://schemas.microsoft.com/office/drawing/2014/chart" uri="{C3380CC4-5D6E-409C-BE32-E72D297353CC}">
              <c16:uniqueId val="{00000002-775E-4A66-A0F1-C8A7643641F5}"/>
            </c:ext>
          </c:extLst>
        </c:ser>
        <c:ser>
          <c:idx val="3"/>
          <c:order val="3"/>
          <c:tx>
            <c:strRef>
              <c:f>Лист1!$E$1</c:f>
              <c:strCache>
                <c:ptCount val="1"/>
                <c:pt idx="0">
                  <c:v>экономика</c:v>
                </c:pt>
              </c:strCache>
            </c:strRef>
          </c:tx>
          <c:spPr>
            <a:solidFill>
              <a:schemeClr val="accent2">
                <a:lumMod val="60000"/>
              </a:schemeClr>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FF0066"/>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2021г</c:v>
                </c:pt>
                <c:pt idx="1">
                  <c:v>2022г</c:v>
                </c:pt>
                <c:pt idx="2">
                  <c:v>2023г</c:v>
                </c:pt>
                <c:pt idx="3">
                  <c:v>2024г</c:v>
                </c:pt>
                <c:pt idx="4">
                  <c:v>2025г</c:v>
                </c:pt>
              </c:strCache>
            </c:strRef>
          </c:cat>
          <c:val>
            <c:numRef>
              <c:f>Лист1!$E$2:$E$6</c:f>
              <c:numCache>
                <c:formatCode>General</c:formatCode>
                <c:ptCount val="5"/>
                <c:pt idx="0">
                  <c:v>62265</c:v>
                </c:pt>
                <c:pt idx="1">
                  <c:v>85385</c:v>
                </c:pt>
                <c:pt idx="2">
                  <c:v>75584</c:v>
                </c:pt>
                <c:pt idx="3">
                  <c:v>92771</c:v>
                </c:pt>
                <c:pt idx="4">
                  <c:v>103938</c:v>
                </c:pt>
              </c:numCache>
            </c:numRef>
          </c:val>
          <c:extLst>
            <c:ext xmlns:c16="http://schemas.microsoft.com/office/drawing/2014/chart" uri="{C3380CC4-5D6E-409C-BE32-E72D297353CC}">
              <c16:uniqueId val="{00000003-775E-4A66-A0F1-C8A7643641F5}"/>
            </c:ext>
          </c:extLst>
        </c:ser>
        <c:dLbls>
          <c:showLegendKey val="0"/>
          <c:showVal val="1"/>
          <c:showCatName val="0"/>
          <c:showSerName val="0"/>
          <c:showPercent val="0"/>
          <c:showBubbleSize val="0"/>
        </c:dLbls>
        <c:gapWidth val="150"/>
        <c:shape val="box"/>
        <c:axId val="596481560"/>
        <c:axId val="596482872"/>
        <c:axId val="0"/>
      </c:bar3DChart>
      <c:catAx>
        <c:axId val="596481560"/>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596482872"/>
        <c:crosses val="autoZero"/>
        <c:auto val="1"/>
        <c:lblAlgn val="ctr"/>
        <c:lblOffset val="100"/>
        <c:noMultiLvlLbl val="0"/>
      </c:catAx>
      <c:valAx>
        <c:axId val="596482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596481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Лист1!$B$1</c:f>
              <c:strCache>
                <c:ptCount val="1"/>
                <c:pt idx="0">
                  <c:v>Ряд 1</c:v>
                </c:pt>
              </c:strCache>
            </c:strRef>
          </c:tx>
          <c:spPr>
            <a:solidFill>
              <a:schemeClr val="accent2"/>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Лист1!$A$2:$A$4</c:f>
              <c:strCache>
                <c:ptCount val="3"/>
                <c:pt idx="0">
                  <c:v>2023г</c:v>
                </c:pt>
                <c:pt idx="1">
                  <c:v>2024г</c:v>
                </c:pt>
                <c:pt idx="2">
                  <c:v>2025г</c:v>
                </c:pt>
              </c:strCache>
            </c:strRef>
          </c:cat>
          <c:val>
            <c:numRef>
              <c:f>Лист1!$B$2:$B$4</c:f>
              <c:numCache>
                <c:formatCode>General</c:formatCode>
                <c:ptCount val="3"/>
                <c:pt idx="0">
                  <c:v>419301.2</c:v>
                </c:pt>
                <c:pt idx="1">
                  <c:v>439148.2</c:v>
                </c:pt>
                <c:pt idx="2">
                  <c:v>446708.3</c:v>
                </c:pt>
              </c:numCache>
            </c:numRef>
          </c:val>
          <c:shape val="pyramid"/>
          <c:extLst>
            <c:ext xmlns:c16="http://schemas.microsoft.com/office/drawing/2014/chart" uri="{C3380CC4-5D6E-409C-BE32-E72D297353CC}">
              <c16:uniqueId val="{00000000-629C-463C-B0CE-D368E8B8BD13}"/>
            </c:ext>
          </c:extLst>
        </c:ser>
        <c:dLbls>
          <c:showLegendKey val="0"/>
          <c:showVal val="1"/>
          <c:showCatName val="0"/>
          <c:showSerName val="0"/>
          <c:showPercent val="0"/>
          <c:showBubbleSize val="0"/>
        </c:dLbls>
        <c:gapWidth val="150"/>
        <c:shape val="box"/>
        <c:axId val="526581136"/>
        <c:axId val="526579824"/>
        <c:axId val="0"/>
      </c:bar3DChart>
      <c:catAx>
        <c:axId val="526581136"/>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cap="none" spc="0" normalizeH="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526579824"/>
        <c:crosses val="autoZero"/>
        <c:auto val="1"/>
        <c:lblAlgn val="ctr"/>
        <c:lblOffset val="100"/>
        <c:noMultiLvlLbl val="0"/>
      </c:catAx>
      <c:valAx>
        <c:axId val="526579824"/>
        <c:scaling>
          <c:orientation val="minMax"/>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52658113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Лист1!$B$1</c:f>
              <c:strCache>
                <c:ptCount val="1"/>
                <c:pt idx="0">
                  <c:v>Ряд 1</c:v>
                </c:pt>
              </c:strCache>
            </c:strRef>
          </c:tx>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FFFF00"/>
                    </a:solidFill>
                    <a:latin typeface="Times New Roman" panose="02020603050405020304" pitchFamily="18" charset="0"/>
                    <a:ea typeface="+mn-ea"/>
                    <a:cs typeface="Times New Roman" panose="02020603050405020304" pitchFamily="18" charset="0"/>
                  </a:defRPr>
                </a:pPr>
                <a:endParaRPr lang="ru-RU"/>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Лист1!$A$2:$A$4</c:f>
              <c:strCache>
                <c:ptCount val="3"/>
                <c:pt idx="0">
                  <c:v>2023г</c:v>
                </c:pt>
                <c:pt idx="1">
                  <c:v>2024г</c:v>
                </c:pt>
                <c:pt idx="2">
                  <c:v>2025г</c:v>
                </c:pt>
              </c:strCache>
            </c:strRef>
          </c:cat>
          <c:val>
            <c:numRef>
              <c:f>Лист1!$B$2:$B$4</c:f>
              <c:numCache>
                <c:formatCode>General</c:formatCode>
                <c:ptCount val="3"/>
                <c:pt idx="0">
                  <c:v>1622.8</c:v>
                </c:pt>
                <c:pt idx="1">
                  <c:v>1143</c:v>
                </c:pt>
                <c:pt idx="2">
                  <c:v>1143</c:v>
                </c:pt>
              </c:numCache>
            </c:numRef>
          </c:val>
          <c:extLst>
            <c:ext xmlns:c16="http://schemas.microsoft.com/office/drawing/2014/chart" uri="{C3380CC4-5D6E-409C-BE32-E72D297353CC}">
              <c16:uniqueId val="{00000000-3BA6-4F41-917B-3F0DB81A6210}"/>
            </c:ext>
          </c:extLst>
        </c:ser>
        <c:dLbls>
          <c:dLblPos val="inEnd"/>
          <c:showLegendKey val="0"/>
          <c:showVal val="1"/>
          <c:showCatName val="0"/>
          <c:showSerName val="0"/>
          <c:showPercent val="0"/>
          <c:showBubbleSize val="0"/>
        </c:dLbls>
        <c:gapWidth val="65"/>
        <c:axId val="562511304"/>
        <c:axId val="562504088"/>
      </c:barChart>
      <c:catAx>
        <c:axId val="562511304"/>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100" b="0" i="0" u="none" strike="noStrike" kern="1200" cap="all"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562504088"/>
        <c:crosses val="autoZero"/>
        <c:auto val="1"/>
        <c:lblAlgn val="ctr"/>
        <c:lblOffset val="100"/>
        <c:noMultiLvlLbl val="0"/>
      </c:catAx>
      <c:valAx>
        <c:axId val="562504088"/>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General" sourceLinked="1"/>
        <c:majorTickMark val="none"/>
        <c:minorTickMark val="none"/>
        <c:tickLblPos val="nextTo"/>
        <c:crossAx val="5625113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ru-RU"/>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Лист1!$B$1</c:f>
              <c:strCache>
                <c:ptCount val="1"/>
                <c:pt idx="0">
                  <c:v>2023г</c:v>
                </c:pt>
              </c:strCache>
            </c:strRef>
          </c:tx>
          <c:spPr>
            <a:gradFill>
              <a:gsLst>
                <a:gs pos="100000">
                  <a:schemeClr val="accent6">
                    <a:alpha val="0"/>
                  </a:schemeClr>
                </a:gs>
                <a:gs pos="50000">
                  <a:schemeClr val="accent6"/>
                </a:gs>
              </a:gsLst>
              <a:lin ang="5400000" scaled="0"/>
            </a:gradFill>
            <a:ln>
              <a:noFill/>
            </a:ln>
            <a:effectLst/>
            <a:sp3d/>
          </c:spPr>
          <c:invertIfNegative val="0"/>
          <c:dLbls>
            <c:dLbl>
              <c:idx val="0"/>
              <c:layout>
                <c:manualLayout>
                  <c:x val="4.1513802440390508E-3"/>
                  <c:y val="8.214222545727373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94F-4C85-B4E7-3FA84C3DF94E}"/>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Категория 1</c:v>
                </c:pt>
              </c:strCache>
            </c:strRef>
          </c:cat>
          <c:val>
            <c:numRef>
              <c:f>Лист1!$B$2</c:f>
              <c:numCache>
                <c:formatCode>General</c:formatCode>
                <c:ptCount val="1"/>
                <c:pt idx="0">
                  <c:v>68385.899999999994</c:v>
                </c:pt>
              </c:numCache>
            </c:numRef>
          </c:val>
          <c:extLst>
            <c:ext xmlns:c16="http://schemas.microsoft.com/office/drawing/2014/chart" uri="{C3380CC4-5D6E-409C-BE32-E72D297353CC}">
              <c16:uniqueId val="{00000000-894F-4C85-B4E7-3FA84C3DF94E}"/>
            </c:ext>
          </c:extLst>
        </c:ser>
        <c:ser>
          <c:idx val="1"/>
          <c:order val="1"/>
          <c:tx>
            <c:strRef>
              <c:f>Лист1!$C$1</c:f>
              <c:strCache>
                <c:ptCount val="1"/>
                <c:pt idx="0">
                  <c:v>2024г</c:v>
                </c:pt>
              </c:strCache>
            </c:strRef>
          </c:tx>
          <c:spPr>
            <a:gradFill>
              <a:gsLst>
                <a:gs pos="100000">
                  <a:schemeClr val="accent5">
                    <a:alpha val="0"/>
                  </a:schemeClr>
                </a:gs>
                <a:gs pos="50000">
                  <a:schemeClr val="accent5"/>
                </a:gs>
              </a:gsLst>
              <a:lin ang="5400000" scaled="0"/>
            </a:gradFill>
            <a:ln>
              <a:noFill/>
            </a:ln>
            <a:effectLst/>
            <a:sp3d/>
          </c:spPr>
          <c:invertIfNegative val="0"/>
          <c:dLbls>
            <c:dLbl>
              <c:idx val="0"/>
              <c:layout>
                <c:manualLayout>
                  <c:x val="-2.6983971586253909E-2"/>
                  <c:y val="-3.475248000115427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94F-4C85-B4E7-3FA84C3DF94E}"/>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Категория 1</c:v>
                </c:pt>
              </c:strCache>
            </c:strRef>
          </c:cat>
          <c:val>
            <c:numRef>
              <c:f>Лист1!$C$2</c:f>
              <c:numCache>
                <c:formatCode>General</c:formatCode>
                <c:ptCount val="1"/>
                <c:pt idx="0">
                  <c:v>72262</c:v>
                </c:pt>
              </c:numCache>
            </c:numRef>
          </c:val>
          <c:extLst>
            <c:ext xmlns:c16="http://schemas.microsoft.com/office/drawing/2014/chart" uri="{C3380CC4-5D6E-409C-BE32-E72D297353CC}">
              <c16:uniqueId val="{00000001-894F-4C85-B4E7-3FA84C3DF94E}"/>
            </c:ext>
          </c:extLst>
        </c:ser>
        <c:ser>
          <c:idx val="2"/>
          <c:order val="2"/>
          <c:tx>
            <c:strRef>
              <c:f>Лист1!$D$1</c:f>
              <c:strCache>
                <c:ptCount val="1"/>
                <c:pt idx="0">
                  <c:v>2025г</c:v>
                </c:pt>
              </c:strCache>
            </c:strRef>
          </c:tx>
          <c:spPr>
            <a:gradFill>
              <a:gsLst>
                <a:gs pos="100000">
                  <a:schemeClr val="accent4">
                    <a:alpha val="0"/>
                  </a:schemeClr>
                </a:gs>
                <a:gs pos="50000">
                  <a:schemeClr val="accent4"/>
                </a:gs>
              </a:gsLst>
              <a:lin ang="5400000" scaled="0"/>
            </a:gradFill>
            <a:ln>
              <a:noFill/>
            </a:ln>
            <a:effectLst/>
            <a:sp3d/>
          </c:spPr>
          <c:invertIfNegative val="0"/>
          <c:dLbls>
            <c:dLbl>
              <c:idx val="0"/>
              <c:layout>
                <c:manualLayout>
                  <c:x val="6.2270703660585763E-2"/>
                  <c:y val="-5.370837818360206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94F-4C85-B4E7-3FA84C3DF94E}"/>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Категория 1</c:v>
                </c:pt>
              </c:strCache>
            </c:strRef>
          </c:cat>
          <c:val>
            <c:numRef>
              <c:f>Лист1!$D$2</c:f>
              <c:numCache>
                <c:formatCode>General</c:formatCode>
                <c:ptCount val="1"/>
                <c:pt idx="0">
                  <c:v>71703.600000000006</c:v>
                </c:pt>
              </c:numCache>
            </c:numRef>
          </c:val>
          <c:extLst>
            <c:ext xmlns:c16="http://schemas.microsoft.com/office/drawing/2014/chart" uri="{C3380CC4-5D6E-409C-BE32-E72D297353CC}">
              <c16:uniqueId val="{00000002-894F-4C85-B4E7-3FA84C3DF94E}"/>
            </c:ext>
          </c:extLst>
        </c:ser>
        <c:dLbls>
          <c:showLegendKey val="0"/>
          <c:showVal val="1"/>
          <c:showCatName val="0"/>
          <c:showSerName val="0"/>
          <c:showPercent val="0"/>
          <c:showBubbleSize val="0"/>
        </c:dLbls>
        <c:gapWidth val="150"/>
        <c:gapDepth val="0"/>
        <c:shape val="box"/>
        <c:axId val="455610768"/>
        <c:axId val="455610112"/>
        <c:axId val="0"/>
      </c:bar3DChart>
      <c:catAx>
        <c:axId val="455610768"/>
        <c:scaling>
          <c:orientation val="minMax"/>
        </c:scaling>
        <c:delete val="1"/>
        <c:axPos val="b"/>
        <c:numFmt formatCode="General" sourceLinked="1"/>
        <c:majorTickMark val="none"/>
        <c:minorTickMark val="none"/>
        <c:tickLblPos val="nextTo"/>
        <c:crossAx val="455610112"/>
        <c:crosses val="autoZero"/>
        <c:auto val="1"/>
        <c:lblAlgn val="ctr"/>
        <c:lblOffset val="100"/>
        <c:noMultiLvlLbl val="0"/>
      </c:catAx>
      <c:valAx>
        <c:axId val="455610112"/>
        <c:scaling>
          <c:orientation val="minMax"/>
        </c:scaling>
        <c:delete val="0"/>
        <c:axPos val="l"/>
        <c:majorGridlines>
          <c:spPr>
            <a:ln w="9525" cap="flat" cmpd="sng" algn="ctr">
              <a:solidFill>
                <a:schemeClr val="tx1">
                  <a:lumMod val="5000"/>
                  <a:lumOff val="9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455610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Лист1!$B$1</c:f>
              <c:strCache>
                <c:ptCount val="1"/>
                <c:pt idx="0">
                  <c:v>Ряд 3</c:v>
                </c:pt>
              </c:strCache>
            </c:strRef>
          </c:tx>
          <c:spPr>
            <a:ln w="22225" cap="rnd">
              <a:solidFill>
                <a:schemeClr val="accent1"/>
              </a:solidFill>
              <a:round/>
            </a:ln>
            <a:effectLst/>
          </c:spPr>
          <c:marker>
            <c:symbol val="diamond"/>
            <c:size val="6"/>
            <c:spPr>
              <a:solidFill>
                <a:srgbClr val="FF00FF"/>
              </a:solidFill>
              <a:ln w="9525">
                <a:solidFill>
                  <a:schemeClr val="accent1"/>
                </a:solidFill>
                <a:round/>
              </a:ln>
              <a:effectLst/>
            </c:spPr>
          </c:marker>
          <c:cat>
            <c:strRef>
              <c:f>Лист1!$A$2:$A$4</c:f>
              <c:strCache>
                <c:ptCount val="3"/>
                <c:pt idx="0">
                  <c:v>2023г</c:v>
                </c:pt>
                <c:pt idx="1">
                  <c:v>2024г</c:v>
                </c:pt>
                <c:pt idx="2">
                  <c:v>2025г</c:v>
                </c:pt>
              </c:strCache>
            </c:strRef>
          </c:cat>
          <c:val>
            <c:numRef>
              <c:f>Лист1!$B$2:$B$4</c:f>
              <c:numCache>
                <c:formatCode>General</c:formatCode>
                <c:ptCount val="3"/>
                <c:pt idx="0">
                  <c:v>16451</c:v>
                </c:pt>
                <c:pt idx="1">
                  <c:v>17035.400000000001</c:v>
                </c:pt>
                <c:pt idx="2">
                  <c:v>17614.400000000001</c:v>
                </c:pt>
              </c:numCache>
            </c:numRef>
          </c:val>
          <c:smooth val="0"/>
          <c:extLst>
            <c:ext xmlns:c16="http://schemas.microsoft.com/office/drawing/2014/chart" uri="{C3380CC4-5D6E-409C-BE32-E72D297353CC}">
              <c16:uniqueId val="{00000000-2431-4C30-92FA-DC9541C03D5A}"/>
            </c:ext>
          </c:extLst>
        </c:ser>
        <c:dLbls>
          <c:showLegendKey val="0"/>
          <c:showVal val="0"/>
          <c:showCatName val="0"/>
          <c:showSerName val="0"/>
          <c:showPercent val="0"/>
          <c:showBubbleSize val="0"/>
        </c:dLbls>
        <c:marker val="1"/>
        <c:smooth val="0"/>
        <c:axId val="528368664"/>
        <c:axId val="528372600"/>
      </c:lineChart>
      <c:catAx>
        <c:axId val="52836866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cap="all" spc="120" normalizeH="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528372600"/>
        <c:crosses val="autoZero"/>
        <c:auto val="1"/>
        <c:lblAlgn val="ctr"/>
        <c:lblOffset val="100"/>
        <c:noMultiLvlLbl val="0"/>
      </c:catAx>
      <c:valAx>
        <c:axId val="528372600"/>
        <c:scaling>
          <c:orientation val="minMax"/>
        </c:scaling>
        <c:delete val="0"/>
        <c:axPos val="l"/>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52836866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line3DChart>
        <c:grouping val="standard"/>
        <c:varyColors val="0"/>
        <c:ser>
          <c:idx val="0"/>
          <c:order val="0"/>
          <c:tx>
            <c:strRef>
              <c:f>Лист1!$B$1</c:f>
              <c:strCache>
                <c:ptCount val="1"/>
                <c:pt idx="0">
                  <c:v>Ряд 1</c:v>
                </c:pt>
              </c:strCache>
            </c:strRef>
          </c:tx>
          <c:spPr>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9525" cap="flat" cmpd="sng" algn="ctr">
              <a:solidFill>
                <a:schemeClr val="accent2">
                  <a:shade val="95000"/>
                </a:schemeClr>
              </a:solidFill>
              <a:round/>
            </a:ln>
            <a:effectLst/>
            <a:sp3d contourW="9525">
              <a:contourClr>
                <a:schemeClr val="accent2">
                  <a:shade val="95000"/>
                </a:schemeClr>
              </a:contourClr>
            </a:sp3d>
          </c:spPr>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Лист1!$A$2:$A$4</c:f>
              <c:strCache>
                <c:ptCount val="3"/>
                <c:pt idx="0">
                  <c:v>2023г</c:v>
                </c:pt>
                <c:pt idx="1">
                  <c:v>2024г</c:v>
                </c:pt>
                <c:pt idx="2">
                  <c:v>2025г</c:v>
                </c:pt>
              </c:strCache>
            </c:strRef>
          </c:cat>
          <c:val>
            <c:numRef>
              <c:f>Лист1!$B$2:$B$4</c:f>
              <c:numCache>
                <c:formatCode>General</c:formatCode>
                <c:ptCount val="3"/>
                <c:pt idx="0">
                  <c:v>33501.699999999997</c:v>
                </c:pt>
                <c:pt idx="1">
                  <c:v>2200</c:v>
                </c:pt>
                <c:pt idx="2">
                  <c:v>2200</c:v>
                </c:pt>
              </c:numCache>
            </c:numRef>
          </c:val>
          <c:smooth val="0"/>
          <c:extLst>
            <c:ext xmlns:c16="http://schemas.microsoft.com/office/drawing/2014/chart" uri="{C3380CC4-5D6E-409C-BE32-E72D297353CC}">
              <c16:uniqueId val="{00000000-987B-4D1C-BD2A-00AC1BCFBBB3}"/>
            </c:ext>
          </c:extLst>
        </c:ser>
        <c:dLbls>
          <c:showLegendKey val="0"/>
          <c:showVal val="1"/>
          <c:showCatName val="0"/>
          <c:showSerName val="0"/>
          <c:showPercent val="0"/>
          <c:showBubbleSize val="0"/>
        </c:dLbls>
        <c:axId val="592834656"/>
        <c:axId val="592826456"/>
        <c:axId val="497104160"/>
      </c:line3DChart>
      <c:catAx>
        <c:axId val="592834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592826456"/>
        <c:crosses val="autoZero"/>
        <c:auto val="1"/>
        <c:lblAlgn val="ctr"/>
        <c:lblOffset val="100"/>
        <c:noMultiLvlLbl val="0"/>
      </c:catAx>
      <c:valAx>
        <c:axId val="592826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592834656"/>
        <c:crosses val="autoZero"/>
        <c:crossBetween val="between"/>
      </c:valAx>
      <c:serAx>
        <c:axId val="497104160"/>
        <c:scaling>
          <c:orientation val="minMax"/>
        </c:scaling>
        <c:delete val="1"/>
        <c:axPos val="b"/>
        <c:majorTickMark val="none"/>
        <c:minorTickMark val="none"/>
        <c:tickLblPos val="nextTo"/>
        <c:crossAx val="592826456"/>
        <c:crosses val="autoZero"/>
      </c:ser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accent6">
        <a:lumMod val="20000"/>
        <a:lumOff val="80000"/>
      </a:schemeClr>
    </a:solidFill>
    <a:ln>
      <a:noFill/>
    </a:ln>
    <a:effectLst/>
  </c:spPr>
  <c:txPr>
    <a:bodyPr/>
    <a:lstStyle/>
    <a:p>
      <a:pPr>
        <a:defRPr/>
      </a:pPr>
      <a:endParaRPr lang="ru-RU"/>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barChart>
        <c:barDir val="bar"/>
        <c:grouping val="clustered"/>
        <c:varyColors val="0"/>
        <c:ser>
          <c:idx val="0"/>
          <c:order val="0"/>
          <c:tx>
            <c:strRef>
              <c:f>Лист1!$B$1</c:f>
              <c:strCache>
                <c:ptCount val="1"/>
                <c:pt idx="0">
                  <c:v>Ряд 1</c:v>
                </c:pt>
              </c:strCache>
            </c:strRef>
          </c:tx>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Лист1!$A$2:$A$4</c:f>
              <c:strCache>
                <c:ptCount val="3"/>
                <c:pt idx="0">
                  <c:v>2023г</c:v>
                </c:pt>
                <c:pt idx="1">
                  <c:v>2024г</c:v>
                </c:pt>
                <c:pt idx="2">
                  <c:v>2025г</c:v>
                </c:pt>
              </c:strCache>
            </c:strRef>
          </c:cat>
          <c:val>
            <c:numRef>
              <c:f>Лист1!$B$2:$B$4</c:f>
              <c:numCache>
                <c:formatCode>General</c:formatCode>
                <c:ptCount val="3"/>
                <c:pt idx="0">
                  <c:v>1537.9</c:v>
                </c:pt>
                <c:pt idx="1">
                  <c:v>46300.800000000003</c:v>
                </c:pt>
                <c:pt idx="2">
                  <c:v>55837.9</c:v>
                </c:pt>
              </c:numCache>
            </c:numRef>
          </c:val>
          <c:extLst>
            <c:ext xmlns:c16="http://schemas.microsoft.com/office/drawing/2014/chart" uri="{C3380CC4-5D6E-409C-BE32-E72D297353CC}">
              <c16:uniqueId val="{00000000-4A2E-4998-A043-89BC184E874A}"/>
            </c:ext>
          </c:extLst>
        </c:ser>
        <c:dLbls>
          <c:dLblPos val="outEnd"/>
          <c:showLegendKey val="0"/>
          <c:showVal val="1"/>
          <c:showCatName val="0"/>
          <c:showSerName val="0"/>
          <c:showPercent val="0"/>
          <c:showBubbleSize val="0"/>
        </c:dLbls>
        <c:gapWidth val="115"/>
        <c:overlap val="-20"/>
        <c:axId val="532515968"/>
        <c:axId val="532516296"/>
      </c:barChart>
      <c:catAx>
        <c:axId val="532515968"/>
        <c:scaling>
          <c:orientation val="minMax"/>
        </c:scaling>
        <c:delete val="0"/>
        <c:axPos val="l"/>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mn-lt"/>
                <a:ea typeface="+mn-ea"/>
                <a:cs typeface="+mn-cs"/>
              </a:defRPr>
            </a:pPr>
            <a:endParaRPr lang="ru-RU"/>
          </a:p>
        </c:txPr>
        <c:crossAx val="532516296"/>
        <c:crosses val="autoZero"/>
        <c:auto val="1"/>
        <c:lblAlgn val="ctr"/>
        <c:lblOffset val="100"/>
        <c:noMultiLvlLbl val="0"/>
      </c:catAx>
      <c:valAx>
        <c:axId val="53251629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53251596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bar"/>
        <c:grouping val="clustered"/>
        <c:varyColors val="0"/>
        <c:ser>
          <c:idx val="0"/>
          <c:order val="0"/>
          <c:tx>
            <c:strRef>
              <c:f>Лист1!$B$1</c:f>
              <c:strCache>
                <c:ptCount val="1"/>
                <c:pt idx="0">
                  <c:v>Ряд 1</c:v>
                </c:pt>
              </c:strCache>
            </c:strRef>
          </c:tx>
          <c:spPr>
            <a:solidFill>
              <a:schemeClr val="accent6">
                <a:lumMod val="40000"/>
                <a:lumOff val="60000"/>
              </a:schemeClr>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Лист1!$A$2:$A$4</c:f>
              <c:strCache>
                <c:ptCount val="3"/>
                <c:pt idx="0">
                  <c:v>2023г</c:v>
                </c:pt>
                <c:pt idx="1">
                  <c:v>2024г</c:v>
                </c:pt>
                <c:pt idx="2">
                  <c:v>2025г</c:v>
                </c:pt>
              </c:strCache>
            </c:strRef>
          </c:cat>
          <c:val>
            <c:numRef>
              <c:f>Лист1!$B$2:$B$4</c:f>
              <c:numCache>
                <c:formatCode>General</c:formatCode>
                <c:ptCount val="3"/>
                <c:pt idx="0">
                  <c:v>6944.9</c:v>
                </c:pt>
                <c:pt idx="1">
                  <c:v>4972.7</c:v>
                </c:pt>
                <c:pt idx="2">
                  <c:v>4228</c:v>
                </c:pt>
              </c:numCache>
            </c:numRef>
          </c:val>
          <c:shape val="cylinder"/>
          <c:extLst>
            <c:ext xmlns:c16="http://schemas.microsoft.com/office/drawing/2014/chart" uri="{C3380CC4-5D6E-409C-BE32-E72D297353CC}">
              <c16:uniqueId val="{00000000-2B87-4967-BEAE-BBD62A8A25B3}"/>
            </c:ext>
          </c:extLst>
        </c:ser>
        <c:dLbls>
          <c:showLegendKey val="0"/>
          <c:showVal val="1"/>
          <c:showCatName val="0"/>
          <c:showSerName val="0"/>
          <c:showPercent val="0"/>
          <c:showBubbleSize val="0"/>
        </c:dLbls>
        <c:gapWidth val="150"/>
        <c:shape val="box"/>
        <c:axId val="565654152"/>
        <c:axId val="565650872"/>
        <c:axId val="0"/>
      </c:bar3DChart>
      <c:catAx>
        <c:axId val="565654152"/>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cap="none" spc="0" normalizeH="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565650872"/>
        <c:crosses val="autoZero"/>
        <c:auto val="1"/>
        <c:lblAlgn val="ctr"/>
        <c:lblOffset val="100"/>
        <c:noMultiLvlLbl val="0"/>
      </c:catAx>
      <c:valAx>
        <c:axId val="565650872"/>
        <c:scaling>
          <c:orientation val="minMax"/>
        </c:scaling>
        <c:delete val="0"/>
        <c:axPos val="b"/>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5656541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ndard"/>
        <c:varyColors val="0"/>
        <c:ser>
          <c:idx val="0"/>
          <c:order val="0"/>
          <c:tx>
            <c:strRef>
              <c:f>Лист1!$B$1</c:f>
              <c:strCache>
                <c:ptCount val="1"/>
                <c:pt idx="0">
                  <c:v>Ряд 1</c:v>
                </c:pt>
              </c:strCache>
            </c:strRef>
          </c:tx>
          <c:spPr>
            <a:solidFill>
              <a:schemeClr val="accent6">
                <a:alpha val="85000"/>
              </a:schemeClr>
            </a:solidFill>
            <a:ln>
              <a:noFill/>
            </a:ln>
            <a:effectLst>
              <a:innerShdw dist="12700" dir="16200000">
                <a:schemeClr val="lt1"/>
              </a:innerShdw>
            </a:effectLst>
          </c:spPr>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rgbClr val="FF0000"/>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Лист1!$A$2:$A$6</c:f>
              <c:strCache>
                <c:ptCount val="5"/>
                <c:pt idx="0">
                  <c:v>2021год</c:v>
                </c:pt>
                <c:pt idx="1">
                  <c:v>2022год</c:v>
                </c:pt>
                <c:pt idx="2">
                  <c:v>2023год</c:v>
                </c:pt>
                <c:pt idx="3">
                  <c:v>2024год</c:v>
                </c:pt>
                <c:pt idx="4">
                  <c:v>2025год</c:v>
                </c:pt>
              </c:strCache>
            </c:strRef>
          </c:cat>
          <c:val>
            <c:numRef>
              <c:f>Лист1!$B$2:$B$6</c:f>
              <c:numCache>
                <c:formatCode>General</c:formatCode>
                <c:ptCount val="5"/>
                <c:pt idx="0">
                  <c:v>26445</c:v>
                </c:pt>
                <c:pt idx="1">
                  <c:v>44902.8</c:v>
                </c:pt>
                <c:pt idx="2">
                  <c:v>40895.4</c:v>
                </c:pt>
                <c:pt idx="3">
                  <c:v>40225.300000000003</c:v>
                </c:pt>
                <c:pt idx="4">
                  <c:v>41075.1</c:v>
                </c:pt>
              </c:numCache>
            </c:numRef>
          </c:val>
          <c:extLst>
            <c:ext xmlns:c16="http://schemas.microsoft.com/office/drawing/2014/chart" uri="{C3380CC4-5D6E-409C-BE32-E72D297353CC}">
              <c16:uniqueId val="{00000000-79FF-4F28-AB47-714E94BF6DCB}"/>
            </c:ext>
          </c:extLst>
        </c:ser>
        <c:dLbls>
          <c:showLegendKey val="0"/>
          <c:showVal val="1"/>
          <c:showCatName val="0"/>
          <c:showSerName val="0"/>
          <c:showPercent val="0"/>
          <c:showBubbleSize val="0"/>
        </c:dLbls>
        <c:axId val="590939984"/>
        <c:axId val="590941296"/>
      </c:areaChart>
      <c:catAx>
        <c:axId val="590939984"/>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0" i="0" u="none" strike="noStrike" kern="1200" cap="all"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590941296"/>
        <c:crosses val="autoZero"/>
        <c:auto val="1"/>
        <c:lblAlgn val="ctr"/>
        <c:lblOffset val="100"/>
        <c:noMultiLvlLbl val="0"/>
      </c:catAx>
      <c:valAx>
        <c:axId val="590941296"/>
        <c:scaling>
          <c:orientation val="minMax"/>
        </c:scaling>
        <c:delete val="0"/>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590939984"/>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rgbClr val="FFFF00"/>
    </a:solidFill>
    <a:ln w="9525" cap="flat" cmpd="sng" algn="ctr">
      <a:solidFill>
        <a:schemeClr val="dk1">
          <a:lumMod val="25000"/>
          <a:lumOff val="75000"/>
        </a:schemeClr>
      </a:solidFill>
      <a:round/>
    </a:ln>
    <a:effectLst/>
  </c:spPr>
  <c:txPr>
    <a:bodyPr/>
    <a:lstStyle/>
    <a:p>
      <a:pPr>
        <a:defRPr/>
      </a:pPr>
      <a:endParaRPr lang="ru-RU"/>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cap="all" spc="50" baseline="0">
                <a:solidFill>
                  <a:schemeClr val="tx1">
                    <a:lumMod val="65000"/>
                    <a:lumOff val="35000"/>
                  </a:schemeClr>
                </a:solidFill>
                <a:latin typeface="+mn-lt"/>
                <a:ea typeface="+mn-ea"/>
                <a:cs typeface="+mn-cs"/>
              </a:defRPr>
            </a:pP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Динамика расходов по целевым группам в руб.</a:t>
            </a:r>
          </a:p>
        </c:rich>
      </c:tx>
      <c:overlay val="0"/>
      <c:spPr>
        <a:noFill/>
        <a:ln>
          <a:noFill/>
        </a:ln>
        <a:effectLst/>
      </c:spPr>
      <c:txPr>
        <a:bodyPr rot="0" spcFirstLastPara="1" vertOverflow="ellipsis" vert="horz" wrap="square" anchor="ctr" anchorCtr="1"/>
        <a:lstStyle/>
        <a:p>
          <a:pPr>
            <a:defRPr sz="2200" b="1" i="0" u="none" strike="noStrike" kern="1200" cap="all" spc="50" baseline="0">
              <a:solidFill>
                <a:schemeClr val="tx1">
                  <a:lumMod val="65000"/>
                  <a:lumOff val="35000"/>
                </a:schemeClr>
              </a:solidFill>
              <a:latin typeface="+mn-lt"/>
              <a:ea typeface="+mn-ea"/>
              <a:cs typeface="+mn-cs"/>
            </a:defRPr>
          </a:pPr>
          <a:endParaRPr lang="ru-RU"/>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Лист1!$B$1</c:f>
              <c:strCache>
                <c:ptCount val="1"/>
                <c:pt idx="0">
                  <c:v>2021г</c:v>
                </c:pt>
              </c:strCache>
            </c:strRef>
          </c:tx>
          <c:spPr>
            <a:solidFill>
              <a:schemeClr val="accent1">
                <a:lumMod val="20000"/>
                <a:lumOff val="80000"/>
              </a:schemeClr>
            </a:solidFill>
            <a:ln>
              <a:noFill/>
            </a:ln>
            <a:effectLst/>
            <a:sp3d/>
          </c:spPr>
          <c:invertIfNegative val="0"/>
          <c:dLbls>
            <c:dLbl>
              <c:idx val="0"/>
              <c:layout>
                <c:manualLayout>
                  <c:x val="-1.5625000000000287E-3"/>
                  <c:y val="5.859374639556184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9FD4-4F8B-B13A-B78B660F17B7}"/>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FF0000"/>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Категория 1</c:v>
                </c:pt>
              </c:strCache>
            </c:strRef>
          </c:cat>
          <c:val>
            <c:numRef>
              <c:f>Лист1!$B$2</c:f>
              <c:numCache>
                <c:formatCode>0.00</c:formatCode>
                <c:ptCount val="1"/>
                <c:pt idx="0">
                  <c:v>38590347.43</c:v>
                </c:pt>
              </c:numCache>
            </c:numRef>
          </c:val>
          <c:extLst>
            <c:ext xmlns:c16="http://schemas.microsoft.com/office/drawing/2014/chart" uri="{C3380CC4-5D6E-409C-BE32-E72D297353CC}">
              <c16:uniqueId val="{00000000-9FD4-4F8B-B13A-B78B660F17B7}"/>
            </c:ext>
          </c:extLst>
        </c:ser>
        <c:ser>
          <c:idx val="1"/>
          <c:order val="1"/>
          <c:tx>
            <c:strRef>
              <c:f>Лист1!$C$1</c:f>
              <c:strCache>
                <c:ptCount val="1"/>
                <c:pt idx="0">
                  <c:v>2022г</c:v>
                </c:pt>
              </c:strCache>
            </c:strRef>
          </c:tx>
          <c:spPr>
            <a:solidFill>
              <a:schemeClr val="accent2">
                <a:lumMod val="20000"/>
                <a:lumOff val="80000"/>
              </a:schemeClr>
            </a:solidFill>
            <a:ln>
              <a:noFill/>
            </a:ln>
            <a:effectLst/>
            <a:sp3d/>
          </c:spPr>
          <c:invertIfNegative val="0"/>
          <c:dLbls>
            <c:dLbl>
              <c:idx val="0"/>
              <c:layout>
                <c:manualLayout>
                  <c:x val="4.6874999999999426E-3"/>
                  <c:y val="6.094784132291916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9FD4-4F8B-B13A-B78B660F17B7}"/>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FF0000"/>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Категория 1</c:v>
                </c:pt>
              </c:strCache>
            </c:strRef>
          </c:cat>
          <c:val>
            <c:numRef>
              <c:f>Лист1!$C$2</c:f>
              <c:numCache>
                <c:formatCode>0.00</c:formatCode>
                <c:ptCount val="1"/>
                <c:pt idx="0">
                  <c:v>27789866.010000002</c:v>
                </c:pt>
              </c:numCache>
            </c:numRef>
          </c:val>
          <c:extLst>
            <c:ext xmlns:c16="http://schemas.microsoft.com/office/drawing/2014/chart" uri="{C3380CC4-5D6E-409C-BE32-E72D297353CC}">
              <c16:uniqueId val="{00000001-9FD4-4F8B-B13A-B78B660F17B7}"/>
            </c:ext>
          </c:extLst>
        </c:ser>
        <c:ser>
          <c:idx val="2"/>
          <c:order val="2"/>
          <c:tx>
            <c:strRef>
              <c:f>Лист1!$D$1</c:f>
              <c:strCache>
                <c:ptCount val="1"/>
                <c:pt idx="0">
                  <c:v>2023г</c:v>
                </c:pt>
              </c:strCache>
            </c:strRef>
          </c:tx>
          <c:spPr>
            <a:solidFill>
              <a:schemeClr val="bg1">
                <a:lumMod val="95000"/>
              </a:schemeClr>
            </a:solidFill>
            <a:ln>
              <a:noFill/>
            </a:ln>
            <a:effectLst/>
            <a:sp3d/>
          </c:spPr>
          <c:invertIfNegative val="0"/>
          <c:dLbls>
            <c:dLbl>
              <c:idx val="0"/>
              <c:layout>
                <c:manualLayout>
                  <c:x val="6.2500000000000003E-3"/>
                  <c:y val="8.673981694758076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9FD4-4F8B-B13A-B78B660F17B7}"/>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FF0000"/>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Категория 1</c:v>
                </c:pt>
              </c:strCache>
            </c:strRef>
          </c:cat>
          <c:val>
            <c:numRef>
              <c:f>Лист1!$D$2</c:f>
              <c:numCache>
                <c:formatCode>0.00</c:formatCode>
                <c:ptCount val="1"/>
                <c:pt idx="0">
                  <c:v>36505272.130000003</c:v>
                </c:pt>
              </c:numCache>
            </c:numRef>
          </c:val>
          <c:extLst>
            <c:ext xmlns:c16="http://schemas.microsoft.com/office/drawing/2014/chart" uri="{C3380CC4-5D6E-409C-BE32-E72D297353CC}">
              <c16:uniqueId val="{00000002-9FD4-4F8B-B13A-B78B660F17B7}"/>
            </c:ext>
          </c:extLst>
        </c:ser>
        <c:ser>
          <c:idx val="3"/>
          <c:order val="3"/>
          <c:tx>
            <c:strRef>
              <c:f>Лист1!$E$1</c:f>
              <c:strCache>
                <c:ptCount val="1"/>
                <c:pt idx="0">
                  <c:v>2024г</c:v>
                </c:pt>
              </c:strCache>
            </c:strRef>
          </c:tx>
          <c:spPr>
            <a:solidFill>
              <a:schemeClr val="accent4">
                <a:lumMod val="40000"/>
                <a:lumOff val="60000"/>
              </a:schemeClr>
            </a:solidFill>
            <a:ln>
              <a:noFill/>
            </a:ln>
            <a:effectLst/>
            <a:sp3d/>
          </c:spPr>
          <c:invertIfNegative val="0"/>
          <c:dLbls>
            <c:dLbl>
              <c:idx val="0"/>
              <c:layout>
                <c:manualLayout>
                  <c:x val="0"/>
                  <c:y val="4.921874697227196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9FD4-4F8B-B13A-B78B660F17B7}"/>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FF0000"/>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Категория 1</c:v>
                </c:pt>
              </c:strCache>
            </c:strRef>
          </c:cat>
          <c:val>
            <c:numRef>
              <c:f>Лист1!$E$2</c:f>
              <c:numCache>
                <c:formatCode>0.00</c:formatCode>
                <c:ptCount val="1"/>
                <c:pt idx="0">
                  <c:v>36907342.579999998</c:v>
                </c:pt>
              </c:numCache>
            </c:numRef>
          </c:val>
          <c:extLst>
            <c:ext xmlns:c16="http://schemas.microsoft.com/office/drawing/2014/chart" uri="{C3380CC4-5D6E-409C-BE32-E72D297353CC}">
              <c16:uniqueId val="{00000003-9FD4-4F8B-B13A-B78B660F17B7}"/>
            </c:ext>
          </c:extLst>
        </c:ser>
        <c:ser>
          <c:idx val="4"/>
          <c:order val="4"/>
          <c:tx>
            <c:strRef>
              <c:f>Лист1!$F$1</c:f>
              <c:strCache>
                <c:ptCount val="1"/>
                <c:pt idx="0">
                  <c:v>2025г</c:v>
                </c:pt>
              </c:strCache>
            </c:strRef>
          </c:tx>
          <c:spPr>
            <a:solidFill>
              <a:schemeClr val="accent6">
                <a:lumMod val="40000"/>
                <a:lumOff val="60000"/>
              </a:schemeClr>
            </a:solidFill>
            <a:ln>
              <a:noFill/>
            </a:ln>
            <a:effectLst/>
            <a:sp3d/>
          </c:spPr>
          <c:invertIfNegative val="0"/>
          <c:dLbls>
            <c:dLbl>
              <c:idx val="0"/>
              <c:layout>
                <c:manualLayout>
                  <c:x val="0"/>
                  <c:y val="4.687499711644949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9FD4-4F8B-B13A-B78B660F17B7}"/>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FF0000"/>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c:f>
              <c:strCache>
                <c:ptCount val="1"/>
                <c:pt idx="0">
                  <c:v>Категория 1</c:v>
                </c:pt>
              </c:strCache>
            </c:strRef>
          </c:cat>
          <c:val>
            <c:numRef>
              <c:f>Лист1!$F$2</c:f>
              <c:numCache>
                <c:formatCode>0.00</c:formatCode>
                <c:ptCount val="1"/>
                <c:pt idx="0">
                  <c:v>35374312.990000002</c:v>
                </c:pt>
              </c:numCache>
            </c:numRef>
          </c:val>
          <c:extLst>
            <c:ext xmlns:c16="http://schemas.microsoft.com/office/drawing/2014/chart" uri="{C3380CC4-5D6E-409C-BE32-E72D297353CC}">
              <c16:uniqueId val="{00000004-9FD4-4F8B-B13A-B78B660F17B7}"/>
            </c:ext>
          </c:extLst>
        </c:ser>
        <c:dLbls>
          <c:showLegendKey val="0"/>
          <c:showVal val="1"/>
          <c:showCatName val="0"/>
          <c:showSerName val="0"/>
          <c:showPercent val="0"/>
          <c:showBubbleSize val="0"/>
        </c:dLbls>
        <c:gapWidth val="150"/>
        <c:gapDepth val="0"/>
        <c:shape val="box"/>
        <c:axId val="584847800"/>
        <c:axId val="584848128"/>
        <c:axId val="0"/>
      </c:bar3DChart>
      <c:catAx>
        <c:axId val="584847800"/>
        <c:scaling>
          <c:orientation val="minMax"/>
        </c:scaling>
        <c:delete val="1"/>
        <c:axPos val="b"/>
        <c:numFmt formatCode="General" sourceLinked="1"/>
        <c:majorTickMark val="none"/>
        <c:minorTickMark val="none"/>
        <c:tickLblPos val="nextTo"/>
        <c:crossAx val="584848128"/>
        <c:crosses val="autoZero"/>
        <c:auto val="1"/>
        <c:lblAlgn val="ctr"/>
        <c:lblOffset val="100"/>
        <c:noMultiLvlLbl val="0"/>
      </c:catAx>
      <c:valAx>
        <c:axId val="584848128"/>
        <c:scaling>
          <c:orientation val="minMax"/>
        </c:scaling>
        <c:delete val="0"/>
        <c:axPos val="l"/>
        <c:majorGridlines>
          <c:spPr>
            <a:ln w="9525" cap="flat" cmpd="sng" algn="ctr">
              <a:solidFill>
                <a:schemeClr val="tx1">
                  <a:lumMod val="5000"/>
                  <a:lumOff val="9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584847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Лист1!$A$2:$A$4</cx:f>
        <cx:lvl ptCount="3">
          <cx:pt idx="0">2023г</cx:pt>
          <cx:pt idx="1">2024г</cx:pt>
          <cx:pt idx="2">2025г</cx:pt>
        </cx:lvl>
      </cx:strDim>
      <cx:numDim type="val">
        <cx:f>Лист1!$B$2:$B$4</cx:f>
        <cx:lvl ptCount="3" formatCode="Основной">
          <cx:pt idx="0">26820</cx:pt>
          <cx:pt idx="1">29750</cx:pt>
          <cx:pt idx="2">32654</cx:pt>
        </cx:lvl>
      </cx:numDim>
    </cx:data>
  </cx:chartData>
  <cx:chart>
    <cx:plotArea>
      <cx:plotAreaRegion>
        <cx:series layoutId="funnel" uniqueId="{A715389D-3E58-4702-943E-4D546297BC64}">
          <cx:tx>
            <cx:txData>
              <cx:f>Лист1!$B$1</cx:f>
              <cx:v/>
            </cx:txData>
          </cx:tx>
          <cx:dataLabels>
            <cx:txPr>
              <a:bodyPr spcFirstLastPara="1" vertOverflow="ellipsis" horzOverflow="overflow" wrap="square" lIns="0" tIns="0" rIns="0" bIns="0" anchor="ctr" anchorCtr="1"/>
              <a:lstStyle/>
              <a:p>
                <a:pPr algn="ctr" rtl="0">
                  <a:defRPr sz="1000" b="1">
                    <a:solidFill>
                      <a:schemeClr val="tx1">
                        <a:lumMod val="95000"/>
                        <a:lumOff val="5000"/>
                      </a:schemeClr>
                    </a:solidFill>
                    <a:latin typeface="Times New Roman" panose="02020603050405020304" pitchFamily="18" charset="0"/>
                    <a:ea typeface="Times New Roman" panose="02020603050405020304" pitchFamily="18" charset="0"/>
                    <a:cs typeface="Times New Roman" panose="02020603050405020304" pitchFamily="18" charset="0"/>
                  </a:defRPr>
                </a:pPr>
                <a:endParaRPr lang="ru-RU" sz="1000" b="1" i="0" u="none" strike="noStrike" baseline="0">
                  <a:solidFill>
                    <a:schemeClr val="tx1">
                      <a:lumMod val="95000"/>
                      <a:lumOff val="5000"/>
                    </a:schemeClr>
                  </a:solidFill>
                  <a:latin typeface="Times New Roman" panose="02020603050405020304" pitchFamily="18" charset="0"/>
                  <a:cs typeface="Times New Roman" panose="02020603050405020304" pitchFamily="18" charset="0"/>
                </a:endParaRPr>
              </a:p>
            </cx:txPr>
            <cx:visibility seriesName="0" categoryName="0" value="1"/>
          </cx:dataLabels>
          <cx:dataId val="0"/>
        </cx:series>
      </cx:plotAreaRegion>
      <cx:axis id="0">
        <cx:catScaling gapWidth="0.5"/>
        <cx:tickLabels/>
        <cx:txPr>
          <a:bodyPr spcFirstLastPara="1" vertOverflow="ellipsis" horzOverflow="overflow" wrap="square" lIns="0" tIns="0" rIns="0" bIns="0" anchor="ctr" anchorCtr="1"/>
          <a:lstStyle/>
          <a:p>
            <a:pPr algn="ctr" rtl="0">
              <a:defRPr sz="1000">
                <a:solidFill>
                  <a:schemeClr val="tx1">
                    <a:lumMod val="95000"/>
                    <a:lumOff val="5000"/>
                  </a:schemeClr>
                </a:solidFill>
                <a:latin typeface="Times New Roman" panose="02020603050405020304" pitchFamily="18" charset="0"/>
                <a:ea typeface="Times New Roman" panose="02020603050405020304" pitchFamily="18" charset="0"/>
                <a:cs typeface="Times New Roman" panose="02020603050405020304" pitchFamily="18" charset="0"/>
              </a:defRPr>
            </a:pPr>
            <a:endParaRPr lang="ru-RU" sz="1000" b="0" i="0" u="none" strike="noStrike" baseline="0">
              <a:solidFill>
                <a:schemeClr val="tx1">
                  <a:lumMod val="95000"/>
                  <a:lumOff val="5000"/>
                </a:schemeClr>
              </a:solidFill>
              <a:latin typeface="Times New Roman" panose="02020603050405020304" pitchFamily="18" charset="0"/>
              <a:cs typeface="Times New Roman" panose="02020603050405020304" pitchFamily="18" charset="0"/>
            </a:endParaRPr>
          </a:p>
        </cx:txPr>
      </cx:axis>
    </cx:plotArea>
  </cx:chart>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withinLinear" id="17">
  <a:schemeClr val="accent4"/>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3">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
  <cs:dataPoint3D>
    <cs:lnRef idx="0"/>
    <cs:fillRef idx="0">
      <cs:styleClr val="auto"/>
    </cs:fillRef>
    <cs:effectRef idx="0"/>
    <cs:fontRef idx="minor">
      <a:schemeClr val="tx1"/>
    </cs:fontRef>
    <cs:spPr>
      <a:gradFill>
        <a:gsLst>
          <a:gs pos="100000">
            <a:schemeClr val="phClr">
              <a:alpha val="0"/>
            </a:schemeClr>
          </a:gs>
          <a:gs pos="50000">
            <a:schemeClr val="phClr"/>
          </a:gs>
        </a:gsLst>
        <a:lin ang="5400000" scaled="0"/>
      </a:gradFill>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a:ln w="9525" cap="flat" cmpd="sng" algn="ctr">
        <a:solidFill>
          <a:schemeClr val="phClr">
            <a:shade val="95000"/>
          </a:scheme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cap="flat" cmpd="sng" algn="ctr">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tx1"/>
    </cs:fontRef>
    <cs:spPr>
      <a:ln w="9525" cap="flat" cmpd="sng" algn="ctr">
        <a:solidFill>
          <a:schemeClr val="tx1">
            <a:lumMod val="5000"/>
            <a:lumOff val="9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headEnd type="none" w="sm" len="sm"/>
        <a:tailEnd type="none" w="sm" len="sm"/>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200" b="1" kern="1200" cap="all" spc="5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93">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
  <cs:dataPoint3D>
    <cs:lnRef idx="0"/>
    <cs:fillRef idx="0">
      <cs:styleClr val="auto"/>
    </cs:fillRef>
    <cs:effectRef idx="0"/>
    <cs:fontRef idx="minor">
      <a:schemeClr val="tx1"/>
    </cs:fontRef>
    <cs:spPr>
      <a:gradFill>
        <a:gsLst>
          <a:gs pos="100000">
            <a:schemeClr val="phClr">
              <a:alpha val="0"/>
            </a:schemeClr>
          </a:gs>
          <a:gs pos="50000">
            <a:schemeClr val="phClr"/>
          </a:gs>
        </a:gsLst>
        <a:lin ang="5400000" scaled="0"/>
      </a:gradFill>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a:ln w="9525" cap="flat" cmpd="sng" algn="ctr">
        <a:solidFill>
          <a:schemeClr val="phClr">
            <a:shade val="95000"/>
          </a:scheme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cap="flat" cmpd="sng" algn="ctr">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tx1"/>
    </cs:fontRef>
    <cs:spPr>
      <a:ln w="9525" cap="flat" cmpd="sng" algn="ctr">
        <a:solidFill>
          <a:schemeClr val="tx1">
            <a:lumMod val="5000"/>
            <a:lumOff val="9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headEnd type="none" w="sm" len="sm"/>
        <a:tailEnd type="none" w="sm" len="sm"/>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200" b="1" kern="1200" cap="all" spc="5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93">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
  <cs:dataPoint3D>
    <cs:lnRef idx="0"/>
    <cs:fillRef idx="0">
      <cs:styleClr val="auto"/>
    </cs:fillRef>
    <cs:effectRef idx="0"/>
    <cs:fontRef idx="minor">
      <a:schemeClr val="tx1"/>
    </cs:fontRef>
    <cs:spPr>
      <a:gradFill>
        <a:gsLst>
          <a:gs pos="100000">
            <a:schemeClr val="phClr">
              <a:alpha val="0"/>
            </a:schemeClr>
          </a:gs>
          <a:gs pos="50000">
            <a:schemeClr val="phClr"/>
          </a:gs>
        </a:gsLst>
        <a:lin ang="5400000" scaled="0"/>
      </a:gradFill>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a:ln w="9525" cap="flat" cmpd="sng" algn="ctr">
        <a:solidFill>
          <a:schemeClr val="phClr">
            <a:shade val="95000"/>
          </a:scheme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cap="flat" cmpd="sng" algn="ctr">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tx1"/>
    </cs:fontRef>
    <cs:spPr>
      <a:ln w="9525" cap="flat" cmpd="sng" algn="ctr">
        <a:solidFill>
          <a:schemeClr val="tx1">
            <a:lumMod val="5000"/>
            <a:lumOff val="9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headEnd type="none" w="sm" len="sm"/>
        <a:tailEnd type="none" w="sm" len="sm"/>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200" b="1" kern="1200" cap="all" spc="5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93">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
  <cs:dataPoint3D>
    <cs:lnRef idx="0"/>
    <cs:fillRef idx="0">
      <cs:styleClr val="auto"/>
    </cs:fillRef>
    <cs:effectRef idx="0"/>
    <cs:fontRef idx="minor">
      <a:schemeClr val="tx1"/>
    </cs:fontRef>
    <cs:spPr>
      <a:gradFill>
        <a:gsLst>
          <a:gs pos="100000">
            <a:schemeClr val="phClr">
              <a:alpha val="0"/>
            </a:schemeClr>
          </a:gs>
          <a:gs pos="50000">
            <a:schemeClr val="phClr"/>
          </a:gs>
        </a:gsLst>
        <a:lin ang="5400000" scaled="0"/>
      </a:gradFill>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a:ln w="9525" cap="flat" cmpd="sng" algn="ctr">
        <a:solidFill>
          <a:schemeClr val="phClr">
            <a:shade val="95000"/>
          </a:scheme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cap="flat" cmpd="sng" algn="ctr">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tx1"/>
    </cs:fontRef>
    <cs:spPr>
      <a:ln w="9525" cap="flat" cmpd="sng" algn="ctr">
        <a:solidFill>
          <a:schemeClr val="tx1">
            <a:lumMod val="5000"/>
            <a:lumOff val="9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headEnd type="none" w="sm" len="sm"/>
        <a:tailEnd type="none" w="sm" len="sm"/>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200" b="1" kern="1200" cap="all" spc="5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93">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
  <cs:dataPoint3D>
    <cs:lnRef idx="0"/>
    <cs:fillRef idx="0">
      <cs:styleClr val="auto"/>
    </cs:fillRef>
    <cs:effectRef idx="0"/>
    <cs:fontRef idx="minor">
      <a:schemeClr val="tx1"/>
    </cs:fontRef>
    <cs:spPr>
      <a:gradFill>
        <a:gsLst>
          <a:gs pos="100000">
            <a:schemeClr val="phClr">
              <a:alpha val="0"/>
            </a:schemeClr>
          </a:gs>
          <a:gs pos="50000">
            <a:schemeClr val="phClr"/>
          </a:gs>
        </a:gsLst>
        <a:lin ang="5400000" scaled="0"/>
      </a:gradFill>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a:ln w="9525" cap="flat" cmpd="sng" algn="ctr">
        <a:solidFill>
          <a:schemeClr val="phClr">
            <a:shade val="95000"/>
          </a:scheme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cap="flat" cmpd="sng" algn="ctr">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tx1"/>
    </cs:fontRef>
    <cs:spPr>
      <a:ln w="9525" cap="flat" cmpd="sng" algn="ctr">
        <a:solidFill>
          <a:schemeClr val="tx1">
            <a:lumMod val="5000"/>
            <a:lumOff val="9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headEnd type="none" w="sm" len="sm"/>
        <a:tailEnd type="none" w="sm" len="sm"/>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200" b="1" kern="1200" cap="all" spc="5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6.xml><?xml version="1.0" encoding="utf-8"?>
<cs:chartStyle xmlns:cs="http://schemas.microsoft.com/office/drawing/2012/chartStyle" xmlns:a="http://schemas.openxmlformats.org/drawingml/2006/main" id="293">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
  <cs:dataPoint3D>
    <cs:lnRef idx="0"/>
    <cs:fillRef idx="0">
      <cs:styleClr val="auto"/>
    </cs:fillRef>
    <cs:effectRef idx="0"/>
    <cs:fontRef idx="minor">
      <a:schemeClr val="tx1"/>
    </cs:fontRef>
    <cs:spPr>
      <a:gradFill>
        <a:gsLst>
          <a:gs pos="100000">
            <a:schemeClr val="phClr">
              <a:alpha val="0"/>
            </a:schemeClr>
          </a:gs>
          <a:gs pos="50000">
            <a:schemeClr val="phClr"/>
          </a:gs>
        </a:gsLst>
        <a:lin ang="5400000" scaled="0"/>
      </a:gradFill>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a:ln w="9525" cap="flat" cmpd="sng" algn="ctr">
        <a:solidFill>
          <a:schemeClr val="phClr">
            <a:shade val="95000"/>
          </a:scheme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cap="flat" cmpd="sng" algn="ctr">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tx1"/>
    </cs:fontRef>
    <cs:spPr>
      <a:ln w="9525" cap="flat" cmpd="sng" algn="ctr">
        <a:solidFill>
          <a:schemeClr val="tx1">
            <a:lumMod val="5000"/>
            <a:lumOff val="9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headEnd type="none" w="sm" len="sm"/>
        <a:tailEnd type="none" w="sm" len="sm"/>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200" b="1" kern="1200" cap="all" spc="5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7.xml><?xml version="1.0" encoding="utf-8"?>
<cs:chartStyle xmlns:cs="http://schemas.microsoft.com/office/drawing/2012/chartStyle" xmlns:a="http://schemas.openxmlformats.org/drawingml/2006/main" id="293">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
  <cs:dataPoint3D>
    <cs:lnRef idx="0"/>
    <cs:fillRef idx="0">
      <cs:styleClr val="auto"/>
    </cs:fillRef>
    <cs:effectRef idx="0"/>
    <cs:fontRef idx="minor">
      <a:schemeClr val="tx1"/>
    </cs:fontRef>
    <cs:spPr>
      <a:gradFill>
        <a:gsLst>
          <a:gs pos="100000">
            <a:schemeClr val="phClr">
              <a:alpha val="0"/>
            </a:schemeClr>
          </a:gs>
          <a:gs pos="50000">
            <a:schemeClr val="phClr"/>
          </a:gs>
        </a:gsLst>
        <a:lin ang="5400000" scaled="0"/>
      </a:gradFill>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a:ln w="9525" cap="flat" cmpd="sng" algn="ctr">
        <a:solidFill>
          <a:schemeClr val="phClr">
            <a:shade val="95000"/>
          </a:scheme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cap="flat" cmpd="sng" algn="ctr">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tx1"/>
    </cs:fontRef>
    <cs:spPr>
      <a:ln w="9525" cap="flat" cmpd="sng" algn="ctr">
        <a:solidFill>
          <a:schemeClr val="tx1">
            <a:lumMod val="5000"/>
            <a:lumOff val="9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headEnd type="none" w="sm" len="sm"/>
        <a:tailEnd type="none" w="sm" len="sm"/>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200" b="1" kern="1200" cap="all" spc="5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8.xml><?xml version="1.0" encoding="utf-8"?>
<cs:chartStyle xmlns:cs="http://schemas.microsoft.com/office/drawing/2012/chartStyle" xmlns:a="http://schemas.openxmlformats.org/drawingml/2006/main" id="293">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
  <cs:dataPoint3D>
    <cs:lnRef idx="0"/>
    <cs:fillRef idx="0">
      <cs:styleClr val="auto"/>
    </cs:fillRef>
    <cs:effectRef idx="0"/>
    <cs:fontRef idx="minor">
      <a:schemeClr val="tx1"/>
    </cs:fontRef>
    <cs:spPr>
      <a:gradFill>
        <a:gsLst>
          <a:gs pos="100000">
            <a:schemeClr val="phClr">
              <a:alpha val="0"/>
            </a:schemeClr>
          </a:gs>
          <a:gs pos="50000">
            <a:schemeClr val="phClr"/>
          </a:gs>
        </a:gsLst>
        <a:lin ang="5400000" scaled="0"/>
      </a:gradFill>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a:ln w="9525" cap="flat" cmpd="sng" algn="ctr">
        <a:solidFill>
          <a:schemeClr val="phClr">
            <a:shade val="95000"/>
          </a:scheme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cap="flat" cmpd="sng" algn="ctr">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tx1"/>
    </cs:fontRef>
    <cs:spPr>
      <a:ln w="9525" cap="flat" cmpd="sng" algn="ctr">
        <a:solidFill>
          <a:schemeClr val="tx1">
            <a:lumMod val="5000"/>
            <a:lumOff val="9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headEnd type="none" w="sm" len="sm"/>
        <a:tailEnd type="none" w="sm" len="sm"/>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200" b="1" kern="1200" cap="all" spc="5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347">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16.xml><?xml version="1.0" encoding="utf-8"?>
<cs:chartStyle xmlns:cs="http://schemas.microsoft.com/office/drawing/2012/chartStyle" xmlns:a="http://schemas.openxmlformats.org/drawingml/2006/main" id="256">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defRPr sz="1197" kern="1200" cap="none" spc="0" normalizeH="0" baseline="0"/>
  </cs:categoryAxis>
  <cs:chartArea>
    <cs:lnRef idx="0"/>
    <cs:fillRef idx="0"/>
    <cs:effectRef idx="0"/>
    <cs:fontRef idx="minor">
      <a:schemeClr val="dk1"/>
    </cs:fontRef>
    <cs:spPr>
      <a:pattFill prst="dkDnDiag">
        <a:fgClr>
          <a:schemeClr val="lt1"/>
        </a:fgClr>
        <a:bgClr>
          <a:schemeClr val="dk1">
            <a:lumMod val="10000"/>
            <a:lumOff val="90000"/>
          </a:schemeClr>
        </a:bgClr>
      </a:patt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alpha val="75000"/>
        </a:schemeClr>
      </a:solidFill>
      <a:ln w="9525">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gradFill>
        <a:gsLst>
          <a:gs pos="100000">
            <a:schemeClr val="phClr">
              <a:lumMod val="60000"/>
              <a:lumOff val="40000"/>
            </a:schemeClr>
          </a:gs>
          <a:gs pos="0">
            <a:schemeClr val="phClr"/>
          </a:gs>
        </a:gsLst>
        <a:lin ang="5400000" scaled="0"/>
      </a:gradFill>
      <a:ln w="19050">
        <a:solidFill>
          <a:schemeClr val="lt1"/>
        </a:solidFill>
      </a:ln>
    </cs:spPr>
  </cs:dataPoint>
  <cs:dataPoint3D>
    <cs:lnRef idx="0"/>
    <cs:fillRef idx="0">
      <cs:styleClr val="auto"/>
    </cs:fillRef>
    <cs:effectRef idx="0"/>
    <cs:fontRef idx="minor">
      <a:schemeClr val="tx1"/>
    </cs:fontRef>
    <cs:spPr>
      <a:gradFill>
        <a:gsLst>
          <a:gs pos="100000">
            <a:schemeClr val="phClr">
              <a:lumMod val="60000"/>
              <a:lumOff val="40000"/>
            </a:schemeClr>
          </a:gs>
          <a:gs pos="0">
            <a:schemeClr val="phClr"/>
          </a:gs>
        </a:gsLst>
        <a:lin ang="5400000" scaled="0"/>
      </a:gradFill>
      <a:ln w="50800">
        <a:solidFill>
          <a:schemeClr val="lt1"/>
        </a:solidFill>
      </a:ln>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spPr>
      <a:solidFill>
        <a:schemeClr val="lt1">
          <a:alpha val="50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wall>
</cs:chartStyle>
</file>

<file path=ppt/charts/style17.xml><?xml version="1.0" encoding="utf-8"?>
<cs:chartStyle xmlns:cs="http://schemas.microsoft.com/office/drawing/2012/chartStyle" xmlns:a="http://schemas.openxmlformats.org/drawingml/2006/main" id="256">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defRPr sz="1197" kern="1200" cap="none" spc="0" normalizeH="0" baseline="0"/>
  </cs:categoryAxis>
  <cs:chartArea>
    <cs:lnRef idx="0"/>
    <cs:fillRef idx="0"/>
    <cs:effectRef idx="0"/>
    <cs:fontRef idx="minor">
      <a:schemeClr val="dk1"/>
    </cs:fontRef>
    <cs:spPr>
      <a:pattFill prst="dkDnDiag">
        <a:fgClr>
          <a:schemeClr val="lt1"/>
        </a:fgClr>
        <a:bgClr>
          <a:schemeClr val="dk1">
            <a:lumMod val="10000"/>
            <a:lumOff val="90000"/>
          </a:schemeClr>
        </a:bgClr>
      </a:patt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alpha val="75000"/>
        </a:schemeClr>
      </a:solidFill>
      <a:ln w="9525">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gradFill>
        <a:gsLst>
          <a:gs pos="100000">
            <a:schemeClr val="phClr">
              <a:lumMod val="60000"/>
              <a:lumOff val="40000"/>
            </a:schemeClr>
          </a:gs>
          <a:gs pos="0">
            <a:schemeClr val="phClr"/>
          </a:gs>
        </a:gsLst>
        <a:lin ang="5400000" scaled="0"/>
      </a:gradFill>
      <a:ln w="19050">
        <a:solidFill>
          <a:schemeClr val="lt1"/>
        </a:solidFill>
      </a:ln>
    </cs:spPr>
  </cs:dataPoint>
  <cs:dataPoint3D>
    <cs:lnRef idx="0"/>
    <cs:fillRef idx="0">
      <cs:styleClr val="auto"/>
    </cs:fillRef>
    <cs:effectRef idx="0"/>
    <cs:fontRef idx="minor">
      <a:schemeClr val="tx1"/>
    </cs:fontRef>
    <cs:spPr>
      <a:gradFill>
        <a:gsLst>
          <a:gs pos="100000">
            <a:schemeClr val="phClr">
              <a:lumMod val="60000"/>
              <a:lumOff val="40000"/>
            </a:schemeClr>
          </a:gs>
          <a:gs pos="0">
            <a:schemeClr val="phClr"/>
          </a:gs>
        </a:gsLst>
        <a:lin ang="5400000" scaled="0"/>
      </a:gradFill>
      <a:ln w="50800">
        <a:solidFill>
          <a:schemeClr val="lt1"/>
        </a:solidFill>
      </a:ln>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spPr>
      <a:solidFill>
        <a:schemeClr val="lt1">
          <a:alpha val="50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wall>
</cs:chartStyle>
</file>

<file path=ppt/charts/style18.xml><?xml version="1.0" encoding="utf-8"?>
<cs:chartStyle xmlns:cs="http://schemas.microsoft.com/office/drawing/2012/chartStyle" xmlns:a="http://schemas.openxmlformats.org/drawingml/2006/main" id="256">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defRPr sz="1197" kern="1200" cap="none" spc="0" normalizeH="0" baseline="0"/>
  </cs:categoryAxis>
  <cs:chartArea>
    <cs:lnRef idx="0"/>
    <cs:fillRef idx="0"/>
    <cs:effectRef idx="0"/>
    <cs:fontRef idx="minor">
      <a:schemeClr val="dk1"/>
    </cs:fontRef>
    <cs:spPr>
      <a:pattFill prst="dkDnDiag">
        <a:fgClr>
          <a:schemeClr val="lt1"/>
        </a:fgClr>
        <a:bgClr>
          <a:schemeClr val="dk1">
            <a:lumMod val="10000"/>
            <a:lumOff val="90000"/>
          </a:schemeClr>
        </a:bgClr>
      </a:patt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alpha val="75000"/>
        </a:schemeClr>
      </a:solidFill>
      <a:ln w="9525">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gradFill>
        <a:gsLst>
          <a:gs pos="100000">
            <a:schemeClr val="phClr">
              <a:lumMod val="60000"/>
              <a:lumOff val="40000"/>
            </a:schemeClr>
          </a:gs>
          <a:gs pos="0">
            <a:schemeClr val="phClr"/>
          </a:gs>
        </a:gsLst>
        <a:lin ang="5400000" scaled="0"/>
      </a:gradFill>
      <a:ln w="19050">
        <a:solidFill>
          <a:schemeClr val="lt1"/>
        </a:solidFill>
      </a:ln>
    </cs:spPr>
  </cs:dataPoint>
  <cs:dataPoint3D>
    <cs:lnRef idx="0"/>
    <cs:fillRef idx="0">
      <cs:styleClr val="auto"/>
    </cs:fillRef>
    <cs:effectRef idx="0"/>
    <cs:fontRef idx="minor">
      <a:schemeClr val="tx1"/>
    </cs:fontRef>
    <cs:spPr>
      <a:gradFill>
        <a:gsLst>
          <a:gs pos="100000">
            <a:schemeClr val="phClr">
              <a:lumMod val="60000"/>
              <a:lumOff val="40000"/>
            </a:schemeClr>
          </a:gs>
          <a:gs pos="0">
            <a:schemeClr val="phClr"/>
          </a:gs>
        </a:gsLst>
        <a:lin ang="5400000" scaled="0"/>
      </a:gradFill>
      <a:ln w="50800">
        <a:solidFill>
          <a:schemeClr val="lt1"/>
        </a:solidFill>
      </a:ln>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spPr>
      <a:solidFill>
        <a:schemeClr val="lt1">
          <a:alpha val="50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wall>
</cs:chartStyle>
</file>

<file path=ppt/charts/style19.xml><?xml version="1.0" encoding="utf-8"?>
<cs:chartStyle xmlns:cs="http://schemas.microsoft.com/office/drawing/2012/chartStyle" xmlns:a="http://schemas.openxmlformats.org/drawingml/2006/main" id="256">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defRPr sz="1197" kern="1200" cap="none" spc="0" normalizeH="0" baseline="0"/>
  </cs:categoryAxis>
  <cs:chartArea>
    <cs:lnRef idx="0"/>
    <cs:fillRef idx="0"/>
    <cs:effectRef idx="0"/>
    <cs:fontRef idx="minor">
      <a:schemeClr val="dk1"/>
    </cs:fontRef>
    <cs:spPr>
      <a:pattFill prst="dkDnDiag">
        <a:fgClr>
          <a:schemeClr val="lt1"/>
        </a:fgClr>
        <a:bgClr>
          <a:schemeClr val="dk1">
            <a:lumMod val="10000"/>
            <a:lumOff val="90000"/>
          </a:schemeClr>
        </a:bgClr>
      </a:patt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alpha val="75000"/>
        </a:schemeClr>
      </a:solidFill>
      <a:ln w="9525">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gradFill>
        <a:gsLst>
          <a:gs pos="100000">
            <a:schemeClr val="phClr">
              <a:lumMod val="60000"/>
              <a:lumOff val="40000"/>
            </a:schemeClr>
          </a:gs>
          <a:gs pos="0">
            <a:schemeClr val="phClr"/>
          </a:gs>
        </a:gsLst>
        <a:lin ang="5400000" scaled="0"/>
      </a:gradFill>
      <a:ln w="19050">
        <a:solidFill>
          <a:schemeClr val="lt1"/>
        </a:solidFill>
      </a:ln>
    </cs:spPr>
  </cs:dataPoint>
  <cs:dataPoint3D>
    <cs:lnRef idx="0"/>
    <cs:fillRef idx="0">
      <cs:styleClr val="auto"/>
    </cs:fillRef>
    <cs:effectRef idx="0"/>
    <cs:fontRef idx="minor">
      <a:schemeClr val="tx1"/>
    </cs:fontRef>
    <cs:spPr>
      <a:gradFill>
        <a:gsLst>
          <a:gs pos="100000">
            <a:schemeClr val="phClr">
              <a:lumMod val="60000"/>
              <a:lumOff val="40000"/>
            </a:schemeClr>
          </a:gs>
          <a:gs pos="0">
            <a:schemeClr val="phClr"/>
          </a:gs>
        </a:gsLst>
        <a:lin ang="5400000" scaled="0"/>
      </a:gradFill>
      <a:ln w="50800">
        <a:solidFill>
          <a:schemeClr val="lt1"/>
        </a:solidFill>
      </a:ln>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spPr>
      <a:solidFill>
        <a:schemeClr val="lt1">
          <a:alpha val="50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wall>
</cs:chartStyle>
</file>

<file path=ppt/charts/style20.xml><?xml version="1.0" encoding="utf-8"?>
<cs:chartStyle xmlns:cs="http://schemas.microsoft.com/office/drawing/2012/chartStyle" xmlns:a="http://schemas.openxmlformats.org/drawingml/2006/main" id="256">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defRPr sz="1197" kern="1200" cap="none" spc="0" normalizeH="0" baseline="0"/>
  </cs:categoryAxis>
  <cs:chartArea>
    <cs:lnRef idx="0"/>
    <cs:fillRef idx="0"/>
    <cs:effectRef idx="0"/>
    <cs:fontRef idx="minor">
      <a:schemeClr val="dk1"/>
    </cs:fontRef>
    <cs:spPr>
      <a:pattFill prst="dkDnDiag">
        <a:fgClr>
          <a:schemeClr val="lt1"/>
        </a:fgClr>
        <a:bgClr>
          <a:schemeClr val="dk1">
            <a:lumMod val="10000"/>
            <a:lumOff val="90000"/>
          </a:schemeClr>
        </a:bgClr>
      </a:patt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alpha val="75000"/>
        </a:schemeClr>
      </a:solidFill>
      <a:ln w="9525">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gradFill>
        <a:gsLst>
          <a:gs pos="100000">
            <a:schemeClr val="phClr">
              <a:lumMod val="60000"/>
              <a:lumOff val="40000"/>
            </a:schemeClr>
          </a:gs>
          <a:gs pos="0">
            <a:schemeClr val="phClr"/>
          </a:gs>
        </a:gsLst>
        <a:lin ang="5400000" scaled="0"/>
      </a:gradFill>
      <a:ln w="19050">
        <a:solidFill>
          <a:schemeClr val="lt1"/>
        </a:solidFill>
      </a:ln>
    </cs:spPr>
  </cs:dataPoint>
  <cs:dataPoint3D>
    <cs:lnRef idx="0"/>
    <cs:fillRef idx="0">
      <cs:styleClr val="auto"/>
    </cs:fillRef>
    <cs:effectRef idx="0"/>
    <cs:fontRef idx="minor">
      <a:schemeClr val="tx1"/>
    </cs:fontRef>
    <cs:spPr>
      <a:gradFill>
        <a:gsLst>
          <a:gs pos="100000">
            <a:schemeClr val="phClr">
              <a:lumMod val="60000"/>
              <a:lumOff val="40000"/>
            </a:schemeClr>
          </a:gs>
          <a:gs pos="0">
            <a:schemeClr val="phClr"/>
          </a:gs>
        </a:gsLst>
        <a:lin ang="5400000" scaled="0"/>
      </a:gradFill>
      <a:ln w="50800">
        <a:solidFill>
          <a:schemeClr val="lt1"/>
        </a:solidFill>
      </a:ln>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spPr>
      <a:solidFill>
        <a:schemeClr val="lt1">
          <a:alpha val="50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wall>
</cs:chartStyle>
</file>

<file path=ppt/charts/style21.xml><?xml version="1.0" encoding="utf-8"?>
<cs:chartStyle xmlns:cs="http://schemas.microsoft.com/office/drawing/2012/chartStyle" xmlns:a="http://schemas.openxmlformats.org/drawingml/2006/main" id="347">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22.xml><?xml version="1.0" encoding="utf-8"?>
<cs:chartStyle xmlns:cs="http://schemas.microsoft.com/office/drawing/2012/chartStyle" xmlns:a="http://schemas.openxmlformats.org/drawingml/2006/main" id="344">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23.xml><?xml version="1.0" encoding="utf-8"?>
<cs:chartStyle xmlns:cs="http://schemas.microsoft.com/office/drawing/2012/chartStyle" xmlns:a="http://schemas.openxmlformats.org/drawingml/2006/main" id="344">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24.xml><?xml version="1.0" encoding="utf-8"?>
<cs:chartStyle xmlns:cs="http://schemas.microsoft.com/office/drawing/2012/chartStyle" xmlns:a="http://schemas.openxmlformats.org/drawingml/2006/main" id="344">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25.xml><?xml version="1.0" encoding="utf-8"?>
<cs:chartStyle xmlns:cs="http://schemas.microsoft.com/office/drawing/2012/chartStyle" xmlns:a="http://schemas.openxmlformats.org/drawingml/2006/main" id="288">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solidFill>
        <a:schemeClr val="phClr">
          <a:alpha val="85000"/>
        </a:schemeClr>
      </a:solidFill>
      <a:ln w="9525" cap="flat" cmpd="sng" algn="ctr">
        <a:solidFill>
          <a:schemeClr val="phClr">
            <a:lumMod val="75000"/>
          </a:schemeClr>
        </a:solidFill>
        <a:round/>
      </a:ln>
    </cs:spPr>
  </cs:dataPoint>
  <cs:dataPoint3D>
    <cs:lnRef idx="0">
      <cs:styleClr val="auto"/>
    </cs:lnRef>
    <cs:fillRef idx="0">
      <cs:styleClr val="auto"/>
    </cs:fillRef>
    <cs:effectRef idx="0">
      <cs:styleClr val="auto"/>
    </cs:effectRef>
    <cs:fontRef idx="minor">
      <a:schemeClr val="dk1"/>
    </cs:fontRef>
    <cs:spPr>
      <a:solidFill>
        <a:schemeClr val="phClr">
          <a:alpha val="85000"/>
        </a:schemeClr>
      </a:solidFill>
      <a:ln w="9525" cap="flat" cmpd="sng" algn="ctr">
        <a:solidFill>
          <a:schemeClr val="phClr">
            <a:lumMod val="75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spPr>
      <a:solidFill>
        <a:schemeClr val="lt1">
          <a:lumMod val="95000"/>
        </a:schemeClr>
      </a:solidFill>
      <a:sp3d/>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2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347">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28.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347">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34.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96">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2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36.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defRPr sz="1197"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37.xml><?xml version="1.0" encoding="utf-8"?>
<cs:chartStyle xmlns:cs="http://schemas.microsoft.com/office/drawing/2012/chartStyle" xmlns:a="http://schemas.openxmlformats.org/drawingml/2006/main" id="293">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
  <cs:dataPoint3D>
    <cs:lnRef idx="0"/>
    <cs:fillRef idx="0">
      <cs:styleClr val="auto"/>
    </cs:fillRef>
    <cs:effectRef idx="0"/>
    <cs:fontRef idx="minor">
      <a:schemeClr val="tx1"/>
    </cs:fontRef>
    <cs:spPr>
      <a:gradFill>
        <a:gsLst>
          <a:gs pos="100000">
            <a:schemeClr val="phClr">
              <a:alpha val="0"/>
            </a:schemeClr>
          </a:gs>
          <a:gs pos="50000">
            <a:schemeClr val="phClr"/>
          </a:gs>
        </a:gsLst>
        <a:lin ang="5400000" scaled="0"/>
      </a:gradFill>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a:ln w="9525" cap="flat" cmpd="sng" algn="ctr">
        <a:solidFill>
          <a:schemeClr val="phClr">
            <a:shade val="95000"/>
          </a:scheme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cap="flat" cmpd="sng" algn="ctr">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tx1"/>
    </cs:fontRef>
    <cs:spPr>
      <a:ln w="9525" cap="flat" cmpd="sng" algn="ctr">
        <a:solidFill>
          <a:schemeClr val="tx1">
            <a:lumMod val="5000"/>
            <a:lumOff val="9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headEnd type="none" w="sm" len="sm"/>
        <a:tailEnd type="none" w="sm" len="sm"/>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200" b="1" kern="1200" cap="all" spc="5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38.xml><?xml version="1.0" encoding="utf-8"?>
<cs:chartStyle xmlns:cs="http://schemas.microsoft.com/office/drawing/2012/chartStyle" xmlns:a="http://schemas.openxmlformats.org/drawingml/2006/main" id="23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197"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39.xml><?xml version="1.0" encoding="utf-8"?>
<cs:chartStyle xmlns:cs="http://schemas.microsoft.com/office/drawing/2012/chartStyle" xmlns:a="http://schemas.openxmlformats.org/drawingml/2006/main" id="429">
  <cs:axisTitle>
    <cs:lnRef idx="0"/>
    <cs:fillRef idx="0"/>
    <cs:effectRef idx="0"/>
    <cs:fontRef idx="minor">
      <a:schemeClr val="lt1"/>
    </cs:fontRef>
    <cs:defRPr sz="1197"/>
  </cs:axisTitle>
  <cs:categoryAxis>
    <cs:lnRef idx="0">
      <cs:styleClr val="0"/>
    </cs:lnRef>
    <cs:fillRef idx="0"/>
    <cs:effectRef idx="0"/>
    <cs:fontRef idx="minor">
      <a:schemeClr val="lt1"/>
    </cs:fontRef>
    <cs:spPr>
      <a:ln w="3175" cap="flat" cmpd="sng" algn="ctr">
        <a:solidFill>
          <a:schemeClr val="phClr">
            <a:lumMod val="60000"/>
            <a:lumOff val="40000"/>
          </a:schemeClr>
        </a:solidFill>
        <a:round/>
      </a:ln>
    </cs:spPr>
    <cs:defRPr sz="1064"/>
    <cs:bodyPr/>
  </cs:categoryAxis>
  <cs:chartArea>
    <cs:lnRef idx="0">
      <cs:styleClr val="0"/>
    </cs:lnRef>
    <cs:fillRef idx="0">
      <cs:styleClr val="0"/>
    </cs:fillRef>
    <cs:effectRef idx="0"/>
    <cs:fontRef idx="minor">
      <a:schemeClr val="dk1"/>
    </cs:fontRef>
    <cs:spPr>
      <a:solidFill>
        <a:schemeClr val="phClr"/>
      </a:solidFill>
      <a:ln w="9525" cap="flat" cmpd="sng" algn="ctr">
        <a:solidFill>
          <a:schemeClr val="phClr"/>
        </a:solidFill>
        <a:round/>
      </a:ln>
    </cs:spPr>
    <cs:defRPr sz="1330"/>
  </cs:chartArea>
  <cs:dataLabel>
    <cs:lnRef idx="0"/>
    <cs:fillRef idx="0">
      <cs:styleClr val="auto"/>
    </cs:fillRef>
    <cs:effectRef idx="0"/>
    <cs:fontRef idx="minor">
      <a:schemeClr val="dk1"/>
    </cs:fontRef>
    <cs:spPr>
      <a:solidFill>
        <a:schemeClr val="phClr">
          <a:alpha val="70000"/>
        </a:schemeClr>
      </a:solidFill>
    </cs:spPr>
    <cs:defRPr sz="1197"/>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pattFill prst="ltUpDiag">
        <a:fgClr>
          <a:schemeClr val="phClr"/>
        </a:fgClr>
        <a:bgClr>
          <a:schemeClr val="lt1"/>
        </a:bgClr>
      </a:pattFill>
      <a:ln w="9525">
        <a:solidFill>
          <a:schemeClr val="tx1"/>
        </a:solidFill>
      </a:ln>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dk1"/>
    </cs:fontRef>
    <cs:spPr>
      <a:ln w="28575" cap="rnd">
        <a:solidFill>
          <a:schemeClr val="phClr"/>
        </a:solidFill>
        <a:round/>
      </a:ln>
    </cs:spPr>
  </cs:dataPointWireframe>
  <cs:dataTable>
    <cs:lnRef idx="0">
      <cs:styleClr val="0"/>
    </cs:lnRef>
    <cs:fillRef idx="0"/>
    <cs:effectRef idx="0"/>
    <cs:fontRef idx="minor">
      <a:schemeClr val="lt1"/>
    </cs:fontRef>
    <cs:spPr>
      <a:ln w="9525">
        <a:solidFill>
          <a:schemeClr val="phClr">
            <a:lumMod val="60000"/>
            <a:lumOff val="40000"/>
          </a:schemeClr>
        </a:solidFill>
      </a:ln>
    </cs:spPr>
    <cs:defRPr sz="1197"/>
  </cs:dataTable>
  <cs:downBar>
    <cs:lnRef idx="0"/>
    <cs:fillRef idx="0"/>
    <cs:effectRef idx="0"/>
    <cs:fontRef idx="minor">
      <a:schemeClr val="dk1"/>
    </cs:fontRef>
    <cs:spPr>
      <a:solidFill>
        <a:schemeClr val="dk1"/>
      </a:solidFill>
    </cs:spPr>
  </cs:downBar>
  <cs:dropLine>
    <cs:lnRef idx="0"/>
    <cs:fillRef idx="0"/>
    <cs:effectRef idx="0"/>
    <cs:fontRef idx="minor">
      <a:schemeClr val="tx1"/>
    </cs:fontRef>
    <cs:spPr>
      <a:ln w="9525">
        <a:solidFill>
          <a:schemeClr val="lt1"/>
        </a:solidFill>
        <a:prstDash val="dash"/>
      </a:ln>
    </cs:spPr>
  </cs:dropLine>
  <cs:errorBar>
    <cs:lnRef idx="0"/>
    <cs:fillRef idx="0"/>
    <cs:effectRef idx="0"/>
    <cs:fontRef idx="minor">
      <a:schemeClr val="tx1"/>
    </cs:fontRef>
    <cs:spPr>
      <a:ln w="9525" cap="flat" cmpd="sng" algn="ctr">
        <a:solidFill>
          <a:schemeClr val="lt1"/>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lt1">
            <a:alpha val="25000"/>
          </a:schemeClr>
        </a:solidFill>
        <a:round/>
      </a:ln>
    </cs:spPr>
  </cs:gridlineMajor>
  <cs:gridlineMinor>
    <cs:lnRef idx="0"/>
    <cs:fillRef idx="0"/>
    <cs:effectRef idx="0"/>
    <cs:fontRef idx="minor">
      <a:schemeClr val="dk1"/>
    </cs:fontRef>
    <cs:spPr>
      <a:ln>
        <a:solidFill>
          <a:schemeClr val="lt1">
            <a:alpha val="25000"/>
            <a:lumOff val="10000"/>
          </a:schemeClr>
        </a:solidFill>
      </a:ln>
    </cs:spPr>
  </cs:gridlineMinor>
  <cs:hiLoLine>
    <cs:lnRef idx="0"/>
    <cs:fillRef idx="0"/>
    <cs:effectRef idx="0"/>
    <cs:fontRef idx="minor">
      <a:schemeClr val="tx1"/>
    </cs:fontRef>
    <cs:spPr>
      <a:ln w="9525">
        <a:solidFill>
          <a:schemeClr val="lt1"/>
        </a:solidFill>
        <a:prstDash val="dash"/>
      </a:ln>
    </cs:spPr>
  </cs:hiLoLine>
  <cs:leaderLine>
    <cs:lnRef idx="0"/>
    <cs:fillRef idx="0"/>
    <cs:effectRef idx="0"/>
    <cs:fontRef idx="minor">
      <a:schemeClr val="lt1"/>
    </cs:fontRef>
    <cs:spPr>
      <a:ln w="9525">
        <a:solidFill>
          <a:schemeClr val="lt1">
            <a:lumMod val="95000"/>
            <a:alpha val="54000"/>
          </a:schemeClr>
        </a:solidFill>
      </a:ln>
    </cs:spPr>
  </cs:leaderLine>
  <cs:legend>
    <cs:lnRef idx="0"/>
    <cs:fillRef idx="0"/>
    <cs:effectRef idx="0"/>
    <cs:fontRef idx="minor">
      <a:schemeClr val="lt1"/>
    </cs:fontRef>
    <cs:defRPr sz="1197"/>
  </cs:legend>
  <cs:plotArea>
    <cs:lnRef idx="0"/>
    <cs:fillRef idx="0"/>
    <cs:effectRef idx="0"/>
    <cs:fontRef idx="minor">
      <a:schemeClr val="dk1"/>
    </cs:fontRef>
  </cs:plotArea>
  <cs:plotArea3D>
    <cs:lnRef idx="0"/>
    <cs:fillRef idx="0"/>
    <cs:effectRef idx="0"/>
    <cs:fontRef idx="minor">
      <a:schemeClr val="dk1"/>
    </cs:fontRef>
  </cs:plotArea3D>
  <cs:seriesAxis>
    <cs:lnRef idx="0">
      <cs:styleClr val="0"/>
    </cs:lnRef>
    <cs:fillRef idx="0"/>
    <cs:effectRef idx="0"/>
    <cs:fontRef idx="minor">
      <a:schemeClr val="lt1"/>
    </cs:fontRef>
    <cs:spPr>
      <a:ln w="3175" cap="flat" cmpd="sng" algn="ctr">
        <a:solidFill>
          <a:schemeClr val="phClr">
            <a:lumMod val="60000"/>
            <a:lumOff val="40000"/>
          </a:schemeClr>
        </a:solidFill>
        <a:round/>
      </a:ln>
    </cs:spPr>
    <cs:defRPr sz="1197"/>
    <cs:bodyPr/>
  </cs:seriesAxis>
  <cs:seriesLine>
    <cs:lnRef idx="0"/>
    <cs:fillRef idx="0"/>
    <cs:effectRef idx="0"/>
    <cs:fontRef idx="minor">
      <a:schemeClr val="lt1"/>
    </cs:fontRef>
    <cs:spPr>
      <a:ln w="9525" cap="flat">
        <a:solidFill>
          <a:srgbClr val="D9D9D9"/>
        </a:solidFill>
        <a:round/>
      </a:ln>
    </cs:spPr>
  </cs:seriesLine>
  <cs:title>
    <cs:lnRef idx="0"/>
    <cs:fillRef idx="0"/>
    <cs:effectRef idx="0"/>
    <cs:fontRef idx="minor">
      <a:schemeClr val="lt1"/>
    </cs:fontRef>
    <cs:defRPr sz="1995" b="1" cap="all" spc="100"/>
    <cs:bodyPr/>
  </cs:title>
  <cs:trendline>
    <cs:lnRef idx="0"/>
    <cs:fillRef idx="0"/>
    <cs:effectRef idx="0"/>
    <cs:fontRef idx="minor">
      <a:schemeClr val="dk1"/>
    </cs:fontRef>
    <cs:spPr>
      <a:ln w="19050" cap="rnd">
        <a:solidFill>
          <a:schemeClr val="lt1"/>
        </a:solidFill>
        <a:prstDash val="sysDash"/>
      </a:ln>
    </cs:spPr>
  </cs:trendline>
  <cs:trendlineLabel>
    <cs:lnRef idx="0"/>
    <cs:fillRef idx="0"/>
    <cs:effectRef idx="0"/>
    <cs:fontRef idx="minor">
      <a:schemeClr val="lt1"/>
    </cs:fontRef>
    <cs:defRPr sz="1197"/>
  </cs:trendlineLabel>
  <cs:upBar>
    <cs:lnRef idx="0"/>
    <cs:fillRef idx="0"/>
    <cs:effectRef idx="0"/>
    <cs:fontRef idx="minor">
      <a:schemeClr val="dk1"/>
    </cs:fontRef>
    <cs:spPr>
      <a:solidFill>
        <a:schemeClr val="lt1"/>
      </a:solidFill>
    </cs:spPr>
  </cs:upBar>
  <cs:valueAxis>
    <cs:lnRef idx="0"/>
    <cs:fillRef idx="0"/>
    <cs:effectRef idx="0"/>
    <cs:fontRef idx="minor">
      <a:schemeClr val="lt1"/>
    </cs:fontRef>
    <cs:defRPr sz="1197"/>
    <cs:bodyPr/>
  </cs:valueAxis>
  <cs:wall>
    <cs:lnRef idx="0"/>
    <cs:fillRef idx="0"/>
    <cs:effectRef idx="0"/>
    <cs:fontRef idx="minor">
      <a:schemeClr val="dk1"/>
    </cs:fontRef>
  </cs:wall>
</cs:chartStyle>
</file>

<file path=ppt/charts/style40.xml><?xml version="1.0" encoding="utf-8"?>
<cs:chartStyle xmlns:cs="http://schemas.microsoft.com/office/drawing/2012/chartStyle" xmlns:a="http://schemas.openxmlformats.org/drawingml/2006/main" id="311">
  <cs:axisTitle>
    <cs:lnRef idx="0"/>
    <cs:fillRef idx="0"/>
    <cs:effectRef idx="0"/>
    <cs:fontRef idx="minor">
      <a:schemeClr val="tx1">
        <a:lumMod val="50000"/>
        <a:lumOff val="50000"/>
      </a:schemeClr>
    </cs:fontRef>
    <cs:defRPr sz="1197"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862"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1197" kern="1200"/>
  </cs:valueAxis>
  <cs:wall>
    <cs:lnRef idx="0"/>
    <cs:fillRef idx="0"/>
    <cs:effectRef idx="0"/>
    <cs:fontRef idx="minor">
      <a:schemeClr val="dk1"/>
    </cs:fontRef>
  </cs:wall>
</cs:chartStyle>
</file>

<file path=ppt/charts/style41.xml><?xml version="1.0" encoding="utf-8"?>
<cs:chartStyle xmlns:cs="http://schemas.microsoft.com/office/drawing/2012/chartStyle" xmlns:a="http://schemas.openxmlformats.org/drawingml/2006/main" id="341">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ize="5"/>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42.xml><?xml version="1.0" encoding="utf-8"?>
<cs:chartStyle xmlns:cs="http://schemas.microsoft.com/office/drawing/2012/chartStyle" xmlns:a="http://schemas.openxmlformats.org/drawingml/2006/main" id="296">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2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43.xml><?xml version="1.0" encoding="utf-8"?>
<cs:chartStyle xmlns:cs="http://schemas.microsoft.com/office/drawing/2012/chartStyle" xmlns:a="http://schemas.openxmlformats.org/drawingml/2006/main" id="279">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dk1">
        <a:lumMod val="65000"/>
        <a:lumOff val="35000"/>
      </a:schemeClr>
    </cs:fontRef>
    <cs:defRPr sz="1197"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effectLst>
        <a:innerShdw dist="12700" dir="16200000">
          <a:schemeClr val="lt1"/>
        </a:innerShdw>
      </a:effectLst>
    </cs:spPr>
  </cs:dataPoint>
  <cs:dataPoint3D>
    <cs:lnRef idx="0"/>
    <cs:fillRef idx="0">
      <cs:styleClr val="auto"/>
    </cs:fillRef>
    <cs:effectRef idx="0"/>
    <cs:fontRef idx="minor">
      <a:schemeClr val="dk1"/>
    </cs:fontRef>
    <cs:spPr>
      <a:solidFill>
        <a:schemeClr val="phClr">
          <a:alpha val="85000"/>
        </a:schemeClr>
      </a:solidFill>
      <a:effectLst>
        <a:innerShdw dist="12700" dir="16200000">
          <a:schemeClr val="lt1"/>
        </a:inn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44.xml><?xml version="1.0" encoding="utf-8"?>
<cs:chartStyle xmlns:cs="http://schemas.microsoft.com/office/drawing/2012/chartStyle" xmlns:a="http://schemas.openxmlformats.org/drawingml/2006/main" id="293">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
  <cs:dataPoint3D>
    <cs:lnRef idx="0"/>
    <cs:fillRef idx="0">
      <cs:styleClr val="auto"/>
    </cs:fillRef>
    <cs:effectRef idx="0"/>
    <cs:fontRef idx="minor">
      <a:schemeClr val="tx1"/>
    </cs:fontRef>
    <cs:spPr>
      <a:gradFill>
        <a:gsLst>
          <a:gs pos="100000">
            <a:schemeClr val="phClr">
              <a:alpha val="0"/>
            </a:schemeClr>
          </a:gs>
          <a:gs pos="50000">
            <a:schemeClr val="phClr"/>
          </a:gs>
        </a:gsLst>
        <a:lin ang="5400000" scaled="0"/>
      </a:gradFill>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a:ln w="9525" cap="flat" cmpd="sng" algn="ctr">
        <a:solidFill>
          <a:schemeClr val="phClr">
            <a:shade val="95000"/>
          </a:scheme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cap="flat" cmpd="sng" algn="ctr">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tx1"/>
    </cs:fontRef>
    <cs:spPr>
      <a:ln w="9525" cap="flat" cmpd="sng" algn="ctr">
        <a:solidFill>
          <a:schemeClr val="tx1">
            <a:lumMod val="5000"/>
            <a:lumOff val="9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headEnd type="none" w="sm" len="sm"/>
        <a:tailEnd type="none" w="sm" len="sm"/>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200" b="1" kern="1200" cap="all" spc="5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diagrams/_rels/data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image" Target="../media/image13.png"/><Relationship Id="rId4" Type="http://schemas.openxmlformats.org/officeDocument/2006/relationships/image" Target="../media/image16.png"/></Relationships>
</file>

<file path=ppt/diagrams/_rels/data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17.png"/><Relationship Id="rId5" Type="http://schemas.openxmlformats.org/officeDocument/2006/relationships/image" Target="../media/image21.png"/><Relationship Id="rId4" Type="http://schemas.openxmlformats.org/officeDocument/2006/relationships/image" Target="../media/image20.png"/></Relationships>
</file>

<file path=ppt/diagrams/_rels/data13.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image" Target="../media/image75.png"/></Relationships>
</file>

<file path=ppt/diagrams/_rels/data14.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image" Target="../media/image78.png"/></Relationships>
</file>

<file path=ppt/diagrams/_rels/data15.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image" Target="../media/image81.png"/><Relationship Id="rId4" Type="http://schemas.openxmlformats.org/officeDocument/2006/relationships/image" Target="../media/image84.png"/></Relationships>
</file>

<file path=ppt/diagrams/_rels/data16.xml.rels><?xml version="1.0" encoding="UTF-8" standalone="yes"?>
<Relationships xmlns="http://schemas.openxmlformats.org/package/2006/relationships"><Relationship Id="rId3" Type="http://schemas.openxmlformats.org/officeDocument/2006/relationships/image" Target="../media/image88.png"/><Relationship Id="rId7" Type="http://schemas.openxmlformats.org/officeDocument/2006/relationships/image" Target="../media/image92.png"/><Relationship Id="rId2" Type="http://schemas.openxmlformats.org/officeDocument/2006/relationships/image" Target="../media/image87.png"/><Relationship Id="rId1" Type="http://schemas.openxmlformats.org/officeDocument/2006/relationships/image" Target="../media/image86.png"/><Relationship Id="rId6" Type="http://schemas.openxmlformats.org/officeDocument/2006/relationships/image" Target="../media/image91.png"/><Relationship Id="rId5" Type="http://schemas.openxmlformats.org/officeDocument/2006/relationships/image" Target="../media/image90.png"/><Relationship Id="rId4" Type="http://schemas.openxmlformats.org/officeDocument/2006/relationships/image" Target="../media/image89.png"/></Relationships>
</file>

<file path=ppt/diagrams/_rels/data17.xml.rels><?xml version="1.0" encoding="UTF-8" standalone="yes"?>
<Relationships xmlns="http://schemas.openxmlformats.org/package/2006/relationships"><Relationship Id="rId1" Type="http://schemas.openxmlformats.org/officeDocument/2006/relationships/image" Target="../media/image59.png"/></Relationships>
</file>

<file path=ppt/diagrams/_rels/data18.xml.rels><?xml version="1.0" encoding="UTF-8" standalone="yes"?>
<Relationships xmlns="http://schemas.openxmlformats.org/package/2006/relationships"><Relationship Id="rId1" Type="http://schemas.openxmlformats.org/officeDocument/2006/relationships/image" Target="../media/image105.png"/></Relationships>
</file>

<file path=ppt/diagrams/_rels/data19.xml.rels><?xml version="1.0" encoding="UTF-8" standalone="yes"?>
<Relationships xmlns="http://schemas.openxmlformats.org/package/2006/relationships"><Relationship Id="rId1" Type="http://schemas.openxmlformats.org/officeDocument/2006/relationships/image" Target="../media/image106.png"/></Relationships>
</file>

<file path=ppt/diagrams/_rels/data20.xml.rels><?xml version="1.0" encoding="UTF-8" standalone="yes"?>
<Relationships xmlns="http://schemas.openxmlformats.org/package/2006/relationships"><Relationship Id="rId1" Type="http://schemas.openxmlformats.org/officeDocument/2006/relationships/image" Target="../media/image107.png"/></Relationships>
</file>

<file path=ppt/diagrams/_rels/data21.xml.rels><?xml version="1.0" encoding="UTF-8" standalone="yes"?>
<Relationships xmlns="http://schemas.openxmlformats.org/package/2006/relationships"><Relationship Id="rId1" Type="http://schemas.openxmlformats.org/officeDocument/2006/relationships/image" Target="../media/image108.png"/></Relationships>
</file>

<file path=ppt/diagrams/_rels/data22.xml.rels><?xml version="1.0" encoding="UTF-8" standalone="yes"?>
<Relationships xmlns="http://schemas.openxmlformats.org/package/2006/relationships"><Relationship Id="rId1" Type="http://schemas.openxmlformats.org/officeDocument/2006/relationships/image" Target="../media/image109.png"/></Relationships>
</file>

<file path=ppt/diagrams/_rels/data24.xml.rels><?xml version="1.0" encoding="UTF-8" standalone="yes"?>
<Relationships xmlns="http://schemas.openxmlformats.org/package/2006/relationships"><Relationship Id="rId2" Type="http://schemas.openxmlformats.org/officeDocument/2006/relationships/image" Target="../media/image116.png"/><Relationship Id="rId1" Type="http://schemas.openxmlformats.org/officeDocument/2006/relationships/image" Target="../media/image115.png"/></Relationships>
</file>

<file path=ppt/diagrams/_rels/data26.xml.rels><?xml version="1.0" encoding="UTF-8" standalone="yes"?>
<Relationships xmlns="http://schemas.openxmlformats.org/package/2006/relationships"><Relationship Id="rId2" Type="http://schemas.openxmlformats.org/officeDocument/2006/relationships/image" Target="../media/image145.png"/><Relationship Id="rId1" Type="http://schemas.openxmlformats.org/officeDocument/2006/relationships/image" Target="../media/image144.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image" Target="../media/image13.png"/><Relationship Id="rId4" Type="http://schemas.openxmlformats.org/officeDocument/2006/relationships/image" Target="../media/image16.png"/></Relationships>
</file>

<file path=ppt/diagrams/_rels/drawing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17.png"/><Relationship Id="rId5" Type="http://schemas.openxmlformats.org/officeDocument/2006/relationships/image" Target="../media/image21.png"/><Relationship Id="rId4" Type="http://schemas.openxmlformats.org/officeDocument/2006/relationships/image" Target="../media/image20.png"/></Relationships>
</file>

<file path=ppt/diagrams/_rels/drawing13.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image" Target="../media/image75.png"/></Relationships>
</file>

<file path=ppt/diagrams/_rels/drawing14.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image" Target="../media/image78.png"/></Relationships>
</file>

<file path=ppt/diagrams/_rels/drawing15.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image" Target="../media/image81.png"/><Relationship Id="rId4" Type="http://schemas.openxmlformats.org/officeDocument/2006/relationships/image" Target="../media/image84.png"/></Relationships>
</file>

<file path=ppt/diagrams/_rels/drawing16.xml.rels><?xml version="1.0" encoding="UTF-8" standalone="yes"?>
<Relationships xmlns="http://schemas.openxmlformats.org/package/2006/relationships"><Relationship Id="rId3" Type="http://schemas.openxmlformats.org/officeDocument/2006/relationships/image" Target="../media/image88.png"/><Relationship Id="rId7" Type="http://schemas.openxmlformats.org/officeDocument/2006/relationships/image" Target="../media/image92.png"/><Relationship Id="rId2" Type="http://schemas.openxmlformats.org/officeDocument/2006/relationships/image" Target="../media/image87.png"/><Relationship Id="rId1" Type="http://schemas.openxmlformats.org/officeDocument/2006/relationships/image" Target="../media/image86.png"/><Relationship Id="rId6" Type="http://schemas.openxmlformats.org/officeDocument/2006/relationships/image" Target="../media/image91.png"/><Relationship Id="rId5" Type="http://schemas.openxmlformats.org/officeDocument/2006/relationships/image" Target="../media/image90.png"/><Relationship Id="rId4" Type="http://schemas.openxmlformats.org/officeDocument/2006/relationships/image" Target="../media/image89.png"/></Relationships>
</file>

<file path=ppt/diagrams/_rels/drawing17.xml.rels><?xml version="1.0" encoding="UTF-8" standalone="yes"?>
<Relationships xmlns="http://schemas.openxmlformats.org/package/2006/relationships"><Relationship Id="rId1" Type="http://schemas.openxmlformats.org/officeDocument/2006/relationships/image" Target="../media/image59.png"/></Relationships>
</file>

<file path=ppt/diagrams/_rels/drawing18.xml.rels><?xml version="1.0" encoding="UTF-8" standalone="yes"?>
<Relationships xmlns="http://schemas.openxmlformats.org/package/2006/relationships"><Relationship Id="rId1" Type="http://schemas.openxmlformats.org/officeDocument/2006/relationships/image" Target="../media/image105.png"/></Relationships>
</file>

<file path=ppt/diagrams/_rels/drawing19.xml.rels><?xml version="1.0" encoding="UTF-8" standalone="yes"?>
<Relationships xmlns="http://schemas.openxmlformats.org/package/2006/relationships"><Relationship Id="rId1" Type="http://schemas.openxmlformats.org/officeDocument/2006/relationships/image" Target="../media/image106.png"/></Relationships>
</file>

<file path=ppt/diagrams/_rels/drawing20.xml.rels><?xml version="1.0" encoding="UTF-8" standalone="yes"?>
<Relationships xmlns="http://schemas.openxmlformats.org/package/2006/relationships"><Relationship Id="rId1" Type="http://schemas.openxmlformats.org/officeDocument/2006/relationships/image" Target="../media/image107.png"/></Relationships>
</file>

<file path=ppt/diagrams/_rels/drawing21.xml.rels><?xml version="1.0" encoding="UTF-8" standalone="yes"?>
<Relationships xmlns="http://schemas.openxmlformats.org/package/2006/relationships"><Relationship Id="rId1" Type="http://schemas.openxmlformats.org/officeDocument/2006/relationships/image" Target="../media/image108.png"/></Relationships>
</file>

<file path=ppt/diagrams/_rels/drawing22.xml.rels><?xml version="1.0" encoding="UTF-8" standalone="yes"?>
<Relationships xmlns="http://schemas.openxmlformats.org/package/2006/relationships"><Relationship Id="rId1" Type="http://schemas.openxmlformats.org/officeDocument/2006/relationships/image" Target="../media/image109.png"/></Relationships>
</file>

<file path=ppt/diagrams/_rels/drawing24.xml.rels><?xml version="1.0" encoding="UTF-8" standalone="yes"?>
<Relationships xmlns="http://schemas.openxmlformats.org/package/2006/relationships"><Relationship Id="rId2" Type="http://schemas.openxmlformats.org/officeDocument/2006/relationships/image" Target="../media/image116.png"/><Relationship Id="rId1" Type="http://schemas.openxmlformats.org/officeDocument/2006/relationships/image" Target="../media/image115.png"/></Relationships>
</file>

<file path=ppt/diagrams/_rels/drawing26.xml.rels><?xml version="1.0" encoding="UTF-8" standalone="yes"?>
<Relationships xmlns="http://schemas.openxmlformats.org/package/2006/relationships"><Relationship Id="rId2" Type="http://schemas.openxmlformats.org/officeDocument/2006/relationships/image" Target="../media/image145.png"/><Relationship Id="rId1" Type="http://schemas.openxmlformats.org/officeDocument/2006/relationships/image" Target="../media/image144.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7A17185-31BB-444A-A06C-8DBC14529AD3}" type="doc">
      <dgm:prSet loTypeId="urn:microsoft.com/office/officeart/2005/8/layout/hList7" loCatId="list" qsTypeId="urn:microsoft.com/office/officeart/2005/8/quickstyle/simple1" qsCatId="simple" csTypeId="urn:microsoft.com/office/officeart/2005/8/colors/accent1_2" csCatId="accent1" phldr="1"/>
      <dgm:spPr/>
    </dgm:pt>
    <dgm:pt modelId="{2F3FBC6B-BEAD-4DB7-8731-2ABAA6B7DB32}">
      <dgm:prSet/>
      <dgm:spPr/>
      <dgm:t>
        <a:bodyPr/>
        <a:lstStyle/>
        <a:p>
          <a:r>
            <a:rPr lang="ru-RU" dirty="0">
              <a:latin typeface="Times New Roman" panose="02020603050405020304" pitchFamily="18" charset="0"/>
              <a:cs typeface="Times New Roman" panose="02020603050405020304" pitchFamily="18" charset="0"/>
            </a:rPr>
            <a:t>Глава администрации Анучинского муниципального округа </a:t>
          </a:r>
          <a:endParaRPr lang="ru-RU" dirty="0"/>
        </a:p>
      </dgm:t>
    </dgm:pt>
    <dgm:pt modelId="{FAA63430-1EA3-4958-9168-3F432A20A740}" type="parTrans" cxnId="{12B79C89-E050-4528-A76C-D552361813D3}">
      <dgm:prSet/>
      <dgm:spPr/>
      <dgm:t>
        <a:bodyPr/>
        <a:lstStyle/>
        <a:p>
          <a:endParaRPr lang="ru-RU"/>
        </a:p>
      </dgm:t>
    </dgm:pt>
    <dgm:pt modelId="{4E6B6555-F28F-4614-9C2F-A2D9F407A0A1}" type="sibTrans" cxnId="{12B79C89-E050-4528-A76C-D552361813D3}">
      <dgm:prSet/>
      <dgm:spPr/>
      <dgm:t>
        <a:bodyPr/>
        <a:lstStyle/>
        <a:p>
          <a:endParaRPr lang="ru-RU"/>
        </a:p>
      </dgm:t>
    </dgm:pt>
    <dgm:pt modelId="{598887D1-AB26-4EAE-8FC5-19C7E4BF479B}">
      <dgm:prSet/>
      <dgm:spPr/>
      <dgm:t>
        <a:bodyPr/>
        <a:lstStyle/>
        <a:p>
          <a:r>
            <a:rPr lang="ru-RU">
              <a:solidFill>
                <a:srgbClr val="E60000"/>
              </a:solidFill>
              <a:latin typeface="Times New Roman" panose="02020603050405020304" pitchFamily="18" charset="0"/>
              <a:cs typeface="Times New Roman" panose="02020603050405020304" pitchFamily="18" charset="0"/>
            </a:rPr>
            <a:t>Дума Анучинского муниципального округа</a:t>
          </a:r>
          <a:endParaRPr lang="ru-RU" dirty="0">
            <a:solidFill>
              <a:srgbClr val="E60000"/>
            </a:solidFill>
            <a:latin typeface="Times New Roman" panose="02020603050405020304" pitchFamily="18" charset="0"/>
            <a:cs typeface="Times New Roman" panose="02020603050405020304" pitchFamily="18" charset="0"/>
          </a:endParaRPr>
        </a:p>
      </dgm:t>
    </dgm:pt>
    <dgm:pt modelId="{83317A37-BC69-4D17-95BF-0C0B7785CD00}" type="parTrans" cxnId="{CAD11712-73F9-4F5A-8EDD-1AA895E9A0E6}">
      <dgm:prSet/>
      <dgm:spPr/>
      <dgm:t>
        <a:bodyPr/>
        <a:lstStyle/>
        <a:p>
          <a:endParaRPr lang="ru-RU"/>
        </a:p>
      </dgm:t>
    </dgm:pt>
    <dgm:pt modelId="{8C35E7CB-AF80-426A-8694-F1D2CB6DFDF9}" type="sibTrans" cxnId="{CAD11712-73F9-4F5A-8EDD-1AA895E9A0E6}">
      <dgm:prSet/>
      <dgm:spPr/>
      <dgm:t>
        <a:bodyPr/>
        <a:lstStyle/>
        <a:p>
          <a:endParaRPr lang="ru-RU"/>
        </a:p>
      </dgm:t>
    </dgm:pt>
    <dgm:pt modelId="{D173BEB4-0C35-428A-9EB4-6C69CAF8B874}">
      <dgm:prSet/>
      <dgm:spPr/>
      <dgm:t>
        <a:bodyPr/>
        <a:lstStyle/>
        <a:p>
          <a:r>
            <a:rPr lang="ru-RU">
              <a:solidFill>
                <a:srgbClr val="E60000"/>
              </a:solidFill>
              <a:latin typeface="Times New Roman" panose="02020603050405020304" pitchFamily="18" charset="0"/>
              <a:cs typeface="Times New Roman" panose="02020603050405020304" pitchFamily="18" charset="0"/>
            </a:rPr>
            <a:t>администрация Анучинского муниципального округа</a:t>
          </a:r>
          <a:endParaRPr lang="ru-RU" dirty="0">
            <a:solidFill>
              <a:srgbClr val="E60000"/>
            </a:solidFill>
            <a:latin typeface="Times New Roman" panose="02020603050405020304" pitchFamily="18" charset="0"/>
            <a:cs typeface="Times New Roman" panose="02020603050405020304" pitchFamily="18" charset="0"/>
          </a:endParaRPr>
        </a:p>
      </dgm:t>
    </dgm:pt>
    <dgm:pt modelId="{6244F0D1-4F60-4F5B-8711-43AD2B2B4B68}" type="parTrans" cxnId="{30596CDA-0DF9-461E-86A8-DFDC8D7F135C}">
      <dgm:prSet/>
      <dgm:spPr/>
      <dgm:t>
        <a:bodyPr/>
        <a:lstStyle/>
        <a:p>
          <a:endParaRPr lang="ru-RU"/>
        </a:p>
      </dgm:t>
    </dgm:pt>
    <dgm:pt modelId="{DC7BEF30-7E82-4BFB-B353-BBE4363FE448}" type="sibTrans" cxnId="{30596CDA-0DF9-461E-86A8-DFDC8D7F135C}">
      <dgm:prSet/>
      <dgm:spPr/>
      <dgm:t>
        <a:bodyPr/>
        <a:lstStyle/>
        <a:p>
          <a:endParaRPr lang="ru-RU"/>
        </a:p>
      </dgm:t>
    </dgm:pt>
    <dgm:pt modelId="{5062D929-5B33-4702-A13F-24930C033AEC}">
      <dgm:prSet/>
      <dgm:spPr/>
      <dgm:t>
        <a:bodyPr/>
        <a:lstStyle/>
        <a:p>
          <a:r>
            <a:rPr lang="ru-RU">
              <a:solidFill>
                <a:srgbClr val="E60000"/>
              </a:solidFill>
              <a:latin typeface="Times New Roman" panose="02020603050405020304" pitchFamily="18" charset="0"/>
              <a:cs typeface="Times New Roman" panose="02020603050405020304" pitchFamily="18" charset="0"/>
            </a:rPr>
            <a:t>финансовый орган администрации Анучинского муниципального округа </a:t>
          </a:r>
          <a:endParaRPr lang="ru-RU" dirty="0">
            <a:solidFill>
              <a:srgbClr val="E60000"/>
            </a:solidFill>
            <a:latin typeface="Times New Roman" panose="02020603050405020304" pitchFamily="18" charset="0"/>
            <a:cs typeface="Times New Roman" panose="02020603050405020304" pitchFamily="18" charset="0"/>
          </a:endParaRPr>
        </a:p>
      </dgm:t>
    </dgm:pt>
    <dgm:pt modelId="{9C11F5AD-541F-4CD2-90C2-76C9A936DFFC}" type="parTrans" cxnId="{5AD6AA43-9F57-4DD1-B2C0-E325CD174E09}">
      <dgm:prSet/>
      <dgm:spPr/>
      <dgm:t>
        <a:bodyPr/>
        <a:lstStyle/>
        <a:p>
          <a:endParaRPr lang="ru-RU"/>
        </a:p>
      </dgm:t>
    </dgm:pt>
    <dgm:pt modelId="{E72C2ADD-A286-47DB-BDA7-42324D09F8BC}" type="sibTrans" cxnId="{5AD6AA43-9F57-4DD1-B2C0-E325CD174E09}">
      <dgm:prSet/>
      <dgm:spPr/>
      <dgm:t>
        <a:bodyPr/>
        <a:lstStyle/>
        <a:p>
          <a:endParaRPr lang="ru-RU"/>
        </a:p>
      </dgm:t>
    </dgm:pt>
    <dgm:pt modelId="{CB103684-3A1D-4520-831B-CC269EA78456}" type="pres">
      <dgm:prSet presAssocID="{37A17185-31BB-444A-A06C-8DBC14529AD3}" presName="Name0" presStyleCnt="0">
        <dgm:presLayoutVars>
          <dgm:dir/>
          <dgm:resizeHandles val="exact"/>
        </dgm:presLayoutVars>
      </dgm:prSet>
      <dgm:spPr/>
    </dgm:pt>
    <dgm:pt modelId="{DD51A555-4392-4B2D-9CB9-9175069DB9EC}" type="pres">
      <dgm:prSet presAssocID="{37A17185-31BB-444A-A06C-8DBC14529AD3}" presName="fgShape" presStyleLbl="fgShp" presStyleIdx="0" presStyleCnt="1"/>
      <dgm:spPr/>
    </dgm:pt>
    <dgm:pt modelId="{D58EA38B-274F-45C1-9C89-70E8001908D4}" type="pres">
      <dgm:prSet presAssocID="{37A17185-31BB-444A-A06C-8DBC14529AD3}" presName="linComp" presStyleCnt="0"/>
      <dgm:spPr/>
    </dgm:pt>
    <dgm:pt modelId="{4B1CFA10-1145-44DE-88A0-615C262413B5}" type="pres">
      <dgm:prSet presAssocID="{5062D929-5B33-4702-A13F-24930C033AEC}" presName="compNode" presStyleCnt="0"/>
      <dgm:spPr/>
    </dgm:pt>
    <dgm:pt modelId="{217C446C-25D5-444C-9F3E-856A5EAB025D}" type="pres">
      <dgm:prSet presAssocID="{5062D929-5B33-4702-A13F-24930C033AEC}" presName="bkgdShape" presStyleLbl="node1" presStyleIdx="0" presStyleCnt="4"/>
      <dgm:spPr/>
    </dgm:pt>
    <dgm:pt modelId="{DAEBB7EB-BE97-40CA-95F6-7BA4EC6C7367}" type="pres">
      <dgm:prSet presAssocID="{5062D929-5B33-4702-A13F-24930C033AEC}" presName="nodeTx" presStyleLbl="node1" presStyleIdx="0" presStyleCnt="4">
        <dgm:presLayoutVars>
          <dgm:bulletEnabled val="1"/>
        </dgm:presLayoutVars>
      </dgm:prSet>
      <dgm:spPr/>
    </dgm:pt>
    <dgm:pt modelId="{E12C5CB3-606D-479E-A817-7E7D88512997}" type="pres">
      <dgm:prSet presAssocID="{5062D929-5B33-4702-A13F-24930C033AEC}" presName="invisiNode" presStyleLbl="node1" presStyleIdx="0" presStyleCnt="4"/>
      <dgm:spPr/>
    </dgm:pt>
    <dgm:pt modelId="{9D60A133-44E8-455A-AD65-0DC842A54EF2}" type="pres">
      <dgm:prSet presAssocID="{5062D929-5B33-4702-A13F-24930C033AEC}" presName="imagNode" presStyleLbl="fgImgPlace1" presStyleIdx="0" presStyleCnt="4"/>
      <dgm:spPr>
        <a:blipFill rotWithShape="1">
          <a:blip xmlns:r="http://schemas.openxmlformats.org/officeDocument/2006/relationships" r:embed="rId1"/>
          <a:srcRect/>
          <a:stretch>
            <a:fillRect l="-25000" r="-25000"/>
          </a:stretch>
        </a:blipFill>
      </dgm:spPr>
    </dgm:pt>
    <dgm:pt modelId="{127AD72A-268B-4C78-A208-6B0F1FCC776D}" type="pres">
      <dgm:prSet presAssocID="{E72C2ADD-A286-47DB-BDA7-42324D09F8BC}" presName="sibTrans" presStyleLbl="sibTrans2D1" presStyleIdx="0" presStyleCnt="0"/>
      <dgm:spPr/>
    </dgm:pt>
    <dgm:pt modelId="{C4FFC482-5D11-4D87-8378-5734E637E34B}" type="pres">
      <dgm:prSet presAssocID="{D173BEB4-0C35-428A-9EB4-6C69CAF8B874}" presName="compNode" presStyleCnt="0"/>
      <dgm:spPr/>
    </dgm:pt>
    <dgm:pt modelId="{8621E29A-C2D6-4D2D-9D85-BBDFA1D24788}" type="pres">
      <dgm:prSet presAssocID="{D173BEB4-0C35-428A-9EB4-6C69CAF8B874}" presName="bkgdShape" presStyleLbl="node1" presStyleIdx="1" presStyleCnt="4"/>
      <dgm:spPr/>
    </dgm:pt>
    <dgm:pt modelId="{FF4076C9-6086-4980-AC89-BFD3844E24B5}" type="pres">
      <dgm:prSet presAssocID="{D173BEB4-0C35-428A-9EB4-6C69CAF8B874}" presName="nodeTx" presStyleLbl="node1" presStyleIdx="1" presStyleCnt="4">
        <dgm:presLayoutVars>
          <dgm:bulletEnabled val="1"/>
        </dgm:presLayoutVars>
      </dgm:prSet>
      <dgm:spPr/>
    </dgm:pt>
    <dgm:pt modelId="{2195C1A2-E1E5-4895-B4DD-A4E5FD07030F}" type="pres">
      <dgm:prSet presAssocID="{D173BEB4-0C35-428A-9EB4-6C69CAF8B874}" presName="invisiNode" presStyleLbl="node1" presStyleIdx="1" presStyleCnt="4"/>
      <dgm:spPr/>
    </dgm:pt>
    <dgm:pt modelId="{4F74C13A-77B6-4E84-B7C1-ACE7276EC174}" type="pres">
      <dgm:prSet presAssocID="{D173BEB4-0C35-428A-9EB4-6C69CAF8B874}" presName="imagNode" presStyleLbl="fgImgPlace1" presStyleIdx="1" presStyleCnt="4"/>
      <dgm:spPr>
        <a:blipFill rotWithShape="1">
          <a:blip xmlns:r="http://schemas.openxmlformats.org/officeDocument/2006/relationships" r:embed="rId2"/>
          <a:srcRect/>
          <a:stretch>
            <a:fillRect l="-20000" r="-20000"/>
          </a:stretch>
        </a:blipFill>
      </dgm:spPr>
    </dgm:pt>
    <dgm:pt modelId="{77695EAA-E2B0-4674-8D7C-65A14A827218}" type="pres">
      <dgm:prSet presAssocID="{DC7BEF30-7E82-4BFB-B353-BBE4363FE448}" presName="sibTrans" presStyleLbl="sibTrans2D1" presStyleIdx="0" presStyleCnt="0"/>
      <dgm:spPr/>
    </dgm:pt>
    <dgm:pt modelId="{F37525BC-ADCE-4BBA-B3BD-3068A34BEB99}" type="pres">
      <dgm:prSet presAssocID="{2F3FBC6B-BEAD-4DB7-8731-2ABAA6B7DB32}" presName="compNode" presStyleCnt="0"/>
      <dgm:spPr/>
    </dgm:pt>
    <dgm:pt modelId="{E85704E2-0826-4423-ABCB-7D028FF1874A}" type="pres">
      <dgm:prSet presAssocID="{2F3FBC6B-BEAD-4DB7-8731-2ABAA6B7DB32}" presName="bkgdShape" presStyleLbl="node1" presStyleIdx="2" presStyleCnt="4"/>
      <dgm:spPr/>
    </dgm:pt>
    <dgm:pt modelId="{AE972B44-B381-4668-99D5-E26ECB75869B}" type="pres">
      <dgm:prSet presAssocID="{2F3FBC6B-BEAD-4DB7-8731-2ABAA6B7DB32}" presName="nodeTx" presStyleLbl="node1" presStyleIdx="2" presStyleCnt="4">
        <dgm:presLayoutVars>
          <dgm:bulletEnabled val="1"/>
        </dgm:presLayoutVars>
      </dgm:prSet>
      <dgm:spPr/>
    </dgm:pt>
    <dgm:pt modelId="{2F77B025-FF51-4471-9BF2-94BDC2D0DAAD}" type="pres">
      <dgm:prSet presAssocID="{2F3FBC6B-BEAD-4DB7-8731-2ABAA6B7DB32}" presName="invisiNode" presStyleLbl="node1" presStyleIdx="2" presStyleCnt="4"/>
      <dgm:spPr/>
    </dgm:pt>
    <dgm:pt modelId="{029DBB4E-E0A3-4907-807D-635B1DFE142A}" type="pres">
      <dgm:prSet presAssocID="{2F3FBC6B-BEAD-4DB7-8731-2ABAA6B7DB32}" presName="imagNode" presStyleLbl="fgImgPlace1" presStyleIdx="2" presStyleCnt="4"/>
      <dgm:spPr>
        <a:blipFill rotWithShape="1">
          <a:blip xmlns:r="http://schemas.openxmlformats.org/officeDocument/2006/relationships" r:embed="rId3"/>
          <a:srcRect/>
          <a:stretch>
            <a:fillRect l="-24000" r="-24000"/>
          </a:stretch>
        </a:blipFill>
      </dgm:spPr>
    </dgm:pt>
    <dgm:pt modelId="{B504AE95-B321-4950-863B-7A33E33E70A0}" type="pres">
      <dgm:prSet presAssocID="{4E6B6555-F28F-4614-9C2F-A2D9F407A0A1}" presName="sibTrans" presStyleLbl="sibTrans2D1" presStyleIdx="0" presStyleCnt="0"/>
      <dgm:spPr/>
    </dgm:pt>
    <dgm:pt modelId="{3611A171-79EC-42CF-84BC-87C20D106089}" type="pres">
      <dgm:prSet presAssocID="{598887D1-AB26-4EAE-8FC5-19C7E4BF479B}" presName="compNode" presStyleCnt="0"/>
      <dgm:spPr/>
    </dgm:pt>
    <dgm:pt modelId="{3BBE363F-9C08-4BC7-8268-91296C22C625}" type="pres">
      <dgm:prSet presAssocID="{598887D1-AB26-4EAE-8FC5-19C7E4BF479B}" presName="bkgdShape" presStyleLbl="node1" presStyleIdx="3" presStyleCnt="4"/>
      <dgm:spPr/>
    </dgm:pt>
    <dgm:pt modelId="{A77488DB-5338-42F3-AD86-C4DB34DF0592}" type="pres">
      <dgm:prSet presAssocID="{598887D1-AB26-4EAE-8FC5-19C7E4BF479B}" presName="nodeTx" presStyleLbl="node1" presStyleIdx="3" presStyleCnt="4">
        <dgm:presLayoutVars>
          <dgm:bulletEnabled val="1"/>
        </dgm:presLayoutVars>
      </dgm:prSet>
      <dgm:spPr/>
    </dgm:pt>
    <dgm:pt modelId="{0AA98D96-9EE4-4B8C-A6BA-0FB4A3920C1D}" type="pres">
      <dgm:prSet presAssocID="{598887D1-AB26-4EAE-8FC5-19C7E4BF479B}" presName="invisiNode" presStyleLbl="node1" presStyleIdx="3" presStyleCnt="4"/>
      <dgm:spPr/>
    </dgm:pt>
    <dgm:pt modelId="{9DC468CF-BBDA-4D36-B6FB-8203F94CA819}" type="pres">
      <dgm:prSet presAssocID="{598887D1-AB26-4EAE-8FC5-19C7E4BF479B}" presName="imagNode" presStyleLbl="fgImgPlace1" presStyleIdx="3" presStyleCnt="4"/>
      <dgm:spPr>
        <a:blipFill rotWithShape="1">
          <a:blip xmlns:r="http://schemas.openxmlformats.org/officeDocument/2006/relationships" r:embed="rId4"/>
          <a:srcRect/>
          <a:stretch>
            <a:fillRect l="-47000" r="-47000"/>
          </a:stretch>
        </a:blipFill>
      </dgm:spPr>
    </dgm:pt>
  </dgm:ptLst>
  <dgm:cxnLst>
    <dgm:cxn modelId="{54B06C0E-F791-4BBC-8C8B-D4B6D73C5518}" type="presOf" srcId="{2F3FBC6B-BEAD-4DB7-8731-2ABAA6B7DB32}" destId="{AE972B44-B381-4668-99D5-E26ECB75869B}" srcOrd="1" destOrd="0" presId="urn:microsoft.com/office/officeart/2005/8/layout/hList7"/>
    <dgm:cxn modelId="{CAD11712-73F9-4F5A-8EDD-1AA895E9A0E6}" srcId="{37A17185-31BB-444A-A06C-8DBC14529AD3}" destId="{598887D1-AB26-4EAE-8FC5-19C7E4BF479B}" srcOrd="3" destOrd="0" parTransId="{83317A37-BC69-4D17-95BF-0C0B7785CD00}" sibTransId="{8C35E7CB-AF80-426A-8694-F1D2CB6DFDF9}"/>
    <dgm:cxn modelId="{CC61EC1D-4312-453F-A1B3-1D2F5CE2DEAB}" type="presOf" srcId="{5062D929-5B33-4702-A13F-24930C033AEC}" destId="{217C446C-25D5-444C-9F3E-856A5EAB025D}" srcOrd="0" destOrd="0" presId="urn:microsoft.com/office/officeart/2005/8/layout/hList7"/>
    <dgm:cxn modelId="{A0C01A28-EC48-4511-B7C5-54BE4DCDAB04}" type="presOf" srcId="{37A17185-31BB-444A-A06C-8DBC14529AD3}" destId="{CB103684-3A1D-4520-831B-CC269EA78456}" srcOrd="0" destOrd="0" presId="urn:microsoft.com/office/officeart/2005/8/layout/hList7"/>
    <dgm:cxn modelId="{0BBB7D2C-D906-4452-8C58-429238D44EE3}" type="presOf" srcId="{DC7BEF30-7E82-4BFB-B353-BBE4363FE448}" destId="{77695EAA-E2B0-4674-8D7C-65A14A827218}" srcOrd="0" destOrd="0" presId="urn:microsoft.com/office/officeart/2005/8/layout/hList7"/>
    <dgm:cxn modelId="{43908739-49D2-49FA-BCB7-A5134F0E122A}" type="presOf" srcId="{5062D929-5B33-4702-A13F-24930C033AEC}" destId="{DAEBB7EB-BE97-40CA-95F6-7BA4EC6C7367}" srcOrd="1" destOrd="0" presId="urn:microsoft.com/office/officeart/2005/8/layout/hList7"/>
    <dgm:cxn modelId="{45054C3C-9F0C-48BA-8E21-D6EBE3A205B5}" type="presOf" srcId="{4E6B6555-F28F-4614-9C2F-A2D9F407A0A1}" destId="{B504AE95-B321-4950-863B-7A33E33E70A0}" srcOrd="0" destOrd="0" presId="urn:microsoft.com/office/officeart/2005/8/layout/hList7"/>
    <dgm:cxn modelId="{5AD6AA43-9F57-4DD1-B2C0-E325CD174E09}" srcId="{37A17185-31BB-444A-A06C-8DBC14529AD3}" destId="{5062D929-5B33-4702-A13F-24930C033AEC}" srcOrd="0" destOrd="0" parTransId="{9C11F5AD-541F-4CD2-90C2-76C9A936DFFC}" sibTransId="{E72C2ADD-A286-47DB-BDA7-42324D09F8BC}"/>
    <dgm:cxn modelId="{90A1E849-1C65-407D-B67A-29C5CD77D934}" type="presOf" srcId="{E72C2ADD-A286-47DB-BDA7-42324D09F8BC}" destId="{127AD72A-268B-4C78-A208-6B0F1FCC776D}" srcOrd="0" destOrd="0" presId="urn:microsoft.com/office/officeart/2005/8/layout/hList7"/>
    <dgm:cxn modelId="{0ADBFA75-8037-4084-B6F2-EE37DB4B4AD4}" type="presOf" srcId="{2F3FBC6B-BEAD-4DB7-8731-2ABAA6B7DB32}" destId="{E85704E2-0826-4423-ABCB-7D028FF1874A}" srcOrd="0" destOrd="0" presId="urn:microsoft.com/office/officeart/2005/8/layout/hList7"/>
    <dgm:cxn modelId="{A6B03F56-041E-48BA-9A15-295E7D42EF69}" type="presOf" srcId="{598887D1-AB26-4EAE-8FC5-19C7E4BF479B}" destId="{A77488DB-5338-42F3-AD86-C4DB34DF0592}" srcOrd="1" destOrd="0" presId="urn:microsoft.com/office/officeart/2005/8/layout/hList7"/>
    <dgm:cxn modelId="{12B79C89-E050-4528-A76C-D552361813D3}" srcId="{37A17185-31BB-444A-A06C-8DBC14529AD3}" destId="{2F3FBC6B-BEAD-4DB7-8731-2ABAA6B7DB32}" srcOrd="2" destOrd="0" parTransId="{FAA63430-1EA3-4958-9168-3F432A20A740}" sibTransId="{4E6B6555-F28F-4614-9C2F-A2D9F407A0A1}"/>
    <dgm:cxn modelId="{8BBEB2A4-6F5A-4F41-9D5D-935C5CC42498}" type="presOf" srcId="{D173BEB4-0C35-428A-9EB4-6C69CAF8B874}" destId="{8621E29A-C2D6-4D2D-9D85-BBDFA1D24788}" srcOrd="0" destOrd="0" presId="urn:microsoft.com/office/officeart/2005/8/layout/hList7"/>
    <dgm:cxn modelId="{A86598AE-7CEF-4424-BDE3-E893CAE4FE23}" type="presOf" srcId="{598887D1-AB26-4EAE-8FC5-19C7E4BF479B}" destId="{3BBE363F-9C08-4BC7-8268-91296C22C625}" srcOrd="0" destOrd="0" presId="urn:microsoft.com/office/officeart/2005/8/layout/hList7"/>
    <dgm:cxn modelId="{30596CDA-0DF9-461E-86A8-DFDC8D7F135C}" srcId="{37A17185-31BB-444A-A06C-8DBC14529AD3}" destId="{D173BEB4-0C35-428A-9EB4-6C69CAF8B874}" srcOrd="1" destOrd="0" parTransId="{6244F0D1-4F60-4F5B-8711-43AD2B2B4B68}" sibTransId="{DC7BEF30-7E82-4BFB-B353-BBE4363FE448}"/>
    <dgm:cxn modelId="{D3F864F8-3CDA-4B87-ADAF-3B445082A200}" type="presOf" srcId="{D173BEB4-0C35-428A-9EB4-6C69CAF8B874}" destId="{FF4076C9-6086-4980-AC89-BFD3844E24B5}" srcOrd="1" destOrd="0" presId="urn:microsoft.com/office/officeart/2005/8/layout/hList7"/>
    <dgm:cxn modelId="{2C8FF39F-3DAB-4805-A9C3-4A10E04A5A96}" type="presParOf" srcId="{CB103684-3A1D-4520-831B-CC269EA78456}" destId="{DD51A555-4392-4B2D-9CB9-9175069DB9EC}" srcOrd="0" destOrd="0" presId="urn:microsoft.com/office/officeart/2005/8/layout/hList7"/>
    <dgm:cxn modelId="{CBE12DC9-08CC-41DA-BB58-0A867DA02973}" type="presParOf" srcId="{CB103684-3A1D-4520-831B-CC269EA78456}" destId="{D58EA38B-274F-45C1-9C89-70E8001908D4}" srcOrd="1" destOrd="0" presId="urn:microsoft.com/office/officeart/2005/8/layout/hList7"/>
    <dgm:cxn modelId="{695E6F7C-EC72-4221-8B25-502F3657ED92}" type="presParOf" srcId="{D58EA38B-274F-45C1-9C89-70E8001908D4}" destId="{4B1CFA10-1145-44DE-88A0-615C262413B5}" srcOrd="0" destOrd="0" presId="urn:microsoft.com/office/officeart/2005/8/layout/hList7"/>
    <dgm:cxn modelId="{C9E131C2-A247-443A-86EE-0303CAF70B46}" type="presParOf" srcId="{4B1CFA10-1145-44DE-88A0-615C262413B5}" destId="{217C446C-25D5-444C-9F3E-856A5EAB025D}" srcOrd="0" destOrd="0" presId="urn:microsoft.com/office/officeart/2005/8/layout/hList7"/>
    <dgm:cxn modelId="{7B8885A2-4C06-41B0-A0D1-5FD870199048}" type="presParOf" srcId="{4B1CFA10-1145-44DE-88A0-615C262413B5}" destId="{DAEBB7EB-BE97-40CA-95F6-7BA4EC6C7367}" srcOrd="1" destOrd="0" presId="urn:microsoft.com/office/officeart/2005/8/layout/hList7"/>
    <dgm:cxn modelId="{0DCD5B1A-FF1F-4E73-B73F-FC43E25BD982}" type="presParOf" srcId="{4B1CFA10-1145-44DE-88A0-615C262413B5}" destId="{E12C5CB3-606D-479E-A817-7E7D88512997}" srcOrd="2" destOrd="0" presId="urn:microsoft.com/office/officeart/2005/8/layout/hList7"/>
    <dgm:cxn modelId="{A0B525F9-8036-4C71-945E-D5175B0140F4}" type="presParOf" srcId="{4B1CFA10-1145-44DE-88A0-615C262413B5}" destId="{9D60A133-44E8-455A-AD65-0DC842A54EF2}" srcOrd="3" destOrd="0" presId="urn:microsoft.com/office/officeart/2005/8/layout/hList7"/>
    <dgm:cxn modelId="{AB9004E5-175E-4818-9955-90EE69C187CC}" type="presParOf" srcId="{D58EA38B-274F-45C1-9C89-70E8001908D4}" destId="{127AD72A-268B-4C78-A208-6B0F1FCC776D}" srcOrd="1" destOrd="0" presId="urn:microsoft.com/office/officeart/2005/8/layout/hList7"/>
    <dgm:cxn modelId="{C1EE1378-CB91-4B6C-B87D-1BD553D5008F}" type="presParOf" srcId="{D58EA38B-274F-45C1-9C89-70E8001908D4}" destId="{C4FFC482-5D11-4D87-8378-5734E637E34B}" srcOrd="2" destOrd="0" presId="urn:microsoft.com/office/officeart/2005/8/layout/hList7"/>
    <dgm:cxn modelId="{970459EF-E49A-43CA-B021-2E1F059EC158}" type="presParOf" srcId="{C4FFC482-5D11-4D87-8378-5734E637E34B}" destId="{8621E29A-C2D6-4D2D-9D85-BBDFA1D24788}" srcOrd="0" destOrd="0" presId="urn:microsoft.com/office/officeart/2005/8/layout/hList7"/>
    <dgm:cxn modelId="{5CAF2E39-28D8-4B5C-B1A0-5671D8F23373}" type="presParOf" srcId="{C4FFC482-5D11-4D87-8378-5734E637E34B}" destId="{FF4076C9-6086-4980-AC89-BFD3844E24B5}" srcOrd="1" destOrd="0" presId="urn:microsoft.com/office/officeart/2005/8/layout/hList7"/>
    <dgm:cxn modelId="{D721A785-3B70-4CC4-B546-3D3E5013FBCC}" type="presParOf" srcId="{C4FFC482-5D11-4D87-8378-5734E637E34B}" destId="{2195C1A2-E1E5-4895-B4DD-A4E5FD07030F}" srcOrd="2" destOrd="0" presId="urn:microsoft.com/office/officeart/2005/8/layout/hList7"/>
    <dgm:cxn modelId="{C36FC9D6-5573-4433-B2C4-8C2C4B1A322F}" type="presParOf" srcId="{C4FFC482-5D11-4D87-8378-5734E637E34B}" destId="{4F74C13A-77B6-4E84-B7C1-ACE7276EC174}" srcOrd="3" destOrd="0" presId="urn:microsoft.com/office/officeart/2005/8/layout/hList7"/>
    <dgm:cxn modelId="{4F98E035-8357-4AAE-A69C-E028388C1923}" type="presParOf" srcId="{D58EA38B-274F-45C1-9C89-70E8001908D4}" destId="{77695EAA-E2B0-4674-8D7C-65A14A827218}" srcOrd="3" destOrd="0" presId="urn:microsoft.com/office/officeart/2005/8/layout/hList7"/>
    <dgm:cxn modelId="{FF38BB69-155A-4158-BE41-C28BBEC52788}" type="presParOf" srcId="{D58EA38B-274F-45C1-9C89-70E8001908D4}" destId="{F37525BC-ADCE-4BBA-B3BD-3068A34BEB99}" srcOrd="4" destOrd="0" presId="urn:microsoft.com/office/officeart/2005/8/layout/hList7"/>
    <dgm:cxn modelId="{E8323621-3BDA-460B-97E7-2A861535E587}" type="presParOf" srcId="{F37525BC-ADCE-4BBA-B3BD-3068A34BEB99}" destId="{E85704E2-0826-4423-ABCB-7D028FF1874A}" srcOrd="0" destOrd="0" presId="urn:microsoft.com/office/officeart/2005/8/layout/hList7"/>
    <dgm:cxn modelId="{F651E051-5F58-4D7A-95FB-7DC36256CAD1}" type="presParOf" srcId="{F37525BC-ADCE-4BBA-B3BD-3068A34BEB99}" destId="{AE972B44-B381-4668-99D5-E26ECB75869B}" srcOrd="1" destOrd="0" presId="urn:microsoft.com/office/officeart/2005/8/layout/hList7"/>
    <dgm:cxn modelId="{87D9FC12-682B-4D59-AC18-048BF9B4CE0E}" type="presParOf" srcId="{F37525BC-ADCE-4BBA-B3BD-3068A34BEB99}" destId="{2F77B025-FF51-4471-9BF2-94BDC2D0DAAD}" srcOrd="2" destOrd="0" presId="urn:microsoft.com/office/officeart/2005/8/layout/hList7"/>
    <dgm:cxn modelId="{99D01DF6-37EC-4DBD-8610-16418A03DE8A}" type="presParOf" srcId="{F37525BC-ADCE-4BBA-B3BD-3068A34BEB99}" destId="{029DBB4E-E0A3-4907-807D-635B1DFE142A}" srcOrd="3" destOrd="0" presId="urn:microsoft.com/office/officeart/2005/8/layout/hList7"/>
    <dgm:cxn modelId="{BA935899-368C-434A-85BD-4F10B6B7B590}" type="presParOf" srcId="{D58EA38B-274F-45C1-9C89-70E8001908D4}" destId="{B504AE95-B321-4950-863B-7A33E33E70A0}" srcOrd="5" destOrd="0" presId="urn:microsoft.com/office/officeart/2005/8/layout/hList7"/>
    <dgm:cxn modelId="{2837BCFA-BDDE-4BB2-947D-F400783F3C25}" type="presParOf" srcId="{D58EA38B-274F-45C1-9C89-70E8001908D4}" destId="{3611A171-79EC-42CF-84BC-87C20D106089}" srcOrd="6" destOrd="0" presId="urn:microsoft.com/office/officeart/2005/8/layout/hList7"/>
    <dgm:cxn modelId="{B67B1F24-4A70-47D2-8BB7-4960A23200E8}" type="presParOf" srcId="{3611A171-79EC-42CF-84BC-87C20D106089}" destId="{3BBE363F-9C08-4BC7-8268-91296C22C625}" srcOrd="0" destOrd="0" presId="urn:microsoft.com/office/officeart/2005/8/layout/hList7"/>
    <dgm:cxn modelId="{AEA46704-DD12-44EE-9C0B-D704C8E0DD32}" type="presParOf" srcId="{3611A171-79EC-42CF-84BC-87C20D106089}" destId="{A77488DB-5338-42F3-AD86-C4DB34DF0592}" srcOrd="1" destOrd="0" presId="urn:microsoft.com/office/officeart/2005/8/layout/hList7"/>
    <dgm:cxn modelId="{739B8329-DA0F-4D29-850C-886948D0EE5F}" type="presParOf" srcId="{3611A171-79EC-42CF-84BC-87C20D106089}" destId="{0AA98D96-9EE4-4B8C-A6BA-0FB4A3920C1D}" srcOrd="2" destOrd="0" presId="urn:microsoft.com/office/officeart/2005/8/layout/hList7"/>
    <dgm:cxn modelId="{EBD8B5BE-C0B9-4395-A5A4-4DB555E6A0B2}" type="presParOf" srcId="{3611A171-79EC-42CF-84BC-87C20D106089}" destId="{9DC468CF-BBDA-4D36-B6FB-8203F94CA819}" srcOrd="3" destOrd="0" presId="urn:microsoft.com/office/officeart/2005/8/layout/hList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7A17185-31BB-444A-A06C-8DBC14529AD3}" type="doc">
      <dgm:prSet loTypeId="urn:microsoft.com/office/officeart/2005/8/layout/hList7" loCatId="list" qsTypeId="urn:microsoft.com/office/officeart/2005/8/quickstyle/simple1" qsCatId="simple" csTypeId="urn:microsoft.com/office/officeart/2005/8/colors/accent1_2" csCatId="accent1" phldr="1"/>
      <dgm:spPr/>
    </dgm:pt>
    <dgm:pt modelId="{F5A2F03F-B48C-4F38-B804-DA418B6FA0A2}">
      <dgm:prSet/>
      <dgm:spPr/>
      <dgm:t>
        <a:bodyPr/>
        <a:lstStyle/>
        <a:p>
          <a:r>
            <a:rPr lang="ru-RU">
              <a:solidFill>
                <a:srgbClr val="E60000"/>
              </a:solidFill>
              <a:latin typeface="Times New Roman" panose="02020603050405020304" pitchFamily="18" charset="0"/>
              <a:cs typeface="Times New Roman" panose="02020603050405020304" pitchFamily="18" charset="0"/>
            </a:rPr>
            <a:t>органы муниципального финансового контроля</a:t>
          </a:r>
          <a:endParaRPr lang="ru-RU" dirty="0">
            <a:solidFill>
              <a:srgbClr val="E60000"/>
            </a:solidFill>
            <a:latin typeface="Times New Roman" panose="02020603050405020304" pitchFamily="18" charset="0"/>
            <a:cs typeface="Times New Roman" panose="02020603050405020304" pitchFamily="18" charset="0"/>
          </a:endParaRPr>
        </a:p>
      </dgm:t>
    </dgm:pt>
    <dgm:pt modelId="{D2A4219D-15B9-4F38-820C-F62F1BFA08ED}" type="parTrans" cxnId="{C0C4DD25-C2CB-41AF-A955-3DFE0296E426}">
      <dgm:prSet/>
      <dgm:spPr/>
      <dgm:t>
        <a:bodyPr/>
        <a:lstStyle/>
        <a:p>
          <a:endParaRPr lang="ru-RU"/>
        </a:p>
      </dgm:t>
    </dgm:pt>
    <dgm:pt modelId="{508E48E9-C8BD-44C3-8F02-26BE70457881}" type="sibTrans" cxnId="{C0C4DD25-C2CB-41AF-A955-3DFE0296E426}">
      <dgm:prSet/>
      <dgm:spPr/>
      <dgm:t>
        <a:bodyPr/>
        <a:lstStyle/>
        <a:p>
          <a:endParaRPr lang="ru-RU"/>
        </a:p>
      </dgm:t>
    </dgm:pt>
    <dgm:pt modelId="{FB4E6EFE-5817-4A29-A4CC-C0FD134E2775}">
      <dgm:prSet/>
      <dgm:spPr/>
      <dgm:t>
        <a:bodyPr/>
        <a:lstStyle/>
        <a:p>
          <a:r>
            <a:rPr lang="ru-RU">
              <a:solidFill>
                <a:srgbClr val="E60000"/>
              </a:solidFill>
              <a:latin typeface="Times New Roman" panose="02020603050405020304" pitchFamily="18" charset="0"/>
              <a:cs typeface="Times New Roman" panose="02020603050405020304" pitchFamily="18" charset="0"/>
            </a:rPr>
            <a:t>получатели бюджетных средств</a:t>
          </a:r>
          <a:endParaRPr lang="ru-RU" dirty="0">
            <a:solidFill>
              <a:srgbClr val="E60000"/>
            </a:solidFill>
            <a:latin typeface="Times New Roman" panose="02020603050405020304" pitchFamily="18" charset="0"/>
            <a:cs typeface="Times New Roman" panose="02020603050405020304" pitchFamily="18" charset="0"/>
          </a:endParaRPr>
        </a:p>
      </dgm:t>
    </dgm:pt>
    <dgm:pt modelId="{AD893901-63F8-4743-B2B7-7227D1318963}" type="parTrans" cxnId="{B555CB52-0617-45DF-9BCE-5B3FE506178B}">
      <dgm:prSet/>
      <dgm:spPr/>
      <dgm:t>
        <a:bodyPr/>
        <a:lstStyle/>
        <a:p>
          <a:endParaRPr lang="ru-RU"/>
        </a:p>
      </dgm:t>
    </dgm:pt>
    <dgm:pt modelId="{40FBB4B2-F8AF-4DC1-BECD-A1EA27407482}" type="sibTrans" cxnId="{B555CB52-0617-45DF-9BCE-5B3FE506178B}">
      <dgm:prSet/>
      <dgm:spPr/>
      <dgm:t>
        <a:bodyPr/>
        <a:lstStyle/>
        <a:p>
          <a:endParaRPr lang="ru-RU"/>
        </a:p>
      </dgm:t>
    </dgm:pt>
    <dgm:pt modelId="{2E4836FF-1BFC-42E1-A262-86255436B8E2}">
      <dgm:prSet/>
      <dgm:spPr/>
      <dgm:t>
        <a:bodyPr/>
        <a:lstStyle/>
        <a:p>
          <a:r>
            <a:rPr lang="ru-RU">
              <a:solidFill>
                <a:srgbClr val="E60000"/>
              </a:solidFill>
              <a:latin typeface="Times New Roman" panose="02020603050405020304" pitchFamily="18" charset="0"/>
              <a:cs typeface="Times New Roman" panose="02020603050405020304" pitchFamily="18" charset="0"/>
            </a:rPr>
            <a:t>главные администраторы (администраторы) источников финансирования дефицита бюджета</a:t>
          </a:r>
          <a:endParaRPr lang="ru-RU" dirty="0">
            <a:solidFill>
              <a:srgbClr val="E60000"/>
            </a:solidFill>
            <a:latin typeface="Times New Roman" panose="02020603050405020304" pitchFamily="18" charset="0"/>
            <a:cs typeface="Times New Roman" panose="02020603050405020304" pitchFamily="18" charset="0"/>
          </a:endParaRPr>
        </a:p>
      </dgm:t>
    </dgm:pt>
    <dgm:pt modelId="{79F9488A-96CB-41C7-920E-51751FB95B1B}" type="parTrans" cxnId="{5829A2CC-3758-43F4-95D4-3E401B1AE1E7}">
      <dgm:prSet/>
      <dgm:spPr/>
      <dgm:t>
        <a:bodyPr/>
        <a:lstStyle/>
        <a:p>
          <a:endParaRPr lang="ru-RU"/>
        </a:p>
      </dgm:t>
    </dgm:pt>
    <dgm:pt modelId="{8B41A63B-7B91-4AD1-8245-47CA99E41CE2}" type="sibTrans" cxnId="{5829A2CC-3758-43F4-95D4-3E401B1AE1E7}">
      <dgm:prSet/>
      <dgm:spPr/>
      <dgm:t>
        <a:bodyPr/>
        <a:lstStyle/>
        <a:p>
          <a:endParaRPr lang="ru-RU"/>
        </a:p>
      </dgm:t>
    </dgm:pt>
    <dgm:pt modelId="{62A60D16-168A-49F9-B4B8-152BE46CD37F}">
      <dgm:prSet/>
      <dgm:spPr/>
      <dgm:t>
        <a:bodyPr/>
        <a:lstStyle/>
        <a:p>
          <a:r>
            <a:rPr lang="ru-RU">
              <a:solidFill>
                <a:srgbClr val="E60000"/>
              </a:solidFill>
              <a:latin typeface="Times New Roman" panose="02020603050405020304" pitchFamily="18" charset="0"/>
              <a:cs typeface="Times New Roman" panose="02020603050405020304" pitchFamily="18" charset="0"/>
            </a:rPr>
            <a:t>главные администраторы (администраторы) доходов бюджета</a:t>
          </a:r>
          <a:endParaRPr lang="ru-RU" dirty="0">
            <a:solidFill>
              <a:srgbClr val="E60000"/>
            </a:solidFill>
            <a:latin typeface="Times New Roman" panose="02020603050405020304" pitchFamily="18" charset="0"/>
            <a:cs typeface="Times New Roman" panose="02020603050405020304" pitchFamily="18" charset="0"/>
          </a:endParaRPr>
        </a:p>
      </dgm:t>
    </dgm:pt>
    <dgm:pt modelId="{D1E7B648-4D3C-441C-8E02-56E6C699E758}" type="parTrans" cxnId="{4BECAB3B-5F08-4BDE-8F5F-83F1ED9BA0A3}">
      <dgm:prSet/>
      <dgm:spPr/>
      <dgm:t>
        <a:bodyPr/>
        <a:lstStyle/>
        <a:p>
          <a:endParaRPr lang="ru-RU"/>
        </a:p>
      </dgm:t>
    </dgm:pt>
    <dgm:pt modelId="{A097D84A-74E7-4977-916C-EC26431F6B24}" type="sibTrans" cxnId="{4BECAB3B-5F08-4BDE-8F5F-83F1ED9BA0A3}">
      <dgm:prSet/>
      <dgm:spPr/>
      <dgm:t>
        <a:bodyPr/>
        <a:lstStyle/>
        <a:p>
          <a:endParaRPr lang="ru-RU"/>
        </a:p>
      </dgm:t>
    </dgm:pt>
    <dgm:pt modelId="{B15AC4B2-D914-452C-B65D-606B31418C6C}">
      <dgm:prSet/>
      <dgm:spPr/>
      <dgm:t>
        <a:bodyPr/>
        <a:lstStyle/>
        <a:p>
          <a:r>
            <a:rPr lang="ru-RU">
              <a:solidFill>
                <a:srgbClr val="E60000"/>
              </a:solidFill>
              <a:latin typeface="Times New Roman" panose="02020603050405020304" pitchFamily="18" charset="0"/>
              <a:cs typeface="Times New Roman" panose="02020603050405020304" pitchFamily="18" charset="0"/>
            </a:rPr>
            <a:t>главные распорядители (распорядители) бюджетных средств</a:t>
          </a:r>
          <a:endParaRPr lang="ru-RU" dirty="0">
            <a:solidFill>
              <a:srgbClr val="E60000"/>
            </a:solidFill>
            <a:latin typeface="Times New Roman" panose="02020603050405020304" pitchFamily="18" charset="0"/>
            <a:cs typeface="Times New Roman" panose="02020603050405020304" pitchFamily="18" charset="0"/>
          </a:endParaRPr>
        </a:p>
      </dgm:t>
    </dgm:pt>
    <dgm:pt modelId="{71B00C95-E707-4A53-8F75-903744EE2C59}" type="parTrans" cxnId="{A6084784-B7B1-4C4C-8690-91E139D5E894}">
      <dgm:prSet/>
      <dgm:spPr/>
      <dgm:t>
        <a:bodyPr/>
        <a:lstStyle/>
        <a:p>
          <a:endParaRPr lang="ru-RU"/>
        </a:p>
      </dgm:t>
    </dgm:pt>
    <dgm:pt modelId="{E528A78F-84AE-43F7-A8E0-A83802A1A14E}" type="sibTrans" cxnId="{A6084784-B7B1-4C4C-8690-91E139D5E894}">
      <dgm:prSet/>
      <dgm:spPr/>
      <dgm:t>
        <a:bodyPr/>
        <a:lstStyle/>
        <a:p>
          <a:endParaRPr lang="ru-RU"/>
        </a:p>
      </dgm:t>
    </dgm:pt>
    <dgm:pt modelId="{CB103684-3A1D-4520-831B-CC269EA78456}" type="pres">
      <dgm:prSet presAssocID="{37A17185-31BB-444A-A06C-8DBC14529AD3}" presName="Name0" presStyleCnt="0">
        <dgm:presLayoutVars>
          <dgm:dir/>
          <dgm:resizeHandles val="exact"/>
        </dgm:presLayoutVars>
      </dgm:prSet>
      <dgm:spPr/>
    </dgm:pt>
    <dgm:pt modelId="{DD51A555-4392-4B2D-9CB9-9175069DB9EC}" type="pres">
      <dgm:prSet presAssocID="{37A17185-31BB-444A-A06C-8DBC14529AD3}" presName="fgShape" presStyleLbl="fgShp" presStyleIdx="0" presStyleCnt="1"/>
      <dgm:spPr/>
    </dgm:pt>
    <dgm:pt modelId="{D58EA38B-274F-45C1-9C89-70E8001908D4}" type="pres">
      <dgm:prSet presAssocID="{37A17185-31BB-444A-A06C-8DBC14529AD3}" presName="linComp" presStyleCnt="0"/>
      <dgm:spPr/>
    </dgm:pt>
    <dgm:pt modelId="{F8D54E40-F42D-4AC1-A5D8-55D8F1CD3892}" type="pres">
      <dgm:prSet presAssocID="{FB4E6EFE-5817-4A29-A4CC-C0FD134E2775}" presName="compNode" presStyleCnt="0"/>
      <dgm:spPr/>
    </dgm:pt>
    <dgm:pt modelId="{09D85E26-9248-4966-843B-99E3CC730B94}" type="pres">
      <dgm:prSet presAssocID="{FB4E6EFE-5817-4A29-A4CC-C0FD134E2775}" presName="bkgdShape" presStyleLbl="node1" presStyleIdx="0" presStyleCnt="5"/>
      <dgm:spPr/>
    </dgm:pt>
    <dgm:pt modelId="{C87C196A-E103-4421-8C01-4597D0FDFF1D}" type="pres">
      <dgm:prSet presAssocID="{FB4E6EFE-5817-4A29-A4CC-C0FD134E2775}" presName="nodeTx" presStyleLbl="node1" presStyleIdx="0" presStyleCnt="5">
        <dgm:presLayoutVars>
          <dgm:bulletEnabled val="1"/>
        </dgm:presLayoutVars>
      </dgm:prSet>
      <dgm:spPr/>
    </dgm:pt>
    <dgm:pt modelId="{2099507C-DAD8-48A3-BAB1-B968BB07CC12}" type="pres">
      <dgm:prSet presAssocID="{FB4E6EFE-5817-4A29-A4CC-C0FD134E2775}" presName="invisiNode" presStyleLbl="node1" presStyleIdx="0" presStyleCnt="5"/>
      <dgm:spPr/>
    </dgm:pt>
    <dgm:pt modelId="{9F986048-DB74-433D-BF8E-5A111922F5B0}" type="pres">
      <dgm:prSet presAssocID="{FB4E6EFE-5817-4A29-A4CC-C0FD134E2775}" presName="imagNode" presStyleLbl="fgImgPlace1" presStyleIdx="0" presStyleCnt="5"/>
      <dgm:spPr>
        <a:blipFill rotWithShape="1">
          <a:blip xmlns:r="http://schemas.openxmlformats.org/officeDocument/2006/relationships" r:embed="rId1"/>
          <a:srcRect/>
          <a:stretch>
            <a:fillRect l="-40000" r="-40000"/>
          </a:stretch>
        </a:blipFill>
      </dgm:spPr>
    </dgm:pt>
    <dgm:pt modelId="{B771CE14-1A89-473A-A7DD-79EFBEBBC040}" type="pres">
      <dgm:prSet presAssocID="{40FBB4B2-F8AF-4DC1-BECD-A1EA27407482}" presName="sibTrans" presStyleLbl="sibTrans2D1" presStyleIdx="0" presStyleCnt="0"/>
      <dgm:spPr/>
    </dgm:pt>
    <dgm:pt modelId="{14410551-5C54-4A11-8686-E0E2471E4C0D}" type="pres">
      <dgm:prSet presAssocID="{F5A2F03F-B48C-4F38-B804-DA418B6FA0A2}" presName="compNode" presStyleCnt="0"/>
      <dgm:spPr/>
    </dgm:pt>
    <dgm:pt modelId="{DBFCEDBA-99E3-4AB0-91FD-CCEFE4A68EE4}" type="pres">
      <dgm:prSet presAssocID="{F5A2F03F-B48C-4F38-B804-DA418B6FA0A2}" presName="bkgdShape" presStyleLbl="node1" presStyleIdx="1" presStyleCnt="5"/>
      <dgm:spPr/>
    </dgm:pt>
    <dgm:pt modelId="{6CAF3BBD-E8E5-423D-A025-F9948423B043}" type="pres">
      <dgm:prSet presAssocID="{F5A2F03F-B48C-4F38-B804-DA418B6FA0A2}" presName="nodeTx" presStyleLbl="node1" presStyleIdx="1" presStyleCnt="5">
        <dgm:presLayoutVars>
          <dgm:bulletEnabled val="1"/>
        </dgm:presLayoutVars>
      </dgm:prSet>
      <dgm:spPr/>
    </dgm:pt>
    <dgm:pt modelId="{D74B66F5-7FDC-4EAF-B1DE-16FBACDD0308}" type="pres">
      <dgm:prSet presAssocID="{F5A2F03F-B48C-4F38-B804-DA418B6FA0A2}" presName="invisiNode" presStyleLbl="node1" presStyleIdx="1" presStyleCnt="5"/>
      <dgm:spPr/>
    </dgm:pt>
    <dgm:pt modelId="{C749AAD6-4DC8-4F2D-B056-9977967B4440}" type="pres">
      <dgm:prSet presAssocID="{F5A2F03F-B48C-4F38-B804-DA418B6FA0A2}" presName="imagNode" presStyleLbl="fgImgPlace1" presStyleIdx="1" presStyleCnt="5"/>
      <dgm:spPr>
        <a:blipFill rotWithShape="1">
          <a:blip xmlns:r="http://schemas.openxmlformats.org/officeDocument/2006/relationships" r:embed="rId2"/>
          <a:srcRect/>
          <a:stretch>
            <a:fillRect l="-17000" r="-17000"/>
          </a:stretch>
        </a:blipFill>
      </dgm:spPr>
    </dgm:pt>
    <dgm:pt modelId="{991FA340-E5C4-48EF-8C45-9AE36523E5B9}" type="pres">
      <dgm:prSet presAssocID="{508E48E9-C8BD-44C3-8F02-26BE70457881}" presName="sibTrans" presStyleLbl="sibTrans2D1" presStyleIdx="0" presStyleCnt="0"/>
      <dgm:spPr/>
    </dgm:pt>
    <dgm:pt modelId="{35D93205-E880-4220-A3FE-A85D9B458B2C}" type="pres">
      <dgm:prSet presAssocID="{2E4836FF-1BFC-42E1-A262-86255436B8E2}" presName="compNode" presStyleCnt="0"/>
      <dgm:spPr/>
    </dgm:pt>
    <dgm:pt modelId="{43C6B297-A449-441F-BEA2-6892F5FE8CF9}" type="pres">
      <dgm:prSet presAssocID="{2E4836FF-1BFC-42E1-A262-86255436B8E2}" presName="bkgdShape" presStyleLbl="node1" presStyleIdx="2" presStyleCnt="5"/>
      <dgm:spPr/>
    </dgm:pt>
    <dgm:pt modelId="{DE88919B-8F5E-4FB3-81F2-DA48523F62A8}" type="pres">
      <dgm:prSet presAssocID="{2E4836FF-1BFC-42E1-A262-86255436B8E2}" presName="nodeTx" presStyleLbl="node1" presStyleIdx="2" presStyleCnt="5">
        <dgm:presLayoutVars>
          <dgm:bulletEnabled val="1"/>
        </dgm:presLayoutVars>
      </dgm:prSet>
      <dgm:spPr/>
    </dgm:pt>
    <dgm:pt modelId="{2D2BEB8C-6BE8-4727-A1DF-E6E54B0F3C60}" type="pres">
      <dgm:prSet presAssocID="{2E4836FF-1BFC-42E1-A262-86255436B8E2}" presName="invisiNode" presStyleLbl="node1" presStyleIdx="2" presStyleCnt="5"/>
      <dgm:spPr/>
    </dgm:pt>
    <dgm:pt modelId="{A7779BE5-56B4-4D51-810B-076A4858C00D}" type="pres">
      <dgm:prSet presAssocID="{2E4836FF-1BFC-42E1-A262-86255436B8E2}" presName="imagNode" presStyleLbl="fgImgPlace1" presStyleIdx="2" presStyleCnt="5"/>
      <dgm:spPr>
        <a:blipFill rotWithShape="1">
          <a:blip xmlns:r="http://schemas.openxmlformats.org/officeDocument/2006/relationships" r:embed="rId3"/>
          <a:srcRect/>
          <a:stretch>
            <a:fillRect l="-23000" r="-23000"/>
          </a:stretch>
        </a:blipFill>
      </dgm:spPr>
    </dgm:pt>
    <dgm:pt modelId="{206A7C7B-B5A5-4FA8-AB94-08A2A8EAB863}" type="pres">
      <dgm:prSet presAssocID="{8B41A63B-7B91-4AD1-8245-47CA99E41CE2}" presName="sibTrans" presStyleLbl="sibTrans2D1" presStyleIdx="0" presStyleCnt="0"/>
      <dgm:spPr/>
    </dgm:pt>
    <dgm:pt modelId="{D4BACAB2-27E6-4EE5-8C15-083AF485357C}" type="pres">
      <dgm:prSet presAssocID="{B15AC4B2-D914-452C-B65D-606B31418C6C}" presName="compNode" presStyleCnt="0"/>
      <dgm:spPr/>
    </dgm:pt>
    <dgm:pt modelId="{36E40AC8-B009-4D67-9315-A2EEAFB4A127}" type="pres">
      <dgm:prSet presAssocID="{B15AC4B2-D914-452C-B65D-606B31418C6C}" presName="bkgdShape" presStyleLbl="node1" presStyleIdx="3" presStyleCnt="5"/>
      <dgm:spPr/>
    </dgm:pt>
    <dgm:pt modelId="{5B3158B9-F27F-4296-8C61-76D6BFEE4808}" type="pres">
      <dgm:prSet presAssocID="{B15AC4B2-D914-452C-B65D-606B31418C6C}" presName="nodeTx" presStyleLbl="node1" presStyleIdx="3" presStyleCnt="5">
        <dgm:presLayoutVars>
          <dgm:bulletEnabled val="1"/>
        </dgm:presLayoutVars>
      </dgm:prSet>
      <dgm:spPr/>
    </dgm:pt>
    <dgm:pt modelId="{09FED66F-413F-435A-9B24-C2B18EC6E17F}" type="pres">
      <dgm:prSet presAssocID="{B15AC4B2-D914-452C-B65D-606B31418C6C}" presName="invisiNode" presStyleLbl="node1" presStyleIdx="3" presStyleCnt="5"/>
      <dgm:spPr/>
    </dgm:pt>
    <dgm:pt modelId="{55797FB4-93E4-4D17-AA2F-43EFFF2D6E0F}" type="pres">
      <dgm:prSet presAssocID="{B15AC4B2-D914-452C-B65D-606B31418C6C}" presName="imagNode" presStyleLbl="fgImgPlace1" presStyleIdx="3" presStyleCnt="5"/>
      <dgm:spPr>
        <a:blipFill rotWithShape="1">
          <a:blip xmlns:r="http://schemas.openxmlformats.org/officeDocument/2006/relationships" r:embed="rId4"/>
          <a:srcRect/>
          <a:stretch>
            <a:fillRect l="-24000" r="-24000"/>
          </a:stretch>
        </a:blipFill>
      </dgm:spPr>
    </dgm:pt>
    <dgm:pt modelId="{AACEFF4B-38AE-4A77-BB57-1ADB87B3E6EE}" type="pres">
      <dgm:prSet presAssocID="{E528A78F-84AE-43F7-A8E0-A83802A1A14E}" presName="sibTrans" presStyleLbl="sibTrans2D1" presStyleIdx="0" presStyleCnt="0"/>
      <dgm:spPr/>
    </dgm:pt>
    <dgm:pt modelId="{F39BE40C-746D-4E9F-B58B-1BA57A595E84}" type="pres">
      <dgm:prSet presAssocID="{62A60D16-168A-49F9-B4B8-152BE46CD37F}" presName="compNode" presStyleCnt="0"/>
      <dgm:spPr/>
    </dgm:pt>
    <dgm:pt modelId="{424CFD03-1F77-4E9E-8526-003B60A6B39F}" type="pres">
      <dgm:prSet presAssocID="{62A60D16-168A-49F9-B4B8-152BE46CD37F}" presName="bkgdShape" presStyleLbl="node1" presStyleIdx="4" presStyleCnt="5"/>
      <dgm:spPr/>
    </dgm:pt>
    <dgm:pt modelId="{710FDA4D-C347-4025-83D2-18CB7596ABFF}" type="pres">
      <dgm:prSet presAssocID="{62A60D16-168A-49F9-B4B8-152BE46CD37F}" presName="nodeTx" presStyleLbl="node1" presStyleIdx="4" presStyleCnt="5">
        <dgm:presLayoutVars>
          <dgm:bulletEnabled val="1"/>
        </dgm:presLayoutVars>
      </dgm:prSet>
      <dgm:spPr/>
    </dgm:pt>
    <dgm:pt modelId="{000019ED-2881-46BC-AAD9-C9DF5A479AA9}" type="pres">
      <dgm:prSet presAssocID="{62A60D16-168A-49F9-B4B8-152BE46CD37F}" presName="invisiNode" presStyleLbl="node1" presStyleIdx="4" presStyleCnt="5"/>
      <dgm:spPr/>
    </dgm:pt>
    <dgm:pt modelId="{FFBCE5B7-C24E-47B8-B92B-7A3956F1173D}" type="pres">
      <dgm:prSet presAssocID="{62A60D16-168A-49F9-B4B8-152BE46CD37F}" presName="imagNode" presStyleLbl="fgImgPlace1" presStyleIdx="4" presStyleCnt="5"/>
      <dgm:spPr>
        <a:blipFill rotWithShape="1">
          <a:blip xmlns:r="http://schemas.openxmlformats.org/officeDocument/2006/relationships" r:embed="rId5"/>
          <a:srcRect/>
          <a:stretch>
            <a:fillRect l="-24000" r="-24000"/>
          </a:stretch>
        </a:blipFill>
      </dgm:spPr>
    </dgm:pt>
  </dgm:ptLst>
  <dgm:cxnLst>
    <dgm:cxn modelId="{F6888A00-10ED-415F-ADBE-292138C8558F}" type="presOf" srcId="{B15AC4B2-D914-452C-B65D-606B31418C6C}" destId="{36E40AC8-B009-4D67-9315-A2EEAFB4A127}" srcOrd="0" destOrd="0" presId="urn:microsoft.com/office/officeart/2005/8/layout/hList7"/>
    <dgm:cxn modelId="{5B125102-4BB9-4D71-82D4-89849DE0F8B8}" type="presOf" srcId="{F5A2F03F-B48C-4F38-B804-DA418B6FA0A2}" destId="{DBFCEDBA-99E3-4AB0-91FD-CCEFE4A68EE4}" srcOrd="0" destOrd="0" presId="urn:microsoft.com/office/officeart/2005/8/layout/hList7"/>
    <dgm:cxn modelId="{B58D2817-5BFB-4E2D-AF5B-4834C40481EF}" type="presOf" srcId="{FB4E6EFE-5817-4A29-A4CC-C0FD134E2775}" destId="{C87C196A-E103-4421-8C01-4597D0FDFF1D}" srcOrd="1" destOrd="0" presId="urn:microsoft.com/office/officeart/2005/8/layout/hList7"/>
    <dgm:cxn modelId="{C0C4DD25-C2CB-41AF-A955-3DFE0296E426}" srcId="{37A17185-31BB-444A-A06C-8DBC14529AD3}" destId="{F5A2F03F-B48C-4F38-B804-DA418B6FA0A2}" srcOrd="1" destOrd="0" parTransId="{D2A4219D-15B9-4F38-820C-F62F1BFA08ED}" sibTransId="{508E48E9-C8BD-44C3-8F02-26BE70457881}"/>
    <dgm:cxn modelId="{BE51DA26-215A-441E-B6D7-CCFA0496936F}" type="presOf" srcId="{B15AC4B2-D914-452C-B65D-606B31418C6C}" destId="{5B3158B9-F27F-4296-8C61-76D6BFEE4808}" srcOrd="1" destOrd="0" presId="urn:microsoft.com/office/officeart/2005/8/layout/hList7"/>
    <dgm:cxn modelId="{A0C01A28-EC48-4511-B7C5-54BE4DCDAB04}" type="presOf" srcId="{37A17185-31BB-444A-A06C-8DBC14529AD3}" destId="{CB103684-3A1D-4520-831B-CC269EA78456}" srcOrd="0" destOrd="0" presId="urn:microsoft.com/office/officeart/2005/8/layout/hList7"/>
    <dgm:cxn modelId="{72BBE92D-321A-4EDA-AE83-E2FA781D04FE}" type="presOf" srcId="{62A60D16-168A-49F9-B4B8-152BE46CD37F}" destId="{424CFD03-1F77-4E9E-8526-003B60A6B39F}" srcOrd="0" destOrd="0" presId="urn:microsoft.com/office/officeart/2005/8/layout/hList7"/>
    <dgm:cxn modelId="{A332D32F-D32B-4E07-A076-74BB95A44384}" type="presOf" srcId="{40FBB4B2-F8AF-4DC1-BECD-A1EA27407482}" destId="{B771CE14-1A89-473A-A7DD-79EFBEBBC040}" srcOrd="0" destOrd="0" presId="urn:microsoft.com/office/officeart/2005/8/layout/hList7"/>
    <dgm:cxn modelId="{4BECAB3B-5F08-4BDE-8F5F-83F1ED9BA0A3}" srcId="{37A17185-31BB-444A-A06C-8DBC14529AD3}" destId="{62A60D16-168A-49F9-B4B8-152BE46CD37F}" srcOrd="4" destOrd="0" parTransId="{D1E7B648-4D3C-441C-8E02-56E6C699E758}" sibTransId="{A097D84A-74E7-4977-916C-EC26431F6B24}"/>
    <dgm:cxn modelId="{4BFE3B44-E15A-4C57-B4EA-1ED0AD28015E}" type="presOf" srcId="{8B41A63B-7B91-4AD1-8245-47CA99E41CE2}" destId="{206A7C7B-B5A5-4FA8-AB94-08A2A8EAB863}" srcOrd="0" destOrd="0" presId="urn:microsoft.com/office/officeart/2005/8/layout/hList7"/>
    <dgm:cxn modelId="{2243BB50-3559-4752-8060-B55FB109AE14}" type="presOf" srcId="{F5A2F03F-B48C-4F38-B804-DA418B6FA0A2}" destId="{6CAF3BBD-E8E5-423D-A025-F9948423B043}" srcOrd="1" destOrd="0" presId="urn:microsoft.com/office/officeart/2005/8/layout/hList7"/>
    <dgm:cxn modelId="{B555CB52-0617-45DF-9BCE-5B3FE506178B}" srcId="{37A17185-31BB-444A-A06C-8DBC14529AD3}" destId="{FB4E6EFE-5817-4A29-A4CC-C0FD134E2775}" srcOrd="0" destOrd="0" parTransId="{AD893901-63F8-4743-B2B7-7227D1318963}" sibTransId="{40FBB4B2-F8AF-4DC1-BECD-A1EA27407482}"/>
    <dgm:cxn modelId="{A6084784-B7B1-4C4C-8690-91E139D5E894}" srcId="{37A17185-31BB-444A-A06C-8DBC14529AD3}" destId="{B15AC4B2-D914-452C-B65D-606B31418C6C}" srcOrd="3" destOrd="0" parTransId="{71B00C95-E707-4A53-8F75-903744EE2C59}" sibTransId="{E528A78F-84AE-43F7-A8E0-A83802A1A14E}"/>
    <dgm:cxn modelId="{2CDE448B-AA24-4DDF-AC79-CF64D5AFDFEF}" type="presOf" srcId="{FB4E6EFE-5817-4A29-A4CC-C0FD134E2775}" destId="{09D85E26-9248-4966-843B-99E3CC730B94}" srcOrd="0" destOrd="0" presId="urn:microsoft.com/office/officeart/2005/8/layout/hList7"/>
    <dgm:cxn modelId="{0A231C8D-FFD0-4909-9500-0BF7C6C3CAAD}" type="presOf" srcId="{E528A78F-84AE-43F7-A8E0-A83802A1A14E}" destId="{AACEFF4B-38AE-4A77-BB57-1ADB87B3E6EE}" srcOrd="0" destOrd="0" presId="urn:microsoft.com/office/officeart/2005/8/layout/hList7"/>
    <dgm:cxn modelId="{D88B58A1-7681-4189-B9B9-47BED6A6D9C3}" type="presOf" srcId="{2E4836FF-1BFC-42E1-A262-86255436B8E2}" destId="{43C6B297-A449-441F-BEA2-6892F5FE8CF9}" srcOrd="0" destOrd="0" presId="urn:microsoft.com/office/officeart/2005/8/layout/hList7"/>
    <dgm:cxn modelId="{9023F1A2-5022-49F7-82A9-787E45616571}" type="presOf" srcId="{62A60D16-168A-49F9-B4B8-152BE46CD37F}" destId="{710FDA4D-C347-4025-83D2-18CB7596ABFF}" srcOrd="1" destOrd="0" presId="urn:microsoft.com/office/officeart/2005/8/layout/hList7"/>
    <dgm:cxn modelId="{5829A2CC-3758-43F4-95D4-3E401B1AE1E7}" srcId="{37A17185-31BB-444A-A06C-8DBC14529AD3}" destId="{2E4836FF-1BFC-42E1-A262-86255436B8E2}" srcOrd="2" destOrd="0" parTransId="{79F9488A-96CB-41C7-920E-51751FB95B1B}" sibTransId="{8B41A63B-7B91-4AD1-8245-47CA99E41CE2}"/>
    <dgm:cxn modelId="{1436A7E3-204A-43CD-80F5-13105F0BC375}" type="presOf" srcId="{2E4836FF-1BFC-42E1-A262-86255436B8E2}" destId="{DE88919B-8F5E-4FB3-81F2-DA48523F62A8}" srcOrd="1" destOrd="0" presId="urn:microsoft.com/office/officeart/2005/8/layout/hList7"/>
    <dgm:cxn modelId="{494029E7-FB25-4572-AA22-F4046891829B}" type="presOf" srcId="{508E48E9-C8BD-44C3-8F02-26BE70457881}" destId="{991FA340-E5C4-48EF-8C45-9AE36523E5B9}" srcOrd="0" destOrd="0" presId="urn:microsoft.com/office/officeart/2005/8/layout/hList7"/>
    <dgm:cxn modelId="{2C8FF39F-3DAB-4805-A9C3-4A10E04A5A96}" type="presParOf" srcId="{CB103684-3A1D-4520-831B-CC269EA78456}" destId="{DD51A555-4392-4B2D-9CB9-9175069DB9EC}" srcOrd="0" destOrd="0" presId="urn:microsoft.com/office/officeart/2005/8/layout/hList7"/>
    <dgm:cxn modelId="{CBE12DC9-08CC-41DA-BB58-0A867DA02973}" type="presParOf" srcId="{CB103684-3A1D-4520-831B-CC269EA78456}" destId="{D58EA38B-274F-45C1-9C89-70E8001908D4}" srcOrd="1" destOrd="0" presId="urn:microsoft.com/office/officeart/2005/8/layout/hList7"/>
    <dgm:cxn modelId="{3EA8E18F-EEEC-446A-A1D5-C4597CB2A1E1}" type="presParOf" srcId="{D58EA38B-274F-45C1-9C89-70E8001908D4}" destId="{F8D54E40-F42D-4AC1-A5D8-55D8F1CD3892}" srcOrd="0" destOrd="0" presId="urn:microsoft.com/office/officeart/2005/8/layout/hList7"/>
    <dgm:cxn modelId="{69BB67B1-0E66-4184-B556-6CCC48C2C41E}" type="presParOf" srcId="{F8D54E40-F42D-4AC1-A5D8-55D8F1CD3892}" destId="{09D85E26-9248-4966-843B-99E3CC730B94}" srcOrd="0" destOrd="0" presId="urn:microsoft.com/office/officeart/2005/8/layout/hList7"/>
    <dgm:cxn modelId="{68EEA9EF-9E4E-4903-84DD-C01077029CB0}" type="presParOf" srcId="{F8D54E40-F42D-4AC1-A5D8-55D8F1CD3892}" destId="{C87C196A-E103-4421-8C01-4597D0FDFF1D}" srcOrd="1" destOrd="0" presId="urn:microsoft.com/office/officeart/2005/8/layout/hList7"/>
    <dgm:cxn modelId="{10A76168-FF59-4E92-BFE2-CCBF41C735EE}" type="presParOf" srcId="{F8D54E40-F42D-4AC1-A5D8-55D8F1CD3892}" destId="{2099507C-DAD8-48A3-BAB1-B968BB07CC12}" srcOrd="2" destOrd="0" presId="urn:microsoft.com/office/officeart/2005/8/layout/hList7"/>
    <dgm:cxn modelId="{71F62023-644E-4EF0-99B4-7E22A5DC84BC}" type="presParOf" srcId="{F8D54E40-F42D-4AC1-A5D8-55D8F1CD3892}" destId="{9F986048-DB74-433D-BF8E-5A111922F5B0}" srcOrd="3" destOrd="0" presId="urn:microsoft.com/office/officeart/2005/8/layout/hList7"/>
    <dgm:cxn modelId="{A0847709-942D-490A-A30E-51A2E8AF50C4}" type="presParOf" srcId="{D58EA38B-274F-45C1-9C89-70E8001908D4}" destId="{B771CE14-1A89-473A-A7DD-79EFBEBBC040}" srcOrd="1" destOrd="0" presId="urn:microsoft.com/office/officeart/2005/8/layout/hList7"/>
    <dgm:cxn modelId="{4F3CE2FA-D2FD-4405-BCC5-E3D52A22EE60}" type="presParOf" srcId="{D58EA38B-274F-45C1-9C89-70E8001908D4}" destId="{14410551-5C54-4A11-8686-E0E2471E4C0D}" srcOrd="2" destOrd="0" presId="urn:microsoft.com/office/officeart/2005/8/layout/hList7"/>
    <dgm:cxn modelId="{830A1DDE-D7FC-4556-B9C8-2CDD5013144E}" type="presParOf" srcId="{14410551-5C54-4A11-8686-E0E2471E4C0D}" destId="{DBFCEDBA-99E3-4AB0-91FD-CCEFE4A68EE4}" srcOrd="0" destOrd="0" presId="urn:microsoft.com/office/officeart/2005/8/layout/hList7"/>
    <dgm:cxn modelId="{922D4FF9-F3E1-4AC6-8339-B7BB4E95010E}" type="presParOf" srcId="{14410551-5C54-4A11-8686-E0E2471E4C0D}" destId="{6CAF3BBD-E8E5-423D-A025-F9948423B043}" srcOrd="1" destOrd="0" presId="urn:microsoft.com/office/officeart/2005/8/layout/hList7"/>
    <dgm:cxn modelId="{F11193BD-0824-4001-8D87-9159DA9073AA}" type="presParOf" srcId="{14410551-5C54-4A11-8686-E0E2471E4C0D}" destId="{D74B66F5-7FDC-4EAF-B1DE-16FBACDD0308}" srcOrd="2" destOrd="0" presId="urn:microsoft.com/office/officeart/2005/8/layout/hList7"/>
    <dgm:cxn modelId="{D2746D47-5207-4804-97C5-9753C09BF571}" type="presParOf" srcId="{14410551-5C54-4A11-8686-E0E2471E4C0D}" destId="{C749AAD6-4DC8-4F2D-B056-9977967B4440}" srcOrd="3" destOrd="0" presId="urn:microsoft.com/office/officeart/2005/8/layout/hList7"/>
    <dgm:cxn modelId="{A36B8D79-1ACA-49A1-B5E1-761686179C12}" type="presParOf" srcId="{D58EA38B-274F-45C1-9C89-70E8001908D4}" destId="{991FA340-E5C4-48EF-8C45-9AE36523E5B9}" srcOrd="3" destOrd="0" presId="urn:microsoft.com/office/officeart/2005/8/layout/hList7"/>
    <dgm:cxn modelId="{683B6B2B-5E3D-4661-AA2E-D25ECDAA99E9}" type="presParOf" srcId="{D58EA38B-274F-45C1-9C89-70E8001908D4}" destId="{35D93205-E880-4220-A3FE-A85D9B458B2C}" srcOrd="4" destOrd="0" presId="urn:microsoft.com/office/officeart/2005/8/layout/hList7"/>
    <dgm:cxn modelId="{D2A3C7A2-D5A8-4C66-A571-55196446F891}" type="presParOf" srcId="{35D93205-E880-4220-A3FE-A85D9B458B2C}" destId="{43C6B297-A449-441F-BEA2-6892F5FE8CF9}" srcOrd="0" destOrd="0" presId="urn:microsoft.com/office/officeart/2005/8/layout/hList7"/>
    <dgm:cxn modelId="{BA74D31F-A86F-4CFE-AAE0-61F20FCA4A9B}" type="presParOf" srcId="{35D93205-E880-4220-A3FE-A85D9B458B2C}" destId="{DE88919B-8F5E-4FB3-81F2-DA48523F62A8}" srcOrd="1" destOrd="0" presId="urn:microsoft.com/office/officeart/2005/8/layout/hList7"/>
    <dgm:cxn modelId="{86341B8A-991C-42D1-9772-49202D0A60AE}" type="presParOf" srcId="{35D93205-E880-4220-A3FE-A85D9B458B2C}" destId="{2D2BEB8C-6BE8-4727-A1DF-E6E54B0F3C60}" srcOrd="2" destOrd="0" presId="urn:microsoft.com/office/officeart/2005/8/layout/hList7"/>
    <dgm:cxn modelId="{1B33A2F0-97D1-47DD-BB1B-779AF7CA00A8}" type="presParOf" srcId="{35D93205-E880-4220-A3FE-A85D9B458B2C}" destId="{A7779BE5-56B4-4D51-810B-076A4858C00D}" srcOrd="3" destOrd="0" presId="urn:microsoft.com/office/officeart/2005/8/layout/hList7"/>
    <dgm:cxn modelId="{8E37D228-E967-4AE8-99C9-77EA77EF90DC}" type="presParOf" srcId="{D58EA38B-274F-45C1-9C89-70E8001908D4}" destId="{206A7C7B-B5A5-4FA8-AB94-08A2A8EAB863}" srcOrd="5" destOrd="0" presId="urn:microsoft.com/office/officeart/2005/8/layout/hList7"/>
    <dgm:cxn modelId="{14325279-B9A3-4EB2-BE3A-6928E37BB464}" type="presParOf" srcId="{D58EA38B-274F-45C1-9C89-70E8001908D4}" destId="{D4BACAB2-27E6-4EE5-8C15-083AF485357C}" srcOrd="6" destOrd="0" presId="urn:microsoft.com/office/officeart/2005/8/layout/hList7"/>
    <dgm:cxn modelId="{D37C6C32-E607-4731-A2E2-BEF31654E0A2}" type="presParOf" srcId="{D4BACAB2-27E6-4EE5-8C15-083AF485357C}" destId="{36E40AC8-B009-4D67-9315-A2EEAFB4A127}" srcOrd="0" destOrd="0" presId="urn:microsoft.com/office/officeart/2005/8/layout/hList7"/>
    <dgm:cxn modelId="{74477D36-6AC8-417E-B533-1FCA96B18EED}" type="presParOf" srcId="{D4BACAB2-27E6-4EE5-8C15-083AF485357C}" destId="{5B3158B9-F27F-4296-8C61-76D6BFEE4808}" srcOrd="1" destOrd="0" presId="urn:microsoft.com/office/officeart/2005/8/layout/hList7"/>
    <dgm:cxn modelId="{D11B135D-53D4-4315-B73A-1FAE3521538B}" type="presParOf" srcId="{D4BACAB2-27E6-4EE5-8C15-083AF485357C}" destId="{09FED66F-413F-435A-9B24-C2B18EC6E17F}" srcOrd="2" destOrd="0" presId="urn:microsoft.com/office/officeart/2005/8/layout/hList7"/>
    <dgm:cxn modelId="{DFED1339-867F-426C-94C5-8F285129172E}" type="presParOf" srcId="{D4BACAB2-27E6-4EE5-8C15-083AF485357C}" destId="{55797FB4-93E4-4D17-AA2F-43EFFF2D6E0F}" srcOrd="3" destOrd="0" presId="urn:microsoft.com/office/officeart/2005/8/layout/hList7"/>
    <dgm:cxn modelId="{00980707-F9A5-4C9F-989B-3261CA681AAE}" type="presParOf" srcId="{D58EA38B-274F-45C1-9C89-70E8001908D4}" destId="{AACEFF4B-38AE-4A77-BB57-1ADB87B3E6EE}" srcOrd="7" destOrd="0" presId="urn:microsoft.com/office/officeart/2005/8/layout/hList7"/>
    <dgm:cxn modelId="{261CD330-4DFA-41C9-9154-8F246E03BC1F}" type="presParOf" srcId="{D58EA38B-274F-45C1-9C89-70E8001908D4}" destId="{F39BE40C-746D-4E9F-B58B-1BA57A595E84}" srcOrd="8" destOrd="0" presId="urn:microsoft.com/office/officeart/2005/8/layout/hList7"/>
    <dgm:cxn modelId="{2D8189EF-D323-42B7-A7B1-EB0FC0A27F37}" type="presParOf" srcId="{F39BE40C-746D-4E9F-B58B-1BA57A595E84}" destId="{424CFD03-1F77-4E9E-8526-003B60A6B39F}" srcOrd="0" destOrd="0" presId="urn:microsoft.com/office/officeart/2005/8/layout/hList7"/>
    <dgm:cxn modelId="{2E6D6ADC-1DED-4B10-9A8C-075EA37A5FE0}" type="presParOf" srcId="{F39BE40C-746D-4E9F-B58B-1BA57A595E84}" destId="{710FDA4D-C347-4025-83D2-18CB7596ABFF}" srcOrd="1" destOrd="0" presId="urn:microsoft.com/office/officeart/2005/8/layout/hList7"/>
    <dgm:cxn modelId="{CED0D7F4-64A5-4883-849D-1DC160728EE1}" type="presParOf" srcId="{F39BE40C-746D-4E9F-B58B-1BA57A595E84}" destId="{000019ED-2881-46BC-AAD9-C9DF5A479AA9}" srcOrd="2" destOrd="0" presId="urn:microsoft.com/office/officeart/2005/8/layout/hList7"/>
    <dgm:cxn modelId="{66D8768E-34B0-43D8-B7FA-2D65A06593CD}" type="presParOf" srcId="{F39BE40C-746D-4E9F-B58B-1BA57A595E84}" destId="{FFBCE5B7-C24E-47B8-B92B-7A3956F1173D}" srcOrd="3" destOrd="0" presId="urn:microsoft.com/office/officeart/2005/8/layout/hList7"/>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C95C819-8C9C-43F6-A6DE-F7FF71654C13}" type="doc">
      <dgm:prSet loTypeId="urn:microsoft.com/office/officeart/2005/8/layout/default" loCatId="list" qsTypeId="urn:microsoft.com/office/officeart/2005/8/quickstyle/3d2" qsCatId="3D" csTypeId="urn:microsoft.com/office/officeart/2005/8/colors/colorful4" csCatId="colorful" phldr="1"/>
      <dgm:spPr/>
      <dgm:t>
        <a:bodyPr/>
        <a:lstStyle/>
        <a:p>
          <a:endParaRPr lang="ru-RU"/>
        </a:p>
      </dgm:t>
    </dgm:pt>
    <dgm:pt modelId="{D0FF5DE9-5CE7-40DA-987F-DEE8DE5CE233}">
      <dgm:prSet phldrT="[Текст]" custT="1"/>
      <dgm:spPr/>
      <dgm:t>
        <a:bodyPr/>
        <a:lstStyle/>
        <a:p>
          <a:r>
            <a:rPr lang="ru-RU" sz="1100" b="1" dirty="0">
              <a:solidFill>
                <a:srgbClr val="0000CC"/>
              </a:solidFill>
              <a:latin typeface="Times New Roman" panose="02020603050405020304" pitchFamily="18" charset="0"/>
              <a:cs typeface="Times New Roman" panose="02020603050405020304" pitchFamily="18" charset="0"/>
            </a:rPr>
            <a:t>образование</a:t>
          </a:r>
        </a:p>
        <a:p>
          <a:r>
            <a:rPr lang="ru-RU" sz="1100" b="1" dirty="0">
              <a:solidFill>
                <a:srgbClr val="0000CC"/>
              </a:solidFill>
              <a:latin typeface="Times New Roman" panose="02020603050405020304" pitchFamily="18" charset="0"/>
              <a:cs typeface="Times New Roman" panose="02020603050405020304" pitchFamily="18" charset="0"/>
            </a:rPr>
            <a:t>24867,71 руб. </a:t>
          </a:r>
        </a:p>
      </dgm:t>
    </dgm:pt>
    <dgm:pt modelId="{A38710A6-1308-4DD4-BEFF-F07887E9BB11}" type="parTrans" cxnId="{02D322D3-EB4E-47E8-A37B-2BFA22E91F55}">
      <dgm:prSet/>
      <dgm:spPr/>
      <dgm:t>
        <a:bodyPr/>
        <a:lstStyle/>
        <a:p>
          <a:endParaRPr lang="ru-RU"/>
        </a:p>
      </dgm:t>
    </dgm:pt>
    <dgm:pt modelId="{85E27257-B4CC-4E06-AEFC-F57A819D3A70}" type="sibTrans" cxnId="{02D322D3-EB4E-47E8-A37B-2BFA22E91F55}">
      <dgm:prSet/>
      <dgm:spPr/>
      <dgm:t>
        <a:bodyPr/>
        <a:lstStyle/>
        <a:p>
          <a:endParaRPr lang="ru-RU"/>
        </a:p>
      </dgm:t>
    </dgm:pt>
    <dgm:pt modelId="{DC2E5C47-86A2-46EB-817C-4E673D8ED9E9}">
      <dgm:prSet phldrT="[Текст]" custT="1"/>
      <dgm:spPr/>
      <dgm:t>
        <a:bodyPr/>
        <a:lstStyle/>
        <a:p>
          <a:r>
            <a:rPr lang="ru-RU" sz="1100" b="1" dirty="0">
              <a:solidFill>
                <a:srgbClr val="0000CC"/>
              </a:solidFill>
              <a:latin typeface="Times New Roman" panose="02020603050405020304" pitchFamily="18" charset="0"/>
              <a:cs typeface="Times New Roman" panose="02020603050405020304" pitchFamily="18" charset="0"/>
            </a:rPr>
            <a:t>культура и спорт</a:t>
          </a:r>
        </a:p>
        <a:p>
          <a:r>
            <a:rPr lang="ru-RU" sz="1100" b="1" dirty="0">
              <a:solidFill>
                <a:srgbClr val="0000CC"/>
              </a:solidFill>
              <a:latin typeface="Times New Roman" panose="02020603050405020304" pitchFamily="18" charset="0"/>
              <a:cs typeface="Times New Roman" panose="02020603050405020304" pitchFamily="18" charset="0"/>
            </a:rPr>
            <a:t>4631 руб.</a:t>
          </a:r>
        </a:p>
      </dgm:t>
    </dgm:pt>
    <dgm:pt modelId="{075A9CD4-730A-4145-B241-35C37EB1E551}" type="parTrans" cxnId="{528454B1-B007-4AF1-A053-E6A9FCCDBB5A}">
      <dgm:prSet/>
      <dgm:spPr/>
      <dgm:t>
        <a:bodyPr/>
        <a:lstStyle/>
        <a:p>
          <a:endParaRPr lang="ru-RU"/>
        </a:p>
      </dgm:t>
    </dgm:pt>
    <dgm:pt modelId="{6B0C5A1C-4002-4EFC-B594-60AD1DAD557E}" type="sibTrans" cxnId="{528454B1-B007-4AF1-A053-E6A9FCCDBB5A}">
      <dgm:prSet/>
      <dgm:spPr/>
      <dgm:t>
        <a:bodyPr/>
        <a:lstStyle/>
        <a:p>
          <a:endParaRPr lang="ru-RU"/>
        </a:p>
      </dgm:t>
    </dgm:pt>
    <dgm:pt modelId="{253E142B-83F3-4ADD-80C4-636BDA45E860}">
      <dgm:prSet phldrT="[Текст]" custT="1"/>
      <dgm:spPr/>
      <dgm:t>
        <a:bodyPr/>
        <a:lstStyle/>
        <a:p>
          <a:r>
            <a:rPr lang="ru-RU" sz="1100" b="1" dirty="0">
              <a:solidFill>
                <a:srgbClr val="0000CC"/>
              </a:solidFill>
              <a:latin typeface="Times New Roman" panose="02020603050405020304" pitchFamily="18" charset="0"/>
              <a:cs typeface="Times New Roman" panose="02020603050405020304" pitchFamily="18" charset="0"/>
            </a:rPr>
            <a:t>социальная политика</a:t>
          </a:r>
        </a:p>
        <a:p>
          <a:r>
            <a:rPr lang="ru-RU" sz="1100" b="1" dirty="0">
              <a:solidFill>
                <a:srgbClr val="0000CC"/>
              </a:solidFill>
              <a:latin typeface="Times New Roman" panose="02020603050405020304" pitchFamily="18" charset="0"/>
              <a:cs typeface="Times New Roman" panose="02020603050405020304" pitchFamily="18" charset="0"/>
            </a:rPr>
            <a:t>3668,37 руб.</a:t>
          </a:r>
        </a:p>
      </dgm:t>
    </dgm:pt>
    <dgm:pt modelId="{F9B55F22-22EB-474B-B595-3B7FFC03B500}" type="parTrans" cxnId="{E9BFEC22-C1AC-4BD7-B822-DDFE716FA411}">
      <dgm:prSet/>
      <dgm:spPr/>
      <dgm:t>
        <a:bodyPr/>
        <a:lstStyle/>
        <a:p>
          <a:endParaRPr lang="ru-RU"/>
        </a:p>
      </dgm:t>
    </dgm:pt>
    <dgm:pt modelId="{B125AF9A-4C5C-4641-A25B-B4384A671D7A}" type="sibTrans" cxnId="{E9BFEC22-C1AC-4BD7-B822-DDFE716FA411}">
      <dgm:prSet/>
      <dgm:spPr/>
      <dgm:t>
        <a:bodyPr/>
        <a:lstStyle/>
        <a:p>
          <a:endParaRPr lang="ru-RU"/>
        </a:p>
      </dgm:t>
    </dgm:pt>
    <dgm:pt modelId="{159258B4-8D8F-443E-B61C-2B74A4847824}">
      <dgm:prSet phldrT="[Текст]" custT="1"/>
      <dgm:spPr/>
      <dgm:t>
        <a:bodyPr/>
        <a:lstStyle/>
        <a:p>
          <a:r>
            <a:rPr lang="ru-RU" sz="1100" b="1" dirty="0">
              <a:solidFill>
                <a:srgbClr val="0000CC"/>
              </a:solidFill>
              <a:latin typeface="Times New Roman" panose="02020603050405020304" pitchFamily="18" charset="0"/>
              <a:cs typeface="Times New Roman" panose="02020603050405020304" pitchFamily="18" charset="0"/>
            </a:rPr>
            <a:t>прочие расходы</a:t>
          </a:r>
        </a:p>
        <a:p>
          <a:r>
            <a:rPr lang="ru-RU" sz="1100" b="1" dirty="0">
              <a:solidFill>
                <a:srgbClr val="0000CC"/>
              </a:solidFill>
              <a:latin typeface="Times New Roman" panose="02020603050405020304" pitchFamily="18" charset="0"/>
              <a:cs typeface="Times New Roman" panose="02020603050405020304" pitchFamily="18" charset="0"/>
            </a:rPr>
            <a:t>12342,55 руб.</a:t>
          </a:r>
        </a:p>
      </dgm:t>
    </dgm:pt>
    <dgm:pt modelId="{B4B6BA4B-DEC0-4921-8183-59BB08F1068B}" type="parTrans" cxnId="{FCB36170-CDB5-45A2-BC56-59C6A382C5DB}">
      <dgm:prSet/>
      <dgm:spPr/>
      <dgm:t>
        <a:bodyPr/>
        <a:lstStyle/>
        <a:p>
          <a:endParaRPr lang="ru-RU"/>
        </a:p>
      </dgm:t>
    </dgm:pt>
    <dgm:pt modelId="{B248A747-645C-40AE-B827-A276B14854C2}" type="sibTrans" cxnId="{FCB36170-CDB5-45A2-BC56-59C6A382C5DB}">
      <dgm:prSet/>
      <dgm:spPr/>
      <dgm:t>
        <a:bodyPr/>
        <a:lstStyle/>
        <a:p>
          <a:endParaRPr lang="ru-RU"/>
        </a:p>
      </dgm:t>
    </dgm:pt>
    <dgm:pt modelId="{5C3C3F76-874E-4CAF-BF50-48599C1AAFE7}">
      <dgm:prSet phldrT="[Текст]" custT="1"/>
      <dgm:spPr/>
      <dgm:t>
        <a:bodyPr/>
        <a:lstStyle/>
        <a:p>
          <a:r>
            <a:rPr lang="ru-RU" sz="1100" b="1" dirty="0">
              <a:solidFill>
                <a:schemeClr val="tx1">
                  <a:lumMod val="95000"/>
                  <a:lumOff val="5000"/>
                </a:schemeClr>
              </a:solidFill>
              <a:latin typeface="Times New Roman" panose="02020603050405020304" pitchFamily="18" charset="0"/>
              <a:cs typeface="Times New Roman" panose="02020603050405020304" pitchFamily="18" charset="0"/>
            </a:rPr>
            <a:t>2021г (факт)</a:t>
          </a:r>
        </a:p>
      </dgm:t>
    </dgm:pt>
    <dgm:pt modelId="{162900CE-541C-4241-B8CC-ECBF635E1E9A}" type="parTrans" cxnId="{DF710AE3-2642-459F-8ACE-DB02932980F8}">
      <dgm:prSet/>
      <dgm:spPr/>
      <dgm:t>
        <a:bodyPr/>
        <a:lstStyle/>
        <a:p>
          <a:endParaRPr lang="ru-RU"/>
        </a:p>
      </dgm:t>
    </dgm:pt>
    <dgm:pt modelId="{071F3F90-5088-41BF-8AB3-852DF479D75C}" type="sibTrans" cxnId="{DF710AE3-2642-459F-8ACE-DB02932980F8}">
      <dgm:prSet/>
      <dgm:spPr/>
      <dgm:t>
        <a:bodyPr/>
        <a:lstStyle/>
        <a:p>
          <a:endParaRPr lang="ru-RU"/>
        </a:p>
      </dgm:t>
    </dgm:pt>
    <dgm:pt modelId="{881E32EA-0785-44CE-A83F-981B5928E1BB}" type="pres">
      <dgm:prSet presAssocID="{3C95C819-8C9C-43F6-A6DE-F7FF71654C13}" presName="diagram" presStyleCnt="0">
        <dgm:presLayoutVars>
          <dgm:dir/>
          <dgm:resizeHandles val="exact"/>
        </dgm:presLayoutVars>
      </dgm:prSet>
      <dgm:spPr/>
    </dgm:pt>
    <dgm:pt modelId="{FB5E0BDE-DF5D-414E-8921-7E7B1B84F7F4}" type="pres">
      <dgm:prSet presAssocID="{D0FF5DE9-5CE7-40DA-987F-DEE8DE5CE233}" presName="node" presStyleLbl="node1" presStyleIdx="0" presStyleCnt="5">
        <dgm:presLayoutVars>
          <dgm:bulletEnabled val="1"/>
        </dgm:presLayoutVars>
      </dgm:prSet>
      <dgm:spPr/>
    </dgm:pt>
    <dgm:pt modelId="{01CF9BFE-B10C-42FA-B8A0-27B96F22AA3A}" type="pres">
      <dgm:prSet presAssocID="{85E27257-B4CC-4E06-AEFC-F57A819D3A70}" presName="sibTrans" presStyleCnt="0"/>
      <dgm:spPr/>
    </dgm:pt>
    <dgm:pt modelId="{0BFA3F03-0F5D-4AE4-BEA6-19EF93C616E7}" type="pres">
      <dgm:prSet presAssocID="{DC2E5C47-86A2-46EB-817C-4E673D8ED9E9}" presName="node" presStyleLbl="node1" presStyleIdx="1" presStyleCnt="5">
        <dgm:presLayoutVars>
          <dgm:bulletEnabled val="1"/>
        </dgm:presLayoutVars>
      </dgm:prSet>
      <dgm:spPr/>
    </dgm:pt>
    <dgm:pt modelId="{813753B9-6FAC-4227-921A-409C9173B3F5}" type="pres">
      <dgm:prSet presAssocID="{6B0C5A1C-4002-4EFC-B594-60AD1DAD557E}" presName="sibTrans" presStyleCnt="0"/>
      <dgm:spPr/>
    </dgm:pt>
    <dgm:pt modelId="{0A06CDE8-44CB-4708-959D-082962BAA242}" type="pres">
      <dgm:prSet presAssocID="{253E142B-83F3-4ADD-80C4-636BDA45E860}" presName="node" presStyleLbl="node1" presStyleIdx="2" presStyleCnt="5">
        <dgm:presLayoutVars>
          <dgm:bulletEnabled val="1"/>
        </dgm:presLayoutVars>
      </dgm:prSet>
      <dgm:spPr/>
    </dgm:pt>
    <dgm:pt modelId="{D51924B8-0680-4876-A25E-8700EE8CA169}" type="pres">
      <dgm:prSet presAssocID="{B125AF9A-4C5C-4641-A25B-B4384A671D7A}" presName="sibTrans" presStyleCnt="0"/>
      <dgm:spPr/>
    </dgm:pt>
    <dgm:pt modelId="{417FF8CC-F156-4146-A9F1-4F70E286B10C}" type="pres">
      <dgm:prSet presAssocID="{159258B4-8D8F-443E-B61C-2B74A4847824}" presName="node" presStyleLbl="node1" presStyleIdx="3" presStyleCnt="5">
        <dgm:presLayoutVars>
          <dgm:bulletEnabled val="1"/>
        </dgm:presLayoutVars>
      </dgm:prSet>
      <dgm:spPr/>
    </dgm:pt>
    <dgm:pt modelId="{FB432FC4-C126-48E7-B2F5-C463133E5261}" type="pres">
      <dgm:prSet presAssocID="{B248A747-645C-40AE-B827-A276B14854C2}" presName="sibTrans" presStyleCnt="0"/>
      <dgm:spPr/>
    </dgm:pt>
    <dgm:pt modelId="{6481A353-7E85-4EB0-91CC-2F043F8FB78F}" type="pres">
      <dgm:prSet presAssocID="{5C3C3F76-874E-4CAF-BF50-48599C1AAFE7}" presName="node" presStyleLbl="node1" presStyleIdx="4" presStyleCnt="5">
        <dgm:presLayoutVars>
          <dgm:bulletEnabled val="1"/>
        </dgm:presLayoutVars>
      </dgm:prSet>
      <dgm:spPr/>
    </dgm:pt>
  </dgm:ptLst>
  <dgm:cxnLst>
    <dgm:cxn modelId="{DB6F7B11-9356-4CA2-9EAA-7E8714C9B012}" type="presOf" srcId="{D0FF5DE9-5CE7-40DA-987F-DEE8DE5CE233}" destId="{FB5E0BDE-DF5D-414E-8921-7E7B1B84F7F4}" srcOrd="0" destOrd="0" presId="urn:microsoft.com/office/officeart/2005/8/layout/default"/>
    <dgm:cxn modelId="{E9BFEC22-C1AC-4BD7-B822-DDFE716FA411}" srcId="{3C95C819-8C9C-43F6-A6DE-F7FF71654C13}" destId="{253E142B-83F3-4ADD-80C4-636BDA45E860}" srcOrd="2" destOrd="0" parTransId="{F9B55F22-22EB-474B-B595-3B7FFC03B500}" sibTransId="{B125AF9A-4C5C-4641-A25B-B4384A671D7A}"/>
    <dgm:cxn modelId="{3D3B8131-B7E5-4078-87FB-133245D50D1A}" type="presOf" srcId="{5C3C3F76-874E-4CAF-BF50-48599C1AAFE7}" destId="{6481A353-7E85-4EB0-91CC-2F043F8FB78F}" srcOrd="0" destOrd="0" presId="urn:microsoft.com/office/officeart/2005/8/layout/default"/>
    <dgm:cxn modelId="{FCB36170-CDB5-45A2-BC56-59C6A382C5DB}" srcId="{3C95C819-8C9C-43F6-A6DE-F7FF71654C13}" destId="{159258B4-8D8F-443E-B61C-2B74A4847824}" srcOrd="3" destOrd="0" parTransId="{B4B6BA4B-DEC0-4921-8183-59BB08F1068B}" sibTransId="{B248A747-645C-40AE-B827-A276B14854C2}"/>
    <dgm:cxn modelId="{BE400AB0-7258-40D6-988F-6F1E4F28FAF8}" type="presOf" srcId="{DC2E5C47-86A2-46EB-817C-4E673D8ED9E9}" destId="{0BFA3F03-0F5D-4AE4-BEA6-19EF93C616E7}" srcOrd="0" destOrd="0" presId="urn:microsoft.com/office/officeart/2005/8/layout/default"/>
    <dgm:cxn modelId="{528454B1-B007-4AF1-A053-E6A9FCCDBB5A}" srcId="{3C95C819-8C9C-43F6-A6DE-F7FF71654C13}" destId="{DC2E5C47-86A2-46EB-817C-4E673D8ED9E9}" srcOrd="1" destOrd="0" parTransId="{075A9CD4-730A-4145-B241-35C37EB1E551}" sibTransId="{6B0C5A1C-4002-4EFC-B594-60AD1DAD557E}"/>
    <dgm:cxn modelId="{128360B3-729A-435D-A456-49F3D4DDB003}" type="presOf" srcId="{159258B4-8D8F-443E-B61C-2B74A4847824}" destId="{417FF8CC-F156-4146-A9F1-4F70E286B10C}" srcOrd="0" destOrd="0" presId="urn:microsoft.com/office/officeart/2005/8/layout/default"/>
    <dgm:cxn modelId="{C71000C5-7E37-4DAD-8352-E5785FFA69B9}" type="presOf" srcId="{3C95C819-8C9C-43F6-A6DE-F7FF71654C13}" destId="{881E32EA-0785-44CE-A83F-981B5928E1BB}" srcOrd="0" destOrd="0" presId="urn:microsoft.com/office/officeart/2005/8/layout/default"/>
    <dgm:cxn modelId="{E4734AC6-12E8-499E-9A9C-299CA6FC7A99}" type="presOf" srcId="{253E142B-83F3-4ADD-80C4-636BDA45E860}" destId="{0A06CDE8-44CB-4708-959D-082962BAA242}" srcOrd="0" destOrd="0" presId="urn:microsoft.com/office/officeart/2005/8/layout/default"/>
    <dgm:cxn modelId="{02D322D3-EB4E-47E8-A37B-2BFA22E91F55}" srcId="{3C95C819-8C9C-43F6-A6DE-F7FF71654C13}" destId="{D0FF5DE9-5CE7-40DA-987F-DEE8DE5CE233}" srcOrd="0" destOrd="0" parTransId="{A38710A6-1308-4DD4-BEFF-F07887E9BB11}" sibTransId="{85E27257-B4CC-4E06-AEFC-F57A819D3A70}"/>
    <dgm:cxn modelId="{DF710AE3-2642-459F-8ACE-DB02932980F8}" srcId="{3C95C819-8C9C-43F6-A6DE-F7FF71654C13}" destId="{5C3C3F76-874E-4CAF-BF50-48599C1AAFE7}" srcOrd="4" destOrd="0" parTransId="{162900CE-541C-4241-B8CC-ECBF635E1E9A}" sibTransId="{071F3F90-5088-41BF-8AB3-852DF479D75C}"/>
    <dgm:cxn modelId="{103EF480-DB14-4F6A-914B-14A49F01DCF6}" type="presParOf" srcId="{881E32EA-0785-44CE-A83F-981B5928E1BB}" destId="{FB5E0BDE-DF5D-414E-8921-7E7B1B84F7F4}" srcOrd="0" destOrd="0" presId="urn:microsoft.com/office/officeart/2005/8/layout/default"/>
    <dgm:cxn modelId="{16542703-FFD8-4F55-B220-BD46C1C84742}" type="presParOf" srcId="{881E32EA-0785-44CE-A83F-981B5928E1BB}" destId="{01CF9BFE-B10C-42FA-B8A0-27B96F22AA3A}" srcOrd="1" destOrd="0" presId="urn:microsoft.com/office/officeart/2005/8/layout/default"/>
    <dgm:cxn modelId="{D5901ADD-BA8F-4459-A67E-EC343BC8F4F9}" type="presParOf" srcId="{881E32EA-0785-44CE-A83F-981B5928E1BB}" destId="{0BFA3F03-0F5D-4AE4-BEA6-19EF93C616E7}" srcOrd="2" destOrd="0" presId="urn:microsoft.com/office/officeart/2005/8/layout/default"/>
    <dgm:cxn modelId="{2E8A2D76-2FA4-4454-BD19-7A3CF8EA6685}" type="presParOf" srcId="{881E32EA-0785-44CE-A83F-981B5928E1BB}" destId="{813753B9-6FAC-4227-921A-409C9173B3F5}" srcOrd="3" destOrd="0" presId="urn:microsoft.com/office/officeart/2005/8/layout/default"/>
    <dgm:cxn modelId="{D795C137-C12C-47FE-AFFC-86A9480BE31C}" type="presParOf" srcId="{881E32EA-0785-44CE-A83F-981B5928E1BB}" destId="{0A06CDE8-44CB-4708-959D-082962BAA242}" srcOrd="4" destOrd="0" presId="urn:microsoft.com/office/officeart/2005/8/layout/default"/>
    <dgm:cxn modelId="{948F306C-332A-4C31-84F5-276AF381BA04}" type="presParOf" srcId="{881E32EA-0785-44CE-A83F-981B5928E1BB}" destId="{D51924B8-0680-4876-A25E-8700EE8CA169}" srcOrd="5" destOrd="0" presId="urn:microsoft.com/office/officeart/2005/8/layout/default"/>
    <dgm:cxn modelId="{FF6220F6-E46D-4A57-9A6C-C8EFF8A2D44E}" type="presParOf" srcId="{881E32EA-0785-44CE-A83F-981B5928E1BB}" destId="{417FF8CC-F156-4146-A9F1-4F70E286B10C}" srcOrd="6" destOrd="0" presId="urn:microsoft.com/office/officeart/2005/8/layout/default"/>
    <dgm:cxn modelId="{E1FE54BB-092D-4BFB-BE56-CDD5D37E3141}" type="presParOf" srcId="{881E32EA-0785-44CE-A83F-981B5928E1BB}" destId="{FB432FC4-C126-48E7-B2F5-C463133E5261}" srcOrd="7" destOrd="0" presId="urn:microsoft.com/office/officeart/2005/8/layout/default"/>
    <dgm:cxn modelId="{289C7BE1-27CA-41E4-BA08-F1C89F90E4AE}" type="presParOf" srcId="{881E32EA-0785-44CE-A83F-981B5928E1BB}" destId="{6481A353-7E85-4EB0-91CC-2F043F8FB78F}" srcOrd="8"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8D7137B-059F-42A0-9BEE-39D4B8DC2124}" type="doc">
      <dgm:prSet loTypeId="urn:microsoft.com/office/officeart/2005/8/layout/pyramid2" loCatId="list" qsTypeId="urn:microsoft.com/office/officeart/2005/8/quickstyle/3d3" qsCatId="3D" csTypeId="urn:microsoft.com/office/officeart/2005/8/colors/colorful4" csCatId="colorful" phldr="1"/>
      <dgm:spPr/>
    </dgm:pt>
    <dgm:pt modelId="{A61941C9-78F8-4E4E-ADE4-2FBB6C09EB5A}">
      <dgm:prSet phldrT="[Текст]" custT="1"/>
      <dgm:spPr/>
      <dgm:t>
        <a:bodyPr/>
        <a:lstStyle/>
        <a:p>
          <a:r>
            <a:rPr lang="ru-RU" sz="1100" b="1" dirty="0">
              <a:solidFill>
                <a:srgbClr val="FF0066"/>
              </a:solidFill>
              <a:latin typeface="Times New Roman" panose="02020603050405020304" pitchFamily="18" charset="0"/>
              <a:cs typeface="Times New Roman" panose="02020603050405020304" pitchFamily="18" charset="0"/>
            </a:rPr>
            <a:t>12580 чел.</a:t>
          </a:r>
        </a:p>
      </dgm:t>
    </dgm:pt>
    <dgm:pt modelId="{95138A5A-460C-4EC9-9D6D-25944908F8C3}" type="parTrans" cxnId="{139F269F-82FB-4276-935E-6D98834D141A}">
      <dgm:prSet/>
      <dgm:spPr/>
      <dgm:t>
        <a:bodyPr/>
        <a:lstStyle/>
        <a:p>
          <a:endParaRPr lang="ru-RU"/>
        </a:p>
      </dgm:t>
    </dgm:pt>
    <dgm:pt modelId="{16FE8539-C357-4144-B5E7-50ED01270D8D}" type="sibTrans" cxnId="{139F269F-82FB-4276-935E-6D98834D141A}">
      <dgm:prSet/>
      <dgm:spPr/>
      <dgm:t>
        <a:bodyPr/>
        <a:lstStyle/>
        <a:p>
          <a:endParaRPr lang="ru-RU"/>
        </a:p>
      </dgm:t>
    </dgm:pt>
    <dgm:pt modelId="{ACDBE14C-1B45-4523-9C05-A875B7E99372}">
      <dgm:prSet phldrT="[Текст]" custT="1"/>
      <dgm:spPr/>
      <dgm:t>
        <a:bodyPr/>
        <a:lstStyle/>
        <a:p>
          <a:r>
            <a:rPr lang="ru-RU" sz="1100" b="1" dirty="0">
              <a:solidFill>
                <a:srgbClr val="FF0066"/>
              </a:solidFill>
              <a:latin typeface="Times New Roman" panose="02020603050405020304" pitchFamily="18" charset="0"/>
              <a:cs typeface="Times New Roman" panose="02020603050405020304" pitchFamily="18" charset="0"/>
            </a:rPr>
            <a:t>46699,05 руб.</a:t>
          </a:r>
        </a:p>
      </dgm:t>
    </dgm:pt>
    <dgm:pt modelId="{8AE86705-5824-4B50-9C31-01422BA6B727}" type="parTrans" cxnId="{7B853DB8-279E-41EA-96CD-08977D087F01}">
      <dgm:prSet/>
      <dgm:spPr/>
      <dgm:t>
        <a:bodyPr/>
        <a:lstStyle/>
        <a:p>
          <a:endParaRPr lang="ru-RU"/>
        </a:p>
      </dgm:t>
    </dgm:pt>
    <dgm:pt modelId="{AEEA326E-B53D-409B-987D-E1F8187239D1}" type="sibTrans" cxnId="{7B853DB8-279E-41EA-96CD-08977D087F01}">
      <dgm:prSet/>
      <dgm:spPr/>
      <dgm:t>
        <a:bodyPr/>
        <a:lstStyle/>
        <a:p>
          <a:endParaRPr lang="ru-RU"/>
        </a:p>
      </dgm:t>
    </dgm:pt>
    <dgm:pt modelId="{DB10B227-D6A9-4680-9BC7-5D60228AECB8}" type="pres">
      <dgm:prSet presAssocID="{08D7137B-059F-42A0-9BEE-39D4B8DC2124}" presName="compositeShape" presStyleCnt="0">
        <dgm:presLayoutVars>
          <dgm:dir/>
          <dgm:resizeHandles/>
        </dgm:presLayoutVars>
      </dgm:prSet>
      <dgm:spPr/>
    </dgm:pt>
    <dgm:pt modelId="{754E46CD-D529-4EED-B337-17F8197A185B}" type="pres">
      <dgm:prSet presAssocID="{08D7137B-059F-42A0-9BEE-39D4B8DC2124}" presName="pyramid" presStyleLbl="node1" presStyleIdx="0" presStyleCnt="1" custLinFactNeighborY="-1045"/>
      <dgm:spPr/>
    </dgm:pt>
    <dgm:pt modelId="{4B0AA087-4815-43C6-BB60-B002AE12D965}" type="pres">
      <dgm:prSet presAssocID="{08D7137B-059F-42A0-9BEE-39D4B8DC2124}" presName="theList" presStyleCnt="0"/>
      <dgm:spPr/>
    </dgm:pt>
    <dgm:pt modelId="{25DD9CE1-87B9-46EB-BB93-ACA1C2630F9F}" type="pres">
      <dgm:prSet presAssocID="{A61941C9-78F8-4E4E-ADE4-2FBB6C09EB5A}" presName="aNode" presStyleLbl="fgAcc1" presStyleIdx="0" presStyleCnt="2">
        <dgm:presLayoutVars>
          <dgm:bulletEnabled val="1"/>
        </dgm:presLayoutVars>
      </dgm:prSet>
      <dgm:spPr/>
    </dgm:pt>
    <dgm:pt modelId="{EF710747-EA67-4208-9F2F-48661172FB51}" type="pres">
      <dgm:prSet presAssocID="{A61941C9-78F8-4E4E-ADE4-2FBB6C09EB5A}" presName="aSpace" presStyleCnt="0"/>
      <dgm:spPr/>
    </dgm:pt>
    <dgm:pt modelId="{3F9420B1-10EE-4340-BA44-2FC20744A5FD}" type="pres">
      <dgm:prSet presAssocID="{ACDBE14C-1B45-4523-9C05-A875B7E99372}" presName="aNode" presStyleLbl="fgAcc1" presStyleIdx="1" presStyleCnt="2">
        <dgm:presLayoutVars>
          <dgm:bulletEnabled val="1"/>
        </dgm:presLayoutVars>
      </dgm:prSet>
      <dgm:spPr/>
    </dgm:pt>
    <dgm:pt modelId="{43286B25-919B-454D-91C9-D6899A6ED834}" type="pres">
      <dgm:prSet presAssocID="{ACDBE14C-1B45-4523-9C05-A875B7E99372}" presName="aSpace" presStyleCnt="0"/>
      <dgm:spPr/>
    </dgm:pt>
  </dgm:ptLst>
  <dgm:cxnLst>
    <dgm:cxn modelId="{35640D4C-2E86-46D8-AFE8-83729EF6E2E1}" type="presOf" srcId="{ACDBE14C-1B45-4523-9C05-A875B7E99372}" destId="{3F9420B1-10EE-4340-BA44-2FC20744A5FD}" srcOrd="0" destOrd="0" presId="urn:microsoft.com/office/officeart/2005/8/layout/pyramid2"/>
    <dgm:cxn modelId="{139F269F-82FB-4276-935E-6D98834D141A}" srcId="{08D7137B-059F-42A0-9BEE-39D4B8DC2124}" destId="{A61941C9-78F8-4E4E-ADE4-2FBB6C09EB5A}" srcOrd="0" destOrd="0" parTransId="{95138A5A-460C-4EC9-9D6D-25944908F8C3}" sibTransId="{16FE8539-C357-4144-B5E7-50ED01270D8D}"/>
    <dgm:cxn modelId="{7B853DB8-279E-41EA-96CD-08977D087F01}" srcId="{08D7137B-059F-42A0-9BEE-39D4B8DC2124}" destId="{ACDBE14C-1B45-4523-9C05-A875B7E99372}" srcOrd="1" destOrd="0" parTransId="{8AE86705-5824-4B50-9C31-01422BA6B727}" sibTransId="{AEEA326E-B53D-409B-987D-E1F8187239D1}"/>
    <dgm:cxn modelId="{28DBBAD8-729D-4CA2-862E-61218281A2EC}" type="presOf" srcId="{A61941C9-78F8-4E4E-ADE4-2FBB6C09EB5A}" destId="{25DD9CE1-87B9-46EB-BB93-ACA1C2630F9F}" srcOrd="0" destOrd="0" presId="urn:microsoft.com/office/officeart/2005/8/layout/pyramid2"/>
    <dgm:cxn modelId="{F36F5DE7-3A21-4777-A1CC-71816451BE21}" type="presOf" srcId="{08D7137B-059F-42A0-9BEE-39D4B8DC2124}" destId="{DB10B227-D6A9-4680-9BC7-5D60228AECB8}" srcOrd="0" destOrd="0" presId="urn:microsoft.com/office/officeart/2005/8/layout/pyramid2"/>
    <dgm:cxn modelId="{DC81F778-507A-462C-9310-9B4A9C5ADAEE}" type="presParOf" srcId="{DB10B227-D6A9-4680-9BC7-5D60228AECB8}" destId="{754E46CD-D529-4EED-B337-17F8197A185B}" srcOrd="0" destOrd="0" presId="urn:microsoft.com/office/officeart/2005/8/layout/pyramid2"/>
    <dgm:cxn modelId="{0ADB5679-A4FE-445B-8771-F930A51ECEAA}" type="presParOf" srcId="{DB10B227-D6A9-4680-9BC7-5D60228AECB8}" destId="{4B0AA087-4815-43C6-BB60-B002AE12D965}" srcOrd="1" destOrd="0" presId="urn:microsoft.com/office/officeart/2005/8/layout/pyramid2"/>
    <dgm:cxn modelId="{73148982-481F-47A3-98DC-806DE9045444}" type="presParOf" srcId="{4B0AA087-4815-43C6-BB60-B002AE12D965}" destId="{25DD9CE1-87B9-46EB-BB93-ACA1C2630F9F}" srcOrd="0" destOrd="0" presId="urn:microsoft.com/office/officeart/2005/8/layout/pyramid2"/>
    <dgm:cxn modelId="{74BE95B1-5797-4F3D-AB20-41A0B448BA06}" type="presParOf" srcId="{4B0AA087-4815-43C6-BB60-B002AE12D965}" destId="{EF710747-EA67-4208-9F2F-48661172FB51}" srcOrd="1" destOrd="0" presId="urn:microsoft.com/office/officeart/2005/8/layout/pyramid2"/>
    <dgm:cxn modelId="{C2571DC0-18FA-4B4C-9007-13F81986FB98}" type="presParOf" srcId="{4B0AA087-4815-43C6-BB60-B002AE12D965}" destId="{3F9420B1-10EE-4340-BA44-2FC20744A5FD}" srcOrd="2" destOrd="0" presId="urn:microsoft.com/office/officeart/2005/8/layout/pyramid2"/>
    <dgm:cxn modelId="{605FF54F-CF22-4C06-BA8B-CB13BB8B358A}" type="presParOf" srcId="{4B0AA087-4815-43C6-BB60-B002AE12D965}" destId="{43286B25-919B-454D-91C9-D6899A6ED834}" srcOrd="3" destOrd="0" presId="urn:microsoft.com/office/officeart/2005/8/layout/pyramid2"/>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8D7137B-059F-42A0-9BEE-39D4B8DC2124}" type="doc">
      <dgm:prSet loTypeId="urn:microsoft.com/office/officeart/2005/8/layout/pyramid2" loCatId="list" qsTypeId="urn:microsoft.com/office/officeart/2005/8/quickstyle/3d3" qsCatId="3D" csTypeId="urn:microsoft.com/office/officeart/2005/8/colors/colorful4" csCatId="colorful" phldr="1"/>
      <dgm:spPr/>
    </dgm:pt>
    <dgm:pt modelId="{A61941C9-78F8-4E4E-ADE4-2FBB6C09EB5A}">
      <dgm:prSet phldrT="[Текст]" custT="1"/>
      <dgm:spPr/>
      <dgm:t>
        <a:bodyPr/>
        <a:lstStyle/>
        <a:p>
          <a:r>
            <a:rPr lang="ru-RU" sz="1100" b="1" dirty="0">
              <a:solidFill>
                <a:srgbClr val="FF0066"/>
              </a:solidFill>
              <a:latin typeface="Times New Roman" panose="02020603050405020304" pitchFamily="18" charset="0"/>
              <a:cs typeface="Times New Roman" panose="02020603050405020304" pitchFamily="18" charset="0"/>
            </a:rPr>
            <a:t>12295 чел.</a:t>
          </a:r>
        </a:p>
      </dgm:t>
    </dgm:pt>
    <dgm:pt modelId="{95138A5A-460C-4EC9-9D6D-25944908F8C3}" type="parTrans" cxnId="{139F269F-82FB-4276-935E-6D98834D141A}">
      <dgm:prSet/>
      <dgm:spPr/>
      <dgm:t>
        <a:bodyPr/>
        <a:lstStyle/>
        <a:p>
          <a:endParaRPr lang="ru-RU"/>
        </a:p>
      </dgm:t>
    </dgm:pt>
    <dgm:pt modelId="{16FE8539-C357-4144-B5E7-50ED01270D8D}" type="sibTrans" cxnId="{139F269F-82FB-4276-935E-6D98834D141A}">
      <dgm:prSet/>
      <dgm:spPr/>
      <dgm:t>
        <a:bodyPr/>
        <a:lstStyle/>
        <a:p>
          <a:endParaRPr lang="ru-RU"/>
        </a:p>
      </dgm:t>
    </dgm:pt>
    <dgm:pt modelId="{ACDBE14C-1B45-4523-9C05-A875B7E99372}">
      <dgm:prSet phldrT="[Текст]" custT="1"/>
      <dgm:spPr/>
      <dgm:t>
        <a:bodyPr/>
        <a:lstStyle/>
        <a:p>
          <a:r>
            <a:rPr lang="ru-RU" sz="1100" b="1" dirty="0">
              <a:solidFill>
                <a:srgbClr val="FF0066"/>
              </a:solidFill>
              <a:latin typeface="Times New Roman" panose="02020603050405020304" pitchFamily="18" charset="0"/>
              <a:cs typeface="Times New Roman" panose="02020603050405020304" pitchFamily="18" charset="0"/>
            </a:rPr>
            <a:t>58061,68 руб.</a:t>
          </a:r>
        </a:p>
      </dgm:t>
    </dgm:pt>
    <dgm:pt modelId="{8AE86705-5824-4B50-9C31-01422BA6B727}" type="parTrans" cxnId="{7B853DB8-279E-41EA-96CD-08977D087F01}">
      <dgm:prSet/>
      <dgm:spPr/>
      <dgm:t>
        <a:bodyPr/>
        <a:lstStyle/>
        <a:p>
          <a:endParaRPr lang="ru-RU"/>
        </a:p>
      </dgm:t>
    </dgm:pt>
    <dgm:pt modelId="{AEEA326E-B53D-409B-987D-E1F8187239D1}" type="sibTrans" cxnId="{7B853DB8-279E-41EA-96CD-08977D087F01}">
      <dgm:prSet/>
      <dgm:spPr/>
      <dgm:t>
        <a:bodyPr/>
        <a:lstStyle/>
        <a:p>
          <a:endParaRPr lang="ru-RU"/>
        </a:p>
      </dgm:t>
    </dgm:pt>
    <dgm:pt modelId="{DB10B227-D6A9-4680-9BC7-5D60228AECB8}" type="pres">
      <dgm:prSet presAssocID="{08D7137B-059F-42A0-9BEE-39D4B8DC2124}" presName="compositeShape" presStyleCnt="0">
        <dgm:presLayoutVars>
          <dgm:dir/>
          <dgm:resizeHandles/>
        </dgm:presLayoutVars>
      </dgm:prSet>
      <dgm:spPr/>
    </dgm:pt>
    <dgm:pt modelId="{754E46CD-D529-4EED-B337-17F8197A185B}" type="pres">
      <dgm:prSet presAssocID="{08D7137B-059F-42A0-9BEE-39D4B8DC2124}" presName="pyramid" presStyleLbl="node1" presStyleIdx="0" presStyleCnt="1" custLinFactNeighborY="-1045"/>
      <dgm:spPr/>
    </dgm:pt>
    <dgm:pt modelId="{4B0AA087-4815-43C6-BB60-B002AE12D965}" type="pres">
      <dgm:prSet presAssocID="{08D7137B-059F-42A0-9BEE-39D4B8DC2124}" presName="theList" presStyleCnt="0"/>
      <dgm:spPr/>
    </dgm:pt>
    <dgm:pt modelId="{25DD9CE1-87B9-46EB-BB93-ACA1C2630F9F}" type="pres">
      <dgm:prSet presAssocID="{A61941C9-78F8-4E4E-ADE4-2FBB6C09EB5A}" presName="aNode" presStyleLbl="fgAcc1" presStyleIdx="0" presStyleCnt="2">
        <dgm:presLayoutVars>
          <dgm:bulletEnabled val="1"/>
        </dgm:presLayoutVars>
      </dgm:prSet>
      <dgm:spPr/>
    </dgm:pt>
    <dgm:pt modelId="{EF710747-EA67-4208-9F2F-48661172FB51}" type="pres">
      <dgm:prSet presAssocID="{A61941C9-78F8-4E4E-ADE4-2FBB6C09EB5A}" presName="aSpace" presStyleCnt="0"/>
      <dgm:spPr/>
    </dgm:pt>
    <dgm:pt modelId="{3F9420B1-10EE-4340-BA44-2FC20744A5FD}" type="pres">
      <dgm:prSet presAssocID="{ACDBE14C-1B45-4523-9C05-A875B7E99372}" presName="aNode" presStyleLbl="fgAcc1" presStyleIdx="1" presStyleCnt="2">
        <dgm:presLayoutVars>
          <dgm:bulletEnabled val="1"/>
        </dgm:presLayoutVars>
      </dgm:prSet>
      <dgm:spPr/>
    </dgm:pt>
    <dgm:pt modelId="{43286B25-919B-454D-91C9-D6899A6ED834}" type="pres">
      <dgm:prSet presAssocID="{ACDBE14C-1B45-4523-9C05-A875B7E99372}" presName="aSpace" presStyleCnt="0"/>
      <dgm:spPr/>
    </dgm:pt>
  </dgm:ptLst>
  <dgm:cxnLst>
    <dgm:cxn modelId="{35640D4C-2E86-46D8-AFE8-83729EF6E2E1}" type="presOf" srcId="{ACDBE14C-1B45-4523-9C05-A875B7E99372}" destId="{3F9420B1-10EE-4340-BA44-2FC20744A5FD}" srcOrd="0" destOrd="0" presId="urn:microsoft.com/office/officeart/2005/8/layout/pyramid2"/>
    <dgm:cxn modelId="{139F269F-82FB-4276-935E-6D98834D141A}" srcId="{08D7137B-059F-42A0-9BEE-39D4B8DC2124}" destId="{A61941C9-78F8-4E4E-ADE4-2FBB6C09EB5A}" srcOrd="0" destOrd="0" parTransId="{95138A5A-460C-4EC9-9D6D-25944908F8C3}" sibTransId="{16FE8539-C357-4144-B5E7-50ED01270D8D}"/>
    <dgm:cxn modelId="{7B853DB8-279E-41EA-96CD-08977D087F01}" srcId="{08D7137B-059F-42A0-9BEE-39D4B8DC2124}" destId="{ACDBE14C-1B45-4523-9C05-A875B7E99372}" srcOrd="1" destOrd="0" parTransId="{8AE86705-5824-4B50-9C31-01422BA6B727}" sibTransId="{AEEA326E-B53D-409B-987D-E1F8187239D1}"/>
    <dgm:cxn modelId="{28DBBAD8-729D-4CA2-862E-61218281A2EC}" type="presOf" srcId="{A61941C9-78F8-4E4E-ADE4-2FBB6C09EB5A}" destId="{25DD9CE1-87B9-46EB-BB93-ACA1C2630F9F}" srcOrd="0" destOrd="0" presId="urn:microsoft.com/office/officeart/2005/8/layout/pyramid2"/>
    <dgm:cxn modelId="{F36F5DE7-3A21-4777-A1CC-71816451BE21}" type="presOf" srcId="{08D7137B-059F-42A0-9BEE-39D4B8DC2124}" destId="{DB10B227-D6A9-4680-9BC7-5D60228AECB8}" srcOrd="0" destOrd="0" presId="urn:microsoft.com/office/officeart/2005/8/layout/pyramid2"/>
    <dgm:cxn modelId="{DC81F778-507A-462C-9310-9B4A9C5ADAEE}" type="presParOf" srcId="{DB10B227-D6A9-4680-9BC7-5D60228AECB8}" destId="{754E46CD-D529-4EED-B337-17F8197A185B}" srcOrd="0" destOrd="0" presId="urn:microsoft.com/office/officeart/2005/8/layout/pyramid2"/>
    <dgm:cxn modelId="{0ADB5679-A4FE-445B-8771-F930A51ECEAA}" type="presParOf" srcId="{DB10B227-D6A9-4680-9BC7-5D60228AECB8}" destId="{4B0AA087-4815-43C6-BB60-B002AE12D965}" srcOrd="1" destOrd="0" presId="urn:microsoft.com/office/officeart/2005/8/layout/pyramid2"/>
    <dgm:cxn modelId="{73148982-481F-47A3-98DC-806DE9045444}" type="presParOf" srcId="{4B0AA087-4815-43C6-BB60-B002AE12D965}" destId="{25DD9CE1-87B9-46EB-BB93-ACA1C2630F9F}" srcOrd="0" destOrd="0" presId="urn:microsoft.com/office/officeart/2005/8/layout/pyramid2"/>
    <dgm:cxn modelId="{74BE95B1-5797-4F3D-AB20-41A0B448BA06}" type="presParOf" srcId="{4B0AA087-4815-43C6-BB60-B002AE12D965}" destId="{EF710747-EA67-4208-9F2F-48661172FB51}" srcOrd="1" destOrd="0" presId="urn:microsoft.com/office/officeart/2005/8/layout/pyramid2"/>
    <dgm:cxn modelId="{C2571DC0-18FA-4B4C-9007-13F81986FB98}" type="presParOf" srcId="{4B0AA087-4815-43C6-BB60-B002AE12D965}" destId="{3F9420B1-10EE-4340-BA44-2FC20744A5FD}" srcOrd="2" destOrd="0" presId="urn:microsoft.com/office/officeart/2005/8/layout/pyramid2"/>
    <dgm:cxn modelId="{605FF54F-CF22-4C06-BA8B-CB13BB8B358A}" type="presParOf" srcId="{4B0AA087-4815-43C6-BB60-B002AE12D965}" destId="{43286B25-919B-454D-91C9-D6899A6ED834}" srcOrd="3" destOrd="0" presId="urn:microsoft.com/office/officeart/2005/8/layout/pyramid2"/>
  </dgm:cxnLst>
  <dgm:bg/>
  <dgm:whole/>
  <dgm:extLst>
    <a:ext uri="http://schemas.microsoft.com/office/drawing/2008/diagram">
      <dsp:dataModelExt xmlns:dsp="http://schemas.microsoft.com/office/drawing/2008/diagram" relId="rId1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8D7137B-059F-42A0-9BEE-39D4B8DC2124}" type="doc">
      <dgm:prSet loTypeId="urn:microsoft.com/office/officeart/2005/8/layout/pyramid2" loCatId="list" qsTypeId="urn:microsoft.com/office/officeart/2005/8/quickstyle/3d3" qsCatId="3D" csTypeId="urn:microsoft.com/office/officeart/2005/8/colors/colorful4" csCatId="colorful" phldr="1"/>
      <dgm:spPr/>
    </dgm:pt>
    <dgm:pt modelId="{A61941C9-78F8-4E4E-ADE4-2FBB6C09EB5A}">
      <dgm:prSet phldrT="[Текст]" custT="1"/>
      <dgm:spPr/>
      <dgm:t>
        <a:bodyPr/>
        <a:lstStyle/>
        <a:p>
          <a:r>
            <a:rPr lang="ru-RU" sz="1100" b="1" dirty="0">
              <a:solidFill>
                <a:srgbClr val="FF0066"/>
              </a:solidFill>
              <a:latin typeface="Times New Roman" panose="02020603050405020304" pitchFamily="18" charset="0"/>
              <a:cs typeface="Times New Roman" panose="02020603050405020304" pitchFamily="18" charset="0"/>
            </a:rPr>
            <a:t>12050 чел.</a:t>
          </a:r>
        </a:p>
      </dgm:t>
    </dgm:pt>
    <dgm:pt modelId="{95138A5A-460C-4EC9-9D6D-25944908F8C3}" type="parTrans" cxnId="{139F269F-82FB-4276-935E-6D98834D141A}">
      <dgm:prSet/>
      <dgm:spPr/>
      <dgm:t>
        <a:bodyPr/>
        <a:lstStyle/>
        <a:p>
          <a:endParaRPr lang="ru-RU"/>
        </a:p>
      </dgm:t>
    </dgm:pt>
    <dgm:pt modelId="{16FE8539-C357-4144-B5E7-50ED01270D8D}" type="sibTrans" cxnId="{139F269F-82FB-4276-935E-6D98834D141A}">
      <dgm:prSet/>
      <dgm:spPr/>
      <dgm:t>
        <a:bodyPr/>
        <a:lstStyle/>
        <a:p>
          <a:endParaRPr lang="ru-RU"/>
        </a:p>
      </dgm:t>
    </dgm:pt>
    <dgm:pt modelId="{ACDBE14C-1B45-4523-9C05-A875B7E99372}">
      <dgm:prSet phldrT="[Текст]" custT="1"/>
      <dgm:spPr/>
      <dgm:t>
        <a:bodyPr/>
        <a:lstStyle/>
        <a:p>
          <a:r>
            <a:rPr lang="ru-RU" sz="1100" b="1" dirty="0">
              <a:solidFill>
                <a:srgbClr val="FF0066"/>
              </a:solidFill>
              <a:latin typeface="Times New Roman" panose="02020603050405020304" pitchFamily="18" charset="0"/>
              <a:cs typeface="Times New Roman" panose="02020603050405020304" pitchFamily="18" charset="0"/>
            </a:rPr>
            <a:t>60626,52 руб.</a:t>
          </a:r>
        </a:p>
      </dgm:t>
    </dgm:pt>
    <dgm:pt modelId="{8AE86705-5824-4B50-9C31-01422BA6B727}" type="parTrans" cxnId="{7B853DB8-279E-41EA-96CD-08977D087F01}">
      <dgm:prSet/>
      <dgm:spPr/>
      <dgm:t>
        <a:bodyPr/>
        <a:lstStyle/>
        <a:p>
          <a:endParaRPr lang="ru-RU"/>
        </a:p>
      </dgm:t>
    </dgm:pt>
    <dgm:pt modelId="{AEEA326E-B53D-409B-987D-E1F8187239D1}" type="sibTrans" cxnId="{7B853DB8-279E-41EA-96CD-08977D087F01}">
      <dgm:prSet/>
      <dgm:spPr/>
      <dgm:t>
        <a:bodyPr/>
        <a:lstStyle/>
        <a:p>
          <a:endParaRPr lang="ru-RU"/>
        </a:p>
      </dgm:t>
    </dgm:pt>
    <dgm:pt modelId="{DB10B227-D6A9-4680-9BC7-5D60228AECB8}" type="pres">
      <dgm:prSet presAssocID="{08D7137B-059F-42A0-9BEE-39D4B8DC2124}" presName="compositeShape" presStyleCnt="0">
        <dgm:presLayoutVars>
          <dgm:dir/>
          <dgm:resizeHandles/>
        </dgm:presLayoutVars>
      </dgm:prSet>
      <dgm:spPr/>
    </dgm:pt>
    <dgm:pt modelId="{754E46CD-D529-4EED-B337-17F8197A185B}" type="pres">
      <dgm:prSet presAssocID="{08D7137B-059F-42A0-9BEE-39D4B8DC2124}" presName="pyramid" presStyleLbl="node1" presStyleIdx="0" presStyleCnt="1" custLinFactNeighborY="-1045"/>
      <dgm:spPr/>
    </dgm:pt>
    <dgm:pt modelId="{4B0AA087-4815-43C6-BB60-B002AE12D965}" type="pres">
      <dgm:prSet presAssocID="{08D7137B-059F-42A0-9BEE-39D4B8DC2124}" presName="theList" presStyleCnt="0"/>
      <dgm:spPr/>
    </dgm:pt>
    <dgm:pt modelId="{25DD9CE1-87B9-46EB-BB93-ACA1C2630F9F}" type="pres">
      <dgm:prSet presAssocID="{A61941C9-78F8-4E4E-ADE4-2FBB6C09EB5A}" presName="aNode" presStyleLbl="fgAcc1" presStyleIdx="0" presStyleCnt="2">
        <dgm:presLayoutVars>
          <dgm:bulletEnabled val="1"/>
        </dgm:presLayoutVars>
      </dgm:prSet>
      <dgm:spPr/>
    </dgm:pt>
    <dgm:pt modelId="{EF710747-EA67-4208-9F2F-48661172FB51}" type="pres">
      <dgm:prSet presAssocID="{A61941C9-78F8-4E4E-ADE4-2FBB6C09EB5A}" presName="aSpace" presStyleCnt="0"/>
      <dgm:spPr/>
    </dgm:pt>
    <dgm:pt modelId="{3F9420B1-10EE-4340-BA44-2FC20744A5FD}" type="pres">
      <dgm:prSet presAssocID="{ACDBE14C-1B45-4523-9C05-A875B7E99372}" presName="aNode" presStyleLbl="fgAcc1" presStyleIdx="1" presStyleCnt="2">
        <dgm:presLayoutVars>
          <dgm:bulletEnabled val="1"/>
        </dgm:presLayoutVars>
      </dgm:prSet>
      <dgm:spPr/>
    </dgm:pt>
    <dgm:pt modelId="{43286B25-919B-454D-91C9-D6899A6ED834}" type="pres">
      <dgm:prSet presAssocID="{ACDBE14C-1B45-4523-9C05-A875B7E99372}" presName="aSpace" presStyleCnt="0"/>
      <dgm:spPr/>
    </dgm:pt>
  </dgm:ptLst>
  <dgm:cxnLst>
    <dgm:cxn modelId="{35640D4C-2E86-46D8-AFE8-83729EF6E2E1}" type="presOf" srcId="{ACDBE14C-1B45-4523-9C05-A875B7E99372}" destId="{3F9420B1-10EE-4340-BA44-2FC20744A5FD}" srcOrd="0" destOrd="0" presId="urn:microsoft.com/office/officeart/2005/8/layout/pyramid2"/>
    <dgm:cxn modelId="{139F269F-82FB-4276-935E-6D98834D141A}" srcId="{08D7137B-059F-42A0-9BEE-39D4B8DC2124}" destId="{A61941C9-78F8-4E4E-ADE4-2FBB6C09EB5A}" srcOrd="0" destOrd="0" parTransId="{95138A5A-460C-4EC9-9D6D-25944908F8C3}" sibTransId="{16FE8539-C357-4144-B5E7-50ED01270D8D}"/>
    <dgm:cxn modelId="{7B853DB8-279E-41EA-96CD-08977D087F01}" srcId="{08D7137B-059F-42A0-9BEE-39D4B8DC2124}" destId="{ACDBE14C-1B45-4523-9C05-A875B7E99372}" srcOrd="1" destOrd="0" parTransId="{8AE86705-5824-4B50-9C31-01422BA6B727}" sibTransId="{AEEA326E-B53D-409B-987D-E1F8187239D1}"/>
    <dgm:cxn modelId="{28DBBAD8-729D-4CA2-862E-61218281A2EC}" type="presOf" srcId="{A61941C9-78F8-4E4E-ADE4-2FBB6C09EB5A}" destId="{25DD9CE1-87B9-46EB-BB93-ACA1C2630F9F}" srcOrd="0" destOrd="0" presId="urn:microsoft.com/office/officeart/2005/8/layout/pyramid2"/>
    <dgm:cxn modelId="{F36F5DE7-3A21-4777-A1CC-71816451BE21}" type="presOf" srcId="{08D7137B-059F-42A0-9BEE-39D4B8DC2124}" destId="{DB10B227-D6A9-4680-9BC7-5D60228AECB8}" srcOrd="0" destOrd="0" presId="urn:microsoft.com/office/officeart/2005/8/layout/pyramid2"/>
    <dgm:cxn modelId="{DC81F778-507A-462C-9310-9B4A9C5ADAEE}" type="presParOf" srcId="{DB10B227-D6A9-4680-9BC7-5D60228AECB8}" destId="{754E46CD-D529-4EED-B337-17F8197A185B}" srcOrd="0" destOrd="0" presId="urn:microsoft.com/office/officeart/2005/8/layout/pyramid2"/>
    <dgm:cxn modelId="{0ADB5679-A4FE-445B-8771-F930A51ECEAA}" type="presParOf" srcId="{DB10B227-D6A9-4680-9BC7-5D60228AECB8}" destId="{4B0AA087-4815-43C6-BB60-B002AE12D965}" srcOrd="1" destOrd="0" presId="urn:microsoft.com/office/officeart/2005/8/layout/pyramid2"/>
    <dgm:cxn modelId="{73148982-481F-47A3-98DC-806DE9045444}" type="presParOf" srcId="{4B0AA087-4815-43C6-BB60-B002AE12D965}" destId="{25DD9CE1-87B9-46EB-BB93-ACA1C2630F9F}" srcOrd="0" destOrd="0" presId="urn:microsoft.com/office/officeart/2005/8/layout/pyramid2"/>
    <dgm:cxn modelId="{74BE95B1-5797-4F3D-AB20-41A0B448BA06}" type="presParOf" srcId="{4B0AA087-4815-43C6-BB60-B002AE12D965}" destId="{EF710747-EA67-4208-9F2F-48661172FB51}" srcOrd="1" destOrd="0" presId="urn:microsoft.com/office/officeart/2005/8/layout/pyramid2"/>
    <dgm:cxn modelId="{C2571DC0-18FA-4B4C-9007-13F81986FB98}" type="presParOf" srcId="{4B0AA087-4815-43C6-BB60-B002AE12D965}" destId="{3F9420B1-10EE-4340-BA44-2FC20744A5FD}" srcOrd="2" destOrd="0" presId="urn:microsoft.com/office/officeart/2005/8/layout/pyramid2"/>
    <dgm:cxn modelId="{605FF54F-CF22-4C06-BA8B-CB13BB8B358A}" type="presParOf" srcId="{4B0AA087-4815-43C6-BB60-B002AE12D965}" destId="{43286B25-919B-454D-91C9-D6899A6ED834}" srcOrd="3" destOrd="0" presId="urn:microsoft.com/office/officeart/2005/8/layout/pyramid2"/>
  </dgm:cxnLst>
  <dgm:bg/>
  <dgm:whole/>
  <dgm:extLst>
    <a:ext uri="http://schemas.microsoft.com/office/drawing/2008/diagram">
      <dsp:dataModelExt xmlns:dsp="http://schemas.microsoft.com/office/drawing/2008/diagram" relId="rId23"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8D7137B-059F-42A0-9BEE-39D4B8DC2124}" type="doc">
      <dgm:prSet loTypeId="urn:microsoft.com/office/officeart/2005/8/layout/pyramid2" loCatId="list" qsTypeId="urn:microsoft.com/office/officeart/2005/8/quickstyle/3d3" qsCatId="3D" csTypeId="urn:microsoft.com/office/officeart/2005/8/colors/colorful4" csCatId="colorful" phldr="1"/>
      <dgm:spPr/>
    </dgm:pt>
    <dgm:pt modelId="{A61941C9-78F8-4E4E-ADE4-2FBB6C09EB5A}">
      <dgm:prSet phldrT="[Текст]" custT="1"/>
      <dgm:spPr/>
      <dgm:t>
        <a:bodyPr/>
        <a:lstStyle/>
        <a:p>
          <a:r>
            <a:rPr lang="ru-RU" sz="1100" b="1" dirty="0">
              <a:solidFill>
                <a:srgbClr val="FF0066"/>
              </a:solidFill>
              <a:latin typeface="Times New Roman" panose="02020603050405020304" pitchFamily="18" charset="0"/>
              <a:cs typeface="Times New Roman" panose="02020603050405020304" pitchFamily="18" charset="0"/>
            </a:rPr>
            <a:t>11950 чел.</a:t>
          </a:r>
        </a:p>
      </dgm:t>
    </dgm:pt>
    <dgm:pt modelId="{95138A5A-460C-4EC9-9D6D-25944908F8C3}" type="parTrans" cxnId="{139F269F-82FB-4276-935E-6D98834D141A}">
      <dgm:prSet/>
      <dgm:spPr/>
      <dgm:t>
        <a:bodyPr/>
        <a:lstStyle/>
        <a:p>
          <a:endParaRPr lang="ru-RU"/>
        </a:p>
      </dgm:t>
    </dgm:pt>
    <dgm:pt modelId="{16FE8539-C357-4144-B5E7-50ED01270D8D}" type="sibTrans" cxnId="{139F269F-82FB-4276-935E-6D98834D141A}">
      <dgm:prSet/>
      <dgm:spPr/>
      <dgm:t>
        <a:bodyPr/>
        <a:lstStyle/>
        <a:p>
          <a:endParaRPr lang="ru-RU"/>
        </a:p>
      </dgm:t>
    </dgm:pt>
    <dgm:pt modelId="{ACDBE14C-1B45-4523-9C05-A875B7E99372}">
      <dgm:prSet phldrT="[Текст]" custT="1"/>
      <dgm:spPr/>
      <dgm:t>
        <a:bodyPr/>
        <a:lstStyle/>
        <a:p>
          <a:r>
            <a:rPr lang="ru-RU" sz="1100" b="1" dirty="0">
              <a:solidFill>
                <a:srgbClr val="FF0066"/>
              </a:solidFill>
              <a:latin typeface="Times New Roman" panose="02020603050405020304" pitchFamily="18" charset="0"/>
              <a:cs typeface="Times New Roman" panose="02020603050405020304" pitchFamily="18" charset="0"/>
            </a:rPr>
            <a:t>63184,19 руб.</a:t>
          </a:r>
        </a:p>
      </dgm:t>
    </dgm:pt>
    <dgm:pt modelId="{8AE86705-5824-4B50-9C31-01422BA6B727}" type="parTrans" cxnId="{7B853DB8-279E-41EA-96CD-08977D087F01}">
      <dgm:prSet/>
      <dgm:spPr/>
      <dgm:t>
        <a:bodyPr/>
        <a:lstStyle/>
        <a:p>
          <a:endParaRPr lang="ru-RU"/>
        </a:p>
      </dgm:t>
    </dgm:pt>
    <dgm:pt modelId="{AEEA326E-B53D-409B-987D-E1F8187239D1}" type="sibTrans" cxnId="{7B853DB8-279E-41EA-96CD-08977D087F01}">
      <dgm:prSet/>
      <dgm:spPr/>
      <dgm:t>
        <a:bodyPr/>
        <a:lstStyle/>
        <a:p>
          <a:endParaRPr lang="ru-RU"/>
        </a:p>
      </dgm:t>
    </dgm:pt>
    <dgm:pt modelId="{DB10B227-D6A9-4680-9BC7-5D60228AECB8}" type="pres">
      <dgm:prSet presAssocID="{08D7137B-059F-42A0-9BEE-39D4B8DC2124}" presName="compositeShape" presStyleCnt="0">
        <dgm:presLayoutVars>
          <dgm:dir/>
          <dgm:resizeHandles/>
        </dgm:presLayoutVars>
      </dgm:prSet>
      <dgm:spPr/>
    </dgm:pt>
    <dgm:pt modelId="{754E46CD-D529-4EED-B337-17F8197A185B}" type="pres">
      <dgm:prSet presAssocID="{08D7137B-059F-42A0-9BEE-39D4B8DC2124}" presName="pyramid" presStyleLbl="node1" presStyleIdx="0" presStyleCnt="1" custLinFactNeighborY="-1045"/>
      <dgm:spPr/>
    </dgm:pt>
    <dgm:pt modelId="{4B0AA087-4815-43C6-BB60-B002AE12D965}" type="pres">
      <dgm:prSet presAssocID="{08D7137B-059F-42A0-9BEE-39D4B8DC2124}" presName="theList" presStyleCnt="0"/>
      <dgm:spPr/>
    </dgm:pt>
    <dgm:pt modelId="{25DD9CE1-87B9-46EB-BB93-ACA1C2630F9F}" type="pres">
      <dgm:prSet presAssocID="{A61941C9-78F8-4E4E-ADE4-2FBB6C09EB5A}" presName="aNode" presStyleLbl="fgAcc1" presStyleIdx="0" presStyleCnt="2">
        <dgm:presLayoutVars>
          <dgm:bulletEnabled val="1"/>
        </dgm:presLayoutVars>
      </dgm:prSet>
      <dgm:spPr/>
    </dgm:pt>
    <dgm:pt modelId="{EF710747-EA67-4208-9F2F-48661172FB51}" type="pres">
      <dgm:prSet presAssocID="{A61941C9-78F8-4E4E-ADE4-2FBB6C09EB5A}" presName="aSpace" presStyleCnt="0"/>
      <dgm:spPr/>
    </dgm:pt>
    <dgm:pt modelId="{3F9420B1-10EE-4340-BA44-2FC20744A5FD}" type="pres">
      <dgm:prSet presAssocID="{ACDBE14C-1B45-4523-9C05-A875B7E99372}" presName="aNode" presStyleLbl="fgAcc1" presStyleIdx="1" presStyleCnt="2">
        <dgm:presLayoutVars>
          <dgm:bulletEnabled val="1"/>
        </dgm:presLayoutVars>
      </dgm:prSet>
      <dgm:spPr/>
    </dgm:pt>
    <dgm:pt modelId="{43286B25-919B-454D-91C9-D6899A6ED834}" type="pres">
      <dgm:prSet presAssocID="{ACDBE14C-1B45-4523-9C05-A875B7E99372}" presName="aSpace" presStyleCnt="0"/>
      <dgm:spPr/>
    </dgm:pt>
  </dgm:ptLst>
  <dgm:cxnLst>
    <dgm:cxn modelId="{35640D4C-2E86-46D8-AFE8-83729EF6E2E1}" type="presOf" srcId="{ACDBE14C-1B45-4523-9C05-A875B7E99372}" destId="{3F9420B1-10EE-4340-BA44-2FC20744A5FD}" srcOrd="0" destOrd="0" presId="urn:microsoft.com/office/officeart/2005/8/layout/pyramid2"/>
    <dgm:cxn modelId="{139F269F-82FB-4276-935E-6D98834D141A}" srcId="{08D7137B-059F-42A0-9BEE-39D4B8DC2124}" destId="{A61941C9-78F8-4E4E-ADE4-2FBB6C09EB5A}" srcOrd="0" destOrd="0" parTransId="{95138A5A-460C-4EC9-9D6D-25944908F8C3}" sibTransId="{16FE8539-C357-4144-B5E7-50ED01270D8D}"/>
    <dgm:cxn modelId="{7B853DB8-279E-41EA-96CD-08977D087F01}" srcId="{08D7137B-059F-42A0-9BEE-39D4B8DC2124}" destId="{ACDBE14C-1B45-4523-9C05-A875B7E99372}" srcOrd="1" destOrd="0" parTransId="{8AE86705-5824-4B50-9C31-01422BA6B727}" sibTransId="{AEEA326E-B53D-409B-987D-E1F8187239D1}"/>
    <dgm:cxn modelId="{28DBBAD8-729D-4CA2-862E-61218281A2EC}" type="presOf" srcId="{A61941C9-78F8-4E4E-ADE4-2FBB6C09EB5A}" destId="{25DD9CE1-87B9-46EB-BB93-ACA1C2630F9F}" srcOrd="0" destOrd="0" presId="urn:microsoft.com/office/officeart/2005/8/layout/pyramid2"/>
    <dgm:cxn modelId="{F36F5DE7-3A21-4777-A1CC-71816451BE21}" type="presOf" srcId="{08D7137B-059F-42A0-9BEE-39D4B8DC2124}" destId="{DB10B227-D6A9-4680-9BC7-5D60228AECB8}" srcOrd="0" destOrd="0" presId="urn:microsoft.com/office/officeart/2005/8/layout/pyramid2"/>
    <dgm:cxn modelId="{DC81F778-507A-462C-9310-9B4A9C5ADAEE}" type="presParOf" srcId="{DB10B227-D6A9-4680-9BC7-5D60228AECB8}" destId="{754E46CD-D529-4EED-B337-17F8197A185B}" srcOrd="0" destOrd="0" presId="urn:microsoft.com/office/officeart/2005/8/layout/pyramid2"/>
    <dgm:cxn modelId="{0ADB5679-A4FE-445B-8771-F930A51ECEAA}" type="presParOf" srcId="{DB10B227-D6A9-4680-9BC7-5D60228AECB8}" destId="{4B0AA087-4815-43C6-BB60-B002AE12D965}" srcOrd="1" destOrd="0" presId="urn:microsoft.com/office/officeart/2005/8/layout/pyramid2"/>
    <dgm:cxn modelId="{73148982-481F-47A3-98DC-806DE9045444}" type="presParOf" srcId="{4B0AA087-4815-43C6-BB60-B002AE12D965}" destId="{25DD9CE1-87B9-46EB-BB93-ACA1C2630F9F}" srcOrd="0" destOrd="0" presId="urn:microsoft.com/office/officeart/2005/8/layout/pyramid2"/>
    <dgm:cxn modelId="{74BE95B1-5797-4F3D-AB20-41A0B448BA06}" type="presParOf" srcId="{4B0AA087-4815-43C6-BB60-B002AE12D965}" destId="{EF710747-EA67-4208-9F2F-48661172FB51}" srcOrd="1" destOrd="0" presId="urn:microsoft.com/office/officeart/2005/8/layout/pyramid2"/>
    <dgm:cxn modelId="{C2571DC0-18FA-4B4C-9007-13F81986FB98}" type="presParOf" srcId="{4B0AA087-4815-43C6-BB60-B002AE12D965}" destId="{3F9420B1-10EE-4340-BA44-2FC20744A5FD}" srcOrd="2" destOrd="0" presId="urn:microsoft.com/office/officeart/2005/8/layout/pyramid2"/>
    <dgm:cxn modelId="{605FF54F-CF22-4C06-BA8B-CB13BB8B358A}" type="presParOf" srcId="{4B0AA087-4815-43C6-BB60-B002AE12D965}" destId="{43286B25-919B-454D-91C9-D6899A6ED834}" srcOrd="3" destOrd="0" presId="urn:microsoft.com/office/officeart/2005/8/layout/pyramid2"/>
  </dgm:cxnLst>
  <dgm:bg/>
  <dgm:whole/>
  <dgm:extLst>
    <a:ext uri="http://schemas.microsoft.com/office/drawing/2008/diagram">
      <dsp:dataModelExt xmlns:dsp="http://schemas.microsoft.com/office/drawing/2008/diagram" relId="rId2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08D7137B-059F-42A0-9BEE-39D4B8DC2124}" type="doc">
      <dgm:prSet loTypeId="urn:microsoft.com/office/officeart/2005/8/layout/pyramid2" loCatId="list" qsTypeId="urn:microsoft.com/office/officeart/2005/8/quickstyle/3d3" qsCatId="3D" csTypeId="urn:microsoft.com/office/officeart/2005/8/colors/colorful4" csCatId="colorful" phldr="1"/>
      <dgm:spPr/>
    </dgm:pt>
    <dgm:pt modelId="{A61941C9-78F8-4E4E-ADE4-2FBB6C09EB5A}">
      <dgm:prSet phldrT="[Текст]" custT="1"/>
      <dgm:spPr/>
      <dgm:t>
        <a:bodyPr/>
        <a:lstStyle/>
        <a:p>
          <a:r>
            <a:rPr lang="ru-RU" sz="1100" b="1" dirty="0">
              <a:solidFill>
                <a:srgbClr val="FF0066"/>
              </a:solidFill>
              <a:latin typeface="Times New Roman" panose="02020603050405020304" pitchFamily="18" charset="0"/>
              <a:cs typeface="Times New Roman" panose="02020603050405020304" pitchFamily="18" charset="0"/>
            </a:rPr>
            <a:t>11800 чел.</a:t>
          </a:r>
        </a:p>
      </dgm:t>
    </dgm:pt>
    <dgm:pt modelId="{95138A5A-460C-4EC9-9D6D-25944908F8C3}" type="parTrans" cxnId="{139F269F-82FB-4276-935E-6D98834D141A}">
      <dgm:prSet/>
      <dgm:spPr/>
      <dgm:t>
        <a:bodyPr/>
        <a:lstStyle/>
        <a:p>
          <a:endParaRPr lang="ru-RU"/>
        </a:p>
      </dgm:t>
    </dgm:pt>
    <dgm:pt modelId="{16FE8539-C357-4144-B5E7-50ED01270D8D}" type="sibTrans" cxnId="{139F269F-82FB-4276-935E-6D98834D141A}">
      <dgm:prSet/>
      <dgm:spPr/>
      <dgm:t>
        <a:bodyPr/>
        <a:lstStyle/>
        <a:p>
          <a:endParaRPr lang="ru-RU"/>
        </a:p>
      </dgm:t>
    </dgm:pt>
    <dgm:pt modelId="{ACDBE14C-1B45-4523-9C05-A875B7E99372}">
      <dgm:prSet phldrT="[Текст]" custT="1"/>
      <dgm:spPr/>
      <dgm:t>
        <a:bodyPr/>
        <a:lstStyle/>
        <a:p>
          <a:r>
            <a:rPr lang="ru-RU" sz="1100" b="1" dirty="0">
              <a:solidFill>
                <a:srgbClr val="FF0066"/>
              </a:solidFill>
              <a:latin typeface="Times New Roman" panose="02020603050405020304" pitchFamily="18" charset="0"/>
              <a:cs typeface="Times New Roman" panose="02020603050405020304" pitchFamily="18" charset="0"/>
            </a:rPr>
            <a:t>64825,7 руб.</a:t>
          </a:r>
        </a:p>
      </dgm:t>
    </dgm:pt>
    <dgm:pt modelId="{8AE86705-5824-4B50-9C31-01422BA6B727}" type="parTrans" cxnId="{7B853DB8-279E-41EA-96CD-08977D087F01}">
      <dgm:prSet/>
      <dgm:spPr/>
      <dgm:t>
        <a:bodyPr/>
        <a:lstStyle/>
        <a:p>
          <a:endParaRPr lang="ru-RU"/>
        </a:p>
      </dgm:t>
    </dgm:pt>
    <dgm:pt modelId="{AEEA326E-B53D-409B-987D-E1F8187239D1}" type="sibTrans" cxnId="{7B853DB8-279E-41EA-96CD-08977D087F01}">
      <dgm:prSet/>
      <dgm:spPr/>
      <dgm:t>
        <a:bodyPr/>
        <a:lstStyle/>
        <a:p>
          <a:endParaRPr lang="ru-RU"/>
        </a:p>
      </dgm:t>
    </dgm:pt>
    <dgm:pt modelId="{DB10B227-D6A9-4680-9BC7-5D60228AECB8}" type="pres">
      <dgm:prSet presAssocID="{08D7137B-059F-42A0-9BEE-39D4B8DC2124}" presName="compositeShape" presStyleCnt="0">
        <dgm:presLayoutVars>
          <dgm:dir/>
          <dgm:resizeHandles/>
        </dgm:presLayoutVars>
      </dgm:prSet>
      <dgm:spPr/>
    </dgm:pt>
    <dgm:pt modelId="{754E46CD-D529-4EED-B337-17F8197A185B}" type="pres">
      <dgm:prSet presAssocID="{08D7137B-059F-42A0-9BEE-39D4B8DC2124}" presName="pyramid" presStyleLbl="node1" presStyleIdx="0" presStyleCnt="1" custLinFactNeighborY="-1045"/>
      <dgm:spPr/>
    </dgm:pt>
    <dgm:pt modelId="{4B0AA087-4815-43C6-BB60-B002AE12D965}" type="pres">
      <dgm:prSet presAssocID="{08D7137B-059F-42A0-9BEE-39D4B8DC2124}" presName="theList" presStyleCnt="0"/>
      <dgm:spPr/>
    </dgm:pt>
    <dgm:pt modelId="{25DD9CE1-87B9-46EB-BB93-ACA1C2630F9F}" type="pres">
      <dgm:prSet presAssocID="{A61941C9-78F8-4E4E-ADE4-2FBB6C09EB5A}" presName="aNode" presStyleLbl="fgAcc1" presStyleIdx="0" presStyleCnt="2">
        <dgm:presLayoutVars>
          <dgm:bulletEnabled val="1"/>
        </dgm:presLayoutVars>
      </dgm:prSet>
      <dgm:spPr/>
    </dgm:pt>
    <dgm:pt modelId="{EF710747-EA67-4208-9F2F-48661172FB51}" type="pres">
      <dgm:prSet presAssocID="{A61941C9-78F8-4E4E-ADE4-2FBB6C09EB5A}" presName="aSpace" presStyleCnt="0"/>
      <dgm:spPr/>
    </dgm:pt>
    <dgm:pt modelId="{3F9420B1-10EE-4340-BA44-2FC20744A5FD}" type="pres">
      <dgm:prSet presAssocID="{ACDBE14C-1B45-4523-9C05-A875B7E99372}" presName="aNode" presStyleLbl="fgAcc1" presStyleIdx="1" presStyleCnt="2">
        <dgm:presLayoutVars>
          <dgm:bulletEnabled val="1"/>
        </dgm:presLayoutVars>
      </dgm:prSet>
      <dgm:spPr/>
    </dgm:pt>
    <dgm:pt modelId="{43286B25-919B-454D-91C9-D6899A6ED834}" type="pres">
      <dgm:prSet presAssocID="{ACDBE14C-1B45-4523-9C05-A875B7E99372}" presName="aSpace" presStyleCnt="0"/>
      <dgm:spPr/>
    </dgm:pt>
  </dgm:ptLst>
  <dgm:cxnLst>
    <dgm:cxn modelId="{35640D4C-2E86-46D8-AFE8-83729EF6E2E1}" type="presOf" srcId="{ACDBE14C-1B45-4523-9C05-A875B7E99372}" destId="{3F9420B1-10EE-4340-BA44-2FC20744A5FD}" srcOrd="0" destOrd="0" presId="urn:microsoft.com/office/officeart/2005/8/layout/pyramid2"/>
    <dgm:cxn modelId="{139F269F-82FB-4276-935E-6D98834D141A}" srcId="{08D7137B-059F-42A0-9BEE-39D4B8DC2124}" destId="{A61941C9-78F8-4E4E-ADE4-2FBB6C09EB5A}" srcOrd="0" destOrd="0" parTransId="{95138A5A-460C-4EC9-9D6D-25944908F8C3}" sibTransId="{16FE8539-C357-4144-B5E7-50ED01270D8D}"/>
    <dgm:cxn modelId="{7B853DB8-279E-41EA-96CD-08977D087F01}" srcId="{08D7137B-059F-42A0-9BEE-39D4B8DC2124}" destId="{ACDBE14C-1B45-4523-9C05-A875B7E99372}" srcOrd="1" destOrd="0" parTransId="{8AE86705-5824-4B50-9C31-01422BA6B727}" sibTransId="{AEEA326E-B53D-409B-987D-E1F8187239D1}"/>
    <dgm:cxn modelId="{28DBBAD8-729D-4CA2-862E-61218281A2EC}" type="presOf" srcId="{A61941C9-78F8-4E4E-ADE4-2FBB6C09EB5A}" destId="{25DD9CE1-87B9-46EB-BB93-ACA1C2630F9F}" srcOrd="0" destOrd="0" presId="urn:microsoft.com/office/officeart/2005/8/layout/pyramid2"/>
    <dgm:cxn modelId="{F36F5DE7-3A21-4777-A1CC-71816451BE21}" type="presOf" srcId="{08D7137B-059F-42A0-9BEE-39D4B8DC2124}" destId="{DB10B227-D6A9-4680-9BC7-5D60228AECB8}" srcOrd="0" destOrd="0" presId="urn:microsoft.com/office/officeart/2005/8/layout/pyramid2"/>
    <dgm:cxn modelId="{DC81F778-507A-462C-9310-9B4A9C5ADAEE}" type="presParOf" srcId="{DB10B227-D6A9-4680-9BC7-5D60228AECB8}" destId="{754E46CD-D529-4EED-B337-17F8197A185B}" srcOrd="0" destOrd="0" presId="urn:microsoft.com/office/officeart/2005/8/layout/pyramid2"/>
    <dgm:cxn modelId="{0ADB5679-A4FE-445B-8771-F930A51ECEAA}" type="presParOf" srcId="{DB10B227-D6A9-4680-9BC7-5D60228AECB8}" destId="{4B0AA087-4815-43C6-BB60-B002AE12D965}" srcOrd="1" destOrd="0" presId="urn:microsoft.com/office/officeart/2005/8/layout/pyramid2"/>
    <dgm:cxn modelId="{73148982-481F-47A3-98DC-806DE9045444}" type="presParOf" srcId="{4B0AA087-4815-43C6-BB60-B002AE12D965}" destId="{25DD9CE1-87B9-46EB-BB93-ACA1C2630F9F}" srcOrd="0" destOrd="0" presId="urn:microsoft.com/office/officeart/2005/8/layout/pyramid2"/>
    <dgm:cxn modelId="{74BE95B1-5797-4F3D-AB20-41A0B448BA06}" type="presParOf" srcId="{4B0AA087-4815-43C6-BB60-B002AE12D965}" destId="{EF710747-EA67-4208-9F2F-48661172FB51}" srcOrd="1" destOrd="0" presId="urn:microsoft.com/office/officeart/2005/8/layout/pyramid2"/>
    <dgm:cxn modelId="{C2571DC0-18FA-4B4C-9007-13F81986FB98}" type="presParOf" srcId="{4B0AA087-4815-43C6-BB60-B002AE12D965}" destId="{3F9420B1-10EE-4340-BA44-2FC20744A5FD}" srcOrd="2" destOrd="0" presId="urn:microsoft.com/office/officeart/2005/8/layout/pyramid2"/>
    <dgm:cxn modelId="{605FF54F-CF22-4C06-BA8B-CB13BB8B358A}" type="presParOf" srcId="{4B0AA087-4815-43C6-BB60-B002AE12D965}" destId="{43286B25-919B-454D-91C9-D6899A6ED834}" srcOrd="3" destOrd="0" presId="urn:microsoft.com/office/officeart/2005/8/layout/pyramid2"/>
  </dgm:cxnLst>
  <dgm:bg/>
  <dgm:whole/>
  <dgm:extLst>
    <a:ext uri="http://schemas.microsoft.com/office/drawing/2008/diagram">
      <dsp:dataModelExt xmlns:dsp="http://schemas.microsoft.com/office/drawing/2008/diagram" relId="rId33"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3C95C819-8C9C-43F6-A6DE-F7FF71654C13}" type="doc">
      <dgm:prSet loTypeId="urn:microsoft.com/office/officeart/2005/8/layout/default" loCatId="list" qsTypeId="urn:microsoft.com/office/officeart/2005/8/quickstyle/3d2" qsCatId="3D" csTypeId="urn:microsoft.com/office/officeart/2005/8/colors/colorful4" csCatId="colorful" phldr="1"/>
      <dgm:spPr/>
      <dgm:t>
        <a:bodyPr/>
        <a:lstStyle/>
        <a:p>
          <a:endParaRPr lang="ru-RU"/>
        </a:p>
      </dgm:t>
    </dgm:pt>
    <dgm:pt modelId="{D0FF5DE9-5CE7-40DA-987F-DEE8DE5CE233}">
      <dgm:prSet phldrT="[Текст]" custT="1"/>
      <dgm:spPr/>
      <dgm:t>
        <a:bodyPr/>
        <a:lstStyle/>
        <a:p>
          <a:r>
            <a:rPr lang="ru-RU" sz="1100" b="1" dirty="0">
              <a:solidFill>
                <a:srgbClr val="0000CC"/>
              </a:solidFill>
              <a:latin typeface="Times New Roman" panose="02020603050405020304" pitchFamily="18" charset="0"/>
              <a:cs typeface="Times New Roman" panose="02020603050405020304" pitchFamily="18" charset="0"/>
            </a:rPr>
            <a:t>образование</a:t>
          </a:r>
        </a:p>
        <a:p>
          <a:r>
            <a:rPr lang="ru-RU" sz="1100" b="1" dirty="0">
              <a:solidFill>
                <a:srgbClr val="0000CC"/>
              </a:solidFill>
              <a:latin typeface="Times New Roman" panose="02020603050405020304" pitchFamily="18" charset="0"/>
              <a:cs typeface="Times New Roman" panose="02020603050405020304" pitchFamily="18" charset="0"/>
            </a:rPr>
            <a:t>32519,96 руб. </a:t>
          </a:r>
        </a:p>
      </dgm:t>
    </dgm:pt>
    <dgm:pt modelId="{A38710A6-1308-4DD4-BEFF-F07887E9BB11}" type="parTrans" cxnId="{02D322D3-EB4E-47E8-A37B-2BFA22E91F55}">
      <dgm:prSet/>
      <dgm:spPr/>
      <dgm:t>
        <a:bodyPr/>
        <a:lstStyle/>
        <a:p>
          <a:endParaRPr lang="ru-RU"/>
        </a:p>
      </dgm:t>
    </dgm:pt>
    <dgm:pt modelId="{85E27257-B4CC-4E06-AEFC-F57A819D3A70}" type="sibTrans" cxnId="{02D322D3-EB4E-47E8-A37B-2BFA22E91F55}">
      <dgm:prSet/>
      <dgm:spPr/>
      <dgm:t>
        <a:bodyPr/>
        <a:lstStyle/>
        <a:p>
          <a:endParaRPr lang="ru-RU"/>
        </a:p>
      </dgm:t>
    </dgm:pt>
    <dgm:pt modelId="{DC2E5C47-86A2-46EB-817C-4E673D8ED9E9}">
      <dgm:prSet phldrT="[Текст]" custT="1"/>
      <dgm:spPr/>
      <dgm:t>
        <a:bodyPr/>
        <a:lstStyle/>
        <a:p>
          <a:r>
            <a:rPr lang="ru-RU" sz="1100" b="1" dirty="0">
              <a:solidFill>
                <a:srgbClr val="0000CC"/>
              </a:solidFill>
              <a:latin typeface="Times New Roman" panose="02020603050405020304" pitchFamily="18" charset="0"/>
              <a:cs typeface="Times New Roman" panose="02020603050405020304" pitchFamily="18" charset="0"/>
            </a:rPr>
            <a:t>культура и спорт</a:t>
          </a:r>
        </a:p>
        <a:p>
          <a:r>
            <a:rPr lang="ru-RU" sz="1100" b="1" dirty="0">
              <a:solidFill>
                <a:srgbClr val="0000CC"/>
              </a:solidFill>
              <a:latin typeface="Times New Roman" panose="02020603050405020304" pitchFamily="18" charset="0"/>
              <a:cs typeface="Times New Roman" panose="02020603050405020304" pitchFamily="18" charset="0"/>
            </a:rPr>
            <a:t>8103,94 руб.</a:t>
          </a:r>
        </a:p>
      </dgm:t>
    </dgm:pt>
    <dgm:pt modelId="{075A9CD4-730A-4145-B241-35C37EB1E551}" type="parTrans" cxnId="{528454B1-B007-4AF1-A053-E6A9FCCDBB5A}">
      <dgm:prSet/>
      <dgm:spPr/>
      <dgm:t>
        <a:bodyPr/>
        <a:lstStyle/>
        <a:p>
          <a:endParaRPr lang="ru-RU"/>
        </a:p>
      </dgm:t>
    </dgm:pt>
    <dgm:pt modelId="{6B0C5A1C-4002-4EFC-B594-60AD1DAD557E}" type="sibTrans" cxnId="{528454B1-B007-4AF1-A053-E6A9FCCDBB5A}">
      <dgm:prSet/>
      <dgm:spPr/>
      <dgm:t>
        <a:bodyPr/>
        <a:lstStyle/>
        <a:p>
          <a:endParaRPr lang="ru-RU"/>
        </a:p>
      </dgm:t>
    </dgm:pt>
    <dgm:pt modelId="{253E142B-83F3-4ADD-80C4-636BDA45E860}">
      <dgm:prSet phldrT="[Текст]" custT="1"/>
      <dgm:spPr/>
      <dgm:t>
        <a:bodyPr/>
        <a:lstStyle/>
        <a:p>
          <a:r>
            <a:rPr lang="ru-RU" sz="1100" b="1" dirty="0">
              <a:solidFill>
                <a:srgbClr val="0000CC"/>
              </a:solidFill>
              <a:latin typeface="Times New Roman" panose="02020603050405020304" pitchFamily="18" charset="0"/>
              <a:cs typeface="Times New Roman" panose="02020603050405020304" pitchFamily="18" charset="0"/>
            </a:rPr>
            <a:t>социальная политика</a:t>
          </a:r>
        </a:p>
        <a:p>
          <a:r>
            <a:rPr lang="ru-RU" sz="1100" b="1" dirty="0">
              <a:solidFill>
                <a:srgbClr val="0000CC"/>
              </a:solidFill>
              <a:latin typeface="Times New Roman" panose="02020603050405020304" pitchFamily="18" charset="0"/>
              <a:cs typeface="Times New Roman" panose="02020603050405020304" pitchFamily="18" charset="0"/>
            </a:rPr>
            <a:t>2811,94 руб.</a:t>
          </a:r>
        </a:p>
      </dgm:t>
    </dgm:pt>
    <dgm:pt modelId="{F9B55F22-22EB-474B-B595-3B7FFC03B500}" type="parTrans" cxnId="{E9BFEC22-C1AC-4BD7-B822-DDFE716FA411}">
      <dgm:prSet/>
      <dgm:spPr/>
      <dgm:t>
        <a:bodyPr/>
        <a:lstStyle/>
        <a:p>
          <a:endParaRPr lang="ru-RU"/>
        </a:p>
      </dgm:t>
    </dgm:pt>
    <dgm:pt modelId="{B125AF9A-4C5C-4641-A25B-B4384A671D7A}" type="sibTrans" cxnId="{E9BFEC22-C1AC-4BD7-B822-DDFE716FA411}">
      <dgm:prSet/>
      <dgm:spPr/>
      <dgm:t>
        <a:bodyPr/>
        <a:lstStyle/>
        <a:p>
          <a:endParaRPr lang="ru-RU"/>
        </a:p>
      </dgm:t>
    </dgm:pt>
    <dgm:pt modelId="{159258B4-8D8F-443E-B61C-2B74A4847824}">
      <dgm:prSet phldrT="[Текст]" custT="1"/>
      <dgm:spPr/>
      <dgm:t>
        <a:bodyPr/>
        <a:lstStyle/>
        <a:p>
          <a:r>
            <a:rPr lang="ru-RU" sz="1100" b="1" dirty="0">
              <a:solidFill>
                <a:srgbClr val="0000CC"/>
              </a:solidFill>
              <a:latin typeface="Times New Roman" panose="02020603050405020304" pitchFamily="18" charset="0"/>
              <a:cs typeface="Times New Roman" panose="02020603050405020304" pitchFamily="18" charset="0"/>
            </a:rPr>
            <a:t>прочие расходы</a:t>
          </a:r>
        </a:p>
        <a:p>
          <a:r>
            <a:rPr lang="ru-RU" sz="1100" b="1" dirty="0">
              <a:solidFill>
                <a:srgbClr val="0000CC"/>
              </a:solidFill>
              <a:latin typeface="Times New Roman" panose="02020603050405020304" pitchFamily="18" charset="0"/>
              <a:cs typeface="Times New Roman" panose="02020603050405020304" pitchFamily="18" charset="0"/>
            </a:rPr>
            <a:t>16436,22 руб.</a:t>
          </a:r>
        </a:p>
      </dgm:t>
    </dgm:pt>
    <dgm:pt modelId="{B4B6BA4B-DEC0-4921-8183-59BB08F1068B}" type="parTrans" cxnId="{FCB36170-CDB5-45A2-BC56-59C6A382C5DB}">
      <dgm:prSet/>
      <dgm:spPr/>
      <dgm:t>
        <a:bodyPr/>
        <a:lstStyle/>
        <a:p>
          <a:endParaRPr lang="ru-RU"/>
        </a:p>
      </dgm:t>
    </dgm:pt>
    <dgm:pt modelId="{B248A747-645C-40AE-B827-A276B14854C2}" type="sibTrans" cxnId="{FCB36170-CDB5-45A2-BC56-59C6A382C5DB}">
      <dgm:prSet/>
      <dgm:spPr/>
      <dgm:t>
        <a:bodyPr/>
        <a:lstStyle/>
        <a:p>
          <a:endParaRPr lang="ru-RU"/>
        </a:p>
      </dgm:t>
    </dgm:pt>
    <dgm:pt modelId="{5C3C3F76-874E-4CAF-BF50-48599C1AAFE7}">
      <dgm:prSet phldrT="[Текст]" custT="1"/>
      <dgm:spPr/>
      <dgm:t>
        <a:bodyPr/>
        <a:lstStyle/>
        <a:p>
          <a:r>
            <a:rPr lang="ru-RU" sz="1100" b="1" dirty="0">
              <a:solidFill>
                <a:schemeClr val="tx1">
                  <a:lumMod val="95000"/>
                  <a:lumOff val="5000"/>
                </a:schemeClr>
              </a:solidFill>
              <a:latin typeface="Times New Roman" panose="02020603050405020304" pitchFamily="18" charset="0"/>
              <a:cs typeface="Times New Roman" panose="02020603050405020304" pitchFamily="18" charset="0"/>
            </a:rPr>
            <a:t>2022г (оценка)</a:t>
          </a:r>
        </a:p>
      </dgm:t>
    </dgm:pt>
    <dgm:pt modelId="{162900CE-541C-4241-B8CC-ECBF635E1E9A}" type="parTrans" cxnId="{DF710AE3-2642-459F-8ACE-DB02932980F8}">
      <dgm:prSet/>
      <dgm:spPr/>
      <dgm:t>
        <a:bodyPr/>
        <a:lstStyle/>
        <a:p>
          <a:endParaRPr lang="ru-RU"/>
        </a:p>
      </dgm:t>
    </dgm:pt>
    <dgm:pt modelId="{071F3F90-5088-41BF-8AB3-852DF479D75C}" type="sibTrans" cxnId="{DF710AE3-2642-459F-8ACE-DB02932980F8}">
      <dgm:prSet/>
      <dgm:spPr/>
      <dgm:t>
        <a:bodyPr/>
        <a:lstStyle/>
        <a:p>
          <a:endParaRPr lang="ru-RU"/>
        </a:p>
      </dgm:t>
    </dgm:pt>
    <dgm:pt modelId="{881E32EA-0785-44CE-A83F-981B5928E1BB}" type="pres">
      <dgm:prSet presAssocID="{3C95C819-8C9C-43F6-A6DE-F7FF71654C13}" presName="diagram" presStyleCnt="0">
        <dgm:presLayoutVars>
          <dgm:dir/>
          <dgm:resizeHandles val="exact"/>
        </dgm:presLayoutVars>
      </dgm:prSet>
      <dgm:spPr/>
    </dgm:pt>
    <dgm:pt modelId="{FB5E0BDE-DF5D-414E-8921-7E7B1B84F7F4}" type="pres">
      <dgm:prSet presAssocID="{D0FF5DE9-5CE7-40DA-987F-DEE8DE5CE233}" presName="node" presStyleLbl="node1" presStyleIdx="0" presStyleCnt="5">
        <dgm:presLayoutVars>
          <dgm:bulletEnabled val="1"/>
        </dgm:presLayoutVars>
      </dgm:prSet>
      <dgm:spPr/>
    </dgm:pt>
    <dgm:pt modelId="{01CF9BFE-B10C-42FA-B8A0-27B96F22AA3A}" type="pres">
      <dgm:prSet presAssocID="{85E27257-B4CC-4E06-AEFC-F57A819D3A70}" presName="sibTrans" presStyleCnt="0"/>
      <dgm:spPr/>
    </dgm:pt>
    <dgm:pt modelId="{0BFA3F03-0F5D-4AE4-BEA6-19EF93C616E7}" type="pres">
      <dgm:prSet presAssocID="{DC2E5C47-86A2-46EB-817C-4E673D8ED9E9}" presName="node" presStyleLbl="node1" presStyleIdx="1" presStyleCnt="5">
        <dgm:presLayoutVars>
          <dgm:bulletEnabled val="1"/>
        </dgm:presLayoutVars>
      </dgm:prSet>
      <dgm:spPr/>
    </dgm:pt>
    <dgm:pt modelId="{813753B9-6FAC-4227-921A-409C9173B3F5}" type="pres">
      <dgm:prSet presAssocID="{6B0C5A1C-4002-4EFC-B594-60AD1DAD557E}" presName="sibTrans" presStyleCnt="0"/>
      <dgm:spPr/>
    </dgm:pt>
    <dgm:pt modelId="{0A06CDE8-44CB-4708-959D-082962BAA242}" type="pres">
      <dgm:prSet presAssocID="{253E142B-83F3-4ADD-80C4-636BDA45E860}" presName="node" presStyleLbl="node1" presStyleIdx="2" presStyleCnt="5">
        <dgm:presLayoutVars>
          <dgm:bulletEnabled val="1"/>
        </dgm:presLayoutVars>
      </dgm:prSet>
      <dgm:spPr/>
    </dgm:pt>
    <dgm:pt modelId="{D51924B8-0680-4876-A25E-8700EE8CA169}" type="pres">
      <dgm:prSet presAssocID="{B125AF9A-4C5C-4641-A25B-B4384A671D7A}" presName="sibTrans" presStyleCnt="0"/>
      <dgm:spPr/>
    </dgm:pt>
    <dgm:pt modelId="{417FF8CC-F156-4146-A9F1-4F70E286B10C}" type="pres">
      <dgm:prSet presAssocID="{159258B4-8D8F-443E-B61C-2B74A4847824}" presName="node" presStyleLbl="node1" presStyleIdx="3" presStyleCnt="5">
        <dgm:presLayoutVars>
          <dgm:bulletEnabled val="1"/>
        </dgm:presLayoutVars>
      </dgm:prSet>
      <dgm:spPr/>
    </dgm:pt>
    <dgm:pt modelId="{FB432FC4-C126-48E7-B2F5-C463133E5261}" type="pres">
      <dgm:prSet presAssocID="{B248A747-645C-40AE-B827-A276B14854C2}" presName="sibTrans" presStyleCnt="0"/>
      <dgm:spPr/>
    </dgm:pt>
    <dgm:pt modelId="{6481A353-7E85-4EB0-91CC-2F043F8FB78F}" type="pres">
      <dgm:prSet presAssocID="{5C3C3F76-874E-4CAF-BF50-48599C1AAFE7}" presName="node" presStyleLbl="node1" presStyleIdx="4" presStyleCnt="5">
        <dgm:presLayoutVars>
          <dgm:bulletEnabled val="1"/>
        </dgm:presLayoutVars>
      </dgm:prSet>
      <dgm:spPr/>
    </dgm:pt>
  </dgm:ptLst>
  <dgm:cxnLst>
    <dgm:cxn modelId="{DB6F7B11-9356-4CA2-9EAA-7E8714C9B012}" type="presOf" srcId="{D0FF5DE9-5CE7-40DA-987F-DEE8DE5CE233}" destId="{FB5E0BDE-DF5D-414E-8921-7E7B1B84F7F4}" srcOrd="0" destOrd="0" presId="urn:microsoft.com/office/officeart/2005/8/layout/default"/>
    <dgm:cxn modelId="{E9BFEC22-C1AC-4BD7-B822-DDFE716FA411}" srcId="{3C95C819-8C9C-43F6-A6DE-F7FF71654C13}" destId="{253E142B-83F3-4ADD-80C4-636BDA45E860}" srcOrd="2" destOrd="0" parTransId="{F9B55F22-22EB-474B-B595-3B7FFC03B500}" sibTransId="{B125AF9A-4C5C-4641-A25B-B4384A671D7A}"/>
    <dgm:cxn modelId="{3D3B8131-B7E5-4078-87FB-133245D50D1A}" type="presOf" srcId="{5C3C3F76-874E-4CAF-BF50-48599C1AAFE7}" destId="{6481A353-7E85-4EB0-91CC-2F043F8FB78F}" srcOrd="0" destOrd="0" presId="urn:microsoft.com/office/officeart/2005/8/layout/default"/>
    <dgm:cxn modelId="{FCB36170-CDB5-45A2-BC56-59C6A382C5DB}" srcId="{3C95C819-8C9C-43F6-A6DE-F7FF71654C13}" destId="{159258B4-8D8F-443E-B61C-2B74A4847824}" srcOrd="3" destOrd="0" parTransId="{B4B6BA4B-DEC0-4921-8183-59BB08F1068B}" sibTransId="{B248A747-645C-40AE-B827-A276B14854C2}"/>
    <dgm:cxn modelId="{BE400AB0-7258-40D6-988F-6F1E4F28FAF8}" type="presOf" srcId="{DC2E5C47-86A2-46EB-817C-4E673D8ED9E9}" destId="{0BFA3F03-0F5D-4AE4-BEA6-19EF93C616E7}" srcOrd="0" destOrd="0" presId="urn:microsoft.com/office/officeart/2005/8/layout/default"/>
    <dgm:cxn modelId="{528454B1-B007-4AF1-A053-E6A9FCCDBB5A}" srcId="{3C95C819-8C9C-43F6-A6DE-F7FF71654C13}" destId="{DC2E5C47-86A2-46EB-817C-4E673D8ED9E9}" srcOrd="1" destOrd="0" parTransId="{075A9CD4-730A-4145-B241-35C37EB1E551}" sibTransId="{6B0C5A1C-4002-4EFC-B594-60AD1DAD557E}"/>
    <dgm:cxn modelId="{128360B3-729A-435D-A456-49F3D4DDB003}" type="presOf" srcId="{159258B4-8D8F-443E-B61C-2B74A4847824}" destId="{417FF8CC-F156-4146-A9F1-4F70E286B10C}" srcOrd="0" destOrd="0" presId="urn:microsoft.com/office/officeart/2005/8/layout/default"/>
    <dgm:cxn modelId="{C71000C5-7E37-4DAD-8352-E5785FFA69B9}" type="presOf" srcId="{3C95C819-8C9C-43F6-A6DE-F7FF71654C13}" destId="{881E32EA-0785-44CE-A83F-981B5928E1BB}" srcOrd="0" destOrd="0" presId="urn:microsoft.com/office/officeart/2005/8/layout/default"/>
    <dgm:cxn modelId="{E4734AC6-12E8-499E-9A9C-299CA6FC7A99}" type="presOf" srcId="{253E142B-83F3-4ADD-80C4-636BDA45E860}" destId="{0A06CDE8-44CB-4708-959D-082962BAA242}" srcOrd="0" destOrd="0" presId="urn:microsoft.com/office/officeart/2005/8/layout/default"/>
    <dgm:cxn modelId="{02D322D3-EB4E-47E8-A37B-2BFA22E91F55}" srcId="{3C95C819-8C9C-43F6-A6DE-F7FF71654C13}" destId="{D0FF5DE9-5CE7-40DA-987F-DEE8DE5CE233}" srcOrd="0" destOrd="0" parTransId="{A38710A6-1308-4DD4-BEFF-F07887E9BB11}" sibTransId="{85E27257-B4CC-4E06-AEFC-F57A819D3A70}"/>
    <dgm:cxn modelId="{DF710AE3-2642-459F-8ACE-DB02932980F8}" srcId="{3C95C819-8C9C-43F6-A6DE-F7FF71654C13}" destId="{5C3C3F76-874E-4CAF-BF50-48599C1AAFE7}" srcOrd="4" destOrd="0" parTransId="{162900CE-541C-4241-B8CC-ECBF635E1E9A}" sibTransId="{071F3F90-5088-41BF-8AB3-852DF479D75C}"/>
    <dgm:cxn modelId="{103EF480-DB14-4F6A-914B-14A49F01DCF6}" type="presParOf" srcId="{881E32EA-0785-44CE-A83F-981B5928E1BB}" destId="{FB5E0BDE-DF5D-414E-8921-7E7B1B84F7F4}" srcOrd="0" destOrd="0" presId="urn:microsoft.com/office/officeart/2005/8/layout/default"/>
    <dgm:cxn modelId="{16542703-FFD8-4F55-B220-BD46C1C84742}" type="presParOf" srcId="{881E32EA-0785-44CE-A83F-981B5928E1BB}" destId="{01CF9BFE-B10C-42FA-B8A0-27B96F22AA3A}" srcOrd="1" destOrd="0" presId="urn:microsoft.com/office/officeart/2005/8/layout/default"/>
    <dgm:cxn modelId="{D5901ADD-BA8F-4459-A67E-EC343BC8F4F9}" type="presParOf" srcId="{881E32EA-0785-44CE-A83F-981B5928E1BB}" destId="{0BFA3F03-0F5D-4AE4-BEA6-19EF93C616E7}" srcOrd="2" destOrd="0" presId="urn:microsoft.com/office/officeart/2005/8/layout/default"/>
    <dgm:cxn modelId="{2E8A2D76-2FA4-4454-BD19-7A3CF8EA6685}" type="presParOf" srcId="{881E32EA-0785-44CE-A83F-981B5928E1BB}" destId="{813753B9-6FAC-4227-921A-409C9173B3F5}" srcOrd="3" destOrd="0" presId="urn:microsoft.com/office/officeart/2005/8/layout/default"/>
    <dgm:cxn modelId="{D795C137-C12C-47FE-AFFC-86A9480BE31C}" type="presParOf" srcId="{881E32EA-0785-44CE-A83F-981B5928E1BB}" destId="{0A06CDE8-44CB-4708-959D-082962BAA242}" srcOrd="4" destOrd="0" presId="urn:microsoft.com/office/officeart/2005/8/layout/default"/>
    <dgm:cxn modelId="{948F306C-332A-4C31-84F5-276AF381BA04}" type="presParOf" srcId="{881E32EA-0785-44CE-A83F-981B5928E1BB}" destId="{D51924B8-0680-4876-A25E-8700EE8CA169}" srcOrd="5" destOrd="0" presId="urn:microsoft.com/office/officeart/2005/8/layout/default"/>
    <dgm:cxn modelId="{FF6220F6-E46D-4A57-9A6C-C8EFF8A2D44E}" type="presParOf" srcId="{881E32EA-0785-44CE-A83F-981B5928E1BB}" destId="{417FF8CC-F156-4146-A9F1-4F70E286B10C}" srcOrd="6" destOrd="0" presId="urn:microsoft.com/office/officeart/2005/8/layout/default"/>
    <dgm:cxn modelId="{E1FE54BB-092D-4BFB-BE56-CDD5D37E3141}" type="presParOf" srcId="{881E32EA-0785-44CE-A83F-981B5928E1BB}" destId="{FB432FC4-C126-48E7-B2F5-C463133E5261}" srcOrd="7" destOrd="0" presId="urn:microsoft.com/office/officeart/2005/8/layout/default"/>
    <dgm:cxn modelId="{289C7BE1-27CA-41E4-BA08-F1C89F90E4AE}" type="presParOf" srcId="{881E32EA-0785-44CE-A83F-981B5928E1BB}" destId="{6481A353-7E85-4EB0-91CC-2F043F8FB78F}" srcOrd="8" destOrd="0" presId="urn:microsoft.com/office/officeart/2005/8/layout/default"/>
  </dgm:cxnLst>
  <dgm:bg/>
  <dgm:whole/>
  <dgm:extLst>
    <a:ext uri="http://schemas.microsoft.com/office/drawing/2008/diagram">
      <dsp:dataModelExt xmlns:dsp="http://schemas.microsoft.com/office/drawing/2008/diagram" relId="rId38"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3C95C819-8C9C-43F6-A6DE-F7FF71654C13}" type="doc">
      <dgm:prSet loTypeId="urn:microsoft.com/office/officeart/2005/8/layout/default" loCatId="list" qsTypeId="urn:microsoft.com/office/officeart/2005/8/quickstyle/3d2" qsCatId="3D" csTypeId="urn:microsoft.com/office/officeart/2005/8/colors/colorful4" csCatId="colorful" phldr="1"/>
      <dgm:spPr/>
      <dgm:t>
        <a:bodyPr/>
        <a:lstStyle/>
        <a:p>
          <a:endParaRPr lang="ru-RU"/>
        </a:p>
      </dgm:t>
    </dgm:pt>
    <dgm:pt modelId="{D0FF5DE9-5CE7-40DA-987F-DEE8DE5CE233}">
      <dgm:prSet phldrT="[Текст]" custT="1"/>
      <dgm:spPr/>
      <dgm:t>
        <a:bodyPr/>
        <a:lstStyle/>
        <a:p>
          <a:r>
            <a:rPr lang="ru-RU" sz="1100" b="1" dirty="0">
              <a:solidFill>
                <a:srgbClr val="0000CC"/>
              </a:solidFill>
              <a:latin typeface="Times New Roman" panose="02020603050405020304" pitchFamily="18" charset="0"/>
              <a:cs typeface="Times New Roman" panose="02020603050405020304" pitchFamily="18" charset="0"/>
            </a:rPr>
            <a:t>образование</a:t>
          </a:r>
        </a:p>
        <a:p>
          <a:r>
            <a:rPr lang="ru-RU" sz="1100" b="1" dirty="0">
              <a:solidFill>
                <a:srgbClr val="0000CC"/>
              </a:solidFill>
              <a:latin typeface="Times New Roman" panose="02020603050405020304" pitchFamily="18" charset="0"/>
              <a:cs typeface="Times New Roman" panose="02020603050405020304" pitchFamily="18" charset="0"/>
            </a:rPr>
            <a:t>34437,29 руб. </a:t>
          </a:r>
        </a:p>
      </dgm:t>
    </dgm:pt>
    <dgm:pt modelId="{A38710A6-1308-4DD4-BEFF-F07887E9BB11}" type="parTrans" cxnId="{02D322D3-EB4E-47E8-A37B-2BFA22E91F55}">
      <dgm:prSet/>
      <dgm:spPr/>
      <dgm:t>
        <a:bodyPr/>
        <a:lstStyle/>
        <a:p>
          <a:endParaRPr lang="ru-RU"/>
        </a:p>
      </dgm:t>
    </dgm:pt>
    <dgm:pt modelId="{85E27257-B4CC-4E06-AEFC-F57A819D3A70}" type="sibTrans" cxnId="{02D322D3-EB4E-47E8-A37B-2BFA22E91F55}">
      <dgm:prSet/>
      <dgm:spPr/>
      <dgm:t>
        <a:bodyPr/>
        <a:lstStyle/>
        <a:p>
          <a:endParaRPr lang="ru-RU"/>
        </a:p>
      </dgm:t>
    </dgm:pt>
    <dgm:pt modelId="{DC2E5C47-86A2-46EB-817C-4E673D8ED9E9}">
      <dgm:prSet phldrT="[Текст]" custT="1"/>
      <dgm:spPr/>
      <dgm:t>
        <a:bodyPr/>
        <a:lstStyle/>
        <a:p>
          <a:r>
            <a:rPr lang="ru-RU" sz="1100" b="1" dirty="0">
              <a:solidFill>
                <a:srgbClr val="0000CC"/>
              </a:solidFill>
              <a:latin typeface="Times New Roman" panose="02020603050405020304" pitchFamily="18" charset="0"/>
              <a:cs typeface="Times New Roman" panose="02020603050405020304" pitchFamily="18" charset="0"/>
            </a:rPr>
            <a:t>культура и спорт</a:t>
          </a:r>
        </a:p>
        <a:p>
          <a:r>
            <a:rPr lang="ru-RU" sz="1100" b="1" dirty="0">
              <a:solidFill>
                <a:srgbClr val="0000CC"/>
              </a:solidFill>
              <a:latin typeface="Times New Roman" panose="02020603050405020304" pitchFamily="18" charset="0"/>
              <a:cs typeface="Times New Roman" panose="02020603050405020304" pitchFamily="18" charset="0"/>
            </a:rPr>
            <a:t>5975,32 руб.</a:t>
          </a:r>
        </a:p>
      </dgm:t>
    </dgm:pt>
    <dgm:pt modelId="{075A9CD4-730A-4145-B241-35C37EB1E551}" type="parTrans" cxnId="{528454B1-B007-4AF1-A053-E6A9FCCDBB5A}">
      <dgm:prSet/>
      <dgm:spPr/>
      <dgm:t>
        <a:bodyPr/>
        <a:lstStyle/>
        <a:p>
          <a:endParaRPr lang="ru-RU"/>
        </a:p>
      </dgm:t>
    </dgm:pt>
    <dgm:pt modelId="{6B0C5A1C-4002-4EFC-B594-60AD1DAD557E}" type="sibTrans" cxnId="{528454B1-B007-4AF1-A053-E6A9FCCDBB5A}">
      <dgm:prSet/>
      <dgm:spPr/>
      <dgm:t>
        <a:bodyPr/>
        <a:lstStyle/>
        <a:p>
          <a:endParaRPr lang="ru-RU"/>
        </a:p>
      </dgm:t>
    </dgm:pt>
    <dgm:pt modelId="{253E142B-83F3-4ADD-80C4-636BDA45E860}">
      <dgm:prSet phldrT="[Текст]" custT="1"/>
      <dgm:spPr/>
      <dgm:t>
        <a:bodyPr/>
        <a:lstStyle/>
        <a:p>
          <a:r>
            <a:rPr lang="ru-RU" sz="1100" b="1" dirty="0">
              <a:solidFill>
                <a:srgbClr val="0000CC"/>
              </a:solidFill>
              <a:latin typeface="Times New Roman" panose="02020603050405020304" pitchFamily="18" charset="0"/>
              <a:cs typeface="Times New Roman" panose="02020603050405020304" pitchFamily="18" charset="0"/>
            </a:rPr>
            <a:t>социальная политика</a:t>
          </a:r>
        </a:p>
        <a:p>
          <a:r>
            <a:rPr lang="ru-RU" sz="1100" b="1" dirty="0">
              <a:solidFill>
                <a:srgbClr val="0000CC"/>
              </a:solidFill>
              <a:latin typeface="Times New Roman" panose="02020603050405020304" pitchFamily="18" charset="0"/>
              <a:cs typeface="Times New Roman" panose="02020603050405020304" pitchFamily="18" charset="0"/>
            </a:rPr>
            <a:t>4331,66 руб.</a:t>
          </a:r>
        </a:p>
      </dgm:t>
    </dgm:pt>
    <dgm:pt modelId="{F9B55F22-22EB-474B-B595-3B7FFC03B500}" type="parTrans" cxnId="{E9BFEC22-C1AC-4BD7-B822-DDFE716FA411}">
      <dgm:prSet/>
      <dgm:spPr/>
      <dgm:t>
        <a:bodyPr/>
        <a:lstStyle/>
        <a:p>
          <a:endParaRPr lang="ru-RU"/>
        </a:p>
      </dgm:t>
    </dgm:pt>
    <dgm:pt modelId="{B125AF9A-4C5C-4641-A25B-B4384A671D7A}" type="sibTrans" cxnId="{E9BFEC22-C1AC-4BD7-B822-DDFE716FA411}">
      <dgm:prSet/>
      <dgm:spPr/>
      <dgm:t>
        <a:bodyPr/>
        <a:lstStyle/>
        <a:p>
          <a:endParaRPr lang="ru-RU"/>
        </a:p>
      </dgm:t>
    </dgm:pt>
    <dgm:pt modelId="{159258B4-8D8F-443E-B61C-2B74A4847824}">
      <dgm:prSet phldrT="[Текст]" custT="1"/>
      <dgm:spPr/>
      <dgm:t>
        <a:bodyPr/>
        <a:lstStyle/>
        <a:p>
          <a:r>
            <a:rPr lang="ru-RU" sz="1100" b="1" dirty="0">
              <a:solidFill>
                <a:srgbClr val="0000CC"/>
              </a:solidFill>
              <a:latin typeface="Times New Roman" panose="02020603050405020304" pitchFamily="18" charset="0"/>
              <a:cs typeface="Times New Roman" panose="02020603050405020304" pitchFamily="18" charset="0"/>
            </a:rPr>
            <a:t>прочие расходы</a:t>
          </a:r>
        </a:p>
        <a:p>
          <a:r>
            <a:rPr lang="ru-RU" sz="1100" b="1" dirty="0">
              <a:solidFill>
                <a:srgbClr val="0000CC"/>
              </a:solidFill>
              <a:latin typeface="Times New Roman" panose="02020603050405020304" pitchFamily="18" charset="0"/>
              <a:cs typeface="Times New Roman" panose="02020603050405020304" pitchFamily="18" charset="0"/>
            </a:rPr>
            <a:t>15768,14 руб.</a:t>
          </a:r>
        </a:p>
      </dgm:t>
    </dgm:pt>
    <dgm:pt modelId="{B4B6BA4B-DEC0-4921-8183-59BB08F1068B}" type="parTrans" cxnId="{FCB36170-CDB5-45A2-BC56-59C6A382C5DB}">
      <dgm:prSet/>
      <dgm:spPr/>
      <dgm:t>
        <a:bodyPr/>
        <a:lstStyle/>
        <a:p>
          <a:endParaRPr lang="ru-RU"/>
        </a:p>
      </dgm:t>
    </dgm:pt>
    <dgm:pt modelId="{B248A747-645C-40AE-B827-A276B14854C2}" type="sibTrans" cxnId="{FCB36170-CDB5-45A2-BC56-59C6A382C5DB}">
      <dgm:prSet/>
      <dgm:spPr/>
      <dgm:t>
        <a:bodyPr/>
        <a:lstStyle/>
        <a:p>
          <a:endParaRPr lang="ru-RU"/>
        </a:p>
      </dgm:t>
    </dgm:pt>
    <dgm:pt modelId="{5C3C3F76-874E-4CAF-BF50-48599C1AAFE7}">
      <dgm:prSet phldrT="[Текст]" custT="1"/>
      <dgm:spPr/>
      <dgm:t>
        <a:bodyPr/>
        <a:lstStyle/>
        <a:p>
          <a:r>
            <a:rPr lang="ru-RU" sz="1100" b="1" dirty="0">
              <a:solidFill>
                <a:schemeClr val="tx1">
                  <a:lumMod val="95000"/>
                  <a:lumOff val="5000"/>
                </a:schemeClr>
              </a:solidFill>
              <a:latin typeface="Times New Roman" panose="02020603050405020304" pitchFamily="18" charset="0"/>
              <a:cs typeface="Times New Roman" panose="02020603050405020304" pitchFamily="18" charset="0"/>
            </a:rPr>
            <a:t>2023г (план)</a:t>
          </a:r>
        </a:p>
      </dgm:t>
    </dgm:pt>
    <dgm:pt modelId="{162900CE-541C-4241-B8CC-ECBF635E1E9A}" type="parTrans" cxnId="{DF710AE3-2642-459F-8ACE-DB02932980F8}">
      <dgm:prSet/>
      <dgm:spPr/>
      <dgm:t>
        <a:bodyPr/>
        <a:lstStyle/>
        <a:p>
          <a:endParaRPr lang="ru-RU"/>
        </a:p>
      </dgm:t>
    </dgm:pt>
    <dgm:pt modelId="{071F3F90-5088-41BF-8AB3-852DF479D75C}" type="sibTrans" cxnId="{DF710AE3-2642-459F-8ACE-DB02932980F8}">
      <dgm:prSet/>
      <dgm:spPr/>
      <dgm:t>
        <a:bodyPr/>
        <a:lstStyle/>
        <a:p>
          <a:endParaRPr lang="ru-RU"/>
        </a:p>
      </dgm:t>
    </dgm:pt>
    <dgm:pt modelId="{881E32EA-0785-44CE-A83F-981B5928E1BB}" type="pres">
      <dgm:prSet presAssocID="{3C95C819-8C9C-43F6-A6DE-F7FF71654C13}" presName="diagram" presStyleCnt="0">
        <dgm:presLayoutVars>
          <dgm:dir/>
          <dgm:resizeHandles val="exact"/>
        </dgm:presLayoutVars>
      </dgm:prSet>
      <dgm:spPr/>
    </dgm:pt>
    <dgm:pt modelId="{FB5E0BDE-DF5D-414E-8921-7E7B1B84F7F4}" type="pres">
      <dgm:prSet presAssocID="{D0FF5DE9-5CE7-40DA-987F-DEE8DE5CE233}" presName="node" presStyleLbl="node1" presStyleIdx="0" presStyleCnt="5">
        <dgm:presLayoutVars>
          <dgm:bulletEnabled val="1"/>
        </dgm:presLayoutVars>
      </dgm:prSet>
      <dgm:spPr/>
    </dgm:pt>
    <dgm:pt modelId="{01CF9BFE-B10C-42FA-B8A0-27B96F22AA3A}" type="pres">
      <dgm:prSet presAssocID="{85E27257-B4CC-4E06-AEFC-F57A819D3A70}" presName="sibTrans" presStyleCnt="0"/>
      <dgm:spPr/>
    </dgm:pt>
    <dgm:pt modelId="{0BFA3F03-0F5D-4AE4-BEA6-19EF93C616E7}" type="pres">
      <dgm:prSet presAssocID="{DC2E5C47-86A2-46EB-817C-4E673D8ED9E9}" presName="node" presStyleLbl="node1" presStyleIdx="1" presStyleCnt="5">
        <dgm:presLayoutVars>
          <dgm:bulletEnabled val="1"/>
        </dgm:presLayoutVars>
      </dgm:prSet>
      <dgm:spPr/>
    </dgm:pt>
    <dgm:pt modelId="{813753B9-6FAC-4227-921A-409C9173B3F5}" type="pres">
      <dgm:prSet presAssocID="{6B0C5A1C-4002-4EFC-B594-60AD1DAD557E}" presName="sibTrans" presStyleCnt="0"/>
      <dgm:spPr/>
    </dgm:pt>
    <dgm:pt modelId="{0A06CDE8-44CB-4708-959D-082962BAA242}" type="pres">
      <dgm:prSet presAssocID="{253E142B-83F3-4ADD-80C4-636BDA45E860}" presName="node" presStyleLbl="node1" presStyleIdx="2" presStyleCnt="5">
        <dgm:presLayoutVars>
          <dgm:bulletEnabled val="1"/>
        </dgm:presLayoutVars>
      </dgm:prSet>
      <dgm:spPr/>
    </dgm:pt>
    <dgm:pt modelId="{D51924B8-0680-4876-A25E-8700EE8CA169}" type="pres">
      <dgm:prSet presAssocID="{B125AF9A-4C5C-4641-A25B-B4384A671D7A}" presName="sibTrans" presStyleCnt="0"/>
      <dgm:spPr/>
    </dgm:pt>
    <dgm:pt modelId="{417FF8CC-F156-4146-A9F1-4F70E286B10C}" type="pres">
      <dgm:prSet presAssocID="{159258B4-8D8F-443E-B61C-2B74A4847824}" presName="node" presStyleLbl="node1" presStyleIdx="3" presStyleCnt="5">
        <dgm:presLayoutVars>
          <dgm:bulletEnabled val="1"/>
        </dgm:presLayoutVars>
      </dgm:prSet>
      <dgm:spPr/>
    </dgm:pt>
    <dgm:pt modelId="{FB432FC4-C126-48E7-B2F5-C463133E5261}" type="pres">
      <dgm:prSet presAssocID="{B248A747-645C-40AE-B827-A276B14854C2}" presName="sibTrans" presStyleCnt="0"/>
      <dgm:spPr/>
    </dgm:pt>
    <dgm:pt modelId="{6481A353-7E85-4EB0-91CC-2F043F8FB78F}" type="pres">
      <dgm:prSet presAssocID="{5C3C3F76-874E-4CAF-BF50-48599C1AAFE7}" presName="node" presStyleLbl="node1" presStyleIdx="4" presStyleCnt="5">
        <dgm:presLayoutVars>
          <dgm:bulletEnabled val="1"/>
        </dgm:presLayoutVars>
      </dgm:prSet>
      <dgm:spPr/>
    </dgm:pt>
  </dgm:ptLst>
  <dgm:cxnLst>
    <dgm:cxn modelId="{DB6F7B11-9356-4CA2-9EAA-7E8714C9B012}" type="presOf" srcId="{D0FF5DE9-5CE7-40DA-987F-DEE8DE5CE233}" destId="{FB5E0BDE-DF5D-414E-8921-7E7B1B84F7F4}" srcOrd="0" destOrd="0" presId="urn:microsoft.com/office/officeart/2005/8/layout/default"/>
    <dgm:cxn modelId="{E9BFEC22-C1AC-4BD7-B822-DDFE716FA411}" srcId="{3C95C819-8C9C-43F6-A6DE-F7FF71654C13}" destId="{253E142B-83F3-4ADD-80C4-636BDA45E860}" srcOrd="2" destOrd="0" parTransId="{F9B55F22-22EB-474B-B595-3B7FFC03B500}" sibTransId="{B125AF9A-4C5C-4641-A25B-B4384A671D7A}"/>
    <dgm:cxn modelId="{3D3B8131-B7E5-4078-87FB-133245D50D1A}" type="presOf" srcId="{5C3C3F76-874E-4CAF-BF50-48599C1AAFE7}" destId="{6481A353-7E85-4EB0-91CC-2F043F8FB78F}" srcOrd="0" destOrd="0" presId="urn:microsoft.com/office/officeart/2005/8/layout/default"/>
    <dgm:cxn modelId="{FCB36170-CDB5-45A2-BC56-59C6A382C5DB}" srcId="{3C95C819-8C9C-43F6-A6DE-F7FF71654C13}" destId="{159258B4-8D8F-443E-B61C-2B74A4847824}" srcOrd="3" destOrd="0" parTransId="{B4B6BA4B-DEC0-4921-8183-59BB08F1068B}" sibTransId="{B248A747-645C-40AE-B827-A276B14854C2}"/>
    <dgm:cxn modelId="{BE400AB0-7258-40D6-988F-6F1E4F28FAF8}" type="presOf" srcId="{DC2E5C47-86A2-46EB-817C-4E673D8ED9E9}" destId="{0BFA3F03-0F5D-4AE4-BEA6-19EF93C616E7}" srcOrd="0" destOrd="0" presId="urn:microsoft.com/office/officeart/2005/8/layout/default"/>
    <dgm:cxn modelId="{528454B1-B007-4AF1-A053-E6A9FCCDBB5A}" srcId="{3C95C819-8C9C-43F6-A6DE-F7FF71654C13}" destId="{DC2E5C47-86A2-46EB-817C-4E673D8ED9E9}" srcOrd="1" destOrd="0" parTransId="{075A9CD4-730A-4145-B241-35C37EB1E551}" sibTransId="{6B0C5A1C-4002-4EFC-B594-60AD1DAD557E}"/>
    <dgm:cxn modelId="{128360B3-729A-435D-A456-49F3D4DDB003}" type="presOf" srcId="{159258B4-8D8F-443E-B61C-2B74A4847824}" destId="{417FF8CC-F156-4146-A9F1-4F70E286B10C}" srcOrd="0" destOrd="0" presId="urn:microsoft.com/office/officeart/2005/8/layout/default"/>
    <dgm:cxn modelId="{C71000C5-7E37-4DAD-8352-E5785FFA69B9}" type="presOf" srcId="{3C95C819-8C9C-43F6-A6DE-F7FF71654C13}" destId="{881E32EA-0785-44CE-A83F-981B5928E1BB}" srcOrd="0" destOrd="0" presId="urn:microsoft.com/office/officeart/2005/8/layout/default"/>
    <dgm:cxn modelId="{E4734AC6-12E8-499E-9A9C-299CA6FC7A99}" type="presOf" srcId="{253E142B-83F3-4ADD-80C4-636BDA45E860}" destId="{0A06CDE8-44CB-4708-959D-082962BAA242}" srcOrd="0" destOrd="0" presId="urn:microsoft.com/office/officeart/2005/8/layout/default"/>
    <dgm:cxn modelId="{02D322D3-EB4E-47E8-A37B-2BFA22E91F55}" srcId="{3C95C819-8C9C-43F6-A6DE-F7FF71654C13}" destId="{D0FF5DE9-5CE7-40DA-987F-DEE8DE5CE233}" srcOrd="0" destOrd="0" parTransId="{A38710A6-1308-4DD4-BEFF-F07887E9BB11}" sibTransId="{85E27257-B4CC-4E06-AEFC-F57A819D3A70}"/>
    <dgm:cxn modelId="{DF710AE3-2642-459F-8ACE-DB02932980F8}" srcId="{3C95C819-8C9C-43F6-A6DE-F7FF71654C13}" destId="{5C3C3F76-874E-4CAF-BF50-48599C1AAFE7}" srcOrd="4" destOrd="0" parTransId="{162900CE-541C-4241-B8CC-ECBF635E1E9A}" sibTransId="{071F3F90-5088-41BF-8AB3-852DF479D75C}"/>
    <dgm:cxn modelId="{103EF480-DB14-4F6A-914B-14A49F01DCF6}" type="presParOf" srcId="{881E32EA-0785-44CE-A83F-981B5928E1BB}" destId="{FB5E0BDE-DF5D-414E-8921-7E7B1B84F7F4}" srcOrd="0" destOrd="0" presId="urn:microsoft.com/office/officeart/2005/8/layout/default"/>
    <dgm:cxn modelId="{16542703-FFD8-4F55-B220-BD46C1C84742}" type="presParOf" srcId="{881E32EA-0785-44CE-A83F-981B5928E1BB}" destId="{01CF9BFE-B10C-42FA-B8A0-27B96F22AA3A}" srcOrd="1" destOrd="0" presId="urn:microsoft.com/office/officeart/2005/8/layout/default"/>
    <dgm:cxn modelId="{D5901ADD-BA8F-4459-A67E-EC343BC8F4F9}" type="presParOf" srcId="{881E32EA-0785-44CE-A83F-981B5928E1BB}" destId="{0BFA3F03-0F5D-4AE4-BEA6-19EF93C616E7}" srcOrd="2" destOrd="0" presId="urn:microsoft.com/office/officeart/2005/8/layout/default"/>
    <dgm:cxn modelId="{2E8A2D76-2FA4-4454-BD19-7A3CF8EA6685}" type="presParOf" srcId="{881E32EA-0785-44CE-A83F-981B5928E1BB}" destId="{813753B9-6FAC-4227-921A-409C9173B3F5}" srcOrd="3" destOrd="0" presId="urn:microsoft.com/office/officeart/2005/8/layout/default"/>
    <dgm:cxn modelId="{D795C137-C12C-47FE-AFFC-86A9480BE31C}" type="presParOf" srcId="{881E32EA-0785-44CE-A83F-981B5928E1BB}" destId="{0A06CDE8-44CB-4708-959D-082962BAA242}" srcOrd="4" destOrd="0" presId="urn:microsoft.com/office/officeart/2005/8/layout/default"/>
    <dgm:cxn modelId="{948F306C-332A-4C31-84F5-276AF381BA04}" type="presParOf" srcId="{881E32EA-0785-44CE-A83F-981B5928E1BB}" destId="{D51924B8-0680-4876-A25E-8700EE8CA169}" srcOrd="5" destOrd="0" presId="urn:microsoft.com/office/officeart/2005/8/layout/default"/>
    <dgm:cxn modelId="{FF6220F6-E46D-4A57-9A6C-C8EFF8A2D44E}" type="presParOf" srcId="{881E32EA-0785-44CE-A83F-981B5928E1BB}" destId="{417FF8CC-F156-4146-A9F1-4F70E286B10C}" srcOrd="6" destOrd="0" presId="urn:microsoft.com/office/officeart/2005/8/layout/default"/>
    <dgm:cxn modelId="{E1FE54BB-092D-4BFB-BE56-CDD5D37E3141}" type="presParOf" srcId="{881E32EA-0785-44CE-A83F-981B5928E1BB}" destId="{FB432FC4-C126-48E7-B2F5-C463133E5261}" srcOrd="7" destOrd="0" presId="urn:microsoft.com/office/officeart/2005/8/layout/default"/>
    <dgm:cxn modelId="{289C7BE1-27CA-41E4-BA08-F1C89F90E4AE}" type="presParOf" srcId="{881E32EA-0785-44CE-A83F-981B5928E1BB}" destId="{6481A353-7E85-4EB0-91CC-2F043F8FB78F}" srcOrd="8" destOrd="0" presId="urn:microsoft.com/office/officeart/2005/8/layout/default"/>
  </dgm:cxnLst>
  <dgm:bg/>
  <dgm:whole/>
  <dgm:extLst>
    <a:ext uri="http://schemas.microsoft.com/office/drawing/2008/diagram">
      <dsp:dataModelExt xmlns:dsp="http://schemas.microsoft.com/office/drawing/2008/diagram" relId="rId43"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3C95C819-8C9C-43F6-A6DE-F7FF71654C13}" type="doc">
      <dgm:prSet loTypeId="urn:microsoft.com/office/officeart/2005/8/layout/default" loCatId="list" qsTypeId="urn:microsoft.com/office/officeart/2005/8/quickstyle/3d2" qsCatId="3D" csTypeId="urn:microsoft.com/office/officeart/2005/8/colors/colorful4" csCatId="colorful" phldr="1"/>
      <dgm:spPr/>
      <dgm:t>
        <a:bodyPr/>
        <a:lstStyle/>
        <a:p>
          <a:endParaRPr lang="ru-RU"/>
        </a:p>
      </dgm:t>
    </dgm:pt>
    <dgm:pt modelId="{D0FF5DE9-5CE7-40DA-987F-DEE8DE5CE233}">
      <dgm:prSet phldrT="[Текст]" custT="1"/>
      <dgm:spPr/>
      <dgm:t>
        <a:bodyPr/>
        <a:lstStyle/>
        <a:p>
          <a:r>
            <a:rPr lang="ru-RU" sz="1100" b="1" dirty="0">
              <a:solidFill>
                <a:srgbClr val="0000CC"/>
              </a:solidFill>
              <a:latin typeface="Times New Roman" panose="02020603050405020304" pitchFamily="18" charset="0"/>
              <a:cs typeface="Times New Roman" panose="02020603050405020304" pitchFamily="18" charset="0"/>
            </a:rPr>
            <a:t>образование</a:t>
          </a:r>
        </a:p>
        <a:p>
          <a:r>
            <a:rPr lang="ru-RU" sz="1100" b="1" dirty="0">
              <a:solidFill>
                <a:srgbClr val="0000CC"/>
              </a:solidFill>
              <a:latin typeface="Times New Roman" panose="02020603050405020304" pitchFamily="18" charset="0"/>
              <a:cs typeface="Times New Roman" panose="02020603050405020304" pitchFamily="18" charset="0"/>
            </a:rPr>
            <a:t>36403,20 руб. </a:t>
          </a:r>
        </a:p>
      </dgm:t>
    </dgm:pt>
    <dgm:pt modelId="{A38710A6-1308-4DD4-BEFF-F07887E9BB11}" type="parTrans" cxnId="{02D322D3-EB4E-47E8-A37B-2BFA22E91F55}">
      <dgm:prSet/>
      <dgm:spPr/>
      <dgm:t>
        <a:bodyPr/>
        <a:lstStyle/>
        <a:p>
          <a:endParaRPr lang="ru-RU"/>
        </a:p>
      </dgm:t>
    </dgm:pt>
    <dgm:pt modelId="{85E27257-B4CC-4E06-AEFC-F57A819D3A70}" type="sibTrans" cxnId="{02D322D3-EB4E-47E8-A37B-2BFA22E91F55}">
      <dgm:prSet/>
      <dgm:spPr/>
      <dgm:t>
        <a:bodyPr/>
        <a:lstStyle/>
        <a:p>
          <a:endParaRPr lang="ru-RU"/>
        </a:p>
      </dgm:t>
    </dgm:pt>
    <dgm:pt modelId="{DC2E5C47-86A2-46EB-817C-4E673D8ED9E9}">
      <dgm:prSet phldrT="[Текст]" custT="1"/>
      <dgm:spPr/>
      <dgm:t>
        <a:bodyPr/>
        <a:lstStyle/>
        <a:p>
          <a:r>
            <a:rPr lang="ru-RU" sz="1100" b="1" dirty="0">
              <a:solidFill>
                <a:srgbClr val="0000CC"/>
              </a:solidFill>
              <a:latin typeface="Times New Roman" panose="02020603050405020304" pitchFamily="18" charset="0"/>
              <a:cs typeface="Times New Roman" panose="02020603050405020304" pitchFamily="18" charset="0"/>
            </a:rPr>
            <a:t>культура и спорт</a:t>
          </a:r>
        </a:p>
        <a:p>
          <a:r>
            <a:rPr lang="ru-RU" sz="1100" b="1" dirty="0">
              <a:solidFill>
                <a:srgbClr val="0000CC"/>
              </a:solidFill>
              <a:latin typeface="Times New Roman" panose="02020603050405020304" pitchFamily="18" charset="0"/>
              <a:cs typeface="Times New Roman" panose="02020603050405020304" pitchFamily="18" charset="0"/>
            </a:rPr>
            <a:t>4484,42 руб.</a:t>
          </a:r>
        </a:p>
      </dgm:t>
    </dgm:pt>
    <dgm:pt modelId="{075A9CD4-730A-4145-B241-35C37EB1E551}" type="parTrans" cxnId="{528454B1-B007-4AF1-A053-E6A9FCCDBB5A}">
      <dgm:prSet/>
      <dgm:spPr/>
      <dgm:t>
        <a:bodyPr/>
        <a:lstStyle/>
        <a:p>
          <a:endParaRPr lang="ru-RU"/>
        </a:p>
      </dgm:t>
    </dgm:pt>
    <dgm:pt modelId="{6B0C5A1C-4002-4EFC-B594-60AD1DAD557E}" type="sibTrans" cxnId="{528454B1-B007-4AF1-A053-E6A9FCCDBB5A}">
      <dgm:prSet/>
      <dgm:spPr/>
      <dgm:t>
        <a:bodyPr/>
        <a:lstStyle/>
        <a:p>
          <a:endParaRPr lang="ru-RU"/>
        </a:p>
      </dgm:t>
    </dgm:pt>
    <dgm:pt modelId="{253E142B-83F3-4ADD-80C4-636BDA45E860}">
      <dgm:prSet phldrT="[Текст]" custT="1"/>
      <dgm:spPr/>
      <dgm:t>
        <a:bodyPr/>
        <a:lstStyle/>
        <a:p>
          <a:r>
            <a:rPr lang="ru-RU" sz="1100" b="1" dirty="0">
              <a:solidFill>
                <a:srgbClr val="0000CC"/>
              </a:solidFill>
              <a:latin typeface="Times New Roman" panose="02020603050405020304" pitchFamily="18" charset="0"/>
              <a:cs typeface="Times New Roman" panose="02020603050405020304" pitchFamily="18" charset="0"/>
            </a:rPr>
            <a:t>социальная политика</a:t>
          </a:r>
        </a:p>
        <a:p>
          <a:r>
            <a:rPr lang="ru-RU" sz="1100" b="1" dirty="0">
              <a:solidFill>
                <a:srgbClr val="0000CC"/>
              </a:solidFill>
              <a:latin typeface="Times New Roman" panose="02020603050405020304" pitchFamily="18" charset="0"/>
              <a:cs typeface="Times New Roman" panose="02020603050405020304" pitchFamily="18" charset="0"/>
            </a:rPr>
            <a:t>4440,6 руб.</a:t>
          </a:r>
        </a:p>
      </dgm:t>
    </dgm:pt>
    <dgm:pt modelId="{F9B55F22-22EB-474B-B595-3B7FFC03B500}" type="parTrans" cxnId="{E9BFEC22-C1AC-4BD7-B822-DDFE716FA411}">
      <dgm:prSet/>
      <dgm:spPr/>
      <dgm:t>
        <a:bodyPr/>
        <a:lstStyle/>
        <a:p>
          <a:endParaRPr lang="ru-RU"/>
        </a:p>
      </dgm:t>
    </dgm:pt>
    <dgm:pt modelId="{B125AF9A-4C5C-4641-A25B-B4384A671D7A}" type="sibTrans" cxnId="{E9BFEC22-C1AC-4BD7-B822-DDFE716FA411}">
      <dgm:prSet/>
      <dgm:spPr/>
      <dgm:t>
        <a:bodyPr/>
        <a:lstStyle/>
        <a:p>
          <a:endParaRPr lang="ru-RU"/>
        </a:p>
      </dgm:t>
    </dgm:pt>
    <dgm:pt modelId="{159258B4-8D8F-443E-B61C-2B74A4847824}">
      <dgm:prSet phldrT="[Текст]" custT="1"/>
      <dgm:spPr/>
      <dgm:t>
        <a:bodyPr/>
        <a:lstStyle/>
        <a:p>
          <a:r>
            <a:rPr lang="ru-RU" sz="1100" b="1" dirty="0">
              <a:solidFill>
                <a:srgbClr val="0000CC"/>
              </a:solidFill>
              <a:latin typeface="Times New Roman" panose="02020603050405020304" pitchFamily="18" charset="0"/>
              <a:cs typeface="Times New Roman" panose="02020603050405020304" pitchFamily="18" charset="0"/>
            </a:rPr>
            <a:t>прочие расходы</a:t>
          </a:r>
        </a:p>
        <a:p>
          <a:r>
            <a:rPr lang="ru-RU" sz="1100" b="1" dirty="0">
              <a:solidFill>
                <a:srgbClr val="0000CC"/>
              </a:solidFill>
              <a:latin typeface="Times New Roman" panose="02020603050405020304" pitchFamily="18" charset="0"/>
              <a:cs typeface="Times New Roman" panose="02020603050405020304" pitchFamily="18" charset="0"/>
            </a:rPr>
            <a:t>16985,99 руб.</a:t>
          </a:r>
        </a:p>
      </dgm:t>
    </dgm:pt>
    <dgm:pt modelId="{B4B6BA4B-DEC0-4921-8183-59BB08F1068B}" type="parTrans" cxnId="{FCB36170-CDB5-45A2-BC56-59C6A382C5DB}">
      <dgm:prSet/>
      <dgm:spPr/>
      <dgm:t>
        <a:bodyPr/>
        <a:lstStyle/>
        <a:p>
          <a:endParaRPr lang="ru-RU"/>
        </a:p>
      </dgm:t>
    </dgm:pt>
    <dgm:pt modelId="{B248A747-645C-40AE-B827-A276B14854C2}" type="sibTrans" cxnId="{FCB36170-CDB5-45A2-BC56-59C6A382C5DB}">
      <dgm:prSet/>
      <dgm:spPr/>
      <dgm:t>
        <a:bodyPr/>
        <a:lstStyle/>
        <a:p>
          <a:endParaRPr lang="ru-RU"/>
        </a:p>
      </dgm:t>
    </dgm:pt>
    <dgm:pt modelId="{5C3C3F76-874E-4CAF-BF50-48599C1AAFE7}">
      <dgm:prSet phldrT="[Текст]" custT="1"/>
      <dgm:spPr/>
      <dgm:t>
        <a:bodyPr/>
        <a:lstStyle/>
        <a:p>
          <a:r>
            <a:rPr lang="ru-RU" sz="1100" b="1" dirty="0">
              <a:solidFill>
                <a:schemeClr val="tx1">
                  <a:lumMod val="95000"/>
                  <a:lumOff val="5000"/>
                </a:schemeClr>
              </a:solidFill>
              <a:latin typeface="Times New Roman" panose="02020603050405020304" pitchFamily="18" charset="0"/>
              <a:cs typeface="Times New Roman" panose="02020603050405020304" pitchFamily="18" charset="0"/>
            </a:rPr>
            <a:t>2024г (прогноз)</a:t>
          </a:r>
        </a:p>
      </dgm:t>
    </dgm:pt>
    <dgm:pt modelId="{162900CE-541C-4241-B8CC-ECBF635E1E9A}" type="parTrans" cxnId="{DF710AE3-2642-459F-8ACE-DB02932980F8}">
      <dgm:prSet/>
      <dgm:spPr/>
      <dgm:t>
        <a:bodyPr/>
        <a:lstStyle/>
        <a:p>
          <a:endParaRPr lang="ru-RU"/>
        </a:p>
      </dgm:t>
    </dgm:pt>
    <dgm:pt modelId="{071F3F90-5088-41BF-8AB3-852DF479D75C}" type="sibTrans" cxnId="{DF710AE3-2642-459F-8ACE-DB02932980F8}">
      <dgm:prSet/>
      <dgm:spPr/>
      <dgm:t>
        <a:bodyPr/>
        <a:lstStyle/>
        <a:p>
          <a:endParaRPr lang="ru-RU"/>
        </a:p>
      </dgm:t>
    </dgm:pt>
    <dgm:pt modelId="{881E32EA-0785-44CE-A83F-981B5928E1BB}" type="pres">
      <dgm:prSet presAssocID="{3C95C819-8C9C-43F6-A6DE-F7FF71654C13}" presName="diagram" presStyleCnt="0">
        <dgm:presLayoutVars>
          <dgm:dir/>
          <dgm:resizeHandles val="exact"/>
        </dgm:presLayoutVars>
      </dgm:prSet>
      <dgm:spPr/>
    </dgm:pt>
    <dgm:pt modelId="{FB5E0BDE-DF5D-414E-8921-7E7B1B84F7F4}" type="pres">
      <dgm:prSet presAssocID="{D0FF5DE9-5CE7-40DA-987F-DEE8DE5CE233}" presName="node" presStyleLbl="node1" presStyleIdx="0" presStyleCnt="5">
        <dgm:presLayoutVars>
          <dgm:bulletEnabled val="1"/>
        </dgm:presLayoutVars>
      </dgm:prSet>
      <dgm:spPr/>
    </dgm:pt>
    <dgm:pt modelId="{01CF9BFE-B10C-42FA-B8A0-27B96F22AA3A}" type="pres">
      <dgm:prSet presAssocID="{85E27257-B4CC-4E06-AEFC-F57A819D3A70}" presName="sibTrans" presStyleCnt="0"/>
      <dgm:spPr/>
    </dgm:pt>
    <dgm:pt modelId="{0BFA3F03-0F5D-4AE4-BEA6-19EF93C616E7}" type="pres">
      <dgm:prSet presAssocID="{DC2E5C47-86A2-46EB-817C-4E673D8ED9E9}" presName="node" presStyleLbl="node1" presStyleIdx="1" presStyleCnt="5">
        <dgm:presLayoutVars>
          <dgm:bulletEnabled val="1"/>
        </dgm:presLayoutVars>
      </dgm:prSet>
      <dgm:spPr/>
    </dgm:pt>
    <dgm:pt modelId="{813753B9-6FAC-4227-921A-409C9173B3F5}" type="pres">
      <dgm:prSet presAssocID="{6B0C5A1C-4002-4EFC-B594-60AD1DAD557E}" presName="sibTrans" presStyleCnt="0"/>
      <dgm:spPr/>
    </dgm:pt>
    <dgm:pt modelId="{0A06CDE8-44CB-4708-959D-082962BAA242}" type="pres">
      <dgm:prSet presAssocID="{253E142B-83F3-4ADD-80C4-636BDA45E860}" presName="node" presStyleLbl="node1" presStyleIdx="2" presStyleCnt="5">
        <dgm:presLayoutVars>
          <dgm:bulletEnabled val="1"/>
        </dgm:presLayoutVars>
      </dgm:prSet>
      <dgm:spPr/>
    </dgm:pt>
    <dgm:pt modelId="{D51924B8-0680-4876-A25E-8700EE8CA169}" type="pres">
      <dgm:prSet presAssocID="{B125AF9A-4C5C-4641-A25B-B4384A671D7A}" presName="sibTrans" presStyleCnt="0"/>
      <dgm:spPr/>
    </dgm:pt>
    <dgm:pt modelId="{417FF8CC-F156-4146-A9F1-4F70E286B10C}" type="pres">
      <dgm:prSet presAssocID="{159258B4-8D8F-443E-B61C-2B74A4847824}" presName="node" presStyleLbl="node1" presStyleIdx="3" presStyleCnt="5">
        <dgm:presLayoutVars>
          <dgm:bulletEnabled val="1"/>
        </dgm:presLayoutVars>
      </dgm:prSet>
      <dgm:spPr/>
    </dgm:pt>
    <dgm:pt modelId="{FB432FC4-C126-48E7-B2F5-C463133E5261}" type="pres">
      <dgm:prSet presAssocID="{B248A747-645C-40AE-B827-A276B14854C2}" presName="sibTrans" presStyleCnt="0"/>
      <dgm:spPr/>
    </dgm:pt>
    <dgm:pt modelId="{6481A353-7E85-4EB0-91CC-2F043F8FB78F}" type="pres">
      <dgm:prSet presAssocID="{5C3C3F76-874E-4CAF-BF50-48599C1AAFE7}" presName="node" presStyleLbl="node1" presStyleIdx="4" presStyleCnt="5">
        <dgm:presLayoutVars>
          <dgm:bulletEnabled val="1"/>
        </dgm:presLayoutVars>
      </dgm:prSet>
      <dgm:spPr/>
    </dgm:pt>
  </dgm:ptLst>
  <dgm:cxnLst>
    <dgm:cxn modelId="{DB6F7B11-9356-4CA2-9EAA-7E8714C9B012}" type="presOf" srcId="{D0FF5DE9-5CE7-40DA-987F-DEE8DE5CE233}" destId="{FB5E0BDE-DF5D-414E-8921-7E7B1B84F7F4}" srcOrd="0" destOrd="0" presId="urn:microsoft.com/office/officeart/2005/8/layout/default"/>
    <dgm:cxn modelId="{E9BFEC22-C1AC-4BD7-B822-DDFE716FA411}" srcId="{3C95C819-8C9C-43F6-A6DE-F7FF71654C13}" destId="{253E142B-83F3-4ADD-80C4-636BDA45E860}" srcOrd="2" destOrd="0" parTransId="{F9B55F22-22EB-474B-B595-3B7FFC03B500}" sibTransId="{B125AF9A-4C5C-4641-A25B-B4384A671D7A}"/>
    <dgm:cxn modelId="{3D3B8131-B7E5-4078-87FB-133245D50D1A}" type="presOf" srcId="{5C3C3F76-874E-4CAF-BF50-48599C1AAFE7}" destId="{6481A353-7E85-4EB0-91CC-2F043F8FB78F}" srcOrd="0" destOrd="0" presId="urn:microsoft.com/office/officeart/2005/8/layout/default"/>
    <dgm:cxn modelId="{FCB36170-CDB5-45A2-BC56-59C6A382C5DB}" srcId="{3C95C819-8C9C-43F6-A6DE-F7FF71654C13}" destId="{159258B4-8D8F-443E-B61C-2B74A4847824}" srcOrd="3" destOrd="0" parTransId="{B4B6BA4B-DEC0-4921-8183-59BB08F1068B}" sibTransId="{B248A747-645C-40AE-B827-A276B14854C2}"/>
    <dgm:cxn modelId="{BE400AB0-7258-40D6-988F-6F1E4F28FAF8}" type="presOf" srcId="{DC2E5C47-86A2-46EB-817C-4E673D8ED9E9}" destId="{0BFA3F03-0F5D-4AE4-BEA6-19EF93C616E7}" srcOrd="0" destOrd="0" presId="urn:microsoft.com/office/officeart/2005/8/layout/default"/>
    <dgm:cxn modelId="{528454B1-B007-4AF1-A053-E6A9FCCDBB5A}" srcId="{3C95C819-8C9C-43F6-A6DE-F7FF71654C13}" destId="{DC2E5C47-86A2-46EB-817C-4E673D8ED9E9}" srcOrd="1" destOrd="0" parTransId="{075A9CD4-730A-4145-B241-35C37EB1E551}" sibTransId="{6B0C5A1C-4002-4EFC-B594-60AD1DAD557E}"/>
    <dgm:cxn modelId="{128360B3-729A-435D-A456-49F3D4DDB003}" type="presOf" srcId="{159258B4-8D8F-443E-B61C-2B74A4847824}" destId="{417FF8CC-F156-4146-A9F1-4F70E286B10C}" srcOrd="0" destOrd="0" presId="urn:microsoft.com/office/officeart/2005/8/layout/default"/>
    <dgm:cxn modelId="{C71000C5-7E37-4DAD-8352-E5785FFA69B9}" type="presOf" srcId="{3C95C819-8C9C-43F6-A6DE-F7FF71654C13}" destId="{881E32EA-0785-44CE-A83F-981B5928E1BB}" srcOrd="0" destOrd="0" presId="urn:microsoft.com/office/officeart/2005/8/layout/default"/>
    <dgm:cxn modelId="{E4734AC6-12E8-499E-9A9C-299CA6FC7A99}" type="presOf" srcId="{253E142B-83F3-4ADD-80C4-636BDA45E860}" destId="{0A06CDE8-44CB-4708-959D-082962BAA242}" srcOrd="0" destOrd="0" presId="urn:microsoft.com/office/officeart/2005/8/layout/default"/>
    <dgm:cxn modelId="{02D322D3-EB4E-47E8-A37B-2BFA22E91F55}" srcId="{3C95C819-8C9C-43F6-A6DE-F7FF71654C13}" destId="{D0FF5DE9-5CE7-40DA-987F-DEE8DE5CE233}" srcOrd="0" destOrd="0" parTransId="{A38710A6-1308-4DD4-BEFF-F07887E9BB11}" sibTransId="{85E27257-B4CC-4E06-AEFC-F57A819D3A70}"/>
    <dgm:cxn modelId="{DF710AE3-2642-459F-8ACE-DB02932980F8}" srcId="{3C95C819-8C9C-43F6-A6DE-F7FF71654C13}" destId="{5C3C3F76-874E-4CAF-BF50-48599C1AAFE7}" srcOrd="4" destOrd="0" parTransId="{162900CE-541C-4241-B8CC-ECBF635E1E9A}" sibTransId="{071F3F90-5088-41BF-8AB3-852DF479D75C}"/>
    <dgm:cxn modelId="{103EF480-DB14-4F6A-914B-14A49F01DCF6}" type="presParOf" srcId="{881E32EA-0785-44CE-A83F-981B5928E1BB}" destId="{FB5E0BDE-DF5D-414E-8921-7E7B1B84F7F4}" srcOrd="0" destOrd="0" presId="urn:microsoft.com/office/officeart/2005/8/layout/default"/>
    <dgm:cxn modelId="{16542703-FFD8-4F55-B220-BD46C1C84742}" type="presParOf" srcId="{881E32EA-0785-44CE-A83F-981B5928E1BB}" destId="{01CF9BFE-B10C-42FA-B8A0-27B96F22AA3A}" srcOrd="1" destOrd="0" presId="urn:microsoft.com/office/officeart/2005/8/layout/default"/>
    <dgm:cxn modelId="{D5901ADD-BA8F-4459-A67E-EC343BC8F4F9}" type="presParOf" srcId="{881E32EA-0785-44CE-A83F-981B5928E1BB}" destId="{0BFA3F03-0F5D-4AE4-BEA6-19EF93C616E7}" srcOrd="2" destOrd="0" presId="urn:microsoft.com/office/officeart/2005/8/layout/default"/>
    <dgm:cxn modelId="{2E8A2D76-2FA4-4454-BD19-7A3CF8EA6685}" type="presParOf" srcId="{881E32EA-0785-44CE-A83F-981B5928E1BB}" destId="{813753B9-6FAC-4227-921A-409C9173B3F5}" srcOrd="3" destOrd="0" presId="urn:microsoft.com/office/officeart/2005/8/layout/default"/>
    <dgm:cxn modelId="{D795C137-C12C-47FE-AFFC-86A9480BE31C}" type="presParOf" srcId="{881E32EA-0785-44CE-A83F-981B5928E1BB}" destId="{0A06CDE8-44CB-4708-959D-082962BAA242}" srcOrd="4" destOrd="0" presId="urn:microsoft.com/office/officeart/2005/8/layout/default"/>
    <dgm:cxn modelId="{948F306C-332A-4C31-84F5-276AF381BA04}" type="presParOf" srcId="{881E32EA-0785-44CE-A83F-981B5928E1BB}" destId="{D51924B8-0680-4876-A25E-8700EE8CA169}" srcOrd="5" destOrd="0" presId="urn:microsoft.com/office/officeart/2005/8/layout/default"/>
    <dgm:cxn modelId="{FF6220F6-E46D-4A57-9A6C-C8EFF8A2D44E}" type="presParOf" srcId="{881E32EA-0785-44CE-A83F-981B5928E1BB}" destId="{417FF8CC-F156-4146-A9F1-4F70E286B10C}" srcOrd="6" destOrd="0" presId="urn:microsoft.com/office/officeart/2005/8/layout/default"/>
    <dgm:cxn modelId="{E1FE54BB-092D-4BFB-BE56-CDD5D37E3141}" type="presParOf" srcId="{881E32EA-0785-44CE-A83F-981B5928E1BB}" destId="{FB432FC4-C126-48E7-B2F5-C463133E5261}" srcOrd="7" destOrd="0" presId="urn:microsoft.com/office/officeart/2005/8/layout/default"/>
    <dgm:cxn modelId="{289C7BE1-27CA-41E4-BA08-F1C89F90E4AE}" type="presParOf" srcId="{881E32EA-0785-44CE-A83F-981B5928E1BB}" destId="{6481A353-7E85-4EB0-91CC-2F043F8FB78F}" srcOrd="8" destOrd="0" presId="urn:microsoft.com/office/officeart/2005/8/layout/default"/>
  </dgm:cxnLst>
  <dgm:bg/>
  <dgm:whole/>
  <dgm:extLst>
    <a:ext uri="http://schemas.microsoft.com/office/drawing/2008/diagram">
      <dsp:dataModelExt xmlns:dsp="http://schemas.microsoft.com/office/drawing/2008/diagram" relId="rId48"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3C95C819-8C9C-43F6-A6DE-F7FF71654C13}" type="doc">
      <dgm:prSet loTypeId="urn:microsoft.com/office/officeart/2005/8/layout/default" loCatId="list" qsTypeId="urn:microsoft.com/office/officeart/2005/8/quickstyle/3d2" qsCatId="3D" csTypeId="urn:microsoft.com/office/officeart/2005/8/colors/colorful4" csCatId="colorful" phldr="1"/>
      <dgm:spPr/>
      <dgm:t>
        <a:bodyPr/>
        <a:lstStyle/>
        <a:p>
          <a:endParaRPr lang="ru-RU"/>
        </a:p>
      </dgm:t>
    </dgm:pt>
    <dgm:pt modelId="{D0FF5DE9-5CE7-40DA-987F-DEE8DE5CE233}">
      <dgm:prSet phldrT="[Текст]" custT="1"/>
      <dgm:spPr/>
      <dgm:t>
        <a:bodyPr/>
        <a:lstStyle/>
        <a:p>
          <a:r>
            <a:rPr lang="ru-RU" sz="1100" b="1" dirty="0">
              <a:solidFill>
                <a:srgbClr val="0000CC"/>
              </a:solidFill>
              <a:latin typeface="Times New Roman" panose="02020603050405020304" pitchFamily="18" charset="0"/>
              <a:cs typeface="Times New Roman" panose="02020603050405020304" pitchFamily="18" charset="0"/>
            </a:rPr>
            <a:t>образование</a:t>
          </a:r>
        </a:p>
        <a:p>
          <a:r>
            <a:rPr lang="ru-RU" sz="1100" b="1" dirty="0">
              <a:solidFill>
                <a:srgbClr val="0000CC"/>
              </a:solidFill>
              <a:latin typeface="Times New Roman" panose="02020603050405020304" pitchFamily="18" charset="0"/>
              <a:cs typeface="Times New Roman" panose="02020603050405020304" pitchFamily="18" charset="0"/>
            </a:rPr>
            <a:t>39889,83 руб. </a:t>
          </a:r>
        </a:p>
      </dgm:t>
    </dgm:pt>
    <dgm:pt modelId="{A38710A6-1308-4DD4-BEFF-F07887E9BB11}" type="parTrans" cxnId="{02D322D3-EB4E-47E8-A37B-2BFA22E91F55}">
      <dgm:prSet/>
      <dgm:spPr/>
      <dgm:t>
        <a:bodyPr/>
        <a:lstStyle/>
        <a:p>
          <a:endParaRPr lang="ru-RU"/>
        </a:p>
      </dgm:t>
    </dgm:pt>
    <dgm:pt modelId="{85E27257-B4CC-4E06-AEFC-F57A819D3A70}" type="sibTrans" cxnId="{02D322D3-EB4E-47E8-A37B-2BFA22E91F55}">
      <dgm:prSet/>
      <dgm:spPr/>
      <dgm:t>
        <a:bodyPr/>
        <a:lstStyle/>
        <a:p>
          <a:endParaRPr lang="ru-RU"/>
        </a:p>
      </dgm:t>
    </dgm:pt>
    <dgm:pt modelId="{DC2E5C47-86A2-46EB-817C-4E673D8ED9E9}">
      <dgm:prSet phldrT="[Текст]" custT="1"/>
      <dgm:spPr/>
      <dgm:t>
        <a:bodyPr/>
        <a:lstStyle/>
        <a:p>
          <a:r>
            <a:rPr lang="ru-RU" sz="1100" b="1" dirty="0">
              <a:solidFill>
                <a:srgbClr val="0000CC"/>
              </a:solidFill>
              <a:latin typeface="Times New Roman" panose="02020603050405020304" pitchFamily="18" charset="0"/>
              <a:cs typeface="Times New Roman" panose="02020603050405020304" pitchFamily="18" charset="0"/>
            </a:rPr>
            <a:t>культура и спорт</a:t>
          </a:r>
        </a:p>
        <a:p>
          <a:r>
            <a:rPr lang="ru-RU" sz="1100" b="1" dirty="0">
              <a:solidFill>
                <a:srgbClr val="0000CC"/>
              </a:solidFill>
              <a:latin typeface="Times New Roman" panose="02020603050405020304" pitchFamily="18" charset="0"/>
              <a:cs typeface="Times New Roman" panose="02020603050405020304" pitchFamily="18" charset="0"/>
            </a:rPr>
            <a:t>5411,05 руб.</a:t>
          </a:r>
        </a:p>
      </dgm:t>
    </dgm:pt>
    <dgm:pt modelId="{075A9CD4-730A-4145-B241-35C37EB1E551}" type="parTrans" cxnId="{528454B1-B007-4AF1-A053-E6A9FCCDBB5A}">
      <dgm:prSet/>
      <dgm:spPr/>
      <dgm:t>
        <a:bodyPr/>
        <a:lstStyle/>
        <a:p>
          <a:endParaRPr lang="ru-RU"/>
        </a:p>
      </dgm:t>
    </dgm:pt>
    <dgm:pt modelId="{6B0C5A1C-4002-4EFC-B594-60AD1DAD557E}" type="sibTrans" cxnId="{528454B1-B007-4AF1-A053-E6A9FCCDBB5A}">
      <dgm:prSet/>
      <dgm:spPr/>
      <dgm:t>
        <a:bodyPr/>
        <a:lstStyle/>
        <a:p>
          <a:endParaRPr lang="ru-RU"/>
        </a:p>
      </dgm:t>
    </dgm:pt>
    <dgm:pt modelId="{253E142B-83F3-4ADD-80C4-636BDA45E860}">
      <dgm:prSet phldrT="[Текст]" custT="1"/>
      <dgm:spPr/>
      <dgm:t>
        <a:bodyPr/>
        <a:lstStyle/>
        <a:p>
          <a:r>
            <a:rPr lang="ru-RU" sz="1100" b="1" dirty="0">
              <a:solidFill>
                <a:srgbClr val="0000CC"/>
              </a:solidFill>
              <a:latin typeface="Times New Roman" panose="02020603050405020304" pitchFamily="18" charset="0"/>
              <a:cs typeface="Times New Roman" panose="02020603050405020304" pitchFamily="18" charset="0"/>
            </a:rPr>
            <a:t>социальная политика</a:t>
          </a:r>
        </a:p>
        <a:p>
          <a:r>
            <a:rPr lang="ru-RU" sz="1100" b="1" dirty="0">
              <a:solidFill>
                <a:srgbClr val="0000CC"/>
              </a:solidFill>
              <a:latin typeface="Times New Roman" panose="02020603050405020304" pitchFamily="18" charset="0"/>
              <a:cs typeface="Times New Roman" panose="02020603050405020304" pitchFamily="18" charset="0"/>
            </a:rPr>
            <a:t>4421,54 руб.</a:t>
          </a:r>
        </a:p>
      </dgm:t>
    </dgm:pt>
    <dgm:pt modelId="{F9B55F22-22EB-474B-B595-3B7FFC03B500}" type="parTrans" cxnId="{E9BFEC22-C1AC-4BD7-B822-DDFE716FA411}">
      <dgm:prSet/>
      <dgm:spPr/>
      <dgm:t>
        <a:bodyPr/>
        <a:lstStyle/>
        <a:p>
          <a:endParaRPr lang="ru-RU"/>
        </a:p>
      </dgm:t>
    </dgm:pt>
    <dgm:pt modelId="{B125AF9A-4C5C-4641-A25B-B4384A671D7A}" type="sibTrans" cxnId="{E9BFEC22-C1AC-4BD7-B822-DDFE716FA411}">
      <dgm:prSet/>
      <dgm:spPr/>
      <dgm:t>
        <a:bodyPr/>
        <a:lstStyle/>
        <a:p>
          <a:endParaRPr lang="ru-RU"/>
        </a:p>
      </dgm:t>
    </dgm:pt>
    <dgm:pt modelId="{159258B4-8D8F-443E-B61C-2B74A4847824}">
      <dgm:prSet phldrT="[Текст]" custT="1"/>
      <dgm:spPr/>
      <dgm:t>
        <a:bodyPr/>
        <a:lstStyle/>
        <a:p>
          <a:r>
            <a:rPr lang="ru-RU" sz="1100" b="1" dirty="0">
              <a:solidFill>
                <a:srgbClr val="0000CC"/>
              </a:solidFill>
              <a:latin typeface="Times New Roman" panose="02020603050405020304" pitchFamily="18" charset="0"/>
              <a:cs typeface="Times New Roman" panose="02020603050405020304" pitchFamily="18" charset="0"/>
            </a:rPr>
            <a:t>прочие расходы</a:t>
          </a:r>
        </a:p>
        <a:p>
          <a:r>
            <a:rPr lang="ru-RU" sz="1100" b="1" dirty="0">
              <a:solidFill>
                <a:srgbClr val="0000CC"/>
              </a:solidFill>
              <a:latin typeface="Times New Roman" panose="02020603050405020304" pitchFamily="18" charset="0"/>
              <a:cs typeface="Times New Roman" panose="02020603050405020304" pitchFamily="18" charset="0"/>
            </a:rPr>
            <a:t>13526,71 руб.</a:t>
          </a:r>
        </a:p>
      </dgm:t>
    </dgm:pt>
    <dgm:pt modelId="{B4B6BA4B-DEC0-4921-8183-59BB08F1068B}" type="parTrans" cxnId="{FCB36170-CDB5-45A2-BC56-59C6A382C5DB}">
      <dgm:prSet/>
      <dgm:spPr/>
      <dgm:t>
        <a:bodyPr/>
        <a:lstStyle/>
        <a:p>
          <a:endParaRPr lang="ru-RU"/>
        </a:p>
      </dgm:t>
    </dgm:pt>
    <dgm:pt modelId="{B248A747-645C-40AE-B827-A276B14854C2}" type="sibTrans" cxnId="{FCB36170-CDB5-45A2-BC56-59C6A382C5DB}">
      <dgm:prSet/>
      <dgm:spPr/>
      <dgm:t>
        <a:bodyPr/>
        <a:lstStyle/>
        <a:p>
          <a:endParaRPr lang="ru-RU"/>
        </a:p>
      </dgm:t>
    </dgm:pt>
    <dgm:pt modelId="{5C3C3F76-874E-4CAF-BF50-48599C1AAFE7}">
      <dgm:prSet phldrT="[Текст]" custT="1"/>
      <dgm:spPr/>
      <dgm:t>
        <a:bodyPr/>
        <a:lstStyle/>
        <a:p>
          <a:r>
            <a:rPr lang="ru-RU" sz="1100" b="1" dirty="0">
              <a:solidFill>
                <a:schemeClr val="tx1">
                  <a:lumMod val="95000"/>
                  <a:lumOff val="5000"/>
                </a:schemeClr>
              </a:solidFill>
              <a:latin typeface="Times New Roman" panose="02020603050405020304" pitchFamily="18" charset="0"/>
              <a:cs typeface="Times New Roman" panose="02020603050405020304" pitchFamily="18" charset="0"/>
            </a:rPr>
            <a:t>2025г (прогноз)</a:t>
          </a:r>
        </a:p>
      </dgm:t>
    </dgm:pt>
    <dgm:pt modelId="{162900CE-541C-4241-B8CC-ECBF635E1E9A}" type="parTrans" cxnId="{DF710AE3-2642-459F-8ACE-DB02932980F8}">
      <dgm:prSet/>
      <dgm:spPr/>
      <dgm:t>
        <a:bodyPr/>
        <a:lstStyle/>
        <a:p>
          <a:endParaRPr lang="ru-RU"/>
        </a:p>
      </dgm:t>
    </dgm:pt>
    <dgm:pt modelId="{071F3F90-5088-41BF-8AB3-852DF479D75C}" type="sibTrans" cxnId="{DF710AE3-2642-459F-8ACE-DB02932980F8}">
      <dgm:prSet/>
      <dgm:spPr/>
      <dgm:t>
        <a:bodyPr/>
        <a:lstStyle/>
        <a:p>
          <a:endParaRPr lang="ru-RU"/>
        </a:p>
      </dgm:t>
    </dgm:pt>
    <dgm:pt modelId="{881E32EA-0785-44CE-A83F-981B5928E1BB}" type="pres">
      <dgm:prSet presAssocID="{3C95C819-8C9C-43F6-A6DE-F7FF71654C13}" presName="diagram" presStyleCnt="0">
        <dgm:presLayoutVars>
          <dgm:dir/>
          <dgm:resizeHandles val="exact"/>
        </dgm:presLayoutVars>
      </dgm:prSet>
      <dgm:spPr/>
    </dgm:pt>
    <dgm:pt modelId="{FB5E0BDE-DF5D-414E-8921-7E7B1B84F7F4}" type="pres">
      <dgm:prSet presAssocID="{D0FF5DE9-5CE7-40DA-987F-DEE8DE5CE233}" presName="node" presStyleLbl="node1" presStyleIdx="0" presStyleCnt="5">
        <dgm:presLayoutVars>
          <dgm:bulletEnabled val="1"/>
        </dgm:presLayoutVars>
      </dgm:prSet>
      <dgm:spPr/>
    </dgm:pt>
    <dgm:pt modelId="{01CF9BFE-B10C-42FA-B8A0-27B96F22AA3A}" type="pres">
      <dgm:prSet presAssocID="{85E27257-B4CC-4E06-AEFC-F57A819D3A70}" presName="sibTrans" presStyleCnt="0"/>
      <dgm:spPr/>
    </dgm:pt>
    <dgm:pt modelId="{0BFA3F03-0F5D-4AE4-BEA6-19EF93C616E7}" type="pres">
      <dgm:prSet presAssocID="{DC2E5C47-86A2-46EB-817C-4E673D8ED9E9}" presName="node" presStyleLbl="node1" presStyleIdx="1" presStyleCnt="5">
        <dgm:presLayoutVars>
          <dgm:bulletEnabled val="1"/>
        </dgm:presLayoutVars>
      </dgm:prSet>
      <dgm:spPr/>
    </dgm:pt>
    <dgm:pt modelId="{813753B9-6FAC-4227-921A-409C9173B3F5}" type="pres">
      <dgm:prSet presAssocID="{6B0C5A1C-4002-4EFC-B594-60AD1DAD557E}" presName="sibTrans" presStyleCnt="0"/>
      <dgm:spPr/>
    </dgm:pt>
    <dgm:pt modelId="{0A06CDE8-44CB-4708-959D-082962BAA242}" type="pres">
      <dgm:prSet presAssocID="{253E142B-83F3-4ADD-80C4-636BDA45E860}" presName="node" presStyleLbl="node1" presStyleIdx="2" presStyleCnt="5">
        <dgm:presLayoutVars>
          <dgm:bulletEnabled val="1"/>
        </dgm:presLayoutVars>
      </dgm:prSet>
      <dgm:spPr/>
    </dgm:pt>
    <dgm:pt modelId="{D51924B8-0680-4876-A25E-8700EE8CA169}" type="pres">
      <dgm:prSet presAssocID="{B125AF9A-4C5C-4641-A25B-B4384A671D7A}" presName="sibTrans" presStyleCnt="0"/>
      <dgm:spPr/>
    </dgm:pt>
    <dgm:pt modelId="{417FF8CC-F156-4146-A9F1-4F70E286B10C}" type="pres">
      <dgm:prSet presAssocID="{159258B4-8D8F-443E-B61C-2B74A4847824}" presName="node" presStyleLbl="node1" presStyleIdx="3" presStyleCnt="5">
        <dgm:presLayoutVars>
          <dgm:bulletEnabled val="1"/>
        </dgm:presLayoutVars>
      </dgm:prSet>
      <dgm:spPr/>
    </dgm:pt>
    <dgm:pt modelId="{FB432FC4-C126-48E7-B2F5-C463133E5261}" type="pres">
      <dgm:prSet presAssocID="{B248A747-645C-40AE-B827-A276B14854C2}" presName="sibTrans" presStyleCnt="0"/>
      <dgm:spPr/>
    </dgm:pt>
    <dgm:pt modelId="{6481A353-7E85-4EB0-91CC-2F043F8FB78F}" type="pres">
      <dgm:prSet presAssocID="{5C3C3F76-874E-4CAF-BF50-48599C1AAFE7}" presName="node" presStyleLbl="node1" presStyleIdx="4" presStyleCnt="5">
        <dgm:presLayoutVars>
          <dgm:bulletEnabled val="1"/>
        </dgm:presLayoutVars>
      </dgm:prSet>
      <dgm:spPr/>
    </dgm:pt>
  </dgm:ptLst>
  <dgm:cxnLst>
    <dgm:cxn modelId="{DB6F7B11-9356-4CA2-9EAA-7E8714C9B012}" type="presOf" srcId="{D0FF5DE9-5CE7-40DA-987F-DEE8DE5CE233}" destId="{FB5E0BDE-DF5D-414E-8921-7E7B1B84F7F4}" srcOrd="0" destOrd="0" presId="urn:microsoft.com/office/officeart/2005/8/layout/default"/>
    <dgm:cxn modelId="{E9BFEC22-C1AC-4BD7-B822-DDFE716FA411}" srcId="{3C95C819-8C9C-43F6-A6DE-F7FF71654C13}" destId="{253E142B-83F3-4ADD-80C4-636BDA45E860}" srcOrd="2" destOrd="0" parTransId="{F9B55F22-22EB-474B-B595-3B7FFC03B500}" sibTransId="{B125AF9A-4C5C-4641-A25B-B4384A671D7A}"/>
    <dgm:cxn modelId="{3D3B8131-B7E5-4078-87FB-133245D50D1A}" type="presOf" srcId="{5C3C3F76-874E-4CAF-BF50-48599C1AAFE7}" destId="{6481A353-7E85-4EB0-91CC-2F043F8FB78F}" srcOrd="0" destOrd="0" presId="urn:microsoft.com/office/officeart/2005/8/layout/default"/>
    <dgm:cxn modelId="{FCB36170-CDB5-45A2-BC56-59C6A382C5DB}" srcId="{3C95C819-8C9C-43F6-A6DE-F7FF71654C13}" destId="{159258B4-8D8F-443E-B61C-2B74A4847824}" srcOrd="3" destOrd="0" parTransId="{B4B6BA4B-DEC0-4921-8183-59BB08F1068B}" sibTransId="{B248A747-645C-40AE-B827-A276B14854C2}"/>
    <dgm:cxn modelId="{BE400AB0-7258-40D6-988F-6F1E4F28FAF8}" type="presOf" srcId="{DC2E5C47-86A2-46EB-817C-4E673D8ED9E9}" destId="{0BFA3F03-0F5D-4AE4-BEA6-19EF93C616E7}" srcOrd="0" destOrd="0" presId="urn:microsoft.com/office/officeart/2005/8/layout/default"/>
    <dgm:cxn modelId="{528454B1-B007-4AF1-A053-E6A9FCCDBB5A}" srcId="{3C95C819-8C9C-43F6-A6DE-F7FF71654C13}" destId="{DC2E5C47-86A2-46EB-817C-4E673D8ED9E9}" srcOrd="1" destOrd="0" parTransId="{075A9CD4-730A-4145-B241-35C37EB1E551}" sibTransId="{6B0C5A1C-4002-4EFC-B594-60AD1DAD557E}"/>
    <dgm:cxn modelId="{128360B3-729A-435D-A456-49F3D4DDB003}" type="presOf" srcId="{159258B4-8D8F-443E-B61C-2B74A4847824}" destId="{417FF8CC-F156-4146-A9F1-4F70E286B10C}" srcOrd="0" destOrd="0" presId="urn:microsoft.com/office/officeart/2005/8/layout/default"/>
    <dgm:cxn modelId="{C71000C5-7E37-4DAD-8352-E5785FFA69B9}" type="presOf" srcId="{3C95C819-8C9C-43F6-A6DE-F7FF71654C13}" destId="{881E32EA-0785-44CE-A83F-981B5928E1BB}" srcOrd="0" destOrd="0" presId="urn:microsoft.com/office/officeart/2005/8/layout/default"/>
    <dgm:cxn modelId="{E4734AC6-12E8-499E-9A9C-299CA6FC7A99}" type="presOf" srcId="{253E142B-83F3-4ADD-80C4-636BDA45E860}" destId="{0A06CDE8-44CB-4708-959D-082962BAA242}" srcOrd="0" destOrd="0" presId="urn:microsoft.com/office/officeart/2005/8/layout/default"/>
    <dgm:cxn modelId="{02D322D3-EB4E-47E8-A37B-2BFA22E91F55}" srcId="{3C95C819-8C9C-43F6-A6DE-F7FF71654C13}" destId="{D0FF5DE9-5CE7-40DA-987F-DEE8DE5CE233}" srcOrd="0" destOrd="0" parTransId="{A38710A6-1308-4DD4-BEFF-F07887E9BB11}" sibTransId="{85E27257-B4CC-4E06-AEFC-F57A819D3A70}"/>
    <dgm:cxn modelId="{DF710AE3-2642-459F-8ACE-DB02932980F8}" srcId="{3C95C819-8C9C-43F6-A6DE-F7FF71654C13}" destId="{5C3C3F76-874E-4CAF-BF50-48599C1AAFE7}" srcOrd="4" destOrd="0" parTransId="{162900CE-541C-4241-B8CC-ECBF635E1E9A}" sibTransId="{071F3F90-5088-41BF-8AB3-852DF479D75C}"/>
    <dgm:cxn modelId="{103EF480-DB14-4F6A-914B-14A49F01DCF6}" type="presParOf" srcId="{881E32EA-0785-44CE-A83F-981B5928E1BB}" destId="{FB5E0BDE-DF5D-414E-8921-7E7B1B84F7F4}" srcOrd="0" destOrd="0" presId="urn:microsoft.com/office/officeart/2005/8/layout/default"/>
    <dgm:cxn modelId="{16542703-FFD8-4F55-B220-BD46C1C84742}" type="presParOf" srcId="{881E32EA-0785-44CE-A83F-981B5928E1BB}" destId="{01CF9BFE-B10C-42FA-B8A0-27B96F22AA3A}" srcOrd="1" destOrd="0" presId="urn:microsoft.com/office/officeart/2005/8/layout/default"/>
    <dgm:cxn modelId="{D5901ADD-BA8F-4459-A67E-EC343BC8F4F9}" type="presParOf" srcId="{881E32EA-0785-44CE-A83F-981B5928E1BB}" destId="{0BFA3F03-0F5D-4AE4-BEA6-19EF93C616E7}" srcOrd="2" destOrd="0" presId="urn:microsoft.com/office/officeart/2005/8/layout/default"/>
    <dgm:cxn modelId="{2E8A2D76-2FA4-4454-BD19-7A3CF8EA6685}" type="presParOf" srcId="{881E32EA-0785-44CE-A83F-981B5928E1BB}" destId="{813753B9-6FAC-4227-921A-409C9173B3F5}" srcOrd="3" destOrd="0" presId="urn:microsoft.com/office/officeart/2005/8/layout/default"/>
    <dgm:cxn modelId="{D795C137-C12C-47FE-AFFC-86A9480BE31C}" type="presParOf" srcId="{881E32EA-0785-44CE-A83F-981B5928E1BB}" destId="{0A06CDE8-44CB-4708-959D-082962BAA242}" srcOrd="4" destOrd="0" presId="urn:microsoft.com/office/officeart/2005/8/layout/default"/>
    <dgm:cxn modelId="{948F306C-332A-4C31-84F5-276AF381BA04}" type="presParOf" srcId="{881E32EA-0785-44CE-A83F-981B5928E1BB}" destId="{D51924B8-0680-4876-A25E-8700EE8CA169}" srcOrd="5" destOrd="0" presId="urn:microsoft.com/office/officeart/2005/8/layout/default"/>
    <dgm:cxn modelId="{FF6220F6-E46D-4A57-9A6C-C8EFF8A2D44E}" type="presParOf" srcId="{881E32EA-0785-44CE-A83F-981B5928E1BB}" destId="{417FF8CC-F156-4146-A9F1-4F70E286B10C}" srcOrd="6" destOrd="0" presId="urn:microsoft.com/office/officeart/2005/8/layout/default"/>
    <dgm:cxn modelId="{E1FE54BB-092D-4BFB-BE56-CDD5D37E3141}" type="presParOf" srcId="{881E32EA-0785-44CE-A83F-981B5928E1BB}" destId="{FB432FC4-C126-48E7-B2F5-C463133E5261}" srcOrd="7" destOrd="0" presId="urn:microsoft.com/office/officeart/2005/8/layout/default"/>
    <dgm:cxn modelId="{289C7BE1-27CA-41E4-BA08-F1C89F90E4AE}" type="presParOf" srcId="{881E32EA-0785-44CE-A83F-981B5928E1BB}" destId="{6481A353-7E85-4EB0-91CC-2F043F8FB78F}" srcOrd="8" destOrd="0" presId="urn:microsoft.com/office/officeart/2005/8/layout/default"/>
  </dgm:cxnLst>
  <dgm:bg/>
  <dgm:whole/>
  <dgm:extLst>
    <a:ext uri="http://schemas.microsoft.com/office/drawing/2008/diagram">
      <dsp:dataModelExt xmlns:dsp="http://schemas.microsoft.com/office/drawing/2008/diagram" relId="rId53"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AEBEEAB6-2764-4E7E-BF72-A70CA11CCB49}" type="doc">
      <dgm:prSet loTypeId="urn:microsoft.com/office/officeart/2005/8/layout/pList2" loCatId="picture" qsTypeId="urn:microsoft.com/office/officeart/2005/8/quickstyle/3d1" qsCatId="3D" csTypeId="urn:microsoft.com/office/officeart/2005/8/colors/accent1_2" csCatId="accent1" phldr="1"/>
      <dgm:spPr/>
    </dgm:pt>
    <dgm:pt modelId="{BD5A9724-F43D-478A-B444-AA28D254BBB0}">
      <dgm:prSet phldrT="[Текст]" custT="1"/>
      <dgm:spPr>
        <a:solidFill>
          <a:schemeClr val="accent2">
            <a:lumMod val="60000"/>
            <a:lumOff val="40000"/>
          </a:schemeClr>
        </a:solidFill>
      </dgm:spPr>
      <dgm:t>
        <a:bodyPr/>
        <a:lstStyle/>
        <a:p>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Общегосударственные вопросы</a:t>
          </a:r>
        </a:p>
      </dgm:t>
    </dgm:pt>
    <dgm:pt modelId="{AA146F2B-404B-4CAC-9A54-7102C0510692}" type="parTrans" cxnId="{E2FD4978-7A70-4D60-B944-E6A7D217A0C0}">
      <dgm:prSet/>
      <dgm:spPr/>
      <dgm:t>
        <a:bodyPr/>
        <a:lstStyle/>
        <a:p>
          <a:endParaRPr lang="ru-RU"/>
        </a:p>
      </dgm:t>
    </dgm:pt>
    <dgm:pt modelId="{C6907726-7722-48B1-8A67-76694CE3BDC7}" type="sibTrans" cxnId="{E2FD4978-7A70-4D60-B944-E6A7D217A0C0}">
      <dgm:prSet/>
      <dgm:spPr/>
      <dgm:t>
        <a:bodyPr/>
        <a:lstStyle/>
        <a:p>
          <a:endParaRPr lang="ru-RU"/>
        </a:p>
      </dgm:t>
    </dgm:pt>
    <dgm:pt modelId="{D031B8B8-BA4D-4A73-997C-1D4441AF38C8}">
      <dgm:prSet phldrT="[Текст]" custT="1"/>
      <dgm:spPr>
        <a:solidFill>
          <a:schemeClr val="accent1">
            <a:lumMod val="60000"/>
            <a:lumOff val="40000"/>
          </a:schemeClr>
        </a:solidFill>
      </dgm:spPr>
      <dgm:t>
        <a:bodyPr/>
        <a:lstStyle/>
        <a:p>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Национальная оборона</a:t>
          </a:r>
        </a:p>
      </dgm:t>
    </dgm:pt>
    <dgm:pt modelId="{3D0D9AA8-D6B8-453B-BF7B-F017A29463BE}" type="parTrans" cxnId="{A5284967-5C52-4E61-8B7F-F42B9CDF546E}">
      <dgm:prSet/>
      <dgm:spPr/>
      <dgm:t>
        <a:bodyPr/>
        <a:lstStyle/>
        <a:p>
          <a:endParaRPr lang="ru-RU"/>
        </a:p>
      </dgm:t>
    </dgm:pt>
    <dgm:pt modelId="{D5F593A7-DB8A-4F09-9990-9C70E2C23BF1}" type="sibTrans" cxnId="{A5284967-5C52-4E61-8B7F-F42B9CDF546E}">
      <dgm:prSet/>
      <dgm:spPr/>
      <dgm:t>
        <a:bodyPr/>
        <a:lstStyle/>
        <a:p>
          <a:endParaRPr lang="ru-RU"/>
        </a:p>
      </dgm:t>
    </dgm:pt>
    <dgm:pt modelId="{8AD8993A-C628-4B4F-9CF9-E10CB87CFEC4}">
      <dgm:prSet phldrT="[Текст]" custT="1"/>
      <dgm:spPr>
        <a:solidFill>
          <a:schemeClr val="accent4">
            <a:lumMod val="60000"/>
            <a:lumOff val="40000"/>
          </a:schemeClr>
        </a:solidFill>
      </dgm:spPr>
      <dgm:t>
        <a:bodyPr/>
        <a:lstStyle/>
        <a:p>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Национальная безопасность и правоохранительная деятельность</a:t>
          </a:r>
        </a:p>
      </dgm:t>
    </dgm:pt>
    <dgm:pt modelId="{1D47B509-0101-4B13-9D1B-5EBA43A4F27D}" type="parTrans" cxnId="{ED3FCE13-E66B-466B-825B-39C8AC14729B}">
      <dgm:prSet/>
      <dgm:spPr/>
      <dgm:t>
        <a:bodyPr/>
        <a:lstStyle/>
        <a:p>
          <a:endParaRPr lang="ru-RU"/>
        </a:p>
      </dgm:t>
    </dgm:pt>
    <dgm:pt modelId="{9E23D3EA-9339-4BBF-AC69-1EAC307BAFCE}" type="sibTrans" cxnId="{ED3FCE13-E66B-466B-825B-39C8AC14729B}">
      <dgm:prSet/>
      <dgm:spPr/>
      <dgm:t>
        <a:bodyPr/>
        <a:lstStyle/>
        <a:p>
          <a:endParaRPr lang="ru-RU"/>
        </a:p>
      </dgm:t>
    </dgm:pt>
    <dgm:pt modelId="{4A0B59DB-0116-4000-BFD8-F1C4116ACB6F}" type="pres">
      <dgm:prSet presAssocID="{AEBEEAB6-2764-4E7E-BF72-A70CA11CCB49}" presName="Name0" presStyleCnt="0">
        <dgm:presLayoutVars>
          <dgm:dir/>
          <dgm:resizeHandles val="exact"/>
        </dgm:presLayoutVars>
      </dgm:prSet>
      <dgm:spPr/>
    </dgm:pt>
    <dgm:pt modelId="{29E82745-C478-4E58-8ADA-DE1760BA91AC}" type="pres">
      <dgm:prSet presAssocID="{AEBEEAB6-2764-4E7E-BF72-A70CA11CCB49}" presName="bkgdShp" presStyleLbl="alignAccFollowNode1" presStyleIdx="0" presStyleCnt="1"/>
      <dgm:spPr/>
    </dgm:pt>
    <dgm:pt modelId="{E1743CC9-D038-4015-B524-71FA64EABA0E}" type="pres">
      <dgm:prSet presAssocID="{AEBEEAB6-2764-4E7E-BF72-A70CA11CCB49}" presName="linComp" presStyleCnt="0"/>
      <dgm:spPr/>
    </dgm:pt>
    <dgm:pt modelId="{F35F7A57-4DB1-4A5F-B401-52A9BFA88E9E}" type="pres">
      <dgm:prSet presAssocID="{BD5A9724-F43D-478A-B444-AA28D254BBB0}" presName="compNode" presStyleCnt="0"/>
      <dgm:spPr/>
    </dgm:pt>
    <dgm:pt modelId="{CAC331C8-BE51-406F-9EF5-AC6F316EA313}" type="pres">
      <dgm:prSet presAssocID="{BD5A9724-F43D-478A-B444-AA28D254BBB0}" presName="node" presStyleLbl="node1" presStyleIdx="0" presStyleCnt="3">
        <dgm:presLayoutVars>
          <dgm:bulletEnabled val="1"/>
        </dgm:presLayoutVars>
      </dgm:prSet>
      <dgm:spPr/>
    </dgm:pt>
    <dgm:pt modelId="{50DD8CFA-311F-45CA-9663-422520B90F73}" type="pres">
      <dgm:prSet presAssocID="{BD5A9724-F43D-478A-B444-AA28D254BBB0}" presName="invisiNode" presStyleLbl="node1" presStyleIdx="0" presStyleCnt="3"/>
      <dgm:spPr/>
    </dgm:pt>
    <dgm:pt modelId="{BE50F3B7-6194-4ADD-8DE4-732D0747E10F}" type="pres">
      <dgm:prSet presAssocID="{BD5A9724-F43D-478A-B444-AA28D254BBB0}" presName="imagNode" presStyleLbl="fgImgPlace1" presStyleIdx="0" presStyleCnt="3"/>
      <dgm:spPr>
        <a:blipFill rotWithShape="1">
          <a:blip xmlns:r="http://schemas.openxmlformats.org/officeDocument/2006/relationships" r:embed="rId1"/>
          <a:srcRect/>
          <a:stretch>
            <a:fillRect t="-7000" b="-7000"/>
          </a:stretch>
        </a:blipFill>
      </dgm:spPr>
    </dgm:pt>
    <dgm:pt modelId="{9F986BC4-2957-495D-9041-2D08BAEF0D46}" type="pres">
      <dgm:prSet presAssocID="{C6907726-7722-48B1-8A67-76694CE3BDC7}" presName="sibTrans" presStyleLbl="sibTrans2D1" presStyleIdx="0" presStyleCnt="0"/>
      <dgm:spPr/>
    </dgm:pt>
    <dgm:pt modelId="{64CC30A5-2533-4BB9-A25E-1D68B6632D4F}" type="pres">
      <dgm:prSet presAssocID="{D031B8B8-BA4D-4A73-997C-1D4441AF38C8}" presName="compNode" presStyleCnt="0"/>
      <dgm:spPr/>
    </dgm:pt>
    <dgm:pt modelId="{472575A3-F211-4156-8D2E-2A5BD46570C9}" type="pres">
      <dgm:prSet presAssocID="{D031B8B8-BA4D-4A73-997C-1D4441AF38C8}" presName="node" presStyleLbl="node1" presStyleIdx="1" presStyleCnt="3">
        <dgm:presLayoutVars>
          <dgm:bulletEnabled val="1"/>
        </dgm:presLayoutVars>
      </dgm:prSet>
      <dgm:spPr/>
    </dgm:pt>
    <dgm:pt modelId="{8F085669-2B1D-4A19-8B9C-E6E578C515B2}" type="pres">
      <dgm:prSet presAssocID="{D031B8B8-BA4D-4A73-997C-1D4441AF38C8}" presName="invisiNode" presStyleLbl="node1" presStyleIdx="1" presStyleCnt="3"/>
      <dgm:spPr/>
    </dgm:pt>
    <dgm:pt modelId="{1CE14BF8-834A-4D6E-A52E-D40C5754E10D}" type="pres">
      <dgm:prSet presAssocID="{D031B8B8-BA4D-4A73-997C-1D4441AF38C8}" presName="imagNode" presStyleLbl="fgImgPlace1" presStyleIdx="1" presStyleCnt="3"/>
      <dgm:spPr>
        <a:blipFill rotWithShape="1">
          <a:blip xmlns:r="http://schemas.openxmlformats.org/officeDocument/2006/relationships" r:embed="rId2"/>
          <a:srcRect/>
          <a:stretch>
            <a:fillRect t="-20000" b="-20000"/>
          </a:stretch>
        </a:blipFill>
      </dgm:spPr>
    </dgm:pt>
    <dgm:pt modelId="{E653A1CD-D60E-419A-AB51-FEB50F65E6D9}" type="pres">
      <dgm:prSet presAssocID="{D5F593A7-DB8A-4F09-9990-9C70E2C23BF1}" presName="sibTrans" presStyleLbl="sibTrans2D1" presStyleIdx="0" presStyleCnt="0"/>
      <dgm:spPr/>
    </dgm:pt>
    <dgm:pt modelId="{0F8F6563-6F4C-472B-9614-072233715D45}" type="pres">
      <dgm:prSet presAssocID="{8AD8993A-C628-4B4F-9CF9-E10CB87CFEC4}" presName="compNode" presStyleCnt="0"/>
      <dgm:spPr/>
    </dgm:pt>
    <dgm:pt modelId="{3DA74EAD-807A-4BC0-8FA9-19E213ACCFC5}" type="pres">
      <dgm:prSet presAssocID="{8AD8993A-C628-4B4F-9CF9-E10CB87CFEC4}" presName="node" presStyleLbl="node1" presStyleIdx="2" presStyleCnt="3">
        <dgm:presLayoutVars>
          <dgm:bulletEnabled val="1"/>
        </dgm:presLayoutVars>
      </dgm:prSet>
      <dgm:spPr/>
    </dgm:pt>
    <dgm:pt modelId="{74618225-9D6B-47A8-B980-DF890A1DF4E9}" type="pres">
      <dgm:prSet presAssocID="{8AD8993A-C628-4B4F-9CF9-E10CB87CFEC4}" presName="invisiNode" presStyleLbl="node1" presStyleIdx="2" presStyleCnt="3"/>
      <dgm:spPr/>
    </dgm:pt>
    <dgm:pt modelId="{1796D9A1-3CE5-40E1-A92D-121BD4E4F110}" type="pres">
      <dgm:prSet presAssocID="{8AD8993A-C628-4B4F-9CF9-E10CB87CFEC4}" presName="imagNode" presStyleLbl="fgImgPlace1" presStyleIdx="2" presStyleCnt="3"/>
      <dgm:spPr>
        <a:blipFill rotWithShape="1">
          <a:blip xmlns:r="http://schemas.openxmlformats.org/officeDocument/2006/relationships" r:embed="rId3"/>
          <a:srcRect/>
          <a:stretch>
            <a:fillRect t="-9000" b="-9000"/>
          </a:stretch>
        </a:blipFill>
      </dgm:spPr>
    </dgm:pt>
  </dgm:ptLst>
  <dgm:cxnLst>
    <dgm:cxn modelId="{ED3FCE13-E66B-466B-825B-39C8AC14729B}" srcId="{AEBEEAB6-2764-4E7E-BF72-A70CA11CCB49}" destId="{8AD8993A-C628-4B4F-9CF9-E10CB87CFEC4}" srcOrd="2" destOrd="0" parTransId="{1D47B509-0101-4B13-9D1B-5EBA43A4F27D}" sibTransId="{9E23D3EA-9339-4BBF-AC69-1EAC307BAFCE}"/>
    <dgm:cxn modelId="{79A53E24-37E5-42AF-866B-1563A20ED17C}" type="presOf" srcId="{AEBEEAB6-2764-4E7E-BF72-A70CA11CCB49}" destId="{4A0B59DB-0116-4000-BFD8-F1C4116ACB6F}" srcOrd="0" destOrd="0" presId="urn:microsoft.com/office/officeart/2005/8/layout/pList2"/>
    <dgm:cxn modelId="{E8C0C164-8CA4-4B5E-883F-4B13B6CD098B}" type="presOf" srcId="{D031B8B8-BA4D-4A73-997C-1D4441AF38C8}" destId="{472575A3-F211-4156-8D2E-2A5BD46570C9}" srcOrd="0" destOrd="0" presId="urn:microsoft.com/office/officeart/2005/8/layout/pList2"/>
    <dgm:cxn modelId="{A5284967-5C52-4E61-8B7F-F42B9CDF546E}" srcId="{AEBEEAB6-2764-4E7E-BF72-A70CA11CCB49}" destId="{D031B8B8-BA4D-4A73-997C-1D4441AF38C8}" srcOrd="1" destOrd="0" parTransId="{3D0D9AA8-D6B8-453B-BF7B-F017A29463BE}" sibTransId="{D5F593A7-DB8A-4F09-9990-9C70E2C23BF1}"/>
    <dgm:cxn modelId="{E2FD4978-7A70-4D60-B944-E6A7D217A0C0}" srcId="{AEBEEAB6-2764-4E7E-BF72-A70CA11CCB49}" destId="{BD5A9724-F43D-478A-B444-AA28D254BBB0}" srcOrd="0" destOrd="0" parTransId="{AA146F2B-404B-4CAC-9A54-7102C0510692}" sibTransId="{C6907726-7722-48B1-8A67-76694CE3BDC7}"/>
    <dgm:cxn modelId="{129C3B7B-B296-4F50-9D9C-64A71F53888F}" type="presOf" srcId="{D5F593A7-DB8A-4F09-9990-9C70E2C23BF1}" destId="{E653A1CD-D60E-419A-AB51-FEB50F65E6D9}" srcOrd="0" destOrd="0" presId="urn:microsoft.com/office/officeart/2005/8/layout/pList2"/>
    <dgm:cxn modelId="{3D798183-4893-4E27-A665-255969A23703}" type="presOf" srcId="{C6907726-7722-48B1-8A67-76694CE3BDC7}" destId="{9F986BC4-2957-495D-9041-2D08BAEF0D46}" srcOrd="0" destOrd="0" presId="urn:microsoft.com/office/officeart/2005/8/layout/pList2"/>
    <dgm:cxn modelId="{16C0A2B3-A4A3-47B5-8A99-D1238C2D3744}" type="presOf" srcId="{8AD8993A-C628-4B4F-9CF9-E10CB87CFEC4}" destId="{3DA74EAD-807A-4BC0-8FA9-19E213ACCFC5}" srcOrd="0" destOrd="0" presId="urn:microsoft.com/office/officeart/2005/8/layout/pList2"/>
    <dgm:cxn modelId="{7C1F34E0-2AF0-447E-A02A-162214B75631}" type="presOf" srcId="{BD5A9724-F43D-478A-B444-AA28D254BBB0}" destId="{CAC331C8-BE51-406F-9EF5-AC6F316EA313}" srcOrd="0" destOrd="0" presId="urn:microsoft.com/office/officeart/2005/8/layout/pList2"/>
    <dgm:cxn modelId="{21764A20-2C19-4F65-9909-AC20DE168EB5}" type="presParOf" srcId="{4A0B59DB-0116-4000-BFD8-F1C4116ACB6F}" destId="{29E82745-C478-4E58-8ADA-DE1760BA91AC}" srcOrd="0" destOrd="0" presId="urn:microsoft.com/office/officeart/2005/8/layout/pList2"/>
    <dgm:cxn modelId="{2BFAC668-B736-4E1B-A2B3-9CE6A5FAF320}" type="presParOf" srcId="{4A0B59DB-0116-4000-BFD8-F1C4116ACB6F}" destId="{E1743CC9-D038-4015-B524-71FA64EABA0E}" srcOrd="1" destOrd="0" presId="urn:microsoft.com/office/officeart/2005/8/layout/pList2"/>
    <dgm:cxn modelId="{48D2E385-3E2E-4EFE-ACFB-A912964E140A}" type="presParOf" srcId="{E1743CC9-D038-4015-B524-71FA64EABA0E}" destId="{F35F7A57-4DB1-4A5F-B401-52A9BFA88E9E}" srcOrd="0" destOrd="0" presId="urn:microsoft.com/office/officeart/2005/8/layout/pList2"/>
    <dgm:cxn modelId="{D2C46E6A-9D42-449F-8D8B-C0F5DD9071AD}" type="presParOf" srcId="{F35F7A57-4DB1-4A5F-B401-52A9BFA88E9E}" destId="{CAC331C8-BE51-406F-9EF5-AC6F316EA313}" srcOrd="0" destOrd="0" presId="urn:microsoft.com/office/officeart/2005/8/layout/pList2"/>
    <dgm:cxn modelId="{F4D90BE2-49D9-4949-85AC-DF103BE79B57}" type="presParOf" srcId="{F35F7A57-4DB1-4A5F-B401-52A9BFA88E9E}" destId="{50DD8CFA-311F-45CA-9663-422520B90F73}" srcOrd="1" destOrd="0" presId="urn:microsoft.com/office/officeart/2005/8/layout/pList2"/>
    <dgm:cxn modelId="{AA3E5879-AB77-49DA-A5CF-98D4B13BC43F}" type="presParOf" srcId="{F35F7A57-4DB1-4A5F-B401-52A9BFA88E9E}" destId="{BE50F3B7-6194-4ADD-8DE4-732D0747E10F}" srcOrd="2" destOrd="0" presId="urn:microsoft.com/office/officeart/2005/8/layout/pList2"/>
    <dgm:cxn modelId="{F20FD685-E146-4DDF-A63E-AF473998341F}" type="presParOf" srcId="{E1743CC9-D038-4015-B524-71FA64EABA0E}" destId="{9F986BC4-2957-495D-9041-2D08BAEF0D46}" srcOrd="1" destOrd="0" presId="urn:microsoft.com/office/officeart/2005/8/layout/pList2"/>
    <dgm:cxn modelId="{C38EC971-BC8F-4527-81C8-775E083ABA06}" type="presParOf" srcId="{E1743CC9-D038-4015-B524-71FA64EABA0E}" destId="{64CC30A5-2533-4BB9-A25E-1D68B6632D4F}" srcOrd="2" destOrd="0" presId="urn:microsoft.com/office/officeart/2005/8/layout/pList2"/>
    <dgm:cxn modelId="{2F3A3045-87FD-4BF0-9757-C82B5006FFD8}" type="presParOf" srcId="{64CC30A5-2533-4BB9-A25E-1D68B6632D4F}" destId="{472575A3-F211-4156-8D2E-2A5BD46570C9}" srcOrd="0" destOrd="0" presId="urn:microsoft.com/office/officeart/2005/8/layout/pList2"/>
    <dgm:cxn modelId="{27FDBFEF-30D0-43FC-BEFA-7B71D31ACFD1}" type="presParOf" srcId="{64CC30A5-2533-4BB9-A25E-1D68B6632D4F}" destId="{8F085669-2B1D-4A19-8B9C-E6E578C515B2}" srcOrd="1" destOrd="0" presId="urn:microsoft.com/office/officeart/2005/8/layout/pList2"/>
    <dgm:cxn modelId="{B2E505F5-BA4B-4E86-A0F0-A41F9A76C5C3}" type="presParOf" srcId="{64CC30A5-2533-4BB9-A25E-1D68B6632D4F}" destId="{1CE14BF8-834A-4D6E-A52E-D40C5754E10D}" srcOrd="2" destOrd="0" presId="urn:microsoft.com/office/officeart/2005/8/layout/pList2"/>
    <dgm:cxn modelId="{2B882560-84B4-4A04-8871-6536157460B2}" type="presParOf" srcId="{E1743CC9-D038-4015-B524-71FA64EABA0E}" destId="{E653A1CD-D60E-419A-AB51-FEB50F65E6D9}" srcOrd="3" destOrd="0" presId="urn:microsoft.com/office/officeart/2005/8/layout/pList2"/>
    <dgm:cxn modelId="{40F491B5-37EF-4938-AD24-E7BB0A37D376}" type="presParOf" srcId="{E1743CC9-D038-4015-B524-71FA64EABA0E}" destId="{0F8F6563-6F4C-472B-9614-072233715D45}" srcOrd="4" destOrd="0" presId="urn:microsoft.com/office/officeart/2005/8/layout/pList2"/>
    <dgm:cxn modelId="{3E60AD17-FC0F-4D60-9609-FF72A380AA63}" type="presParOf" srcId="{0F8F6563-6F4C-472B-9614-072233715D45}" destId="{3DA74EAD-807A-4BC0-8FA9-19E213ACCFC5}" srcOrd="0" destOrd="0" presId="urn:microsoft.com/office/officeart/2005/8/layout/pList2"/>
    <dgm:cxn modelId="{BD30C553-BBD6-49DB-A0E0-C655844B07AA}" type="presParOf" srcId="{0F8F6563-6F4C-472B-9614-072233715D45}" destId="{74618225-9D6B-47A8-B980-DF890A1DF4E9}" srcOrd="1" destOrd="0" presId="urn:microsoft.com/office/officeart/2005/8/layout/pList2"/>
    <dgm:cxn modelId="{232BE3AA-7BD1-432A-8E29-00EAAFDED0C7}" type="presParOf" srcId="{0F8F6563-6F4C-472B-9614-072233715D45}" destId="{1796D9A1-3CE5-40E1-A92D-121BD4E4F110}" srcOrd="2" destOrd="0" presId="urn:microsoft.com/office/officeart/2005/8/layout/p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AEBEEAB6-2764-4E7E-BF72-A70CA11CCB49}" type="doc">
      <dgm:prSet loTypeId="urn:microsoft.com/office/officeart/2005/8/layout/pList2" loCatId="picture" qsTypeId="urn:microsoft.com/office/officeart/2005/8/quickstyle/3d1" qsCatId="3D" csTypeId="urn:microsoft.com/office/officeart/2005/8/colors/accent1_2" csCatId="accent1" phldr="1"/>
      <dgm:spPr/>
    </dgm:pt>
    <dgm:pt modelId="{BD5A9724-F43D-478A-B444-AA28D254BBB0}">
      <dgm:prSet phldrT="[Текст]" custT="1"/>
      <dgm:spPr>
        <a:solidFill>
          <a:schemeClr val="accent6">
            <a:lumMod val="60000"/>
            <a:lumOff val="40000"/>
          </a:schemeClr>
        </a:solidFill>
      </dgm:spPr>
      <dgm:t>
        <a:bodyPr/>
        <a:lstStyle/>
        <a:p>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Национальная экономика</a:t>
          </a:r>
        </a:p>
      </dgm:t>
    </dgm:pt>
    <dgm:pt modelId="{AA146F2B-404B-4CAC-9A54-7102C0510692}" type="parTrans" cxnId="{E2FD4978-7A70-4D60-B944-E6A7D217A0C0}">
      <dgm:prSet/>
      <dgm:spPr/>
      <dgm:t>
        <a:bodyPr/>
        <a:lstStyle/>
        <a:p>
          <a:endParaRPr lang="ru-RU"/>
        </a:p>
      </dgm:t>
    </dgm:pt>
    <dgm:pt modelId="{C6907726-7722-48B1-8A67-76694CE3BDC7}" type="sibTrans" cxnId="{E2FD4978-7A70-4D60-B944-E6A7D217A0C0}">
      <dgm:prSet/>
      <dgm:spPr/>
      <dgm:t>
        <a:bodyPr/>
        <a:lstStyle/>
        <a:p>
          <a:endParaRPr lang="ru-RU"/>
        </a:p>
      </dgm:t>
    </dgm:pt>
    <dgm:pt modelId="{D031B8B8-BA4D-4A73-997C-1D4441AF38C8}">
      <dgm:prSet phldrT="[Текст]" custT="1"/>
      <dgm:spPr>
        <a:solidFill>
          <a:srgbClr val="FFFF00"/>
        </a:solidFill>
      </dgm:spPr>
      <dgm:t>
        <a:bodyPr/>
        <a:lstStyle/>
        <a:p>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Жилищно-коммунальное хозяйство</a:t>
          </a:r>
        </a:p>
      </dgm:t>
    </dgm:pt>
    <dgm:pt modelId="{3D0D9AA8-D6B8-453B-BF7B-F017A29463BE}" type="parTrans" cxnId="{A5284967-5C52-4E61-8B7F-F42B9CDF546E}">
      <dgm:prSet/>
      <dgm:spPr/>
      <dgm:t>
        <a:bodyPr/>
        <a:lstStyle/>
        <a:p>
          <a:endParaRPr lang="ru-RU"/>
        </a:p>
      </dgm:t>
    </dgm:pt>
    <dgm:pt modelId="{D5F593A7-DB8A-4F09-9990-9C70E2C23BF1}" type="sibTrans" cxnId="{A5284967-5C52-4E61-8B7F-F42B9CDF546E}">
      <dgm:prSet/>
      <dgm:spPr/>
      <dgm:t>
        <a:bodyPr/>
        <a:lstStyle/>
        <a:p>
          <a:endParaRPr lang="ru-RU"/>
        </a:p>
      </dgm:t>
    </dgm:pt>
    <dgm:pt modelId="{8AD8993A-C628-4B4F-9CF9-E10CB87CFEC4}">
      <dgm:prSet phldrT="[Текст]" custT="1"/>
      <dgm:spPr>
        <a:solidFill>
          <a:srgbClr val="FA7EDC"/>
        </a:solidFill>
      </dgm:spPr>
      <dgm:t>
        <a:bodyPr/>
        <a:lstStyle/>
        <a:p>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Образование</a:t>
          </a:r>
        </a:p>
      </dgm:t>
    </dgm:pt>
    <dgm:pt modelId="{1D47B509-0101-4B13-9D1B-5EBA43A4F27D}" type="parTrans" cxnId="{ED3FCE13-E66B-466B-825B-39C8AC14729B}">
      <dgm:prSet/>
      <dgm:spPr/>
      <dgm:t>
        <a:bodyPr/>
        <a:lstStyle/>
        <a:p>
          <a:endParaRPr lang="ru-RU"/>
        </a:p>
      </dgm:t>
    </dgm:pt>
    <dgm:pt modelId="{9E23D3EA-9339-4BBF-AC69-1EAC307BAFCE}" type="sibTrans" cxnId="{ED3FCE13-E66B-466B-825B-39C8AC14729B}">
      <dgm:prSet/>
      <dgm:spPr/>
      <dgm:t>
        <a:bodyPr/>
        <a:lstStyle/>
        <a:p>
          <a:endParaRPr lang="ru-RU"/>
        </a:p>
      </dgm:t>
    </dgm:pt>
    <dgm:pt modelId="{4A0B59DB-0116-4000-BFD8-F1C4116ACB6F}" type="pres">
      <dgm:prSet presAssocID="{AEBEEAB6-2764-4E7E-BF72-A70CA11CCB49}" presName="Name0" presStyleCnt="0">
        <dgm:presLayoutVars>
          <dgm:dir/>
          <dgm:resizeHandles val="exact"/>
        </dgm:presLayoutVars>
      </dgm:prSet>
      <dgm:spPr/>
    </dgm:pt>
    <dgm:pt modelId="{29E82745-C478-4E58-8ADA-DE1760BA91AC}" type="pres">
      <dgm:prSet presAssocID="{AEBEEAB6-2764-4E7E-BF72-A70CA11CCB49}" presName="bkgdShp" presStyleLbl="alignAccFollowNode1" presStyleIdx="0" presStyleCnt="1"/>
      <dgm:spPr/>
    </dgm:pt>
    <dgm:pt modelId="{E1743CC9-D038-4015-B524-71FA64EABA0E}" type="pres">
      <dgm:prSet presAssocID="{AEBEEAB6-2764-4E7E-BF72-A70CA11CCB49}" presName="linComp" presStyleCnt="0"/>
      <dgm:spPr/>
    </dgm:pt>
    <dgm:pt modelId="{F35F7A57-4DB1-4A5F-B401-52A9BFA88E9E}" type="pres">
      <dgm:prSet presAssocID="{BD5A9724-F43D-478A-B444-AA28D254BBB0}" presName="compNode" presStyleCnt="0"/>
      <dgm:spPr/>
    </dgm:pt>
    <dgm:pt modelId="{CAC331C8-BE51-406F-9EF5-AC6F316EA313}" type="pres">
      <dgm:prSet presAssocID="{BD5A9724-F43D-478A-B444-AA28D254BBB0}" presName="node" presStyleLbl="node1" presStyleIdx="0" presStyleCnt="3">
        <dgm:presLayoutVars>
          <dgm:bulletEnabled val="1"/>
        </dgm:presLayoutVars>
      </dgm:prSet>
      <dgm:spPr/>
    </dgm:pt>
    <dgm:pt modelId="{50DD8CFA-311F-45CA-9663-422520B90F73}" type="pres">
      <dgm:prSet presAssocID="{BD5A9724-F43D-478A-B444-AA28D254BBB0}" presName="invisiNode" presStyleLbl="node1" presStyleIdx="0" presStyleCnt="3"/>
      <dgm:spPr/>
    </dgm:pt>
    <dgm:pt modelId="{BE50F3B7-6194-4ADD-8DE4-732D0747E10F}" type="pres">
      <dgm:prSet presAssocID="{BD5A9724-F43D-478A-B444-AA28D254BBB0}" presName="imagNode" presStyleLbl="fgImgPlace1" presStyleIdx="0" presStyleCnt="3"/>
      <dgm:spPr>
        <a:blipFill rotWithShape="1">
          <a:blip xmlns:r="http://schemas.openxmlformats.org/officeDocument/2006/relationships" r:embed="rId1"/>
          <a:srcRect/>
          <a:stretch>
            <a:fillRect t="-9000" b="-9000"/>
          </a:stretch>
        </a:blipFill>
      </dgm:spPr>
    </dgm:pt>
    <dgm:pt modelId="{9F986BC4-2957-495D-9041-2D08BAEF0D46}" type="pres">
      <dgm:prSet presAssocID="{C6907726-7722-48B1-8A67-76694CE3BDC7}" presName="sibTrans" presStyleLbl="sibTrans2D1" presStyleIdx="0" presStyleCnt="0"/>
      <dgm:spPr/>
    </dgm:pt>
    <dgm:pt modelId="{64CC30A5-2533-4BB9-A25E-1D68B6632D4F}" type="pres">
      <dgm:prSet presAssocID="{D031B8B8-BA4D-4A73-997C-1D4441AF38C8}" presName="compNode" presStyleCnt="0"/>
      <dgm:spPr/>
    </dgm:pt>
    <dgm:pt modelId="{472575A3-F211-4156-8D2E-2A5BD46570C9}" type="pres">
      <dgm:prSet presAssocID="{D031B8B8-BA4D-4A73-997C-1D4441AF38C8}" presName="node" presStyleLbl="node1" presStyleIdx="1" presStyleCnt="3">
        <dgm:presLayoutVars>
          <dgm:bulletEnabled val="1"/>
        </dgm:presLayoutVars>
      </dgm:prSet>
      <dgm:spPr/>
    </dgm:pt>
    <dgm:pt modelId="{8F085669-2B1D-4A19-8B9C-E6E578C515B2}" type="pres">
      <dgm:prSet presAssocID="{D031B8B8-BA4D-4A73-997C-1D4441AF38C8}" presName="invisiNode" presStyleLbl="node1" presStyleIdx="1" presStyleCnt="3"/>
      <dgm:spPr/>
    </dgm:pt>
    <dgm:pt modelId="{1CE14BF8-834A-4D6E-A52E-D40C5754E10D}" type="pres">
      <dgm:prSet presAssocID="{D031B8B8-BA4D-4A73-997C-1D4441AF38C8}" presName="imagNode" presStyleLbl="fgImgPlace1" presStyleIdx="1" presStyleCnt="3"/>
      <dgm:spPr>
        <a:blipFill rotWithShape="1">
          <a:blip xmlns:r="http://schemas.openxmlformats.org/officeDocument/2006/relationships" r:embed="rId2"/>
          <a:srcRect/>
          <a:stretch>
            <a:fillRect t="-4000" b="-4000"/>
          </a:stretch>
        </a:blipFill>
      </dgm:spPr>
    </dgm:pt>
    <dgm:pt modelId="{E653A1CD-D60E-419A-AB51-FEB50F65E6D9}" type="pres">
      <dgm:prSet presAssocID="{D5F593A7-DB8A-4F09-9990-9C70E2C23BF1}" presName="sibTrans" presStyleLbl="sibTrans2D1" presStyleIdx="0" presStyleCnt="0"/>
      <dgm:spPr/>
    </dgm:pt>
    <dgm:pt modelId="{0F8F6563-6F4C-472B-9614-072233715D45}" type="pres">
      <dgm:prSet presAssocID="{8AD8993A-C628-4B4F-9CF9-E10CB87CFEC4}" presName="compNode" presStyleCnt="0"/>
      <dgm:spPr/>
    </dgm:pt>
    <dgm:pt modelId="{3DA74EAD-807A-4BC0-8FA9-19E213ACCFC5}" type="pres">
      <dgm:prSet presAssocID="{8AD8993A-C628-4B4F-9CF9-E10CB87CFEC4}" presName="node" presStyleLbl="node1" presStyleIdx="2" presStyleCnt="3">
        <dgm:presLayoutVars>
          <dgm:bulletEnabled val="1"/>
        </dgm:presLayoutVars>
      </dgm:prSet>
      <dgm:spPr/>
    </dgm:pt>
    <dgm:pt modelId="{74618225-9D6B-47A8-B980-DF890A1DF4E9}" type="pres">
      <dgm:prSet presAssocID="{8AD8993A-C628-4B4F-9CF9-E10CB87CFEC4}" presName="invisiNode" presStyleLbl="node1" presStyleIdx="2" presStyleCnt="3"/>
      <dgm:spPr/>
    </dgm:pt>
    <dgm:pt modelId="{1796D9A1-3CE5-40E1-A92D-121BD4E4F110}" type="pres">
      <dgm:prSet presAssocID="{8AD8993A-C628-4B4F-9CF9-E10CB87CFEC4}" presName="imagNode" presStyleLbl="fgImgPlace1" presStyleIdx="2" presStyleCnt="3"/>
      <dgm:spPr>
        <a:blipFill rotWithShape="1">
          <a:blip xmlns:r="http://schemas.openxmlformats.org/officeDocument/2006/relationships" r:embed="rId3"/>
          <a:srcRect/>
          <a:stretch>
            <a:fillRect t="-4000" b="-4000"/>
          </a:stretch>
        </a:blipFill>
      </dgm:spPr>
    </dgm:pt>
  </dgm:ptLst>
  <dgm:cxnLst>
    <dgm:cxn modelId="{ED3FCE13-E66B-466B-825B-39C8AC14729B}" srcId="{AEBEEAB6-2764-4E7E-BF72-A70CA11CCB49}" destId="{8AD8993A-C628-4B4F-9CF9-E10CB87CFEC4}" srcOrd="2" destOrd="0" parTransId="{1D47B509-0101-4B13-9D1B-5EBA43A4F27D}" sibTransId="{9E23D3EA-9339-4BBF-AC69-1EAC307BAFCE}"/>
    <dgm:cxn modelId="{79A53E24-37E5-42AF-866B-1563A20ED17C}" type="presOf" srcId="{AEBEEAB6-2764-4E7E-BF72-A70CA11CCB49}" destId="{4A0B59DB-0116-4000-BFD8-F1C4116ACB6F}" srcOrd="0" destOrd="0" presId="urn:microsoft.com/office/officeart/2005/8/layout/pList2"/>
    <dgm:cxn modelId="{E8C0C164-8CA4-4B5E-883F-4B13B6CD098B}" type="presOf" srcId="{D031B8B8-BA4D-4A73-997C-1D4441AF38C8}" destId="{472575A3-F211-4156-8D2E-2A5BD46570C9}" srcOrd="0" destOrd="0" presId="urn:microsoft.com/office/officeart/2005/8/layout/pList2"/>
    <dgm:cxn modelId="{A5284967-5C52-4E61-8B7F-F42B9CDF546E}" srcId="{AEBEEAB6-2764-4E7E-BF72-A70CA11CCB49}" destId="{D031B8B8-BA4D-4A73-997C-1D4441AF38C8}" srcOrd="1" destOrd="0" parTransId="{3D0D9AA8-D6B8-453B-BF7B-F017A29463BE}" sibTransId="{D5F593A7-DB8A-4F09-9990-9C70E2C23BF1}"/>
    <dgm:cxn modelId="{E2FD4978-7A70-4D60-B944-E6A7D217A0C0}" srcId="{AEBEEAB6-2764-4E7E-BF72-A70CA11CCB49}" destId="{BD5A9724-F43D-478A-B444-AA28D254BBB0}" srcOrd="0" destOrd="0" parTransId="{AA146F2B-404B-4CAC-9A54-7102C0510692}" sibTransId="{C6907726-7722-48B1-8A67-76694CE3BDC7}"/>
    <dgm:cxn modelId="{129C3B7B-B296-4F50-9D9C-64A71F53888F}" type="presOf" srcId="{D5F593A7-DB8A-4F09-9990-9C70E2C23BF1}" destId="{E653A1CD-D60E-419A-AB51-FEB50F65E6D9}" srcOrd="0" destOrd="0" presId="urn:microsoft.com/office/officeart/2005/8/layout/pList2"/>
    <dgm:cxn modelId="{3D798183-4893-4E27-A665-255969A23703}" type="presOf" srcId="{C6907726-7722-48B1-8A67-76694CE3BDC7}" destId="{9F986BC4-2957-495D-9041-2D08BAEF0D46}" srcOrd="0" destOrd="0" presId="urn:microsoft.com/office/officeart/2005/8/layout/pList2"/>
    <dgm:cxn modelId="{16C0A2B3-A4A3-47B5-8A99-D1238C2D3744}" type="presOf" srcId="{8AD8993A-C628-4B4F-9CF9-E10CB87CFEC4}" destId="{3DA74EAD-807A-4BC0-8FA9-19E213ACCFC5}" srcOrd="0" destOrd="0" presId="urn:microsoft.com/office/officeart/2005/8/layout/pList2"/>
    <dgm:cxn modelId="{7C1F34E0-2AF0-447E-A02A-162214B75631}" type="presOf" srcId="{BD5A9724-F43D-478A-B444-AA28D254BBB0}" destId="{CAC331C8-BE51-406F-9EF5-AC6F316EA313}" srcOrd="0" destOrd="0" presId="urn:microsoft.com/office/officeart/2005/8/layout/pList2"/>
    <dgm:cxn modelId="{21764A20-2C19-4F65-9909-AC20DE168EB5}" type="presParOf" srcId="{4A0B59DB-0116-4000-BFD8-F1C4116ACB6F}" destId="{29E82745-C478-4E58-8ADA-DE1760BA91AC}" srcOrd="0" destOrd="0" presId="urn:microsoft.com/office/officeart/2005/8/layout/pList2"/>
    <dgm:cxn modelId="{2BFAC668-B736-4E1B-A2B3-9CE6A5FAF320}" type="presParOf" srcId="{4A0B59DB-0116-4000-BFD8-F1C4116ACB6F}" destId="{E1743CC9-D038-4015-B524-71FA64EABA0E}" srcOrd="1" destOrd="0" presId="urn:microsoft.com/office/officeart/2005/8/layout/pList2"/>
    <dgm:cxn modelId="{48D2E385-3E2E-4EFE-ACFB-A912964E140A}" type="presParOf" srcId="{E1743CC9-D038-4015-B524-71FA64EABA0E}" destId="{F35F7A57-4DB1-4A5F-B401-52A9BFA88E9E}" srcOrd="0" destOrd="0" presId="urn:microsoft.com/office/officeart/2005/8/layout/pList2"/>
    <dgm:cxn modelId="{D2C46E6A-9D42-449F-8D8B-C0F5DD9071AD}" type="presParOf" srcId="{F35F7A57-4DB1-4A5F-B401-52A9BFA88E9E}" destId="{CAC331C8-BE51-406F-9EF5-AC6F316EA313}" srcOrd="0" destOrd="0" presId="urn:microsoft.com/office/officeart/2005/8/layout/pList2"/>
    <dgm:cxn modelId="{F4D90BE2-49D9-4949-85AC-DF103BE79B57}" type="presParOf" srcId="{F35F7A57-4DB1-4A5F-B401-52A9BFA88E9E}" destId="{50DD8CFA-311F-45CA-9663-422520B90F73}" srcOrd="1" destOrd="0" presId="urn:microsoft.com/office/officeart/2005/8/layout/pList2"/>
    <dgm:cxn modelId="{AA3E5879-AB77-49DA-A5CF-98D4B13BC43F}" type="presParOf" srcId="{F35F7A57-4DB1-4A5F-B401-52A9BFA88E9E}" destId="{BE50F3B7-6194-4ADD-8DE4-732D0747E10F}" srcOrd="2" destOrd="0" presId="urn:microsoft.com/office/officeart/2005/8/layout/pList2"/>
    <dgm:cxn modelId="{F20FD685-E146-4DDF-A63E-AF473998341F}" type="presParOf" srcId="{E1743CC9-D038-4015-B524-71FA64EABA0E}" destId="{9F986BC4-2957-495D-9041-2D08BAEF0D46}" srcOrd="1" destOrd="0" presId="urn:microsoft.com/office/officeart/2005/8/layout/pList2"/>
    <dgm:cxn modelId="{C38EC971-BC8F-4527-81C8-775E083ABA06}" type="presParOf" srcId="{E1743CC9-D038-4015-B524-71FA64EABA0E}" destId="{64CC30A5-2533-4BB9-A25E-1D68B6632D4F}" srcOrd="2" destOrd="0" presId="urn:microsoft.com/office/officeart/2005/8/layout/pList2"/>
    <dgm:cxn modelId="{2F3A3045-87FD-4BF0-9757-C82B5006FFD8}" type="presParOf" srcId="{64CC30A5-2533-4BB9-A25E-1D68B6632D4F}" destId="{472575A3-F211-4156-8D2E-2A5BD46570C9}" srcOrd="0" destOrd="0" presId="urn:microsoft.com/office/officeart/2005/8/layout/pList2"/>
    <dgm:cxn modelId="{27FDBFEF-30D0-43FC-BEFA-7B71D31ACFD1}" type="presParOf" srcId="{64CC30A5-2533-4BB9-A25E-1D68B6632D4F}" destId="{8F085669-2B1D-4A19-8B9C-E6E578C515B2}" srcOrd="1" destOrd="0" presId="urn:microsoft.com/office/officeart/2005/8/layout/pList2"/>
    <dgm:cxn modelId="{B2E505F5-BA4B-4E86-A0F0-A41F9A76C5C3}" type="presParOf" srcId="{64CC30A5-2533-4BB9-A25E-1D68B6632D4F}" destId="{1CE14BF8-834A-4D6E-A52E-D40C5754E10D}" srcOrd="2" destOrd="0" presId="urn:microsoft.com/office/officeart/2005/8/layout/pList2"/>
    <dgm:cxn modelId="{2B882560-84B4-4A04-8871-6536157460B2}" type="presParOf" srcId="{E1743CC9-D038-4015-B524-71FA64EABA0E}" destId="{E653A1CD-D60E-419A-AB51-FEB50F65E6D9}" srcOrd="3" destOrd="0" presId="urn:microsoft.com/office/officeart/2005/8/layout/pList2"/>
    <dgm:cxn modelId="{40F491B5-37EF-4938-AD24-E7BB0A37D376}" type="presParOf" srcId="{E1743CC9-D038-4015-B524-71FA64EABA0E}" destId="{0F8F6563-6F4C-472B-9614-072233715D45}" srcOrd="4" destOrd="0" presId="urn:microsoft.com/office/officeart/2005/8/layout/pList2"/>
    <dgm:cxn modelId="{3E60AD17-FC0F-4D60-9609-FF72A380AA63}" type="presParOf" srcId="{0F8F6563-6F4C-472B-9614-072233715D45}" destId="{3DA74EAD-807A-4BC0-8FA9-19E213ACCFC5}" srcOrd="0" destOrd="0" presId="urn:microsoft.com/office/officeart/2005/8/layout/pList2"/>
    <dgm:cxn modelId="{BD30C553-BBD6-49DB-A0E0-C655844B07AA}" type="presParOf" srcId="{0F8F6563-6F4C-472B-9614-072233715D45}" destId="{74618225-9D6B-47A8-B980-DF890A1DF4E9}" srcOrd="1" destOrd="0" presId="urn:microsoft.com/office/officeart/2005/8/layout/pList2"/>
    <dgm:cxn modelId="{232BE3AA-7BD1-432A-8E29-00EAAFDED0C7}" type="presParOf" srcId="{0F8F6563-6F4C-472B-9614-072233715D45}" destId="{1796D9A1-3CE5-40E1-A92D-121BD4E4F110}" srcOrd="2" destOrd="0" presId="urn:microsoft.com/office/officeart/2005/8/layout/p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AEBEEAB6-2764-4E7E-BF72-A70CA11CCB49}" type="doc">
      <dgm:prSet loTypeId="urn:microsoft.com/office/officeart/2005/8/layout/pList2" loCatId="picture" qsTypeId="urn:microsoft.com/office/officeart/2005/8/quickstyle/3d1" qsCatId="3D" csTypeId="urn:microsoft.com/office/officeart/2005/8/colors/accent1_2" csCatId="accent1" phldr="1"/>
      <dgm:spPr/>
      <dgm:t>
        <a:bodyPr/>
        <a:lstStyle/>
        <a:p>
          <a:endParaRPr lang="ru-RU"/>
        </a:p>
      </dgm:t>
    </dgm:pt>
    <dgm:pt modelId="{BD5A9724-F43D-478A-B444-AA28D254BBB0}">
      <dgm:prSet phldrT="[Текст]" custT="1"/>
      <dgm:spPr>
        <a:solidFill>
          <a:srgbClr val="6CF410"/>
        </a:solidFill>
      </dgm:spPr>
      <dgm:t>
        <a:bodyPr/>
        <a:lstStyle/>
        <a:p>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Культура, кинематография</a:t>
          </a:r>
        </a:p>
      </dgm:t>
    </dgm:pt>
    <dgm:pt modelId="{AA146F2B-404B-4CAC-9A54-7102C0510692}" type="parTrans" cxnId="{E2FD4978-7A70-4D60-B944-E6A7D217A0C0}">
      <dgm:prSet/>
      <dgm:spPr/>
      <dgm:t>
        <a:bodyPr/>
        <a:lstStyle/>
        <a:p>
          <a:endParaRPr lang="ru-RU"/>
        </a:p>
      </dgm:t>
    </dgm:pt>
    <dgm:pt modelId="{C6907726-7722-48B1-8A67-76694CE3BDC7}" type="sibTrans" cxnId="{E2FD4978-7A70-4D60-B944-E6A7D217A0C0}">
      <dgm:prSet/>
      <dgm:spPr/>
      <dgm:t>
        <a:bodyPr/>
        <a:lstStyle/>
        <a:p>
          <a:endParaRPr lang="ru-RU"/>
        </a:p>
      </dgm:t>
    </dgm:pt>
    <dgm:pt modelId="{D031B8B8-BA4D-4A73-997C-1D4441AF38C8}">
      <dgm:prSet phldrT="[Текст]" custT="1"/>
      <dgm:spPr>
        <a:solidFill>
          <a:srgbClr val="FF3399"/>
        </a:solidFill>
      </dgm:spPr>
      <dgm:t>
        <a:bodyPr/>
        <a:lstStyle/>
        <a:p>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Социальная политика</a:t>
          </a:r>
        </a:p>
      </dgm:t>
    </dgm:pt>
    <dgm:pt modelId="{3D0D9AA8-D6B8-453B-BF7B-F017A29463BE}" type="parTrans" cxnId="{A5284967-5C52-4E61-8B7F-F42B9CDF546E}">
      <dgm:prSet/>
      <dgm:spPr/>
      <dgm:t>
        <a:bodyPr/>
        <a:lstStyle/>
        <a:p>
          <a:endParaRPr lang="ru-RU"/>
        </a:p>
      </dgm:t>
    </dgm:pt>
    <dgm:pt modelId="{D5F593A7-DB8A-4F09-9990-9C70E2C23BF1}" type="sibTrans" cxnId="{A5284967-5C52-4E61-8B7F-F42B9CDF546E}">
      <dgm:prSet/>
      <dgm:spPr/>
      <dgm:t>
        <a:bodyPr/>
        <a:lstStyle/>
        <a:p>
          <a:endParaRPr lang="ru-RU"/>
        </a:p>
      </dgm:t>
    </dgm:pt>
    <dgm:pt modelId="{8AD8993A-C628-4B4F-9CF9-E10CB87CFEC4}">
      <dgm:prSet phldrT="[Текст]" custT="1"/>
      <dgm:spPr>
        <a:solidFill>
          <a:schemeClr val="accent1">
            <a:lumMod val="20000"/>
            <a:lumOff val="80000"/>
          </a:schemeClr>
        </a:solidFill>
      </dgm:spPr>
      <dgm:t>
        <a:bodyPr/>
        <a:lstStyle/>
        <a:p>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Физкультура и спорт</a:t>
          </a:r>
        </a:p>
      </dgm:t>
    </dgm:pt>
    <dgm:pt modelId="{1D47B509-0101-4B13-9D1B-5EBA43A4F27D}" type="parTrans" cxnId="{ED3FCE13-E66B-466B-825B-39C8AC14729B}">
      <dgm:prSet/>
      <dgm:spPr/>
      <dgm:t>
        <a:bodyPr/>
        <a:lstStyle/>
        <a:p>
          <a:endParaRPr lang="ru-RU"/>
        </a:p>
      </dgm:t>
    </dgm:pt>
    <dgm:pt modelId="{9E23D3EA-9339-4BBF-AC69-1EAC307BAFCE}" type="sibTrans" cxnId="{ED3FCE13-E66B-466B-825B-39C8AC14729B}">
      <dgm:prSet/>
      <dgm:spPr/>
      <dgm:t>
        <a:bodyPr/>
        <a:lstStyle/>
        <a:p>
          <a:endParaRPr lang="ru-RU"/>
        </a:p>
      </dgm:t>
    </dgm:pt>
    <dgm:pt modelId="{ED8CC8AD-78A1-413E-AF56-FFD5A0089F1F}">
      <dgm:prSet custT="1"/>
      <dgm:spPr>
        <a:solidFill>
          <a:schemeClr val="bg1">
            <a:lumMod val="95000"/>
          </a:schemeClr>
        </a:solidFill>
      </dgm:spPr>
      <dgm:t>
        <a:bodyPr/>
        <a:lstStyle/>
        <a:p>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Средства массовой информации</a:t>
          </a:r>
        </a:p>
      </dgm:t>
    </dgm:pt>
    <dgm:pt modelId="{CCE04D95-7274-421D-B6CC-73ADDECE8931}" type="parTrans" cxnId="{EE52E70E-7783-4DF4-BE2E-DDAE14837D81}">
      <dgm:prSet/>
      <dgm:spPr/>
      <dgm:t>
        <a:bodyPr/>
        <a:lstStyle/>
        <a:p>
          <a:endParaRPr lang="ru-RU"/>
        </a:p>
      </dgm:t>
    </dgm:pt>
    <dgm:pt modelId="{9A2C1238-9ABF-4609-9A43-F77FDA1661A9}" type="sibTrans" cxnId="{EE52E70E-7783-4DF4-BE2E-DDAE14837D81}">
      <dgm:prSet/>
      <dgm:spPr/>
      <dgm:t>
        <a:bodyPr/>
        <a:lstStyle/>
        <a:p>
          <a:endParaRPr lang="ru-RU"/>
        </a:p>
      </dgm:t>
    </dgm:pt>
    <dgm:pt modelId="{4A0B59DB-0116-4000-BFD8-F1C4116ACB6F}" type="pres">
      <dgm:prSet presAssocID="{AEBEEAB6-2764-4E7E-BF72-A70CA11CCB49}" presName="Name0" presStyleCnt="0">
        <dgm:presLayoutVars>
          <dgm:dir/>
          <dgm:resizeHandles val="exact"/>
        </dgm:presLayoutVars>
      </dgm:prSet>
      <dgm:spPr/>
    </dgm:pt>
    <dgm:pt modelId="{29E82745-C478-4E58-8ADA-DE1760BA91AC}" type="pres">
      <dgm:prSet presAssocID="{AEBEEAB6-2764-4E7E-BF72-A70CA11CCB49}" presName="bkgdShp" presStyleLbl="alignAccFollowNode1" presStyleIdx="0" presStyleCnt="1"/>
      <dgm:spPr/>
    </dgm:pt>
    <dgm:pt modelId="{E1743CC9-D038-4015-B524-71FA64EABA0E}" type="pres">
      <dgm:prSet presAssocID="{AEBEEAB6-2764-4E7E-BF72-A70CA11CCB49}" presName="linComp" presStyleCnt="0"/>
      <dgm:spPr/>
    </dgm:pt>
    <dgm:pt modelId="{F35F7A57-4DB1-4A5F-B401-52A9BFA88E9E}" type="pres">
      <dgm:prSet presAssocID="{BD5A9724-F43D-478A-B444-AA28D254BBB0}" presName="compNode" presStyleCnt="0"/>
      <dgm:spPr/>
    </dgm:pt>
    <dgm:pt modelId="{CAC331C8-BE51-406F-9EF5-AC6F316EA313}" type="pres">
      <dgm:prSet presAssocID="{BD5A9724-F43D-478A-B444-AA28D254BBB0}" presName="node" presStyleLbl="node1" presStyleIdx="0" presStyleCnt="4">
        <dgm:presLayoutVars>
          <dgm:bulletEnabled val="1"/>
        </dgm:presLayoutVars>
      </dgm:prSet>
      <dgm:spPr/>
    </dgm:pt>
    <dgm:pt modelId="{50DD8CFA-311F-45CA-9663-422520B90F73}" type="pres">
      <dgm:prSet presAssocID="{BD5A9724-F43D-478A-B444-AA28D254BBB0}" presName="invisiNode" presStyleLbl="node1" presStyleIdx="0" presStyleCnt="4"/>
      <dgm:spPr/>
    </dgm:pt>
    <dgm:pt modelId="{BE50F3B7-6194-4ADD-8DE4-732D0747E10F}" type="pres">
      <dgm:prSet presAssocID="{BD5A9724-F43D-478A-B444-AA28D254BBB0}" presName="imagNode" presStyleLbl="fgImgPlace1" presStyleIdx="0" presStyleCnt="4"/>
      <dgm:spPr>
        <a:blipFill rotWithShape="1">
          <a:blip xmlns:r="http://schemas.openxmlformats.org/officeDocument/2006/relationships" r:embed="rId1"/>
          <a:srcRect/>
          <a:stretch>
            <a:fillRect t="-22000" b="-22000"/>
          </a:stretch>
        </a:blipFill>
      </dgm:spPr>
    </dgm:pt>
    <dgm:pt modelId="{9F986BC4-2957-495D-9041-2D08BAEF0D46}" type="pres">
      <dgm:prSet presAssocID="{C6907726-7722-48B1-8A67-76694CE3BDC7}" presName="sibTrans" presStyleLbl="sibTrans2D1" presStyleIdx="0" presStyleCnt="0"/>
      <dgm:spPr/>
    </dgm:pt>
    <dgm:pt modelId="{64CC30A5-2533-4BB9-A25E-1D68B6632D4F}" type="pres">
      <dgm:prSet presAssocID="{D031B8B8-BA4D-4A73-997C-1D4441AF38C8}" presName="compNode" presStyleCnt="0"/>
      <dgm:spPr/>
    </dgm:pt>
    <dgm:pt modelId="{472575A3-F211-4156-8D2E-2A5BD46570C9}" type="pres">
      <dgm:prSet presAssocID="{D031B8B8-BA4D-4A73-997C-1D4441AF38C8}" presName="node" presStyleLbl="node1" presStyleIdx="1" presStyleCnt="4">
        <dgm:presLayoutVars>
          <dgm:bulletEnabled val="1"/>
        </dgm:presLayoutVars>
      </dgm:prSet>
      <dgm:spPr/>
    </dgm:pt>
    <dgm:pt modelId="{8F085669-2B1D-4A19-8B9C-E6E578C515B2}" type="pres">
      <dgm:prSet presAssocID="{D031B8B8-BA4D-4A73-997C-1D4441AF38C8}" presName="invisiNode" presStyleLbl="node1" presStyleIdx="1" presStyleCnt="4"/>
      <dgm:spPr/>
    </dgm:pt>
    <dgm:pt modelId="{1CE14BF8-834A-4D6E-A52E-D40C5754E10D}" type="pres">
      <dgm:prSet presAssocID="{D031B8B8-BA4D-4A73-997C-1D4441AF38C8}" presName="imagNode" presStyleLbl="fgImgPlace1" presStyleIdx="1" presStyleCnt="4"/>
      <dgm:spPr>
        <a:blipFill rotWithShape="1">
          <a:blip xmlns:r="http://schemas.openxmlformats.org/officeDocument/2006/relationships" r:embed="rId2"/>
          <a:srcRect/>
          <a:stretch>
            <a:fillRect t="-2000" b="-2000"/>
          </a:stretch>
        </a:blipFill>
      </dgm:spPr>
    </dgm:pt>
    <dgm:pt modelId="{E653A1CD-D60E-419A-AB51-FEB50F65E6D9}" type="pres">
      <dgm:prSet presAssocID="{D5F593A7-DB8A-4F09-9990-9C70E2C23BF1}" presName="sibTrans" presStyleLbl="sibTrans2D1" presStyleIdx="0" presStyleCnt="0"/>
      <dgm:spPr/>
    </dgm:pt>
    <dgm:pt modelId="{0F8F6563-6F4C-472B-9614-072233715D45}" type="pres">
      <dgm:prSet presAssocID="{8AD8993A-C628-4B4F-9CF9-E10CB87CFEC4}" presName="compNode" presStyleCnt="0"/>
      <dgm:spPr/>
    </dgm:pt>
    <dgm:pt modelId="{3DA74EAD-807A-4BC0-8FA9-19E213ACCFC5}" type="pres">
      <dgm:prSet presAssocID="{8AD8993A-C628-4B4F-9CF9-E10CB87CFEC4}" presName="node" presStyleLbl="node1" presStyleIdx="2" presStyleCnt="4">
        <dgm:presLayoutVars>
          <dgm:bulletEnabled val="1"/>
        </dgm:presLayoutVars>
      </dgm:prSet>
      <dgm:spPr/>
    </dgm:pt>
    <dgm:pt modelId="{74618225-9D6B-47A8-B980-DF890A1DF4E9}" type="pres">
      <dgm:prSet presAssocID="{8AD8993A-C628-4B4F-9CF9-E10CB87CFEC4}" presName="invisiNode" presStyleLbl="node1" presStyleIdx="2" presStyleCnt="4"/>
      <dgm:spPr/>
    </dgm:pt>
    <dgm:pt modelId="{1796D9A1-3CE5-40E1-A92D-121BD4E4F110}" type="pres">
      <dgm:prSet presAssocID="{8AD8993A-C628-4B4F-9CF9-E10CB87CFEC4}" presName="imagNode" presStyleLbl="fgImgPlace1" presStyleIdx="2" presStyleCnt="4"/>
      <dgm:spPr>
        <a:blipFill rotWithShape="1">
          <a:blip xmlns:r="http://schemas.openxmlformats.org/officeDocument/2006/relationships" r:embed="rId3"/>
          <a:srcRect/>
          <a:stretch>
            <a:fillRect t="-62000" b="-62000"/>
          </a:stretch>
        </a:blipFill>
      </dgm:spPr>
    </dgm:pt>
    <dgm:pt modelId="{5726ED1E-0433-4333-9F56-5B486EBDAC2B}" type="pres">
      <dgm:prSet presAssocID="{9E23D3EA-9339-4BBF-AC69-1EAC307BAFCE}" presName="sibTrans" presStyleLbl="sibTrans2D1" presStyleIdx="0" presStyleCnt="0"/>
      <dgm:spPr/>
    </dgm:pt>
    <dgm:pt modelId="{C1C5BD2E-1C37-4C93-A9FB-A3999159CA3D}" type="pres">
      <dgm:prSet presAssocID="{ED8CC8AD-78A1-413E-AF56-FFD5A0089F1F}" presName="compNode" presStyleCnt="0"/>
      <dgm:spPr/>
    </dgm:pt>
    <dgm:pt modelId="{0DD58BC6-B66C-4C53-8769-20FD4C3E66E4}" type="pres">
      <dgm:prSet presAssocID="{ED8CC8AD-78A1-413E-AF56-FFD5A0089F1F}" presName="node" presStyleLbl="node1" presStyleIdx="3" presStyleCnt="4">
        <dgm:presLayoutVars>
          <dgm:bulletEnabled val="1"/>
        </dgm:presLayoutVars>
      </dgm:prSet>
      <dgm:spPr/>
    </dgm:pt>
    <dgm:pt modelId="{8C26433A-805B-4DC6-AAC1-1910E898CA91}" type="pres">
      <dgm:prSet presAssocID="{ED8CC8AD-78A1-413E-AF56-FFD5A0089F1F}" presName="invisiNode" presStyleLbl="node1" presStyleIdx="3" presStyleCnt="4"/>
      <dgm:spPr/>
    </dgm:pt>
    <dgm:pt modelId="{BD4B80F7-4A7C-4A37-8EB2-886062AFBCF1}" type="pres">
      <dgm:prSet presAssocID="{ED8CC8AD-78A1-413E-AF56-FFD5A0089F1F}" presName="imagNode" presStyleLbl="fgImgPlace1" presStyleIdx="3" presStyleCnt="4"/>
      <dgm:spPr>
        <a:blipFill rotWithShape="1">
          <a:blip xmlns:r="http://schemas.openxmlformats.org/officeDocument/2006/relationships" r:embed="rId4"/>
          <a:srcRect/>
          <a:stretch>
            <a:fillRect l="-1000" r="-1000"/>
          </a:stretch>
        </a:blipFill>
      </dgm:spPr>
    </dgm:pt>
  </dgm:ptLst>
  <dgm:cxnLst>
    <dgm:cxn modelId="{EE52E70E-7783-4DF4-BE2E-DDAE14837D81}" srcId="{AEBEEAB6-2764-4E7E-BF72-A70CA11CCB49}" destId="{ED8CC8AD-78A1-413E-AF56-FFD5A0089F1F}" srcOrd="3" destOrd="0" parTransId="{CCE04D95-7274-421D-B6CC-73ADDECE8931}" sibTransId="{9A2C1238-9ABF-4609-9A43-F77FDA1661A9}"/>
    <dgm:cxn modelId="{ED3FCE13-E66B-466B-825B-39C8AC14729B}" srcId="{AEBEEAB6-2764-4E7E-BF72-A70CA11CCB49}" destId="{8AD8993A-C628-4B4F-9CF9-E10CB87CFEC4}" srcOrd="2" destOrd="0" parTransId="{1D47B509-0101-4B13-9D1B-5EBA43A4F27D}" sibTransId="{9E23D3EA-9339-4BBF-AC69-1EAC307BAFCE}"/>
    <dgm:cxn modelId="{79A53E24-37E5-42AF-866B-1563A20ED17C}" type="presOf" srcId="{AEBEEAB6-2764-4E7E-BF72-A70CA11CCB49}" destId="{4A0B59DB-0116-4000-BFD8-F1C4116ACB6F}" srcOrd="0" destOrd="0" presId="urn:microsoft.com/office/officeart/2005/8/layout/pList2"/>
    <dgm:cxn modelId="{E8C0C164-8CA4-4B5E-883F-4B13B6CD098B}" type="presOf" srcId="{D031B8B8-BA4D-4A73-997C-1D4441AF38C8}" destId="{472575A3-F211-4156-8D2E-2A5BD46570C9}" srcOrd="0" destOrd="0" presId="urn:microsoft.com/office/officeart/2005/8/layout/pList2"/>
    <dgm:cxn modelId="{A5284967-5C52-4E61-8B7F-F42B9CDF546E}" srcId="{AEBEEAB6-2764-4E7E-BF72-A70CA11CCB49}" destId="{D031B8B8-BA4D-4A73-997C-1D4441AF38C8}" srcOrd="1" destOrd="0" parTransId="{3D0D9AA8-D6B8-453B-BF7B-F017A29463BE}" sibTransId="{D5F593A7-DB8A-4F09-9990-9C70E2C23BF1}"/>
    <dgm:cxn modelId="{E2FD4978-7A70-4D60-B944-E6A7D217A0C0}" srcId="{AEBEEAB6-2764-4E7E-BF72-A70CA11CCB49}" destId="{BD5A9724-F43D-478A-B444-AA28D254BBB0}" srcOrd="0" destOrd="0" parTransId="{AA146F2B-404B-4CAC-9A54-7102C0510692}" sibTransId="{C6907726-7722-48B1-8A67-76694CE3BDC7}"/>
    <dgm:cxn modelId="{129C3B7B-B296-4F50-9D9C-64A71F53888F}" type="presOf" srcId="{D5F593A7-DB8A-4F09-9990-9C70E2C23BF1}" destId="{E653A1CD-D60E-419A-AB51-FEB50F65E6D9}" srcOrd="0" destOrd="0" presId="urn:microsoft.com/office/officeart/2005/8/layout/pList2"/>
    <dgm:cxn modelId="{D8B27A83-6883-4015-AFC0-E934FA361487}" type="presOf" srcId="{9E23D3EA-9339-4BBF-AC69-1EAC307BAFCE}" destId="{5726ED1E-0433-4333-9F56-5B486EBDAC2B}" srcOrd="0" destOrd="0" presId="urn:microsoft.com/office/officeart/2005/8/layout/pList2"/>
    <dgm:cxn modelId="{3D798183-4893-4E27-A665-255969A23703}" type="presOf" srcId="{C6907726-7722-48B1-8A67-76694CE3BDC7}" destId="{9F986BC4-2957-495D-9041-2D08BAEF0D46}" srcOrd="0" destOrd="0" presId="urn:microsoft.com/office/officeart/2005/8/layout/pList2"/>
    <dgm:cxn modelId="{16C0A2B3-A4A3-47B5-8A99-D1238C2D3744}" type="presOf" srcId="{8AD8993A-C628-4B4F-9CF9-E10CB87CFEC4}" destId="{3DA74EAD-807A-4BC0-8FA9-19E213ACCFC5}" srcOrd="0" destOrd="0" presId="urn:microsoft.com/office/officeart/2005/8/layout/pList2"/>
    <dgm:cxn modelId="{7C1F34E0-2AF0-447E-A02A-162214B75631}" type="presOf" srcId="{BD5A9724-F43D-478A-B444-AA28D254BBB0}" destId="{CAC331C8-BE51-406F-9EF5-AC6F316EA313}" srcOrd="0" destOrd="0" presId="urn:microsoft.com/office/officeart/2005/8/layout/pList2"/>
    <dgm:cxn modelId="{1647D2F4-7DEF-45F3-A026-346AA8A1A94F}" type="presOf" srcId="{ED8CC8AD-78A1-413E-AF56-FFD5A0089F1F}" destId="{0DD58BC6-B66C-4C53-8769-20FD4C3E66E4}" srcOrd="0" destOrd="0" presId="urn:microsoft.com/office/officeart/2005/8/layout/pList2"/>
    <dgm:cxn modelId="{21764A20-2C19-4F65-9909-AC20DE168EB5}" type="presParOf" srcId="{4A0B59DB-0116-4000-BFD8-F1C4116ACB6F}" destId="{29E82745-C478-4E58-8ADA-DE1760BA91AC}" srcOrd="0" destOrd="0" presId="urn:microsoft.com/office/officeart/2005/8/layout/pList2"/>
    <dgm:cxn modelId="{2BFAC668-B736-4E1B-A2B3-9CE6A5FAF320}" type="presParOf" srcId="{4A0B59DB-0116-4000-BFD8-F1C4116ACB6F}" destId="{E1743CC9-D038-4015-B524-71FA64EABA0E}" srcOrd="1" destOrd="0" presId="urn:microsoft.com/office/officeart/2005/8/layout/pList2"/>
    <dgm:cxn modelId="{48D2E385-3E2E-4EFE-ACFB-A912964E140A}" type="presParOf" srcId="{E1743CC9-D038-4015-B524-71FA64EABA0E}" destId="{F35F7A57-4DB1-4A5F-B401-52A9BFA88E9E}" srcOrd="0" destOrd="0" presId="urn:microsoft.com/office/officeart/2005/8/layout/pList2"/>
    <dgm:cxn modelId="{D2C46E6A-9D42-449F-8D8B-C0F5DD9071AD}" type="presParOf" srcId="{F35F7A57-4DB1-4A5F-B401-52A9BFA88E9E}" destId="{CAC331C8-BE51-406F-9EF5-AC6F316EA313}" srcOrd="0" destOrd="0" presId="urn:microsoft.com/office/officeart/2005/8/layout/pList2"/>
    <dgm:cxn modelId="{F4D90BE2-49D9-4949-85AC-DF103BE79B57}" type="presParOf" srcId="{F35F7A57-4DB1-4A5F-B401-52A9BFA88E9E}" destId="{50DD8CFA-311F-45CA-9663-422520B90F73}" srcOrd="1" destOrd="0" presId="urn:microsoft.com/office/officeart/2005/8/layout/pList2"/>
    <dgm:cxn modelId="{AA3E5879-AB77-49DA-A5CF-98D4B13BC43F}" type="presParOf" srcId="{F35F7A57-4DB1-4A5F-B401-52A9BFA88E9E}" destId="{BE50F3B7-6194-4ADD-8DE4-732D0747E10F}" srcOrd="2" destOrd="0" presId="urn:microsoft.com/office/officeart/2005/8/layout/pList2"/>
    <dgm:cxn modelId="{F20FD685-E146-4DDF-A63E-AF473998341F}" type="presParOf" srcId="{E1743CC9-D038-4015-B524-71FA64EABA0E}" destId="{9F986BC4-2957-495D-9041-2D08BAEF0D46}" srcOrd="1" destOrd="0" presId="urn:microsoft.com/office/officeart/2005/8/layout/pList2"/>
    <dgm:cxn modelId="{C38EC971-BC8F-4527-81C8-775E083ABA06}" type="presParOf" srcId="{E1743CC9-D038-4015-B524-71FA64EABA0E}" destId="{64CC30A5-2533-4BB9-A25E-1D68B6632D4F}" srcOrd="2" destOrd="0" presId="urn:microsoft.com/office/officeart/2005/8/layout/pList2"/>
    <dgm:cxn modelId="{2F3A3045-87FD-4BF0-9757-C82B5006FFD8}" type="presParOf" srcId="{64CC30A5-2533-4BB9-A25E-1D68B6632D4F}" destId="{472575A3-F211-4156-8D2E-2A5BD46570C9}" srcOrd="0" destOrd="0" presId="urn:microsoft.com/office/officeart/2005/8/layout/pList2"/>
    <dgm:cxn modelId="{27FDBFEF-30D0-43FC-BEFA-7B71D31ACFD1}" type="presParOf" srcId="{64CC30A5-2533-4BB9-A25E-1D68B6632D4F}" destId="{8F085669-2B1D-4A19-8B9C-E6E578C515B2}" srcOrd="1" destOrd="0" presId="urn:microsoft.com/office/officeart/2005/8/layout/pList2"/>
    <dgm:cxn modelId="{B2E505F5-BA4B-4E86-A0F0-A41F9A76C5C3}" type="presParOf" srcId="{64CC30A5-2533-4BB9-A25E-1D68B6632D4F}" destId="{1CE14BF8-834A-4D6E-A52E-D40C5754E10D}" srcOrd="2" destOrd="0" presId="urn:microsoft.com/office/officeart/2005/8/layout/pList2"/>
    <dgm:cxn modelId="{2B882560-84B4-4A04-8871-6536157460B2}" type="presParOf" srcId="{E1743CC9-D038-4015-B524-71FA64EABA0E}" destId="{E653A1CD-D60E-419A-AB51-FEB50F65E6D9}" srcOrd="3" destOrd="0" presId="urn:microsoft.com/office/officeart/2005/8/layout/pList2"/>
    <dgm:cxn modelId="{40F491B5-37EF-4938-AD24-E7BB0A37D376}" type="presParOf" srcId="{E1743CC9-D038-4015-B524-71FA64EABA0E}" destId="{0F8F6563-6F4C-472B-9614-072233715D45}" srcOrd="4" destOrd="0" presId="urn:microsoft.com/office/officeart/2005/8/layout/pList2"/>
    <dgm:cxn modelId="{3E60AD17-FC0F-4D60-9609-FF72A380AA63}" type="presParOf" srcId="{0F8F6563-6F4C-472B-9614-072233715D45}" destId="{3DA74EAD-807A-4BC0-8FA9-19E213ACCFC5}" srcOrd="0" destOrd="0" presId="urn:microsoft.com/office/officeart/2005/8/layout/pList2"/>
    <dgm:cxn modelId="{BD30C553-BBD6-49DB-A0E0-C655844B07AA}" type="presParOf" srcId="{0F8F6563-6F4C-472B-9614-072233715D45}" destId="{74618225-9D6B-47A8-B980-DF890A1DF4E9}" srcOrd="1" destOrd="0" presId="urn:microsoft.com/office/officeart/2005/8/layout/pList2"/>
    <dgm:cxn modelId="{232BE3AA-7BD1-432A-8E29-00EAAFDED0C7}" type="presParOf" srcId="{0F8F6563-6F4C-472B-9614-072233715D45}" destId="{1796D9A1-3CE5-40E1-A92D-121BD4E4F110}" srcOrd="2" destOrd="0" presId="urn:microsoft.com/office/officeart/2005/8/layout/pList2"/>
    <dgm:cxn modelId="{B7DA714A-76DC-455D-BE88-8E32356B856E}" type="presParOf" srcId="{E1743CC9-D038-4015-B524-71FA64EABA0E}" destId="{5726ED1E-0433-4333-9F56-5B486EBDAC2B}" srcOrd="5" destOrd="0" presId="urn:microsoft.com/office/officeart/2005/8/layout/pList2"/>
    <dgm:cxn modelId="{8CE2E977-41E3-4B6C-99FB-74F47969B7D4}" type="presParOf" srcId="{E1743CC9-D038-4015-B524-71FA64EABA0E}" destId="{C1C5BD2E-1C37-4C93-A9FB-A3999159CA3D}" srcOrd="6" destOrd="0" presId="urn:microsoft.com/office/officeart/2005/8/layout/pList2"/>
    <dgm:cxn modelId="{EFEB13C3-9235-4FF8-920A-0D61CC67C55B}" type="presParOf" srcId="{C1C5BD2E-1C37-4C93-A9FB-A3999159CA3D}" destId="{0DD58BC6-B66C-4C53-8769-20FD4C3E66E4}" srcOrd="0" destOrd="0" presId="urn:microsoft.com/office/officeart/2005/8/layout/pList2"/>
    <dgm:cxn modelId="{BAA5B496-4766-4FEB-A22E-25A108A1CD03}" type="presParOf" srcId="{C1C5BD2E-1C37-4C93-A9FB-A3999159CA3D}" destId="{8C26433A-805B-4DC6-AAC1-1910E898CA91}" srcOrd="1" destOrd="0" presId="urn:microsoft.com/office/officeart/2005/8/layout/pList2"/>
    <dgm:cxn modelId="{D3FD4E10-E6B8-488A-90ED-593123729A12}" type="presParOf" srcId="{C1C5BD2E-1C37-4C93-A9FB-A3999159CA3D}" destId="{BD4B80F7-4A7C-4A37-8EB2-886062AFBCF1}" srcOrd="2" destOrd="0" presId="urn:microsoft.com/office/officeart/2005/8/layout/pList2"/>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FAF68D49-9B48-4D19-A387-73986F76F1B3}" type="doc">
      <dgm:prSet loTypeId="urn:microsoft.com/office/officeart/2005/8/layout/hList7" loCatId="list" qsTypeId="urn:microsoft.com/office/officeart/2005/8/quickstyle/3d3" qsCatId="3D" csTypeId="urn:microsoft.com/office/officeart/2005/8/colors/colorful4" csCatId="colorful" phldr="1"/>
      <dgm:spPr/>
    </dgm:pt>
    <dgm:pt modelId="{9CFD7768-61AF-4DC3-BF22-19EDCF9A807C}">
      <dgm:prSet phldrT="[Текст]" custT="1"/>
      <dgm:spPr/>
      <dgm:t>
        <a:bodyPr/>
        <a:lstStyle/>
        <a:p>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Администрация Анучинского муниципального округа</a:t>
          </a:r>
        </a:p>
      </dgm:t>
    </dgm:pt>
    <dgm:pt modelId="{E9C18D9C-82EB-46B1-8E52-614C7FCBE3DF}" type="parTrans" cxnId="{A83947D7-E862-4D82-A145-DBF556059C23}">
      <dgm:prSet/>
      <dgm:spPr/>
      <dgm:t>
        <a:bodyPr/>
        <a:lstStyle/>
        <a:p>
          <a:endParaRPr lang="ru-RU"/>
        </a:p>
      </dgm:t>
    </dgm:pt>
    <dgm:pt modelId="{BEF21B2D-1D83-4F81-9949-F94E2F32EF35}" type="sibTrans" cxnId="{A83947D7-E862-4D82-A145-DBF556059C23}">
      <dgm:prSet/>
      <dgm:spPr/>
      <dgm:t>
        <a:bodyPr/>
        <a:lstStyle/>
        <a:p>
          <a:endParaRPr lang="ru-RU"/>
        </a:p>
      </dgm:t>
    </dgm:pt>
    <dgm:pt modelId="{82127A95-74F1-45DB-8A70-FB0ECAD9B55E}">
      <dgm:prSet phldrT="[Текст]" custT="1"/>
      <dgm:spPr/>
      <dgm:t>
        <a:bodyPr/>
        <a:lstStyle/>
        <a:p>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МУ «Хозяйственное управление» администрации АМО</a:t>
          </a:r>
        </a:p>
      </dgm:t>
    </dgm:pt>
    <dgm:pt modelId="{A4623D4A-CB5F-474F-AF4F-FC5EC9A1EF59}" type="parTrans" cxnId="{8A1D3BB5-085B-4C0E-9DF3-35491A9DB550}">
      <dgm:prSet/>
      <dgm:spPr/>
      <dgm:t>
        <a:bodyPr/>
        <a:lstStyle/>
        <a:p>
          <a:endParaRPr lang="ru-RU"/>
        </a:p>
      </dgm:t>
    </dgm:pt>
    <dgm:pt modelId="{B8E89860-EBE3-499C-A759-74B23A070E01}" type="sibTrans" cxnId="{8A1D3BB5-085B-4C0E-9DF3-35491A9DB550}">
      <dgm:prSet/>
      <dgm:spPr/>
      <dgm:t>
        <a:bodyPr/>
        <a:lstStyle/>
        <a:p>
          <a:endParaRPr lang="ru-RU"/>
        </a:p>
      </dgm:t>
    </dgm:pt>
    <dgm:pt modelId="{8B954111-E315-42E3-A813-36CE1B01A80B}">
      <dgm:prSet phldrT="[Текст]" custT="1"/>
      <dgm:spPr/>
      <dgm:t>
        <a:bodyPr/>
        <a:lstStyle/>
        <a:p>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КУ «Муниципальный орган управления образованием» АМО</a:t>
          </a:r>
        </a:p>
      </dgm:t>
    </dgm:pt>
    <dgm:pt modelId="{8EC9397C-EB2D-48E3-8362-2F7F73BA9C20}" type="parTrans" cxnId="{0A40106D-DADD-438B-9892-A586B32F7A6A}">
      <dgm:prSet/>
      <dgm:spPr/>
      <dgm:t>
        <a:bodyPr/>
        <a:lstStyle/>
        <a:p>
          <a:endParaRPr lang="ru-RU"/>
        </a:p>
      </dgm:t>
    </dgm:pt>
    <dgm:pt modelId="{57108D3A-132E-4C63-8AA9-ECD30C747D23}" type="sibTrans" cxnId="{0A40106D-DADD-438B-9892-A586B32F7A6A}">
      <dgm:prSet/>
      <dgm:spPr/>
      <dgm:t>
        <a:bodyPr/>
        <a:lstStyle/>
        <a:p>
          <a:endParaRPr lang="ru-RU"/>
        </a:p>
      </dgm:t>
    </dgm:pt>
    <dgm:pt modelId="{6B8EC61E-35DC-413C-88E2-87BC922DD9D4}">
      <dgm:prSet custT="1"/>
      <dgm:spPr/>
      <dgm:t>
        <a:bodyPr/>
        <a:lstStyle/>
        <a:p>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МКУК «Информационно-досуговый центр» АМО</a:t>
          </a:r>
        </a:p>
      </dgm:t>
    </dgm:pt>
    <dgm:pt modelId="{DC6F059C-94B2-4CFD-B19A-673787C17253}" type="parTrans" cxnId="{AE10C84E-2577-485A-9070-76CE34BCC434}">
      <dgm:prSet/>
      <dgm:spPr/>
      <dgm:t>
        <a:bodyPr/>
        <a:lstStyle/>
        <a:p>
          <a:endParaRPr lang="ru-RU"/>
        </a:p>
      </dgm:t>
    </dgm:pt>
    <dgm:pt modelId="{20837F2D-14FD-4D69-AA8B-C1F39F1FCC71}" type="sibTrans" cxnId="{AE10C84E-2577-485A-9070-76CE34BCC434}">
      <dgm:prSet/>
      <dgm:spPr/>
      <dgm:t>
        <a:bodyPr/>
        <a:lstStyle/>
        <a:p>
          <a:endParaRPr lang="ru-RU"/>
        </a:p>
      </dgm:t>
    </dgm:pt>
    <dgm:pt modelId="{5CDF5980-79A6-47B8-9F6C-2C31899CD527}">
      <dgm:prSet custT="1"/>
      <dgm:spPr/>
      <dgm:t>
        <a:bodyPr/>
        <a:lstStyle/>
        <a:p>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Дума Анучинского муниципального округа</a:t>
          </a:r>
        </a:p>
      </dgm:t>
    </dgm:pt>
    <dgm:pt modelId="{056D9C45-CD3D-4892-BE84-A4C5DCF46165}" type="parTrans" cxnId="{709B58A4-4E7B-4514-950E-9C2D42997FC9}">
      <dgm:prSet/>
      <dgm:spPr/>
      <dgm:t>
        <a:bodyPr/>
        <a:lstStyle/>
        <a:p>
          <a:endParaRPr lang="ru-RU"/>
        </a:p>
      </dgm:t>
    </dgm:pt>
    <dgm:pt modelId="{26AA5459-F3C4-4807-9837-F9D5451901ED}" type="sibTrans" cxnId="{709B58A4-4E7B-4514-950E-9C2D42997FC9}">
      <dgm:prSet/>
      <dgm:spPr/>
      <dgm:t>
        <a:bodyPr/>
        <a:lstStyle/>
        <a:p>
          <a:endParaRPr lang="ru-RU"/>
        </a:p>
      </dgm:t>
    </dgm:pt>
    <dgm:pt modelId="{FF6179A4-BC5A-45B2-B683-ABB9D26E446B}">
      <dgm:prSet custT="1"/>
      <dgm:spPr/>
      <dgm:t>
        <a:bodyPr/>
        <a:lstStyle/>
        <a:p>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МУ Контрольно-счетная палата АМО</a:t>
          </a:r>
        </a:p>
      </dgm:t>
    </dgm:pt>
    <dgm:pt modelId="{08297F91-3577-4EB0-A442-9526314E87FA}" type="parTrans" cxnId="{6E496AB0-ED77-4C95-A2A1-C71737C6618F}">
      <dgm:prSet/>
      <dgm:spPr/>
      <dgm:t>
        <a:bodyPr/>
        <a:lstStyle/>
        <a:p>
          <a:endParaRPr lang="ru-RU"/>
        </a:p>
      </dgm:t>
    </dgm:pt>
    <dgm:pt modelId="{9B1F9DE3-5CC8-492D-A5D2-3691253EC008}" type="sibTrans" cxnId="{6E496AB0-ED77-4C95-A2A1-C71737C6618F}">
      <dgm:prSet/>
      <dgm:spPr/>
      <dgm:t>
        <a:bodyPr/>
        <a:lstStyle/>
        <a:p>
          <a:endParaRPr lang="ru-RU"/>
        </a:p>
      </dgm:t>
    </dgm:pt>
    <dgm:pt modelId="{2F6A7C6B-9C5B-4B99-8C01-89FB4E0EE455}">
      <dgm:prSet custT="1"/>
      <dgm:spPr/>
      <dgm:t>
        <a:bodyPr/>
        <a:lstStyle/>
        <a:p>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Финансово-экономическое управление администрации АМО</a:t>
          </a:r>
        </a:p>
      </dgm:t>
    </dgm:pt>
    <dgm:pt modelId="{04690679-5821-423B-BCA9-3CEA28A6986E}" type="parTrans" cxnId="{D907782B-27DD-440B-AA1B-97BB3E44580C}">
      <dgm:prSet/>
      <dgm:spPr/>
      <dgm:t>
        <a:bodyPr/>
        <a:lstStyle/>
        <a:p>
          <a:endParaRPr lang="ru-RU"/>
        </a:p>
      </dgm:t>
    </dgm:pt>
    <dgm:pt modelId="{4939DD61-25A3-484A-A9AC-996065AD12E9}" type="sibTrans" cxnId="{D907782B-27DD-440B-AA1B-97BB3E44580C}">
      <dgm:prSet/>
      <dgm:spPr/>
      <dgm:t>
        <a:bodyPr/>
        <a:lstStyle/>
        <a:p>
          <a:endParaRPr lang="ru-RU"/>
        </a:p>
      </dgm:t>
    </dgm:pt>
    <dgm:pt modelId="{408FAB21-9BC0-4B16-965E-3B5D6726350E}" type="pres">
      <dgm:prSet presAssocID="{FAF68D49-9B48-4D19-A387-73986F76F1B3}" presName="Name0" presStyleCnt="0">
        <dgm:presLayoutVars>
          <dgm:dir/>
          <dgm:resizeHandles val="exact"/>
        </dgm:presLayoutVars>
      </dgm:prSet>
      <dgm:spPr/>
    </dgm:pt>
    <dgm:pt modelId="{72F91573-032F-453E-AA21-6FE9DE5E5A9D}" type="pres">
      <dgm:prSet presAssocID="{FAF68D49-9B48-4D19-A387-73986F76F1B3}" presName="fgShape" presStyleLbl="fgShp" presStyleIdx="0" presStyleCnt="1"/>
      <dgm:spPr/>
    </dgm:pt>
    <dgm:pt modelId="{82F17E84-4E9E-4273-8E23-EDCEA66CADB3}" type="pres">
      <dgm:prSet presAssocID="{FAF68D49-9B48-4D19-A387-73986F76F1B3}" presName="linComp" presStyleCnt="0"/>
      <dgm:spPr/>
    </dgm:pt>
    <dgm:pt modelId="{2F7A9DEF-6FB9-4610-B948-685B505C3F75}" type="pres">
      <dgm:prSet presAssocID="{9CFD7768-61AF-4DC3-BF22-19EDCF9A807C}" presName="compNode" presStyleCnt="0"/>
      <dgm:spPr/>
    </dgm:pt>
    <dgm:pt modelId="{AE410574-03E4-41B0-99A4-D2B4B1EA931D}" type="pres">
      <dgm:prSet presAssocID="{9CFD7768-61AF-4DC3-BF22-19EDCF9A807C}" presName="bkgdShape" presStyleLbl="node1" presStyleIdx="0" presStyleCnt="7"/>
      <dgm:spPr/>
    </dgm:pt>
    <dgm:pt modelId="{69254DEF-D59C-4574-BCEB-E1675C4B7D38}" type="pres">
      <dgm:prSet presAssocID="{9CFD7768-61AF-4DC3-BF22-19EDCF9A807C}" presName="nodeTx" presStyleLbl="node1" presStyleIdx="0" presStyleCnt="7">
        <dgm:presLayoutVars>
          <dgm:bulletEnabled val="1"/>
        </dgm:presLayoutVars>
      </dgm:prSet>
      <dgm:spPr/>
    </dgm:pt>
    <dgm:pt modelId="{66C55950-D063-4C38-9668-AFCACA7E6738}" type="pres">
      <dgm:prSet presAssocID="{9CFD7768-61AF-4DC3-BF22-19EDCF9A807C}" presName="invisiNode" presStyleLbl="node1" presStyleIdx="0" presStyleCnt="7"/>
      <dgm:spPr/>
    </dgm:pt>
    <dgm:pt modelId="{5159D7E7-3D9B-4174-A4D7-069016045730}" type="pres">
      <dgm:prSet presAssocID="{9CFD7768-61AF-4DC3-BF22-19EDCF9A807C}" presName="imagNode" presStyleLbl="fgImgPlace1" presStyleIdx="0" presStyleCnt="7"/>
      <dgm:spPr>
        <a:blipFill rotWithShape="1">
          <a:blip xmlns:r="http://schemas.openxmlformats.org/officeDocument/2006/relationships" r:embed="rId1"/>
          <a:srcRect/>
          <a:stretch>
            <a:fillRect l="-16000" r="-16000"/>
          </a:stretch>
        </a:blipFill>
      </dgm:spPr>
    </dgm:pt>
    <dgm:pt modelId="{F2E7BC99-7B54-49F7-AB5C-2367C59B5966}" type="pres">
      <dgm:prSet presAssocID="{BEF21B2D-1D83-4F81-9949-F94E2F32EF35}" presName="sibTrans" presStyleLbl="sibTrans2D1" presStyleIdx="0" presStyleCnt="0"/>
      <dgm:spPr/>
    </dgm:pt>
    <dgm:pt modelId="{8833CAA9-38CB-4CB3-B9BA-A6CE9C5DB1E5}" type="pres">
      <dgm:prSet presAssocID="{82127A95-74F1-45DB-8A70-FB0ECAD9B55E}" presName="compNode" presStyleCnt="0"/>
      <dgm:spPr/>
    </dgm:pt>
    <dgm:pt modelId="{DB063DD4-00C9-4E1B-BFF5-9E129C609BAE}" type="pres">
      <dgm:prSet presAssocID="{82127A95-74F1-45DB-8A70-FB0ECAD9B55E}" presName="bkgdShape" presStyleLbl="node1" presStyleIdx="1" presStyleCnt="7"/>
      <dgm:spPr/>
    </dgm:pt>
    <dgm:pt modelId="{AE781078-0A81-4569-BCF2-0B69ED1D21B0}" type="pres">
      <dgm:prSet presAssocID="{82127A95-74F1-45DB-8A70-FB0ECAD9B55E}" presName="nodeTx" presStyleLbl="node1" presStyleIdx="1" presStyleCnt="7">
        <dgm:presLayoutVars>
          <dgm:bulletEnabled val="1"/>
        </dgm:presLayoutVars>
      </dgm:prSet>
      <dgm:spPr/>
    </dgm:pt>
    <dgm:pt modelId="{D543AD64-0E5C-4F8C-B54F-EDF12CDFA94A}" type="pres">
      <dgm:prSet presAssocID="{82127A95-74F1-45DB-8A70-FB0ECAD9B55E}" presName="invisiNode" presStyleLbl="node1" presStyleIdx="1" presStyleCnt="7"/>
      <dgm:spPr/>
    </dgm:pt>
    <dgm:pt modelId="{96AA0A9D-56E5-4E87-A59B-922A44530958}" type="pres">
      <dgm:prSet presAssocID="{82127A95-74F1-45DB-8A70-FB0ECAD9B55E}" presName="imagNode" presStyleLbl="fgImgPlace1" presStyleIdx="1" presStyleCnt="7"/>
      <dgm:spPr>
        <a:blipFill rotWithShape="1">
          <a:blip xmlns:r="http://schemas.openxmlformats.org/officeDocument/2006/relationships" r:embed="rId2"/>
          <a:srcRect/>
          <a:stretch>
            <a:fillRect l="-17000" r="-17000"/>
          </a:stretch>
        </a:blipFill>
      </dgm:spPr>
    </dgm:pt>
    <dgm:pt modelId="{2BFEFD60-D5E6-42D5-9E04-86E2D90367B8}" type="pres">
      <dgm:prSet presAssocID="{B8E89860-EBE3-499C-A759-74B23A070E01}" presName="sibTrans" presStyleLbl="sibTrans2D1" presStyleIdx="0" presStyleCnt="0"/>
      <dgm:spPr/>
    </dgm:pt>
    <dgm:pt modelId="{FC920B26-FF72-492F-ADA2-C01155064114}" type="pres">
      <dgm:prSet presAssocID="{8B954111-E315-42E3-A813-36CE1B01A80B}" presName="compNode" presStyleCnt="0"/>
      <dgm:spPr/>
    </dgm:pt>
    <dgm:pt modelId="{2150F8B6-4150-481B-BA15-4D887317E578}" type="pres">
      <dgm:prSet presAssocID="{8B954111-E315-42E3-A813-36CE1B01A80B}" presName="bkgdShape" presStyleLbl="node1" presStyleIdx="2" presStyleCnt="7"/>
      <dgm:spPr/>
    </dgm:pt>
    <dgm:pt modelId="{6AEA80E5-8A3F-4EEA-951C-A74991F5F100}" type="pres">
      <dgm:prSet presAssocID="{8B954111-E315-42E3-A813-36CE1B01A80B}" presName="nodeTx" presStyleLbl="node1" presStyleIdx="2" presStyleCnt="7">
        <dgm:presLayoutVars>
          <dgm:bulletEnabled val="1"/>
        </dgm:presLayoutVars>
      </dgm:prSet>
      <dgm:spPr/>
    </dgm:pt>
    <dgm:pt modelId="{9E278FE8-086C-4633-9524-FB3B963023E9}" type="pres">
      <dgm:prSet presAssocID="{8B954111-E315-42E3-A813-36CE1B01A80B}" presName="invisiNode" presStyleLbl="node1" presStyleIdx="2" presStyleCnt="7"/>
      <dgm:spPr/>
    </dgm:pt>
    <dgm:pt modelId="{24F838FB-CA13-4FC8-BFC1-02C25DAF7365}" type="pres">
      <dgm:prSet presAssocID="{8B954111-E315-42E3-A813-36CE1B01A80B}" presName="imagNode" presStyleLbl="fgImgPlace1" presStyleIdx="2" presStyleCnt="7"/>
      <dgm:spPr>
        <a:blipFill rotWithShape="1">
          <a:blip xmlns:r="http://schemas.openxmlformats.org/officeDocument/2006/relationships" r:embed="rId3"/>
          <a:srcRect/>
          <a:stretch>
            <a:fillRect l="-62000" r="-62000"/>
          </a:stretch>
        </a:blipFill>
      </dgm:spPr>
    </dgm:pt>
    <dgm:pt modelId="{88BBE692-D388-4717-91E5-9EA2C1B61C97}" type="pres">
      <dgm:prSet presAssocID="{57108D3A-132E-4C63-8AA9-ECD30C747D23}" presName="sibTrans" presStyleLbl="sibTrans2D1" presStyleIdx="0" presStyleCnt="0"/>
      <dgm:spPr/>
    </dgm:pt>
    <dgm:pt modelId="{DC4678F2-68C0-49B2-B16A-601A2491B003}" type="pres">
      <dgm:prSet presAssocID="{6B8EC61E-35DC-413C-88E2-87BC922DD9D4}" presName="compNode" presStyleCnt="0"/>
      <dgm:spPr/>
    </dgm:pt>
    <dgm:pt modelId="{9CFE0332-9645-4E70-A763-DD3D0CD28D0A}" type="pres">
      <dgm:prSet presAssocID="{6B8EC61E-35DC-413C-88E2-87BC922DD9D4}" presName="bkgdShape" presStyleLbl="node1" presStyleIdx="3" presStyleCnt="7"/>
      <dgm:spPr/>
    </dgm:pt>
    <dgm:pt modelId="{E4D3992A-7CA8-4B43-8CDC-5E3066302AC4}" type="pres">
      <dgm:prSet presAssocID="{6B8EC61E-35DC-413C-88E2-87BC922DD9D4}" presName="nodeTx" presStyleLbl="node1" presStyleIdx="3" presStyleCnt="7">
        <dgm:presLayoutVars>
          <dgm:bulletEnabled val="1"/>
        </dgm:presLayoutVars>
      </dgm:prSet>
      <dgm:spPr/>
    </dgm:pt>
    <dgm:pt modelId="{118D1AEA-586A-4408-8279-8E44D402D70E}" type="pres">
      <dgm:prSet presAssocID="{6B8EC61E-35DC-413C-88E2-87BC922DD9D4}" presName="invisiNode" presStyleLbl="node1" presStyleIdx="3" presStyleCnt="7"/>
      <dgm:spPr/>
    </dgm:pt>
    <dgm:pt modelId="{1CB07D10-BD0F-41BA-8366-0F4C5ED0CFFB}" type="pres">
      <dgm:prSet presAssocID="{6B8EC61E-35DC-413C-88E2-87BC922DD9D4}" presName="imagNode" presStyleLbl="fgImgPlace1" presStyleIdx="3" presStyleCnt="7"/>
      <dgm:spPr>
        <a:blipFill rotWithShape="1">
          <a:blip xmlns:r="http://schemas.openxmlformats.org/officeDocument/2006/relationships" r:embed="rId4"/>
          <a:srcRect/>
          <a:stretch>
            <a:fillRect l="-17000" r="-17000"/>
          </a:stretch>
        </a:blipFill>
      </dgm:spPr>
    </dgm:pt>
    <dgm:pt modelId="{6D562097-A03E-4451-A5D9-5B8D1D652C7E}" type="pres">
      <dgm:prSet presAssocID="{20837F2D-14FD-4D69-AA8B-C1F39F1FCC71}" presName="sibTrans" presStyleLbl="sibTrans2D1" presStyleIdx="0" presStyleCnt="0"/>
      <dgm:spPr/>
    </dgm:pt>
    <dgm:pt modelId="{01171292-2319-4DD7-ADD4-485DCF07056C}" type="pres">
      <dgm:prSet presAssocID="{5CDF5980-79A6-47B8-9F6C-2C31899CD527}" presName="compNode" presStyleCnt="0"/>
      <dgm:spPr/>
    </dgm:pt>
    <dgm:pt modelId="{CF05CAA5-FB67-47E0-A589-928EC62E4B90}" type="pres">
      <dgm:prSet presAssocID="{5CDF5980-79A6-47B8-9F6C-2C31899CD527}" presName="bkgdShape" presStyleLbl="node1" presStyleIdx="4" presStyleCnt="7"/>
      <dgm:spPr/>
    </dgm:pt>
    <dgm:pt modelId="{8C3578AE-3CD0-4C59-BADE-96B248E8AB4E}" type="pres">
      <dgm:prSet presAssocID="{5CDF5980-79A6-47B8-9F6C-2C31899CD527}" presName="nodeTx" presStyleLbl="node1" presStyleIdx="4" presStyleCnt="7">
        <dgm:presLayoutVars>
          <dgm:bulletEnabled val="1"/>
        </dgm:presLayoutVars>
      </dgm:prSet>
      <dgm:spPr/>
    </dgm:pt>
    <dgm:pt modelId="{1D427AE7-6591-45EA-8B62-1EFD1D4EF4D3}" type="pres">
      <dgm:prSet presAssocID="{5CDF5980-79A6-47B8-9F6C-2C31899CD527}" presName="invisiNode" presStyleLbl="node1" presStyleIdx="4" presStyleCnt="7"/>
      <dgm:spPr/>
    </dgm:pt>
    <dgm:pt modelId="{ACECC939-10EF-49E4-B3E5-126C8099E12C}" type="pres">
      <dgm:prSet presAssocID="{5CDF5980-79A6-47B8-9F6C-2C31899CD527}" presName="imagNode" presStyleLbl="fgImgPlace1" presStyleIdx="4" presStyleCnt="7"/>
      <dgm:spPr>
        <a:blipFill rotWithShape="1">
          <a:blip xmlns:r="http://schemas.openxmlformats.org/officeDocument/2006/relationships" r:embed="rId5"/>
          <a:srcRect/>
          <a:stretch>
            <a:fillRect l="-17000" r="-17000"/>
          </a:stretch>
        </a:blipFill>
      </dgm:spPr>
    </dgm:pt>
    <dgm:pt modelId="{335B9FAE-6ED3-4982-B2DB-BF78B97336A2}" type="pres">
      <dgm:prSet presAssocID="{26AA5459-F3C4-4807-9837-F9D5451901ED}" presName="sibTrans" presStyleLbl="sibTrans2D1" presStyleIdx="0" presStyleCnt="0"/>
      <dgm:spPr/>
    </dgm:pt>
    <dgm:pt modelId="{5BCD8FC8-52C8-470C-976F-96A824A8B621}" type="pres">
      <dgm:prSet presAssocID="{FF6179A4-BC5A-45B2-B683-ABB9D26E446B}" presName="compNode" presStyleCnt="0"/>
      <dgm:spPr/>
    </dgm:pt>
    <dgm:pt modelId="{A30C4903-15B0-45A0-8234-71C35A6FA7CC}" type="pres">
      <dgm:prSet presAssocID="{FF6179A4-BC5A-45B2-B683-ABB9D26E446B}" presName="bkgdShape" presStyleLbl="node1" presStyleIdx="5" presStyleCnt="7"/>
      <dgm:spPr/>
    </dgm:pt>
    <dgm:pt modelId="{24B657B4-B178-4543-A0DF-C7F1442B54B9}" type="pres">
      <dgm:prSet presAssocID="{FF6179A4-BC5A-45B2-B683-ABB9D26E446B}" presName="nodeTx" presStyleLbl="node1" presStyleIdx="5" presStyleCnt="7">
        <dgm:presLayoutVars>
          <dgm:bulletEnabled val="1"/>
        </dgm:presLayoutVars>
      </dgm:prSet>
      <dgm:spPr/>
    </dgm:pt>
    <dgm:pt modelId="{33589437-4777-418A-B100-0697C5200625}" type="pres">
      <dgm:prSet presAssocID="{FF6179A4-BC5A-45B2-B683-ABB9D26E446B}" presName="invisiNode" presStyleLbl="node1" presStyleIdx="5" presStyleCnt="7"/>
      <dgm:spPr/>
    </dgm:pt>
    <dgm:pt modelId="{CDFD1732-BBF7-4A04-B328-C8996DDF7820}" type="pres">
      <dgm:prSet presAssocID="{FF6179A4-BC5A-45B2-B683-ABB9D26E446B}" presName="imagNode" presStyleLbl="fgImgPlace1" presStyleIdx="5" presStyleCnt="7"/>
      <dgm:spPr>
        <a:blipFill rotWithShape="1">
          <a:blip xmlns:r="http://schemas.openxmlformats.org/officeDocument/2006/relationships" r:embed="rId6"/>
          <a:srcRect/>
          <a:stretch>
            <a:fillRect l="-27000" r="-27000"/>
          </a:stretch>
        </a:blipFill>
      </dgm:spPr>
    </dgm:pt>
    <dgm:pt modelId="{BF1B0CB7-765F-4724-9A42-80CA49F1ACA9}" type="pres">
      <dgm:prSet presAssocID="{9B1F9DE3-5CC8-492D-A5D2-3691253EC008}" presName="sibTrans" presStyleLbl="sibTrans2D1" presStyleIdx="0" presStyleCnt="0"/>
      <dgm:spPr/>
    </dgm:pt>
    <dgm:pt modelId="{2CECDD26-C855-41CD-8D1E-5C270069438D}" type="pres">
      <dgm:prSet presAssocID="{2F6A7C6B-9C5B-4B99-8C01-89FB4E0EE455}" presName="compNode" presStyleCnt="0"/>
      <dgm:spPr/>
    </dgm:pt>
    <dgm:pt modelId="{A601FD11-CF49-46AB-85E5-0D12A350A14E}" type="pres">
      <dgm:prSet presAssocID="{2F6A7C6B-9C5B-4B99-8C01-89FB4E0EE455}" presName="bkgdShape" presStyleLbl="node1" presStyleIdx="6" presStyleCnt="7"/>
      <dgm:spPr/>
    </dgm:pt>
    <dgm:pt modelId="{6D236917-5DED-4A8C-9D4A-1969445ECE2C}" type="pres">
      <dgm:prSet presAssocID="{2F6A7C6B-9C5B-4B99-8C01-89FB4E0EE455}" presName="nodeTx" presStyleLbl="node1" presStyleIdx="6" presStyleCnt="7">
        <dgm:presLayoutVars>
          <dgm:bulletEnabled val="1"/>
        </dgm:presLayoutVars>
      </dgm:prSet>
      <dgm:spPr/>
    </dgm:pt>
    <dgm:pt modelId="{0E769E8A-1756-4B89-AD5E-5195E76625B0}" type="pres">
      <dgm:prSet presAssocID="{2F6A7C6B-9C5B-4B99-8C01-89FB4E0EE455}" presName="invisiNode" presStyleLbl="node1" presStyleIdx="6" presStyleCnt="7"/>
      <dgm:spPr/>
    </dgm:pt>
    <dgm:pt modelId="{78AD3DAB-F870-487F-876D-CE8CA54D8CD6}" type="pres">
      <dgm:prSet presAssocID="{2F6A7C6B-9C5B-4B99-8C01-89FB4E0EE455}" presName="imagNode" presStyleLbl="fgImgPlace1" presStyleIdx="6" presStyleCnt="7"/>
      <dgm:spPr>
        <a:blipFill rotWithShape="1">
          <a:blip xmlns:r="http://schemas.openxmlformats.org/officeDocument/2006/relationships" r:embed="rId7"/>
          <a:srcRect/>
          <a:stretch>
            <a:fillRect l="-21000" r="-21000"/>
          </a:stretch>
        </a:blipFill>
      </dgm:spPr>
    </dgm:pt>
  </dgm:ptLst>
  <dgm:cxnLst>
    <dgm:cxn modelId="{0F124110-9758-456F-A850-405C4820856F}" type="presOf" srcId="{8B954111-E315-42E3-A813-36CE1B01A80B}" destId="{2150F8B6-4150-481B-BA15-4D887317E578}" srcOrd="0" destOrd="0" presId="urn:microsoft.com/office/officeart/2005/8/layout/hList7"/>
    <dgm:cxn modelId="{70D6941A-203E-4A61-A731-18978D7A6DDC}" type="presOf" srcId="{8B954111-E315-42E3-A813-36CE1B01A80B}" destId="{6AEA80E5-8A3F-4EEA-951C-A74991F5F100}" srcOrd="1" destOrd="0" presId="urn:microsoft.com/office/officeart/2005/8/layout/hList7"/>
    <dgm:cxn modelId="{B5EA7D20-AB0C-4DD6-A025-6724CEFE0651}" type="presOf" srcId="{B8E89860-EBE3-499C-A759-74B23A070E01}" destId="{2BFEFD60-D5E6-42D5-9E04-86E2D90367B8}" srcOrd="0" destOrd="0" presId="urn:microsoft.com/office/officeart/2005/8/layout/hList7"/>
    <dgm:cxn modelId="{6B3F2B26-C815-4299-B3B1-AFC376683C16}" type="presOf" srcId="{9B1F9DE3-5CC8-492D-A5D2-3691253EC008}" destId="{BF1B0CB7-765F-4724-9A42-80CA49F1ACA9}" srcOrd="0" destOrd="0" presId="urn:microsoft.com/office/officeart/2005/8/layout/hList7"/>
    <dgm:cxn modelId="{D907782B-27DD-440B-AA1B-97BB3E44580C}" srcId="{FAF68D49-9B48-4D19-A387-73986F76F1B3}" destId="{2F6A7C6B-9C5B-4B99-8C01-89FB4E0EE455}" srcOrd="6" destOrd="0" parTransId="{04690679-5821-423B-BCA9-3CEA28A6986E}" sibTransId="{4939DD61-25A3-484A-A9AC-996065AD12E9}"/>
    <dgm:cxn modelId="{E914FD5D-D5B3-463F-BCBC-9B8C2BF4F430}" type="presOf" srcId="{82127A95-74F1-45DB-8A70-FB0ECAD9B55E}" destId="{AE781078-0A81-4569-BCF2-0B69ED1D21B0}" srcOrd="1" destOrd="0" presId="urn:microsoft.com/office/officeart/2005/8/layout/hList7"/>
    <dgm:cxn modelId="{D836665E-61A7-4E1F-AB0C-C08E39453995}" type="presOf" srcId="{82127A95-74F1-45DB-8A70-FB0ECAD9B55E}" destId="{DB063DD4-00C9-4E1B-BFF5-9E129C609BAE}" srcOrd="0" destOrd="0" presId="urn:microsoft.com/office/officeart/2005/8/layout/hList7"/>
    <dgm:cxn modelId="{9ED5CF66-1767-4484-AE82-D07D44ADB304}" type="presOf" srcId="{6B8EC61E-35DC-413C-88E2-87BC922DD9D4}" destId="{E4D3992A-7CA8-4B43-8CDC-5E3066302AC4}" srcOrd="1" destOrd="0" presId="urn:microsoft.com/office/officeart/2005/8/layout/hList7"/>
    <dgm:cxn modelId="{6622A34C-61E9-4987-AB7A-F88F35312670}" type="presOf" srcId="{26AA5459-F3C4-4807-9837-F9D5451901ED}" destId="{335B9FAE-6ED3-4982-B2DB-BF78B97336A2}" srcOrd="0" destOrd="0" presId="urn:microsoft.com/office/officeart/2005/8/layout/hList7"/>
    <dgm:cxn modelId="{C0A7D94C-78DA-4E3A-A1EA-184AB9F0DA65}" type="presOf" srcId="{5CDF5980-79A6-47B8-9F6C-2C31899CD527}" destId="{8C3578AE-3CD0-4C59-BADE-96B248E8AB4E}" srcOrd="1" destOrd="0" presId="urn:microsoft.com/office/officeart/2005/8/layout/hList7"/>
    <dgm:cxn modelId="{0A40106D-DADD-438B-9892-A586B32F7A6A}" srcId="{FAF68D49-9B48-4D19-A387-73986F76F1B3}" destId="{8B954111-E315-42E3-A813-36CE1B01A80B}" srcOrd="2" destOrd="0" parTransId="{8EC9397C-EB2D-48E3-8362-2F7F73BA9C20}" sibTransId="{57108D3A-132E-4C63-8AA9-ECD30C747D23}"/>
    <dgm:cxn modelId="{AE10C84E-2577-485A-9070-76CE34BCC434}" srcId="{FAF68D49-9B48-4D19-A387-73986F76F1B3}" destId="{6B8EC61E-35DC-413C-88E2-87BC922DD9D4}" srcOrd="3" destOrd="0" parTransId="{DC6F059C-94B2-4CFD-B19A-673787C17253}" sibTransId="{20837F2D-14FD-4D69-AA8B-C1F39F1FCC71}"/>
    <dgm:cxn modelId="{8DA7D76E-D527-48A0-8527-CD53F489E6C7}" type="presOf" srcId="{FF6179A4-BC5A-45B2-B683-ABB9D26E446B}" destId="{24B657B4-B178-4543-A0DF-C7F1442B54B9}" srcOrd="1" destOrd="0" presId="urn:microsoft.com/office/officeart/2005/8/layout/hList7"/>
    <dgm:cxn modelId="{04218576-D895-4DBD-882D-3FFADD48EE3E}" type="presOf" srcId="{FAF68D49-9B48-4D19-A387-73986F76F1B3}" destId="{408FAB21-9BC0-4B16-965E-3B5D6726350E}" srcOrd="0" destOrd="0" presId="urn:microsoft.com/office/officeart/2005/8/layout/hList7"/>
    <dgm:cxn modelId="{B044E277-2183-4CCB-9DD1-843302B6C0B4}" type="presOf" srcId="{5CDF5980-79A6-47B8-9F6C-2C31899CD527}" destId="{CF05CAA5-FB67-47E0-A589-928EC62E4B90}" srcOrd="0" destOrd="0" presId="urn:microsoft.com/office/officeart/2005/8/layout/hList7"/>
    <dgm:cxn modelId="{2EA2F478-E498-4CC5-B4BD-BEAEE51346FE}" type="presOf" srcId="{9CFD7768-61AF-4DC3-BF22-19EDCF9A807C}" destId="{69254DEF-D59C-4574-BCEB-E1675C4B7D38}" srcOrd="1" destOrd="0" presId="urn:microsoft.com/office/officeart/2005/8/layout/hList7"/>
    <dgm:cxn modelId="{A22D688C-69A1-4818-8325-F1EC132E6DA9}" type="presOf" srcId="{FF6179A4-BC5A-45B2-B683-ABB9D26E446B}" destId="{A30C4903-15B0-45A0-8234-71C35A6FA7CC}" srcOrd="0" destOrd="0" presId="urn:microsoft.com/office/officeart/2005/8/layout/hList7"/>
    <dgm:cxn modelId="{709B58A4-4E7B-4514-950E-9C2D42997FC9}" srcId="{FAF68D49-9B48-4D19-A387-73986F76F1B3}" destId="{5CDF5980-79A6-47B8-9F6C-2C31899CD527}" srcOrd="4" destOrd="0" parTransId="{056D9C45-CD3D-4892-BE84-A4C5DCF46165}" sibTransId="{26AA5459-F3C4-4807-9837-F9D5451901ED}"/>
    <dgm:cxn modelId="{A1C656A5-50E5-40FD-8C18-D74396F2AAB7}" type="presOf" srcId="{BEF21B2D-1D83-4F81-9949-F94E2F32EF35}" destId="{F2E7BC99-7B54-49F7-AB5C-2367C59B5966}" srcOrd="0" destOrd="0" presId="urn:microsoft.com/office/officeart/2005/8/layout/hList7"/>
    <dgm:cxn modelId="{47B0F6A7-F56C-4D42-9488-1FCEA38D0D9F}" type="presOf" srcId="{6B8EC61E-35DC-413C-88E2-87BC922DD9D4}" destId="{9CFE0332-9645-4E70-A763-DD3D0CD28D0A}" srcOrd="0" destOrd="0" presId="urn:microsoft.com/office/officeart/2005/8/layout/hList7"/>
    <dgm:cxn modelId="{3D1930A9-927E-48FA-BFA7-CF889C18BCA5}" type="presOf" srcId="{9CFD7768-61AF-4DC3-BF22-19EDCF9A807C}" destId="{AE410574-03E4-41B0-99A4-D2B4B1EA931D}" srcOrd="0" destOrd="0" presId="urn:microsoft.com/office/officeart/2005/8/layout/hList7"/>
    <dgm:cxn modelId="{6E496AB0-ED77-4C95-A2A1-C71737C6618F}" srcId="{FAF68D49-9B48-4D19-A387-73986F76F1B3}" destId="{FF6179A4-BC5A-45B2-B683-ABB9D26E446B}" srcOrd="5" destOrd="0" parTransId="{08297F91-3577-4EB0-A442-9526314E87FA}" sibTransId="{9B1F9DE3-5CC8-492D-A5D2-3691253EC008}"/>
    <dgm:cxn modelId="{8A1D3BB5-085B-4C0E-9DF3-35491A9DB550}" srcId="{FAF68D49-9B48-4D19-A387-73986F76F1B3}" destId="{82127A95-74F1-45DB-8A70-FB0ECAD9B55E}" srcOrd="1" destOrd="0" parTransId="{A4623D4A-CB5F-474F-AF4F-FC5EC9A1EF59}" sibTransId="{B8E89860-EBE3-499C-A759-74B23A070E01}"/>
    <dgm:cxn modelId="{A83947D7-E862-4D82-A145-DBF556059C23}" srcId="{FAF68D49-9B48-4D19-A387-73986F76F1B3}" destId="{9CFD7768-61AF-4DC3-BF22-19EDCF9A807C}" srcOrd="0" destOrd="0" parTransId="{E9C18D9C-82EB-46B1-8E52-614C7FCBE3DF}" sibTransId="{BEF21B2D-1D83-4F81-9949-F94E2F32EF35}"/>
    <dgm:cxn modelId="{D91B1DE0-0182-4A4D-ACF9-BBC9174548BC}" type="presOf" srcId="{2F6A7C6B-9C5B-4B99-8C01-89FB4E0EE455}" destId="{A601FD11-CF49-46AB-85E5-0D12A350A14E}" srcOrd="0" destOrd="0" presId="urn:microsoft.com/office/officeart/2005/8/layout/hList7"/>
    <dgm:cxn modelId="{38A5CBE2-2A8C-4C42-B4DA-E587046AE2F3}" type="presOf" srcId="{20837F2D-14FD-4D69-AA8B-C1F39F1FCC71}" destId="{6D562097-A03E-4451-A5D9-5B8D1D652C7E}" srcOrd="0" destOrd="0" presId="urn:microsoft.com/office/officeart/2005/8/layout/hList7"/>
    <dgm:cxn modelId="{9CEFC4E8-8528-4873-A702-F8B7EE2E3083}" type="presOf" srcId="{2F6A7C6B-9C5B-4B99-8C01-89FB4E0EE455}" destId="{6D236917-5DED-4A8C-9D4A-1969445ECE2C}" srcOrd="1" destOrd="0" presId="urn:microsoft.com/office/officeart/2005/8/layout/hList7"/>
    <dgm:cxn modelId="{B078AEF3-1B42-4193-8695-F84638373F3E}" type="presOf" srcId="{57108D3A-132E-4C63-8AA9-ECD30C747D23}" destId="{88BBE692-D388-4717-91E5-9EA2C1B61C97}" srcOrd="0" destOrd="0" presId="urn:microsoft.com/office/officeart/2005/8/layout/hList7"/>
    <dgm:cxn modelId="{D5073E87-EA87-44A6-A107-770EA5324E23}" type="presParOf" srcId="{408FAB21-9BC0-4B16-965E-3B5D6726350E}" destId="{72F91573-032F-453E-AA21-6FE9DE5E5A9D}" srcOrd="0" destOrd="0" presId="urn:microsoft.com/office/officeart/2005/8/layout/hList7"/>
    <dgm:cxn modelId="{C943B6FB-885E-4ED8-A8A2-C56AB6B7C16C}" type="presParOf" srcId="{408FAB21-9BC0-4B16-965E-3B5D6726350E}" destId="{82F17E84-4E9E-4273-8E23-EDCEA66CADB3}" srcOrd="1" destOrd="0" presId="urn:microsoft.com/office/officeart/2005/8/layout/hList7"/>
    <dgm:cxn modelId="{F94F548C-D3CE-4F7A-9B02-9536B0A3AE0A}" type="presParOf" srcId="{82F17E84-4E9E-4273-8E23-EDCEA66CADB3}" destId="{2F7A9DEF-6FB9-4610-B948-685B505C3F75}" srcOrd="0" destOrd="0" presId="urn:microsoft.com/office/officeart/2005/8/layout/hList7"/>
    <dgm:cxn modelId="{7D907158-0A53-4400-87B4-5841B4506690}" type="presParOf" srcId="{2F7A9DEF-6FB9-4610-B948-685B505C3F75}" destId="{AE410574-03E4-41B0-99A4-D2B4B1EA931D}" srcOrd="0" destOrd="0" presId="urn:microsoft.com/office/officeart/2005/8/layout/hList7"/>
    <dgm:cxn modelId="{B20E43AB-F91D-4FF0-8EC8-BA4EACE3529A}" type="presParOf" srcId="{2F7A9DEF-6FB9-4610-B948-685B505C3F75}" destId="{69254DEF-D59C-4574-BCEB-E1675C4B7D38}" srcOrd="1" destOrd="0" presId="urn:microsoft.com/office/officeart/2005/8/layout/hList7"/>
    <dgm:cxn modelId="{CC0A7207-80E1-42C6-91A0-39EF565B003B}" type="presParOf" srcId="{2F7A9DEF-6FB9-4610-B948-685B505C3F75}" destId="{66C55950-D063-4C38-9668-AFCACA7E6738}" srcOrd="2" destOrd="0" presId="urn:microsoft.com/office/officeart/2005/8/layout/hList7"/>
    <dgm:cxn modelId="{552D4587-CC4A-4AEC-84F8-8A37200EFBD9}" type="presParOf" srcId="{2F7A9DEF-6FB9-4610-B948-685B505C3F75}" destId="{5159D7E7-3D9B-4174-A4D7-069016045730}" srcOrd="3" destOrd="0" presId="urn:microsoft.com/office/officeart/2005/8/layout/hList7"/>
    <dgm:cxn modelId="{374D9998-11FE-4659-B6AD-A0F3BC0E61D8}" type="presParOf" srcId="{82F17E84-4E9E-4273-8E23-EDCEA66CADB3}" destId="{F2E7BC99-7B54-49F7-AB5C-2367C59B5966}" srcOrd="1" destOrd="0" presId="urn:microsoft.com/office/officeart/2005/8/layout/hList7"/>
    <dgm:cxn modelId="{C9C3A343-E730-425B-BD69-CEF30529ED40}" type="presParOf" srcId="{82F17E84-4E9E-4273-8E23-EDCEA66CADB3}" destId="{8833CAA9-38CB-4CB3-B9BA-A6CE9C5DB1E5}" srcOrd="2" destOrd="0" presId="urn:microsoft.com/office/officeart/2005/8/layout/hList7"/>
    <dgm:cxn modelId="{53C54C60-D283-45CA-B0B4-D7FC2D343063}" type="presParOf" srcId="{8833CAA9-38CB-4CB3-B9BA-A6CE9C5DB1E5}" destId="{DB063DD4-00C9-4E1B-BFF5-9E129C609BAE}" srcOrd="0" destOrd="0" presId="urn:microsoft.com/office/officeart/2005/8/layout/hList7"/>
    <dgm:cxn modelId="{EEED3A08-FEEC-4E2C-BDE6-9ACBDBEEF10C}" type="presParOf" srcId="{8833CAA9-38CB-4CB3-B9BA-A6CE9C5DB1E5}" destId="{AE781078-0A81-4569-BCF2-0B69ED1D21B0}" srcOrd="1" destOrd="0" presId="urn:microsoft.com/office/officeart/2005/8/layout/hList7"/>
    <dgm:cxn modelId="{15090110-4DCE-40CF-BAFC-292CC6CB8F85}" type="presParOf" srcId="{8833CAA9-38CB-4CB3-B9BA-A6CE9C5DB1E5}" destId="{D543AD64-0E5C-4F8C-B54F-EDF12CDFA94A}" srcOrd="2" destOrd="0" presId="urn:microsoft.com/office/officeart/2005/8/layout/hList7"/>
    <dgm:cxn modelId="{B36BC9CA-6793-42E0-B32B-26FF6792BFDA}" type="presParOf" srcId="{8833CAA9-38CB-4CB3-B9BA-A6CE9C5DB1E5}" destId="{96AA0A9D-56E5-4E87-A59B-922A44530958}" srcOrd="3" destOrd="0" presId="urn:microsoft.com/office/officeart/2005/8/layout/hList7"/>
    <dgm:cxn modelId="{04046A91-A5CE-4A73-8A50-39FC2F5FDE4F}" type="presParOf" srcId="{82F17E84-4E9E-4273-8E23-EDCEA66CADB3}" destId="{2BFEFD60-D5E6-42D5-9E04-86E2D90367B8}" srcOrd="3" destOrd="0" presId="urn:microsoft.com/office/officeart/2005/8/layout/hList7"/>
    <dgm:cxn modelId="{E17FE51B-0B74-4649-B62D-3D61F7E35759}" type="presParOf" srcId="{82F17E84-4E9E-4273-8E23-EDCEA66CADB3}" destId="{FC920B26-FF72-492F-ADA2-C01155064114}" srcOrd="4" destOrd="0" presId="urn:microsoft.com/office/officeart/2005/8/layout/hList7"/>
    <dgm:cxn modelId="{ABA391EF-907B-46C5-A81C-C209E0C28C6F}" type="presParOf" srcId="{FC920B26-FF72-492F-ADA2-C01155064114}" destId="{2150F8B6-4150-481B-BA15-4D887317E578}" srcOrd="0" destOrd="0" presId="urn:microsoft.com/office/officeart/2005/8/layout/hList7"/>
    <dgm:cxn modelId="{01278C8C-E997-45D8-9215-C489D07F8086}" type="presParOf" srcId="{FC920B26-FF72-492F-ADA2-C01155064114}" destId="{6AEA80E5-8A3F-4EEA-951C-A74991F5F100}" srcOrd="1" destOrd="0" presId="urn:microsoft.com/office/officeart/2005/8/layout/hList7"/>
    <dgm:cxn modelId="{7971700B-CE1E-44F3-AB11-7C6D397BAED1}" type="presParOf" srcId="{FC920B26-FF72-492F-ADA2-C01155064114}" destId="{9E278FE8-086C-4633-9524-FB3B963023E9}" srcOrd="2" destOrd="0" presId="urn:microsoft.com/office/officeart/2005/8/layout/hList7"/>
    <dgm:cxn modelId="{B3E90CD3-BD5A-41FF-A2DD-58ABB40C2BB3}" type="presParOf" srcId="{FC920B26-FF72-492F-ADA2-C01155064114}" destId="{24F838FB-CA13-4FC8-BFC1-02C25DAF7365}" srcOrd="3" destOrd="0" presId="urn:microsoft.com/office/officeart/2005/8/layout/hList7"/>
    <dgm:cxn modelId="{8A0D3A3C-CF8A-4381-99E8-0F0941510A67}" type="presParOf" srcId="{82F17E84-4E9E-4273-8E23-EDCEA66CADB3}" destId="{88BBE692-D388-4717-91E5-9EA2C1B61C97}" srcOrd="5" destOrd="0" presId="urn:microsoft.com/office/officeart/2005/8/layout/hList7"/>
    <dgm:cxn modelId="{BBFB82FA-1443-4A30-A1C6-DEE082F957EA}" type="presParOf" srcId="{82F17E84-4E9E-4273-8E23-EDCEA66CADB3}" destId="{DC4678F2-68C0-49B2-B16A-601A2491B003}" srcOrd="6" destOrd="0" presId="urn:microsoft.com/office/officeart/2005/8/layout/hList7"/>
    <dgm:cxn modelId="{ABFF892F-E2DE-43EF-9050-97D979F7EE54}" type="presParOf" srcId="{DC4678F2-68C0-49B2-B16A-601A2491B003}" destId="{9CFE0332-9645-4E70-A763-DD3D0CD28D0A}" srcOrd="0" destOrd="0" presId="urn:microsoft.com/office/officeart/2005/8/layout/hList7"/>
    <dgm:cxn modelId="{604B929C-C4CC-42C3-A728-34F4D0A0EF3E}" type="presParOf" srcId="{DC4678F2-68C0-49B2-B16A-601A2491B003}" destId="{E4D3992A-7CA8-4B43-8CDC-5E3066302AC4}" srcOrd="1" destOrd="0" presId="urn:microsoft.com/office/officeart/2005/8/layout/hList7"/>
    <dgm:cxn modelId="{AC158147-FAE7-484F-8416-891A20C88C3A}" type="presParOf" srcId="{DC4678F2-68C0-49B2-B16A-601A2491B003}" destId="{118D1AEA-586A-4408-8279-8E44D402D70E}" srcOrd="2" destOrd="0" presId="urn:microsoft.com/office/officeart/2005/8/layout/hList7"/>
    <dgm:cxn modelId="{6C376BA3-1C91-4323-8897-237BC83DFEAC}" type="presParOf" srcId="{DC4678F2-68C0-49B2-B16A-601A2491B003}" destId="{1CB07D10-BD0F-41BA-8366-0F4C5ED0CFFB}" srcOrd="3" destOrd="0" presId="urn:microsoft.com/office/officeart/2005/8/layout/hList7"/>
    <dgm:cxn modelId="{3035AB63-E66A-4269-9096-EF8B3E75841B}" type="presParOf" srcId="{82F17E84-4E9E-4273-8E23-EDCEA66CADB3}" destId="{6D562097-A03E-4451-A5D9-5B8D1D652C7E}" srcOrd="7" destOrd="0" presId="urn:microsoft.com/office/officeart/2005/8/layout/hList7"/>
    <dgm:cxn modelId="{A3F03D02-DFD8-4396-AA5C-CBFA45ADDD37}" type="presParOf" srcId="{82F17E84-4E9E-4273-8E23-EDCEA66CADB3}" destId="{01171292-2319-4DD7-ADD4-485DCF07056C}" srcOrd="8" destOrd="0" presId="urn:microsoft.com/office/officeart/2005/8/layout/hList7"/>
    <dgm:cxn modelId="{ABB19DC9-02D9-4E64-AB4A-74AAD60F2576}" type="presParOf" srcId="{01171292-2319-4DD7-ADD4-485DCF07056C}" destId="{CF05CAA5-FB67-47E0-A589-928EC62E4B90}" srcOrd="0" destOrd="0" presId="urn:microsoft.com/office/officeart/2005/8/layout/hList7"/>
    <dgm:cxn modelId="{961C1FF1-62CE-4398-9421-9619A9AC5306}" type="presParOf" srcId="{01171292-2319-4DD7-ADD4-485DCF07056C}" destId="{8C3578AE-3CD0-4C59-BADE-96B248E8AB4E}" srcOrd="1" destOrd="0" presId="urn:microsoft.com/office/officeart/2005/8/layout/hList7"/>
    <dgm:cxn modelId="{8D52A0C0-B12A-4235-8802-299AE4B15FED}" type="presParOf" srcId="{01171292-2319-4DD7-ADD4-485DCF07056C}" destId="{1D427AE7-6591-45EA-8B62-1EFD1D4EF4D3}" srcOrd="2" destOrd="0" presId="urn:microsoft.com/office/officeart/2005/8/layout/hList7"/>
    <dgm:cxn modelId="{7FE5207E-B969-411A-9F44-659B439EFF7F}" type="presParOf" srcId="{01171292-2319-4DD7-ADD4-485DCF07056C}" destId="{ACECC939-10EF-49E4-B3E5-126C8099E12C}" srcOrd="3" destOrd="0" presId="urn:microsoft.com/office/officeart/2005/8/layout/hList7"/>
    <dgm:cxn modelId="{F2A5B464-4197-4A8C-BF22-424B07E22B36}" type="presParOf" srcId="{82F17E84-4E9E-4273-8E23-EDCEA66CADB3}" destId="{335B9FAE-6ED3-4982-B2DB-BF78B97336A2}" srcOrd="9" destOrd="0" presId="urn:microsoft.com/office/officeart/2005/8/layout/hList7"/>
    <dgm:cxn modelId="{B6B2667F-AFF4-478D-9C7E-FF059CD56D99}" type="presParOf" srcId="{82F17E84-4E9E-4273-8E23-EDCEA66CADB3}" destId="{5BCD8FC8-52C8-470C-976F-96A824A8B621}" srcOrd="10" destOrd="0" presId="urn:microsoft.com/office/officeart/2005/8/layout/hList7"/>
    <dgm:cxn modelId="{BEF30CA3-BAF9-4690-96D9-3FA0F27D2897}" type="presParOf" srcId="{5BCD8FC8-52C8-470C-976F-96A824A8B621}" destId="{A30C4903-15B0-45A0-8234-71C35A6FA7CC}" srcOrd="0" destOrd="0" presId="urn:microsoft.com/office/officeart/2005/8/layout/hList7"/>
    <dgm:cxn modelId="{9FED9014-E299-43B2-B11F-A7EBB413AE5C}" type="presParOf" srcId="{5BCD8FC8-52C8-470C-976F-96A824A8B621}" destId="{24B657B4-B178-4543-A0DF-C7F1442B54B9}" srcOrd="1" destOrd="0" presId="urn:microsoft.com/office/officeart/2005/8/layout/hList7"/>
    <dgm:cxn modelId="{7E239E42-0FE0-42D7-A4D2-8049AF13A88E}" type="presParOf" srcId="{5BCD8FC8-52C8-470C-976F-96A824A8B621}" destId="{33589437-4777-418A-B100-0697C5200625}" srcOrd="2" destOrd="0" presId="urn:microsoft.com/office/officeart/2005/8/layout/hList7"/>
    <dgm:cxn modelId="{D78E70A6-E7D2-405D-BE5D-FAD573E7DF1A}" type="presParOf" srcId="{5BCD8FC8-52C8-470C-976F-96A824A8B621}" destId="{CDFD1732-BBF7-4A04-B328-C8996DDF7820}" srcOrd="3" destOrd="0" presId="urn:microsoft.com/office/officeart/2005/8/layout/hList7"/>
    <dgm:cxn modelId="{AF7C7B7E-B9CA-41FB-BFB1-4D2081DCC6F5}" type="presParOf" srcId="{82F17E84-4E9E-4273-8E23-EDCEA66CADB3}" destId="{BF1B0CB7-765F-4724-9A42-80CA49F1ACA9}" srcOrd="11" destOrd="0" presId="urn:microsoft.com/office/officeart/2005/8/layout/hList7"/>
    <dgm:cxn modelId="{203259B9-38DD-4C08-A002-C82E71385763}" type="presParOf" srcId="{82F17E84-4E9E-4273-8E23-EDCEA66CADB3}" destId="{2CECDD26-C855-41CD-8D1E-5C270069438D}" srcOrd="12" destOrd="0" presId="urn:microsoft.com/office/officeart/2005/8/layout/hList7"/>
    <dgm:cxn modelId="{AE16CDC3-AAED-4AA7-BCC3-2B8EBB38E278}" type="presParOf" srcId="{2CECDD26-C855-41CD-8D1E-5C270069438D}" destId="{A601FD11-CF49-46AB-85E5-0D12A350A14E}" srcOrd="0" destOrd="0" presId="urn:microsoft.com/office/officeart/2005/8/layout/hList7"/>
    <dgm:cxn modelId="{5E45B243-56AC-483F-9C24-A8A91FE9324E}" type="presParOf" srcId="{2CECDD26-C855-41CD-8D1E-5C270069438D}" destId="{6D236917-5DED-4A8C-9D4A-1969445ECE2C}" srcOrd="1" destOrd="0" presId="urn:microsoft.com/office/officeart/2005/8/layout/hList7"/>
    <dgm:cxn modelId="{69649388-399E-4D71-844F-71E7C62B8D62}" type="presParOf" srcId="{2CECDD26-C855-41CD-8D1E-5C270069438D}" destId="{0E769E8A-1756-4B89-AD5E-5195E76625B0}" srcOrd="2" destOrd="0" presId="urn:microsoft.com/office/officeart/2005/8/layout/hList7"/>
    <dgm:cxn modelId="{EB0ED0B6-AD69-4F08-8C55-004A781B4040}" type="presParOf" srcId="{2CECDD26-C855-41CD-8D1E-5C270069438D}" destId="{78AD3DAB-F870-487F-876D-CE8CA54D8CD6}" srcOrd="3" destOrd="0" presId="urn:microsoft.com/office/officeart/2005/8/layout/hList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4AA4DA21-C6AF-4585-B6AC-1E284BDEABA6}" type="doc">
      <dgm:prSet loTypeId="urn:microsoft.com/office/officeart/2005/8/layout/vList4" loCatId="list" qsTypeId="urn:microsoft.com/office/officeart/2005/8/quickstyle/simple1" qsCatId="simple" csTypeId="urn:microsoft.com/office/officeart/2005/8/colors/colorful4" csCatId="colorful" phldr="1"/>
      <dgm:spPr/>
      <dgm:t>
        <a:bodyPr/>
        <a:lstStyle/>
        <a:p>
          <a:endParaRPr lang="ru-RU"/>
        </a:p>
      </dgm:t>
    </dgm:pt>
    <dgm:pt modelId="{4DDD31D0-EBD2-4195-A5F1-D0DFED43A120}">
      <dgm:prSet phldrT="[Текст]" custT="1"/>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Подпрограмма «Развитие системы дошкольного образования»</a:t>
          </a:r>
        </a:p>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Мероприятия:</a:t>
          </a:r>
        </a:p>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обеспечение деятельности дошкольных учреждений;</a:t>
          </a:r>
        </a:p>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капитальный ремонт и укрепление материально технической базы;</a:t>
          </a:r>
        </a:p>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проведение семинаров для педагогических работников;</a:t>
          </a:r>
        </a:p>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выплата части компенсации , взимаемой за присмотр и уход за детьми;</a:t>
          </a:r>
        </a:p>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-мероприятия по пожарной безопасности;</a:t>
          </a:r>
        </a:p>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мероприятия по антитеррористической деятельности и охране труда</a:t>
          </a:r>
        </a:p>
      </dgm:t>
    </dgm:pt>
    <dgm:pt modelId="{29B87795-16E8-4D9F-B451-603C92DDAB8D}" type="parTrans" cxnId="{C8415D7D-D627-4E04-A127-0C4D4CA29787}">
      <dgm:prSet/>
      <dgm:spPr/>
      <dgm:t>
        <a:bodyPr/>
        <a:lstStyle/>
        <a:p>
          <a:endParaRPr lang="ru-RU"/>
        </a:p>
      </dgm:t>
    </dgm:pt>
    <dgm:pt modelId="{FBF0FCC7-56F5-432C-BCC4-14836858A8A7}" type="sibTrans" cxnId="{C8415D7D-D627-4E04-A127-0C4D4CA29787}">
      <dgm:prSet/>
      <dgm:spPr/>
      <dgm:t>
        <a:bodyPr/>
        <a:lstStyle/>
        <a:p>
          <a:endParaRPr lang="ru-RU"/>
        </a:p>
      </dgm:t>
    </dgm:pt>
    <dgm:pt modelId="{094FF696-7D4E-4552-BC34-07CA3D2ED3E1}" type="pres">
      <dgm:prSet presAssocID="{4AA4DA21-C6AF-4585-B6AC-1E284BDEABA6}" presName="linear" presStyleCnt="0">
        <dgm:presLayoutVars>
          <dgm:dir/>
          <dgm:resizeHandles val="exact"/>
        </dgm:presLayoutVars>
      </dgm:prSet>
      <dgm:spPr/>
    </dgm:pt>
    <dgm:pt modelId="{0932C72A-D9FD-4BE1-8B8B-C8AF38349B6E}" type="pres">
      <dgm:prSet presAssocID="{4DDD31D0-EBD2-4195-A5F1-D0DFED43A120}" presName="comp" presStyleCnt="0"/>
      <dgm:spPr/>
    </dgm:pt>
    <dgm:pt modelId="{DC9FA5E8-934E-49AF-8AEB-47DC365CF9FF}" type="pres">
      <dgm:prSet presAssocID="{4DDD31D0-EBD2-4195-A5F1-D0DFED43A120}" presName="box" presStyleLbl="node1" presStyleIdx="0" presStyleCnt="1"/>
      <dgm:spPr/>
    </dgm:pt>
    <dgm:pt modelId="{300F8DD8-9E51-4C68-97C5-9681980E47B0}" type="pres">
      <dgm:prSet presAssocID="{4DDD31D0-EBD2-4195-A5F1-D0DFED43A120}" presName="img" presStyleLbl="fgImgPlace1" presStyleIdx="0" presStyleCnt="1"/>
      <dgm:spPr>
        <a:blipFill rotWithShape="1">
          <a:blip xmlns:r="http://schemas.openxmlformats.org/officeDocument/2006/relationships" r:embed="rId1"/>
          <a:srcRect/>
          <a:stretch>
            <a:fillRect l="-10000" r="-10000"/>
          </a:stretch>
        </a:blipFill>
      </dgm:spPr>
    </dgm:pt>
    <dgm:pt modelId="{2C332FD5-273E-4A2F-A9EC-525D97264610}" type="pres">
      <dgm:prSet presAssocID="{4DDD31D0-EBD2-4195-A5F1-D0DFED43A120}" presName="text" presStyleLbl="node1" presStyleIdx="0" presStyleCnt="1">
        <dgm:presLayoutVars>
          <dgm:bulletEnabled val="1"/>
        </dgm:presLayoutVars>
      </dgm:prSet>
      <dgm:spPr/>
    </dgm:pt>
  </dgm:ptLst>
  <dgm:cxnLst>
    <dgm:cxn modelId="{4BAB3D66-D199-40BC-9217-ED5406B0464C}" type="presOf" srcId="{4DDD31D0-EBD2-4195-A5F1-D0DFED43A120}" destId="{2C332FD5-273E-4A2F-A9EC-525D97264610}" srcOrd="1" destOrd="0" presId="urn:microsoft.com/office/officeart/2005/8/layout/vList4"/>
    <dgm:cxn modelId="{3C250349-5885-4F53-9C7E-433731B3442F}" type="presOf" srcId="{4AA4DA21-C6AF-4585-B6AC-1E284BDEABA6}" destId="{094FF696-7D4E-4552-BC34-07CA3D2ED3E1}" srcOrd="0" destOrd="0" presId="urn:microsoft.com/office/officeart/2005/8/layout/vList4"/>
    <dgm:cxn modelId="{C8415D7D-D627-4E04-A127-0C4D4CA29787}" srcId="{4AA4DA21-C6AF-4585-B6AC-1E284BDEABA6}" destId="{4DDD31D0-EBD2-4195-A5F1-D0DFED43A120}" srcOrd="0" destOrd="0" parTransId="{29B87795-16E8-4D9F-B451-603C92DDAB8D}" sibTransId="{FBF0FCC7-56F5-432C-BCC4-14836858A8A7}"/>
    <dgm:cxn modelId="{D11EDE8A-80C3-4314-BD6E-4CA6987D4671}" type="presOf" srcId="{4DDD31D0-EBD2-4195-A5F1-D0DFED43A120}" destId="{DC9FA5E8-934E-49AF-8AEB-47DC365CF9FF}" srcOrd="0" destOrd="0" presId="urn:microsoft.com/office/officeart/2005/8/layout/vList4"/>
    <dgm:cxn modelId="{601AE663-B9C4-402F-8574-B2FD9CE2FECC}" type="presParOf" srcId="{094FF696-7D4E-4552-BC34-07CA3D2ED3E1}" destId="{0932C72A-D9FD-4BE1-8B8B-C8AF38349B6E}" srcOrd="0" destOrd="0" presId="urn:microsoft.com/office/officeart/2005/8/layout/vList4"/>
    <dgm:cxn modelId="{DE09FA62-D411-42E2-87A4-BAD33D51D6C7}" type="presParOf" srcId="{0932C72A-D9FD-4BE1-8B8B-C8AF38349B6E}" destId="{DC9FA5E8-934E-49AF-8AEB-47DC365CF9FF}" srcOrd="0" destOrd="0" presId="urn:microsoft.com/office/officeart/2005/8/layout/vList4"/>
    <dgm:cxn modelId="{2175F920-F98E-40AE-8768-C5141177C66B}" type="presParOf" srcId="{0932C72A-D9FD-4BE1-8B8B-C8AF38349B6E}" destId="{300F8DD8-9E51-4C68-97C5-9681980E47B0}" srcOrd="1" destOrd="0" presId="urn:microsoft.com/office/officeart/2005/8/layout/vList4"/>
    <dgm:cxn modelId="{D859815C-5191-4B68-BC5C-E2F5E8ABFBB9}" type="presParOf" srcId="{0932C72A-D9FD-4BE1-8B8B-C8AF38349B6E}" destId="{2C332FD5-273E-4A2F-A9EC-525D97264610}"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4AA4DA21-C6AF-4585-B6AC-1E284BDEABA6}" type="doc">
      <dgm:prSet loTypeId="urn:microsoft.com/office/officeart/2005/8/layout/vList4" loCatId="list" qsTypeId="urn:microsoft.com/office/officeart/2005/8/quickstyle/simple1" qsCatId="simple" csTypeId="urn:microsoft.com/office/officeart/2005/8/colors/colorful4" csCatId="colorful" phldr="1"/>
      <dgm:spPr/>
      <dgm:t>
        <a:bodyPr/>
        <a:lstStyle/>
        <a:p>
          <a:endParaRPr lang="ru-RU"/>
        </a:p>
      </dgm:t>
    </dgm:pt>
    <dgm:pt modelId="{4DDD31D0-EBD2-4195-A5F1-D0DFED43A120}">
      <dgm:prSet phldrT="[Текст]" custT="1"/>
      <dgm:spPr>
        <a:solidFill>
          <a:schemeClr val="accent6">
            <a:lumMod val="20000"/>
            <a:lumOff val="80000"/>
          </a:schemeClr>
        </a:solidFill>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Подпрограмма «Развитие общего образования»</a:t>
          </a:r>
        </a:p>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Мероприятия:</a:t>
          </a:r>
        </a:p>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обеспечение деятельности общеобразовательных учреждений;</a:t>
          </a:r>
        </a:p>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обеспечение доступности обучения;</a:t>
          </a:r>
        </a:p>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капитальный ремонт и укрепление материально технической базы;</a:t>
          </a:r>
        </a:p>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проведение мероприятий для детей школьного возраста;</a:t>
          </a:r>
        </a:p>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ежемесячное денежное вознаграждение за классное руководство;</a:t>
          </a:r>
        </a:p>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мероприятия по пожарной безопасности, по антитеррористической деятельности и охране труда;</a:t>
          </a:r>
        </a:p>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поддержка молодых специалистов</a:t>
          </a:r>
        </a:p>
      </dgm:t>
    </dgm:pt>
    <dgm:pt modelId="{29B87795-16E8-4D9F-B451-603C92DDAB8D}" type="parTrans" cxnId="{C8415D7D-D627-4E04-A127-0C4D4CA29787}">
      <dgm:prSet/>
      <dgm:spPr/>
      <dgm:t>
        <a:bodyPr/>
        <a:lstStyle/>
        <a:p>
          <a:endParaRPr lang="ru-RU"/>
        </a:p>
      </dgm:t>
    </dgm:pt>
    <dgm:pt modelId="{FBF0FCC7-56F5-432C-BCC4-14836858A8A7}" type="sibTrans" cxnId="{C8415D7D-D627-4E04-A127-0C4D4CA29787}">
      <dgm:prSet/>
      <dgm:spPr/>
      <dgm:t>
        <a:bodyPr/>
        <a:lstStyle/>
        <a:p>
          <a:endParaRPr lang="ru-RU"/>
        </a:p>
      </dgm:t>
    </dgm:pt>
    <dgm:pt modelId="{094FF696-7D4E-4552-BC34-07CA3D2ED3E1}" type="pres">
      <dgm:prSet presAssocID="{4AA4DA21-C6AF-4585-B6AC-1E284BDEABA6}" presName="linear" presStyleCnt="0">
        <dgm:presLayoutVars>
          <dgm:dir/>
          <dgm:resizeHandles val="exact"/>
        </dgm:presLayoutVars>
      </dgm:prSet>
      <dgm:spPr/>
    </dgm:pt>
    <dgm:pt modelId="{0932C72A-D9FD-4BE1-8B8B-C8AF38349B6E}" type="pres">
      <dgm:prSet presAssocID="{4DDD31D0-EBD2-4195-A5F1-D0DFED43A120}" presName="comp" presStyleCnt="0"/>
      <dgm:spPr/>
    </dgm:pt>
    <dgm:pt modelId="{DC9FA5E8-934E-49AF-8AEB-47DC365CF9FF}" type="pres">
      <dgm:prSet presAssocID="{4DDD31D0-EBD2-4195-A5F1-D0DFED43A120}" presName="box" presStyleLbl="node1" presStyleIdx="0" presStyleCnt="1" custScaleY="100098"/>
      <dgm:spPr/>
    </dgm:pt>
    <dgm:pt modelId="{300F8DD8-9E51-4C68-97C5-9681980E47B0}" type="pres">
      <dgm:prSet presAssocID="{4DDD31D0-EBD2-4195-A5F1-D0DFED43A120}" presName="img" presStyleLbl="fgImgPlace1" presStyleIdx="0" presStyleCnt="1"/>
      <dgm:spPr>
        <a:blipFill rotWithShape="1">
          <a:blip xmlns:r="http://schemas.openxmlformats.org/officeDocument/2006/relationships" r:embed="rId1"/>
          <a:srcRect/>
          <a:stretch>
            <a:fillRect l="-3000" r="-3000"/>
          </a:stretch>
        </a:blipFill>
      </dgm:spPr>
    </dgm:pt>
    <dgm:pt modelId="{2C332FD5-273E-4A2F-A9EC-525D97264610}" type="pres">
      <dgm:prSet presAssocID="{4DDD31D0-EBD2-4195-A5F1-D0DFED43A120}" presName="text" presStyleLbl="node1" presStyleIdx="0" presStyleCnt="1">
        <dgm:presLayoutVars>
          <dgm:bulletEnabled val="1"/>
        </dgm:presLayoutVars>
      </dgm:prSet>
      <dgm:spPr/>
    </dgm:pt>
  </dgm:ptLst>
  <dgm:cxnLst>
    <dgm:cxn modelId="{4BAB3D66-D199-40BC-9217-ED5406B0464C}" type="presOf" srcId="{4DDD31D0-EBD2-4195-A5F1-D0DFED43A120}" destId="{2C332FD5-273E-4A2F-A9EC-525D97264610}" srcOrd="1" destOrd="0" presId="urn:microsoft.com/office/officeart/2005/8/layout/vList4"/>
    <dgm:cxn modelId="{3C250349-5885-4F53-9C7E-433731B3442F}" type="presOf" srcId="{4AA4DA21-C6AF-4585-B6AC-1E284BDEABA6}" destId="{094FF696-7D4E-4552-BC34-07CA3D2ED3E1}" srcOrd="0" destOrd="0" presId="urn:microsoft.com/office/officeart/2005/8/layout/vList4"/>
    <dgm:cxn modelId="{C8415D7D-D627-4E04-A127-0C4D4CA29787}" srcId="{4AA4DA21-C6AF-4585-B6AC-1E284BDEABA6}" destId="{4DDD31D0-EBD2-4195-A5F1-D0DFED43A120}" srcOrd="0" destOrd="0" parTransId="{29B87795-16E8-4D9F-B451-603C92DDAB8D}" sibTransId="{FBF0FCC7-56F5-432C-BCC4-14836858A8A7}"/>
    <dgm:cxn modelId="{D11EDE8A-80C3-4314-BD6E-4CA6987D4671}" type="presOf" srcId="{4DDD31D0-EBD2-4195-A5F1-D0DFED43A120}" destId="{DC9FA5E8-934E-49AF-8AEB-47DC365CF9FF}" srcOrd="0" destOrd="0" presId="urn:microsoft.com/office/officeart/2005/8/layout/vList4"/>
    <dgm:cxn modelId="{601AE663-B9C4-402F-8574-B2FD9CE2FECC}" type="presParOf" srcId="{094FF696-7D4E-4552-BC34-07CA3D2ED3E1}" destId="{0932C72A-D9FD-4BE1-8B8B-C8AF38349B6E}" srcOrd="0" destOrd="0" presId="urn:microsoft.com/office/officeart/2005/8/layout/vList4"/>
    <dgm:cxn modelId="{DE09FA62-D411-42E2-87A4-BAD33D51D6C7}" type="presParOf" srcId="{0932C72A-D9FD-4BE1-8B8B-C8AF38349B6E}" destId="{DC9FA5E8-934E-49AF-8AEB-47DC365CF9FF}" srcOrd="0" destOrd="0" presId="urn:microsoft.com/office/officeart/2005/8/layout/vList4"/>
    <dgm:cxn modelId="{2175F920-F98E-40AE-8768-C5141177C66B}" type="presParOf" srcId="{0932C72A-D9FD-4BE1-8B8B-C8AF38349B6E}" destId="{300F8DD8-9E51-4C68-97C5-9681980E47B0}" srcOrd="1" destOrd="0" presId="urn:microsoft.com/office/officeart/2005/8/layout/vList4"/>
    <dgm:cxn modelId="{D859815C-5191-4B68-BC5C-E2F5E8ABFBB9}" type="presParOf" srcId="{0932C72A-D9FD-4BE1-8B8B-C8AF38349B6E}" destId="{2C332FD5-273E-4A2F-A9EC-525D97264610}" srcOrd="2" destOrd="0" presId="urn:microsoft.com/office/officeart/2005/8/layout/vList4"/>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4AA4DA21-C6AF-4585-B6AC-1E284BDEABA6}" type="doc">
      <dgm:prSet loTypeId="urn:microsoft.com/office/officeart/2005/8/layout/vList4" loCatId="list" qsTypeId="urn:microsoft.com/office/officeart/2005/8/quickstyle/simple1" qsCatId="simple" csTypeId="urn:microsoft.com/office/officeart/2005/8/colors/colorful4" csCatId="colorful" phldr="1"/>
      <dgm:spPr/>
      <dgm:t>
        <a:bodyPr/>
        <a:lstStyle/>
        <a:p>
          <a:endParaRPr lang="ru-RU"/>
        </a:p>
      </dgm:t>
    </dgm:pt>
    <dgm:pt modelId="{F4286E24-CB45-4ED9-8641-169544C70F0A}">
      <dgm:prSet phldrT="[Текст]" custT="1"/>
      <dgm:spPr>
        <a:solidFill>
          <a:srgbClr val="FCAAE8"/>
        </a:solidFill>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Подпрограмма «Дополнительное образование и воспитание детей»</a:t>
          </a:r>
        </a:p>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Мероприятия:</a:t>
          </a:r>
        </a:p>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обеспечение деятельности учреждений дополнительного образования;</a:t>
          </a:r>
        </a:p>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обеспечение персонифицированного финансирования;</a:t>
          </a:r>
        </a:p>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капитальный ремонт и укрепление материально- технической базы;</a:t>
          </a:r>
        </a:p>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организация и проведение профилактических и спортивных мероприятий;</a:t>
          </a:r>
        </a:p>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мероприятие по антитеррористической деятельности, по охране труда.</a:t>
          </a:r>
        </a:p>
        <a:p>
          <a:endParaRPr lang="ru-RU" sz="1100" dirty="0">
            <a:solidFill>
              <a:schemeClr val="tx1">
                <a:lumMod val="95000"/>
                <a:lumOff val="5000"/>
              </a:schemeClr>
            </a:solidFill>
            <a:latin typeface="Times New Roman" panose="02020603050405020304" pitchFamily="18" charset="0"/>
            <a:cs typeface="Times New Roman" panose="02020603050405020304" pitchFamily="18" charset="0"/>
          </a:endParaRPr>
        </a:p>
      </dgm:t>
    </dgm:pt>
    <dgm:pt modelId="{B16782BC-A3B8-43AA-A722-E1EF0D226F84}" type="parTrans" cxnId="{468B9177-D67E-42EB-867D-D142AD3E5DF1}">
      <dgm:prSet/>
      <dgm:spPr/>
      <dgm:t>
        <a:bodyPr/>
        <a:lstStyle/>
        <a:p>
          <a:endParaRPr lang="ru-RU"/>
        </a:p>
      </dgm:t>
    </dgm:pt>
    <dgm:pt modelId="{8C75237C-0AC5-4FC5-B918-B4896F0FFC41}" type="sibTrans" cxnId="{468B9177-D67E-42EB-867D-D142AD3E5DF1}">
      <dgm:prSet/>
      <dgm:spPr/>
      <dgm:t>
        <a:bodyPr/>
        <a:lstStyle/>
        <a:p>
          <a:endParaRPr lang="ru-RU"/>
        </a:p>
      </dgm:t>
    </dgm:pt>
    <dgm:pt modelId="{094FF696-7D4E-4552-BC34-07CA3D2ED3E1}" type="pres">
      <dgm:prSet presAssocID="{4AA4DA21-C6AF-4585-B6AC-1E284BDEABA6}" presName="linear" presStyleCnt="0">
        <dgm:presLayoutVars>
          <dgm:dir/>
          <dgm:resizeHandles val="exact"/>
        </dgm:presLayoutVars>
      </dgm:prSet>
      <dgm:spPr/>
    </dgm:pt>
    <dgm:pt modelId="{3E243E06-72FD-4F0F-870B-95C1A5F2112E}" type="pres">
      <dgm:prSet presAssocID="{F4286E24-CB45-4ED9-8641-169544C70F0A}" presName="comp" presStyleCnt="0"/>
      <dgm:spPr/>
    </dgm:pt>
    <dgm:pt modelId="{EFE786C3-0860-4348-98AE-DD91F051FABA}" type="pres">
      <dgm:prSet presAssocID="{F4286E24-CB45-4ED9-8641-169544C70F0A}" presName="box" presStyleLbl="node1" presStyleIdx="0" presStyleCnt="1" custScaleY="100098" custLinFactNeighborX="-97846" custLinFactNeighborY="-17327"/>
      <dgm:spPr/>
    </dgm:pt>
    <dgm:pt modelId="{B3A54806-D249-48D8-9CC4-796EAF9ADED1}" type="pres">
      <dgm:prSet presAssocID="{F4286E24-CB45-4ED9-8641-169544C70F0A}" presName="img" presStyleLbl="fgImgPlace1" presStyleIdx="0" presStyleCnt="1" custScaleX="94495"/>
      <dgm:spPr>
        <a:blipFill rotWithShape="1">
          <a:blip xmlns:r="http://schemas.openxmlformats.org/officeDocument/2006/relationships" r:embed="rId1"/>
          <a:srcRect/>
          <a:stretch>
            <a:fillRect l="-13000" r="-13000"/>
          </a:stretch>
        </a:blipFill>
      </dgm:spPr>
    </dgm:pt>
    <dgm:pt modelId="{A897A18B-AA24-470F-B75C-947DCB302536}" type="pres">
      <dgm:prSet presAssocID="{F4286E24-CB45-4ED9-8641-169544C70F0A}" presName="text" presStyleLbl="node1" presStyleIdx="0" presStyleCnt="1">
        <dgm:presLayoutVars>
          <dgm:bulletEnabled val="1"/>
        </dgm:presLayoutVars>
      </dgm:prSet>
      <dgm:spPr/>
    </dgm:pt>
  </dgm:ptLst>
  <dgm:cxnLst>
    <dgm:cxn modelId="{5E47E200-8D25-42F7-9E3C-3A1843F8A405}" type="presOf" srcId="{F4286E24-CB45-4ED9-8641-169544C70F0A}" destId="{A897A18B-AA24-470F-B75C-947DCB302536}" srcOrd="1" destOrd="0" presId="urn:microsoft.com/office/officeart/2005/8/layout/vList4"/>
    <dgm:cxn modelId="{A723693D-168A-4AC3-9683-712B859C9D92}" type="presOf" srcId="{F4286E24-CB45-4ED9-8641-169544C70F0A}" destId="{EFE786C3-0860-4348-98AE-DD91F051FABA}" srcOrd="0" destOrd="0" presId="urn:microsoft.com/office/officeart/2005/8/layout/vList4"/>
    <dgm:cxn modelId="{3C250349-5885-4F53-9C7E-433731B3442F}" type="presOf" srcId="{4AA4DA21-C6AF-4585-B6AC-1E284BDEABA6}" destId="{094FF696-7D4E-4552-BC34-07CA3D2ED3E1}" srcOrd="0" destOrd="0" presId="urn:microsoft.com/office/officeart/2005/8/layout/vList4"/>
    <dgm:cxn modelId="{468B9177-D67E-42EB-867D-D142AD3E5DF1}" srcId="{4AA4DA21-C6AF-4585-B6AC-1E284BDEABA6}" destId="{F4286E24-CB45-4ED9-8641-169544C70F0A}" srcOrd="0" destOrd="0" parTransId="{B16782BC-A3B8-43AA-A722-E1EF0D226F84}" sibTransId="{8C75237C-0AC5-4FC5-B918-B4896F0FFC41}"/>
    <dgm:cxn modelId="{0CDDACD7-819B-4422-92BF-8C1DAC19CF14}" type="presParOf" srcId="{094FF696-7D4E-4552-BC34-07CA3D2ED3E1}" destId="{3E243E06-72FD-4F0F-870B-95C1A5F2112E}" srcOrd="0" destOrd="0" presId="urn:microsoft.com/office/officeart/2005/8/layout/vList4"/>
    <dgm:cxn modelId="{CBD72CCF-EC2F-4ACB-A4AD-314B7662C013}" type="presParOf" srcId="{3E243E06-72FD-4F0F-870B-95C1A5F2112E}" destId="{EFE786C3-0860-4348-98AE-DD91F051FABA}" srcOrd="0" destOrd="0" presId="urn:microsoft.com/office/officeart/2005/8/layout/vList4"/>
    <dgm:cxn modelId="{227AAD4B-293E-4A5D-8CE2-F2B86BA0595A}" type="presParOf" srcId="{3E243E06-72FD-4F0F-870B-95C1A5F2112E}" destId="{B3A54806-D249-48D8-9CC4-796EAF9ADED1}" srcOrd="1" destOrd="0" presId="urn:microsoft.com/office/officeart/2005/8/layout/vList4"/>
    <dgm:cxn modelId="{BEE7894B-F78A-42B2-A8D4-A58C9C446CAB}" type="presParOf" srcId="{3E243E06-72FD-4F0F-870B-95C1A5F2112E}" destId="{A897A18B-AA24-470F-B75C-947DCB302536}"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4AA4DA21-C6AF-4585-B6AC-1E284BDEABA6}" type="doc">
      <dgm:prSet loTypeId="urn:microsoft.com/office/officeart/2005/8/layout/vList4" loCatId="list" qsTypeId="urn:microsoft.com/office/officeart/2005/8/quickstyle/simple1" qsCatId="simple" csTypeId="urn:microsoft.com/office/officeart/2005/8/colors/colorful4" csCatId="colorful" phldr="1"/>
      <dgm:spPr/>
      <dgm:t>
        <a:bodyPr/>
        <a:lstStyle/>
        <a:p>
          <a:endParaRPr lang="ru-RU"/>
        </a:p>
      </dgm:t>
    </dgm:pt>
    <dgm:pt modelId="{F4286E24-CB45-4ED9-8641-169544C70F0A}">
      <dgm:prSet phldrT="[Текст]" custT="1"/>
      <dgm:spPr>
        <a:solidFill>
          <a:srgbClr val="FFFF00"/>
        </a:solidFill>
      </dgm:spPr>
      <dgm:t>
        <a:bodyPr/>
        <a:lstStyle/>
        <a:p>
          <a:pPr algn="just"/>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Подпрограмма «Организация отдыха, оздоровления и занятости детей и молодежи»</a:t>
          </a:r>
        </a:p>
        <a:p>
          <a:pPr algn="just"/>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Мероприятия:</a:t>
          </a:r>
        </a:p>
        <a:p>
          <a:pPr algn="just"/>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организация и обеспечение системы развития отдыха, оздоровления и занятости детей и молодежи</a:t>
          </a:r>
        </a:p>
      </dgm:t>
    </dgm:pt>
    <dgm:pt modelId="{B16782BC-A3B8-43AA-A722-E1EF0D226F84}" type="parTrans" cxnId="{468B9177-D67E-42EB-867D-D142AD3E5DF1}">
      <dgm:prSet/>
      <dgm:spPr/>
      <dgm:t>
        <a:bodyPr/>
        <a:lstStyle/>
        <a:p>
          <a:endParaRPr lang="ru-RU"/>
        </a:p>
      </dgm:t>
    </dgm:pt>
    <dgm:pt modelId="{8C75237C-0AC5-4FC5-B918-B4896F0FFC41}" type="sibTrans" cxnId="{468B9177-D67E-42EB-867D-D142AD3E5DF1}">
      <dgm:prSet/>
      <dgm:spPr/>
      <dgm:t>
        <a:bodyPr/>
        <a:lstStyle/>
        <a:p>
          <a:endParaRPr lang="ru-RU"/>
        </a:p>
      </dgm:t>
    </dgm:pt>
    <dgm:pt modelId="{094FF696-7D4E-4552-BC34-07CA3D2ED3E1}" type="pres">
      <dgm:prSet presAssocID="{4AA4DA21-C6AF-4585-B6AC-1E284BDEABA6}" presName="linear" presStyleCnt="0">
        <dgm:presLayoutVars>
          <dgm:dir/>
          <dgm:resizeHandles val="exact"/>
        </dgm:presLayoutVars>
      </dgm:prSet>
      <dgm:spPr/>
    </dgm:pt>
    <dgm:pt modelId="{3E243E06-72FD-4F0F-870B-95C1A5F2112E}" type="pres">
      <dgm:prSet presAssocID="{F4286E24-CB45-4ED9-8641-169544C70F0A}" presName="comp" presStyleCnt="0"/>
      <dgm:spPr/>
    </dgm:pt>
    <dgm:pt modelId="{EFE786C3-0860-4348-98AE-DD91F051FABA}" type="pres">
      <dgm:prSet presAssocID="{F4286E24-CB45-4ED9-8641-169544C70F0A}" presName="box" presStyleLbl="node1" presStyleIdx="0" presStyleCnt="1" custScaleY="100098" custLinFactNeighborX="-97846" custLinFactNeighborY="-17327"/>
      <dgm:spPr/>
    </dgm:pt>
    <dgm:pt modelId="{B3A54806-D249-48D8-9CC4-796EAF9ADED1}" type="pres">
      <dgm:prSet presAssocID="{F4286E24-CB45-4ED9-8641-169544C70F0A}" presName="img" presStyleLbl="fgImgPlace1" presStyleIdx="0" presStyleCnt="1" custScaleX="94495"/>
      <dgm:spPr>
        <a:blipFill rotWithShape="1">
          <a:blip xmlns:r="http://schemas.openxmlformats.org/officeDocument/2006/relationships" r:embed="rId1"/>
          <a:srcRect/>
          <a:stretch>
            <a:fillRect l="-68000" r="-68000"/>
          </a:stretch>
        </a:blipFill>
      </dgm:spPr>
    </dgm:pt>
    <dgm:pt modelId="{A897A18B-AA24-470F-B75C-947DCB302536}" type="pres">
      <dgm:prSet presAssocID="{F4286E24-CB45-4ED9-8641-169544C70F0A}" presName="text" presStyleLbl="node1" presStyleIdx="0" presStyleCnt="1">
        <dgm:presLayoutVars>
          <dgm:bulletEnabled val="1"/>
        </dgm:presLayoutVars>
      </dgm:prSet>
      <dgm:spPr/>
    </dgm:pt>
  </dgm:ptLst>
  <dgm:cxnLst>
    <dgm:cxn modelId="{5E47E200-8D25-42F7-9E3C-3A1843F8A405}" type="presOf" srcId="{F4286E24-CB45-4ED9-8641-169544C70F0A}" destId="{A897A18B-AA24-470F-B75C-947DCB302536}" srcOrd="1" destOrd="0" presId="urn:microsoft.com/office/officeart/2005/8/layout/vList4"/>
    <dgm:cxn modelId="{A723693D-168A-4AC3-9683-712B859C9D92}" type="presOf" srcId="{F4286E24-CB45-4ED9-8641-169544C70F0A}" destId="{EFE786C3-0860-4348-98AE-DD91F051FABA}" srcOrd="0" destOrd="0" presId="urn:microsoft.com/office/officeart/2005/8/layout/vList4"/>
    <dgm:cxn modelId="{3C250349-5885-4F53-9C7E-433731B3442F}" type="presOf" srcId="{4AA4DA21-C6AF-4585-B6AC-1E284BDEABA6}" destId="{094FF696-7D4E-4552-BC34-07CA3D2ED3E1}" srcOrd="0" destOrd="0" presId="urn:microsoft.com/office/officeart/2005/8/layout/vList4"/>
    <dgm:cxn modelId="{468B9177-D67E-42EB-867D-D142AD3E5DF1}" srcId="{4AA4DA21-C6AF-4585-B6AC-1E284BDEABA6}" destId="{F4286E24-CB45-4ED9-8641-169544C70F0A}" srcOrd="0" destOrd="0" parTransId="{B16782BC-A3B8-43AA-A722-E1EF0D226F84}" sibTransId="{8C75237C-0AC5-4FC5-B918-B4896F0FFC41}"/>
    <dgm:cxn modelId="{0CDDACD7-819B-4422-92BF-8C1DAC19CF14}" type="presParOf" srcId="{094FF696-7D4E-4552-BC34-07CA3D2ED3E1}" destId="{3E243E06-72FD-4F0F-870B-95C1A5F2112E}" srcOrd="0" destOrd="0" presId="urn:microsoft.com/office/officeart/2005/8/layout/vList4"/>
    <dgm:cxn modelId="{CBD72CCF-EC2F-4ACB-A4AD-314B7662C013}" type="presParOf" srcId="{3E243E06-72FD-4F0F-870B-95C1A5F2112E}" destId="{EFE786C3-0860-4348-98AE-DD91F051FABA}" srcOrd="0" destOrd="0" presId="urn:microsoft.com/office/officeart/2005/8/layout/vList4"/>
    <dgm:cxn modelId="{227AAD4B-293E-4A5D-8CE2-F2B86BA0595A}" type="presParOf" srcId="{3E243E06-72FD-4F0F-870B-95C1A5F2112E}" destId="{B3A54806-D249-48D8-9CC4-796EAF9ADED1}" srcOrd="1" destOrd="0" presId="urn:microsoft.com/office/officeart/2005/8/layout/vList4"/>
    <dgm:cxn modelId="{BEE7894B-F78A-42B2-A8D4-A58C9C446CAB}" type="presParOf" srcId="{3E243E06-72FD-4F0F-870B-95C1A5F2112E}" destId="{A897A18B-AA24-470F-B75C-947DCB302536}" srcOrd="2" destOrd="0" presId="urn:microsoft.com/office/officeart/2005/8/layout/vList4"/>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4AA4DA21-C6AF-4585-B6AC-1E284BDEABA6}" type="doc">
      <dgm:prSet loTypeId="urn:microsoft.com/office/officeart/2005/8/layout/vList4" loCatId="list" qsTypeId="urn:microsoft.com/office/officeart/2005/8/quickstyle/simple1" qsCatId="simple" csTypeId="urn:microsoft.com/office/officeart/2005/8/colors/colorful4" csCatId="colorful" phldr="1"/>
      <dgm:spPr/>
      <dgm:t>
        <a:bodyPr/>
        <a:lstStyle/>
        <a:p>
          <a:endParaRPr lang="ru-RU"/>
        </a:p>
      </dgm:t>
    </dgm:pt>
    <dgm:pt modelId="{F4286E24-CB45-4ED9-8641-169544C70F0A}">
      <dgm:prSet phldrT="[Текст]" custT="1"/>
      <dgm:spPr>
        <a:solidFill>
          <a:schemeClr val="accent1">
            <a:lumMod val="20000"/>
            <a:lumOff val="80000"/>
          </a:schemeClr>
        </a:solidFill>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Подпрограмма «Руководство и управление в сфере образования»</a:t>
          </a:r>
        </a:p>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Мероприятия:</a:t>
          </a:r>
        </a:p>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расходы на содержание КУ МОУО;</a:t>
          </a:r>
        </a:p>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стипендия главы;</a:t>
          </a:r>
        </a:p>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повышение квалификации;</a:t>
          </a:r>
        </a:p>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проведение семинаров для педагогических работников;</a:t>
          </a:r>
        </a:p>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мероприятия по пожарной безопасности;</a:t>
          </a:r>
        </a:p>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обеспечение мер социальной поддержки педагогическим работникам.</a:t>
          </a:r>
        </a:p>
      </dgm:t>
    </dgm:pt>
    <dgm:pt modelId="{B16782BC-A3B8-43AA-A722-E1EF0D226F84}" type="parTrans" cxnId="{468B9177-D67E-42EB-867D-D142AD3E5DF1}">
      <dgm:prSet/>
      <dgm:spPr/>
      <dgm:t>
        <a:bodyPr/>
        <a:lstStyle/>
        <a:p>
          <a:endParaRPr lang="ru-RU"/>
        </a:p>
      </dgm:t>
    </dgm:pt>
    <dgm:pt modelId="{8C75237C-0AC5-4FC5-B918-B4896F0FFC41}" type="sibTrans" cxnId="{468B9177-D67E-42EB-867D-D142AD3E5DF1}">
      <dgm:prSet/>
      <dgm:spPr/>
      <dgm:t>
        <a:bodyPr/>
        <a:lstStyle/>
        <a:p>
          <a:endParaRPr lang="ru-RU"/>
        </a:p>
      </dgm:t>
    </dgm:pt>
    <dgm:pt modelId="{094FF696-7D4E-4552-BC34-07CA3D2ED3E1}" type="pres">
      <dgm:prSet presAssocID="{4AA4DA21-C6AF-4585-B6AC-1E284BDEABA6}" presName="linear" presStyleCnt="0">
        <dgm:presLayoutVars>
          <dgm:dir/>
          <dgm:resizeHandles val="exact"/>
        </dgm:presLayoutVars>
      </dgm:prSet>
      <dgm:spPr/>
    </dgm:pt>
    <dgm:pt modelId="{3E243E06-72FD-4F0F-870B-95C1A5F2112E}" type="pres">
      <dgm:prSet presAssocID="{F4286E24-CB45-4ED9-8641-169544C70F0A}" presName="comp" presStyleCnt="0"/>
      <dgm:spPr/>
    </dgm:pt>
    <dgm:pt modelId="{EFE786C3-0860-4348-98AE-DD91F051FABA}" type="pres">
      <dgm:prSet presAssocID="{F4286E24-CB45-4ED9-8641-169544C70F0A}" presName="box" presStyleLbl="node1" presStyleIdx="0" presStyleCnt="1" custScaleY="100098" custLinFactNeighborX="33573" custLinFactNeighborY="-40535"/>
      <dgm:spPr/>
    </dgm:pt>
    <dgm:pt modelId="{B3A54806-D249-48D8-9CC4-796EAF9ADED1}" type="pres">
      <dgm:prSet presAssocID="{F4286E24-CB45-4ED9-8641-169544C70F0A}" presName="img" presStyleLbl="fgImgPlace1" presStyleIdx="0" presStyleCnt="1" custScaleX="94495"/>
      <dgm:spPr>
        <a:blipFill rotWithShape="1">
          <a:blip xmlns:r="http://schemas.openxmlformats.org/officeDocument/2006/relationships" r:embed="rId1"/>
          <a:srcRect/>
          <a:stretch>
            <a:fillRect/>
          </a:stretch>
        </a:blipFill>
      </dgm:spPr>
    </dgm:pt>
    <dgm:pt modelId="{A897A18B-AA24-470F-B75C-947DCB302536}" type="pres">
      <dgm:prSet presAssocID="{F4286E24-CB45-4ED9-8641-169544C70F0A}" presName="text" presStyleLbl="node1" presStyleIdx="0" presStyleCnt="1">
        <dgm:presLayoutVars>
          <dgm:bulletEnabled val="1"/>
        </dgm:presLayoutVars>
      </dgm:prSet>
      <dgm:spPr/>
    </dgm:pt>
  </dgm:ptLst>
  <dgm:cxnLst>
    <dgm:cxn modelId="{5E47E200-8D25-42F7-9E3C-3A1843F8A405}" type="presOf" srcId="{F4286E24-CB45-4ED9-8641-169544C70F0A}" destId="{A897A18B-AA24-470F-B75C-947DCB302536}" srcOrd="1" destOrd="0" presId="urn:microsoft.com/office/officeart/2005/8/layout/vList4"/>
    <dgm:cxn modelId="{A723693D-168A-4AC3-9683-712B859C9D92}" type="presOf" srcId="{F4286E24-CB45-4ED9-8641-169544C70F0A}" destId="{EFE786C3-0860-4348-98AE-DD91F051FABA}" srcOrd="0" destOrd="0" presId="urn:microsoft.com/office/officeart/2005/8/layout/vList4"/>
    <dgm:cxn modelId="{3C250349-5885-4F53-9C7E-433731B3442F}" type="presOf" srcId="{4AA4DA21-C6AF-4585-B6AC-1E284BDEABA6}" destId="{094FF696-7D4E-4552-BC34-07CA3D2ED3E1}" srcOrd="0" destOrd="0" presId="urn:microsoft.com/office/officeart/2005/8/layout/vList4"/>
    <dgm:cxn modelId="{468B9177-D67E-42EB-867D-D142AD3E5DF1}" srcId="{4AA4DA21-C6AF-4585-B6AC-1E284BDEABA6}" destId="{F4286E24-CB45-4ED9-8641-169544C70F0A}" srcOrd="0" destOrd="0" parTransId="{B16782BC-A3B8-43AA-A722-E1EF0D226F84}" sibTransId="{8C75237C-0AC5-4FC5-B918-B4896F0FFC41}"/>
    <dgm:cxn modelId="{0CDDACD7-819B-4422-92BF-8C1DAC19CF14}" type="presParOf" srcId="{094FF696-7D4E-4552-BC34-07CA3D2ED3E1}" destId="{3E243E06-72FD-4F0F-870B-95C1A5F2112E}" srcOrd="0" destOrd="0" presId="urn:microsoft.com/office/officeart/2005/8/layout/vList4"/>
    <dgm:cxn modelId="{CBD72CCF-EC2F-4ACB-A4AD-314B7662C013}" type="presParOf" srcId="{3E243E06-72FD-4F0F-870B-95C1A5F2112E}" destId="{EFE786C3-0860-4348-98AE-DD91F051FABA}" srcOrd="0" destOrd="0" presId="urn:microsoft.com/office/officeart/2005/8/layout/vList4"/>
    <dgm:cxn modelId="{227AAD4B-293E-4A5D-8CE2-F2B86BA0595A}" type="presParOf" srcId="{3E243E06-72FD-4F0F-870B-95C1A5F2112E}" destId="{B3A54806-D249-48D8-9CC4-796EAF9ADED1}" srcOrd="1" destOrd="0" presId="urn:microsoft.com/office/officeart/2005/8/layout/vList4"/>
    <dgm:cxn modelId="{BEE7894B-F78A-42B2-A8D4-A58C9C446CAB}" type="presParOf" srcId="{3E243E06-72FD-4F0F-870B-95C1A5F2112E}" destId="{A897A18B-AA24-470F-B75C-947DCB302536}" srcOrd="2" destOrd="0" presId="urn:microsoft.com/office/officeart/2005/8/layout/vList4"/>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4AA4DA21-C6AF-4585-B6AC-1E284BDEABA6}" type="doc">
      <dgm:prSet loTypeId="urn:microsoft.com/office/officeart/2005/8/layout/vList4" loCatId="list" qsTypeId="urn:microsoft.com/office/officeart/2005/8/quickstyle/simple1" qsCatId="simple" csTypeId="urn:microsoft.com/office/officeart/2005/8/colors/colorful4" csCatId="colorful" phldr="1"/>
      <dgm:spPr/>
      <dgm:t>
        <a:bodyPr/>
        <a:lstStyle/>
        <a:p>
          <a:endParaRPr lang="ru-RU"/>
        </a:p>
      </dgm:t>
    </dgm:pt>
    <dgm:pt modelId="{F4286E24-CB45-4ED9-8641-169544C70F0A}">
      <dgm:prSet phldrT="[Текст]" custT="1"/>
      <dgm:spPr>
        <a:solidFill>
          <a:schemeClr val="accent1">
            <a:lumMod val="60000"/>
            <a:lumOff val="40000"/>
          </a:schemeClr>
        </a:solidFill>
      </dgm:spPr>
      <dgm:t>
        <a:bodyPr/>
        <a:lstStyle/>
        <a:p>
          <a:pPr algn="just"/>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Подпрограмма «Школьное питание»</a:t>
          </a:r>
        </a:p>
        <a:p>
          <a:pPr algn="just"/>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Мероприятия:</a:t>
          </a:r>
        </a:p>
        <a:p>
          <a:pPr algn="just"/>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организация обеспечения школьного питания.</a:t>
          </a:r>
        </a:p>
      </dgm:t>
    </dgm:pt>
    <dgm:pt modelId="{B16782BC-A3B8-43AA-A722-E1EF0D226F84}" type="parTrans" cxnId="{468B9177-D67E-42EB-867D-D142AD3E5DF1}">
      <dgm:prSet/>
      <dgm:spPr/>
      <dgm:t>
        <a:bodyPr/>
        <a:lstStyle/>
        <a:p>
          <a:endParaRPr lang="ru-RU"/>
        </a:p>
      </dgm:t>
    </dgm:pt>
    <dgm:pt modelId="{8C75237C-0AC5-4FC5-B918-B4896F0FFC41}" type="sibTrans" cxnId="{468B9177-D67E-42EB-867D-D142AD3E5DF1}">
      <dgm:prSet/>
      <dgm:spPr/>
      <dgm:t>
        <a:bodyPr/>
        <a:lstStyle/>
        <a:p>
          <a:endParaRPr lang="ru-RU"/>
        </a:p>
      </dgm:t>
    </dgm:pt>
    <dgm:pt modelId="{094FF696-7D4E-4552-BC34-07CA3D2ED3E1}" type="pres">
      <dgm:prSet presAssocID="{4AA4DA21-C6AF-4585-B6AC-1E284BDEABA6}" presName="linear" presStyleCnt="0">
        <dgm:presLayoutVars>
          <dgm:dir/>
          <dgm:resizeHandles val="exact"/>
        </dgm:presLayoutVars>
      </dgm:prSet>
      <dgm:spPr/>
    </dgm:pt>
    <dgm:pt modelId="{3E243E06-72FD-4F0F-870B-95C1A5F2112E}" type="pres">
      <dgm:prSet presAssocID="{F4286E24-CB45-4ED9-8641-169544C70F0A}" presName="comp" presStyleCnt="0"/>
      <dgm:spPr/>
    </dgm:pt>
    <dgm:pt modelId="{EFE786C3-0860-4348-98AE-DD91F051FABA}" type="pres">
      <dgm:prSet presAssocID="{F4286E24-CB45-4ED9-8641-169544C70F0A}" presName="box" presStyleLbl="node1" presStyleIdx="0" presStyleCnt="1" custScaleY="100098" custLinFactNeighborX="-97846" custLinFactNeighborY="-17327"/>
      <dgm:spPr/>
    </dgm:pt>
    <dgm:pt modelId="{B3A54806-D249-48D8-9CC4-796EAF9ADED1}" type="pres">
      <dgm:prSet presAssocID="{F4286E24-CB45-4ED9-8641-169544C70F0A}" presName="img" presStyleLbl="fgImgPlace1" presStyleIdx="0" presStyleCnt="1" custScaleX="94495"/>
      <dgm:spPr>
        <a:blipFill rotWithShape="1">
          <a:blip xmlns:r="http://schemas.openxmlformats.org/officeDocument/2006/relationships" r:embed="rId1"/>
          <a:srcRect/>
          <a:stretch>
            <a:fillRect l="-8000" r="-8000"/>
          </a:stretch>
        </a:blipFill>
      </dgm:spPr>
    </dgm:pt>
    <dgm:pt modelId="{A897A18B-AA24-470F-B75C-947DCB302536}" type="pres">
      <dgm:prSet presAssocID="{F4286E24-CB45-4ED9-8641-169544C70F0A}" presName="text" presStyleLbl="node1" presStyleIdx="0" presStyleCnt="1">
        <dgm:presLayoutVars>
          <dgm:bulletEnabled val="1"/>
        </dgm:presLayoutVars>
      </dgm:prSet>
      <dgm:spPr/>
    </dgm:pt>
  </dgm:ptLst>
  <dgm:cxnLst>
    <dgm:cxn modelId="{5E47E200-8D25-42F7-9E3C-3A1843F8A405}" type="presOf" srcId="{F4286E24-CB45-4ED9-8641-169544C70F0A}" destId="{A897A18B-AA24-470F-B75C-947DCB302536}" srcOrd="1" destOrd="0" presId="urn:microsoft.com/office/officeart/2005/8/layout/vList4"/>
    <dgm:cxn modelId="{A723693D-168A-4AC3-9683-712B859C9D92}" type="presOf" srcId="{F4286E24-CB45-4ED9-8641-169544C70F0A}" destId="{EFE786C3-0860-4348-98AE-DD91F051FABA}" srcOrd="0" destOrd="0" presId="urn:microsoft.com/office/officeart/2005/8/layout/vList4"/>
    <dgm:cxn modelId="{3C250349-5885-4F53-9C7E-433731B3442F}" type="presOf" srcId="{4AA4DA21-C6AF-4585-B6AC-1E284BDEABA6}" destId="{094FF696-7D4E-4552-BC34-07CA3D2ED3E1}" srcOrd="0" destOrd="0" presId="urn:microsoft.com/office/officeart/2005/8/layout/vList4"/>
    <dgm:cxn modelId="{468B9177-D67E-42EB-867D-D142AD3E5DF1}" srcId="{4AA4DA21-C6AF-4585-B6AC-1E284BDEABA6}" destId="{F4286E24-CB45-4ED9-8641-169544C70F0A}" srcOrd="0" destOrd="0" parTransId="{B16782BC-A3B8-43AA-A722-E1EF0D226F84}" sibTransId="{8C75237C-0AC5-4FC5-B918-B4896F0FFC41}"/>
    <dgm:cxn modelId="{0CDDACD7-819B-4422-92BF-8C1DAC19CF14}" type="presParOf" srcId="{094FF696-7D4E-4552-BC34-07CA3D2ED3E1}" destId="{3E243E06-72FD-4F0F-870B-95C1A5F2112E}" srcOrd="0" destOrd="0" presId="urn:microsoft.com/office/officeart/2005/8/layout/vList4"/>
    <dgm:cxn modelId="{CBD72CCF-EC2F-4ACB-A4AD-314B7662C013}" type="presParOf" srcId="{3E243E06-72FD-4F0F-870B-95C1A5F2112E}" destId="{EFE786C3-0860-4348-98AE-DD91F051FABA}" srcOrd="0" destOrd="0" presId="urn:microsoft.com/office/officeart/2005/8/layout/vList4"/>
    <dgm:cxn modelId="{227AAD4B-293E-4A5D-8CE2-F2B86BA0595A}" type="presParOf" srcId="{3E243E06-72FD-4F0F-870B-95C1A5F2112E}" destId="{B3A54806-D249-48D8-9CC4-796EAF9ADED1}" srcOrd="1" destOrd="0" presId="urn:microsoft.com/office/officeart/2005/8/layout/vList4"/>
    <dgm:cxn modelId="{BEE7894B-F78A-42B2-A8D4-A58C9C446CAB}" type="presParOf" srcId="{3E243E06-72FD-4F0F-870B-95C1A5F2112E}" destId="{A897A18B-AA24-470F-B75C-947DCB302536}" srcOrd="2" destOrd="0" presId="urn:microsoft.com/office/officeart/2005/8/layout/vList4"/>
  </dgm:cxnLst>
  <dgm:bg/>
  <dgm:whole/>
  <dgm:extLst>
    <a:ext uri="http://schemas.microsoft.com/office/drawing/2008/diagram">
      <dsp:dataModelExt xmlns:dsp="http://schemas.microsoft.com/office/drawing/2008/diagram" relId="rId22"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464FA786-8B7A-407C-AE27-2CCC3FDF8184}" type="doc">
      <dgm:prSet loTypeId="urn:microsoft.com/office/officeart/2005/8/layout/process1" loCatId="process" qsTypeId="urn:microsoft.com/office/officeart/2005/8/quickstyle/3d2" qsCatId="3D" csTypeId="urn:microsoft.com/office/officeart/2005/8/colors/colorful4" csCatId="colorful" phldr="1"/>
      <dgm:spPr/>
    </dgm:pt>
    <dgm:pt modelId="{4252E6EA-36F4-4BEC-88CB-4AC979A8A2A1}">
      <dgm:prSet phldrT="[Текст]" custT="1"/>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2023г</a:t>
          </a:r>
        </a:p>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3283844,46 руб.</a:t>
          </a:r>
        </a:p>
      </dgm:t>
    </dgm:pt>
    <dgm:pt modelId="{93AA349F-9874-462C-B81B-A91E54F2F851}" type="parTrans" cxnId="{372918AA-B70E-4F59-97D5-DE571D3B7A82}">
      <dgm:prSet/>
      <dgm:spPr/>
      <dgm:t>
        <a:bodyPr/>
        <a:lstStyle/>
        <a:p>
          <a:endParaRPr lang="ru-RU"/>
        </a:p>
      </dgm:t>
    </dgm:pt>
    <dgm:pt modelId="{8BEA53CA-9673-453D-A73B-753E77925570}" type="sibTrans" cxnId="{372918AA-B70E-4F59-97D5-DE571D3B7A82}">
      <dgm:prSet/>
      <dgm:spPr/>
      <dgm:t>
        <a:bodyPr/>
        <a:lstStyle/>
        <a:p>
          <a:endParaRPr lang="ru-RU"/>
        </a:p>
      </dgm:t>
    </dgm:pt>
    <dgm:pt modelId="{C859797D-4F4C-4672-96AD-5A1BC881ECAC}">
      <dgm:prSet phldrT="[Текст]" custT="1"/>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2024г</a:t>
          </a:r>
        </a:p>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3444494,45 руб.</a:t>
          </a:r>
        </a:p>
      </dgm:t>
    </dgm:pt>
    <dgm:pt modelId="{7C0D8FBF-A2E9-481B-9EA5-08559FAD0C7D}" type="parTrans" cxnId="{DD4E98CC-20DB-4CF8-8124-FE0855EB5E91}">
      <dgm:prSet/>
      <dgm:spPr/>
      <dgm:t>
        <a:bodyPr/>
        <a:lstStyle/>
        <a:p>
          <a:endParaRPr lang="ru-RU"/>
        </a:p>
      </dgm:t>
    </dgm:pt>
    <dgm:pt modelId="{AB6CED90-223C-41EB-9505-3211B0C4CD0B}" type="sibTrans" cxnId="{DD4E98CC-20DB-4CF8-8124-FE0855EB5E91}">
      <dgm:prSet/>
      <dgm:spPr/>
      <dgm:t>
        <a:bodyPr/>
        <a:lstStyle/>
        <a:p>
          <a:endParaRPr lang="ru-RU"/>
        </a:p>
      </dgm:t>
    </dgm:pt>
    <dgm:pt modelId="{D6EFADA6-0719-4832-88F1-E8B854F26987}">
      <dgm:prSet phldrT="[Текст]" custT="1"/>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2025г</a:t>
          </a:r>
        </a:p>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1791162,86 руб.</a:t>
          </a:r>
        </a:p>
      </dgm:t>
    </dgm:pt>
    <dgm:pt modelId="{2842B6D6-BBFB-40D8-9827-190ED6F13FE1}" type="parTrans" cxnId="{0316F693-0ACF-4E44-8654-C92D863225B8}">
      <dgm:prSet/>
      <dgm:spPr/>
      <dgm:t>
        <a:bodyPr/>
        <a:lstStyle/>
        <a:p>
          <a:endParaRPr lang="ru-RU"/>
        </a:p>
      </dgm:t>
    </dgm:pt>
    <dgm:pt modelId="{0E32AD3E-6CE7-4E7C-A319-33D5F1466F9A}" type="sibTrans" cxnId="{0316F693-0ACF-4E44-8654-C92D863225B8}">
      <dgm:prSet/>
      <dgm:spPr/>
      <dgm:t>
        <a:bodyPr/>
        <a:lstStyle/>
        <a:p>
          <a:endParaRPr lang="ru-RU"/>
        </a:p>
      </dgm:t>
    </dgm:pt>
    <dgm:pt modelId="{E120ADD6-89EB-441E-A6AC-AFD59301B6CF}" type="pres">
      <dgm:prSet presAssocID="{464FA786-8B7A-407C-AE27-2CCC3FDF8184}" presName="Name0" presStyleCnt="0">
        <dgm:presLayoutVars>
          <dgm:dir/>
          <dgm:resizeHandles val="exact"/>
        </dgm:presLayoutVars>
      </dgm:prSet>
      <dgm:spPr/>
    </dgm:pt>
    <dgm:pt modelId="{E88BA849-F020-4B68-808B-110BE9FC5715}" type="pres">
      <dgm:prSet presAssocID="{4252E6EA-36F4-4BEC-88CB-4AC979A8A2A1}" presName="node" presStyleLbl="node1" presStyleIdx="0" presStyleCnt="3">
        <dgm:presLayoutVars>
          <dgm:bulletEnabled val="1"/>
        </dgm:presLayoutVars>
      </dgm:prSet>
      <dgm:spPr/>
    </dgm:pt>
    <dgm:pt modelId="{B429B1F1-AE15-4684-913A-5415E93B3698}" type="pres">
      <dgm:prSet presAssocID="{8BEA53CA-9673-453D-A73B-753E77925570}" presName="sibTrans" presStyleLbl="sibTrans2D1" presStyleIdx="0" presStyleCnt="2"/>
      <dgm:spPr/>
    </dgm:pt>
    <dgm:pt modelId="{C88F7755-6C1B-443D-A4C9-72527EAF4819}" type="pres">
      <dgm:prSet presAssocID="{8BEA53CA-9673-453D-A73B-753E77925570}" presName="connectorText" presStyleLbl="sibTrans2D1" presStyleIdx="0" presStyleCnt="2"/>
      <dgm:spPr/>
    </dgm:pt>
    <dgm:pt modelId="{1DE79F66-6F26-4AB4-81A5-D6C59DD0FC32}" type="pres">
      <dgm:prSet presAssocID="{C859797D-4F4C-4672-96AD-5A1BC881ECAC}" presName="node" presStyleLbl="node1" presStyleIdx="1" presStyleCnt="3">
        <dgm:presLayoutVars>
          <dgm:bulletEnabled val="1"/>
        </dgm:presLayoutVars>
      </dgm:prSet>
      <dgm:spPr/>
    </dgm:pt>
    <dgm:pt modelId="{6D6FF3AC-B06D-4253-B736-281BE5283F36}" type="pres">
      <dgm:prSet presAssocID="{AB6CED90-223C-41EB-9505-3211B0C4CD0B}" presName="sibTrans" presStyleLbl="sibTrans2D1" presStyleIdx="1" presStyleCnt="2"/>
      <dgm:spPr/>
    </dgm:pt>
    <dgm:pt modelId="{0EB76A52-C6B7-4D2B-8AAA-CEC025FE07A0}" type="pres">
      <dgm:prSet presAssocID="{AB6CED90-223C-41EB-9505-3211B0C4CD0B}" presName="connectorText" presStyleLbl="sibTrans2D1" presStyleIdx="1" presStyleCnt="2"/>
      <dgm:spPr/>
    </dgm:pt>
    <dgm:pt modelId="{E2EFA43D-DB00-4C42-BBAF-195D1D3943F9}" type="pres">
      <dgm:prSet presAssocID="{D6EFADA6-0719-4832-88F1-E8B854F26987}" presName="node" presStyleLbl="node1" presStyleIdx="2" presStyleCnt="3">
        <dgm:presLayoutVars>
          <dgm:bulletEnabled val="1"/>
        </dgm:presLayoutVars>
      </dgm:prSet>
      <dgm:spPr/>
    </dgm:pt>
  </dgm:ptLst>
  <dgm:cxnLst>
    <dgm:cxn modelId="{74C18A34-27F4-4F6C-A73E-F0C926E57816}" type="presOf" srcId="{8BEA53CA-9673-453D-A73B-753E77925570}" destId="{B429B1F1-AE15-4684-913A-5415E93B3698}" srcOrd="0" destOrd="0" presId="urn:microsoft.com/office/officeart/2005/8/layout/process1"/>
    <dgm:cxn modelId="{8C379463-5661-43B1-8C80-F86963905BF1}" type="presOf" srcId="{464FA786-8B7A-407C-AE27-2CCC3FDF8184}" destId="{E120ADD6-89EB-441E-A6AC-AFD59301B6CF}" srcOrd="0" destOrd="0" presId="urn:microsoft.com/office/officeart/2005/8/layout/process1"/>
    <dgm:cxn modelId="{A43F1C45-0AD9-4A1A-966A-70104385513C}" type="presOf" srcId="{C859797D-4F4C-4672-96AD-5A1BC881ECAC}" destId="{1DE79F66-6F26-4AB4-81A5-D6C59DD0FC32}" srcOrd="0" destOrd="0" presId="urn:microsoft.com/office/officeart/2005/8/layout/process1"/>
    <dgm:cxn modelId="{D03B7051-BDAB-4A49-A1B5-47A58FDEA162}" type="presOf" srcId="{D6EFADA6-0719-4832-88F1-E8B854F26987}" destId="{E2EFA43D-DB00-4C42-BBAF-195D1D3943F9}" srcOrd="0" destOrd="0" presId="urn:microsoft.com/office/officeart/2005/8/layout/process1"/>
    <dgm:cxn modelId="{21C8CD7B-8CDE-4B7E-B65E-D1DCC0AB9730}" type="presOf" srcId="{4252E6EA-36F4-4BEC-88CB-4AC979A8A2A1}" destId="{E88BA849-F020-4B68-808B-110BE9FC5715}" srcOrd="0" destOrd="0" presId="urn:microsoft.com/office/officeart/2005/8/layout/process1"/>
    <dgm:cxn modelId="{C58A207C-A066-4395-8DD1-0B7FB9C23732}" type="presOf" srcId="{AB6CED90-223C-41EB-9505-3211B0C4CD0B}" destId="{6D6FF3AC-B06D-4253-B736-281BE5283F36}" srcOrd="0" destOrd="0" presId="urn:microsoft.com/office/officeart/2005/8/layout/process1"/>
    <dgm:cxn modelId="{0316F693-0ACF-4E44-8654-C92D863225B8}" srcId="{464FA786-8B7A-407C-AE27-2CCC3FDF8184}" destId="{D6EFADA6-0719-4832-88F1-E8B854F26987}" srcOrd="2" destOrd="0" parTransId="{2842B6D6-BBFB-40D8-9827-190ED6F13FE1}" sibTransId="{0E32AD3E-6CE7-4E7C-A319-33D5F1466F9A}"/>
    <dgm:cxn modelId="{D43D0F9C-64AD-446D-9D99-E51991B9AA19}" type="presOf" srcId="{AB6CED90-223C-41EB-9505-3211B0C4CD0B}" destId="{0EB76A52-C6B7-4D2B-8AAA-CEC025FE07A0}" srcOrd="1" destOrd="0" presId="urn:microsoft.com/office/officeart/2005/8/layout/process1"/>
    <dgm:cxn modelId="{372918AA-B70E-4F59-97D5-DE571D3B7A82}" srcId="{464FA786-8B7A-407C-AE27-2CCC3FDF8184}" destId="{4252E6EA-36F4-4BEC-88CB-4AC979A8A2A1}" srcOrd="0" destOrd="0" parTransId="{93AA349F-9874-462C-B81B-A91E54F2F851}" sibTransId="{8BEA53CA-9673-453D-A73B-753E77925570}"/>
    <dgm:cxn modelId="{DD4E98CC-20DB-4CF8-8124-FE0855EB5E91}" srcId="{464FA786-8B7A-407C-AE27-2CCC3FDF8184}" destId="{C859797D-4F4C-4672-96AD-5A1BC881ECAC}" srcOrd="1" destOrd="0" parTransId="{7C0D8FBF-A2E9-481B-9EA5-08559FAD0C7D}" sibTransId="{AB6CED90-223C-41EB-9505-3211B0C4CD0B}"/>
    <dgm:cxn modelId="{0F89B3FB-01D2-412F-B546-AD7F850A5275}" type="presOf" srcId="{8BEA53CA-9673-453D-A73B-753E77925570}" destId="{C88F7755-6C1B-443D-A4C9-72527EAF4819}" srcOrd="1" destOrd="0" presId="urn:microsoft.com/office/officeart/2005/8/layout/process1"/>
    <dgm:cxn modelId="{F40D70AB-F73A-4BFF-BA53-C002591E798E}" type="presParOf" srcId="{E120ADD6-89EB-441E-A6AC-AFD59301B6CF}" destId="{E88BA849-F020-4B68-808B-110BE9FC5715}" srcOrd="0" destOrd="0" presId="urn:microsoft.com/office/officeart/2005/8/layout/process1"/>
    <dgm:cxn modelId="{F5EA41D9-C422-4F9A-9AEE-C5B9BF5B7A59}" type="presParOf" srcId="{E120ADD6-89EB-441E-A6AC-AFD59301B6CF}" destId="{B429B1F1-AE15-4684-913A-5415E93B3698}" srcOrd="1" destOrd="0" presId="urn:microsoft.com/office/officeart/2005/8/layout/process1"/>
    <dgm:cxn modelId="{20307830-B8E1-415F-A858-256F5E7A969D}" type="presParOf" srcId="{B429B1F1-AE15-4684-913A-5415E93B3698}" destId="{C88F7755-6C1B-443D-A4C9-72527EAF4819}" srcOrd="0" destOrd="0" presId="urn:microsoft.com/office/officeart/2005/8/layout/process1"/>
    <dgm:cxn modelId="{F2B9D83C-8C0B-4355-925C-143CC321C5C5}" type="presParOf" srcId="{E120ADD6-89EB-441E-A6AC-AFD59301B6CF}" destId="{1DE79F66-6F26-4AB4-81A5-D6C59DD0FC32}" srcOrd="2" destOrd="0" presId="urn:microsoft.com/office/officeart/2005/8/layout/process1"/>
    <dgm:cxn modelId="{FA161675-5F95-47C2-930E-267634F184D4}" type="presParOf" srcId="{E120ADD6-89EB-441E-A6AC-AFD59301B6CF}" destId="{6D6FF3AC-B06D-4253-B736-281BE5283F36}" srcOrd="3" destOrd="0" presId="urn:microsoft.com/office/officeart/2005/8/layout/process1"/>
    <dgm:cxn modelId="{87C174D6-A8A4-4D8D-B06A-DE445EC7B7C5}" type="presParOf" srcId="{6D6FF3AC-B06D-4253-B736-281BE5283F36}" destId="{0EB76A52-C6B7-4D2B-8AAA-CEC025FE07A0}" srcOrd="0" destOrd="0" presId="urn:microsoft.com/office/officeart/2005/8/layout/process1"/>
    <dgm:cxn modelId="{247ED6C0-9B4B-4328-A21F-501A8854B1EF}" type="presParOf" srcId="{E120ADD6-89EB-441E-A6AC-AFD59301B6CF}" destId="{E2EFA43D-DB00-4C42-BBAF-195D1D3943F9}" srcOrd="4" destOrd="0" presId="urn:microsoft.com/office/officeart/2005/8/layout/process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9E3AB2C5-558D-412A-A86E-7B7A6C40C874}" type="doc">
      <dgm:prSet loTypeId="urn:microsoft.com/office/officeart/2005/8/layout/pList2" loCatId="list" qsTypeId="urn:microsoft.com/office/officeart/2005/8/quickstyle/simple1" qsCatId="simple" csTypeId="urn:microsoft.com/office/officeart/2005/8/colors/accent1_2" csCatId="accent1" phldr="1"/>
      <dgm:spPr/>
    </dgm:pt>
    <dgm:pt modelId="{D6ABBDFC-079B-450E-BCC8-8C40AD709D3A}">
      <dgm:prSet phldrT="[Текст]" custT="1"/>
      <dgm:spPr>
        <a:solidFill>
          <a:schemeClr val="accent4">
            <a:lumMod val="60000"/>
            <a:lumOff val="40000"/>
          </a:schemeClr>
        </a:solidFill>
      </dgm:spPr>
      <dgm:t>
        <a:bodyPr/>
        <a:lstStyle/>
        <a:p>
          <a:pPr algn="just"/>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-приобретение спортивного инвентаря и оборудования;</a:t>
          </a:r>
        </a:p>
        <a:p>
          <a:pPr algn="just"/>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-физкультурно-оздоровительная, спортивно-массовая  работа с населением ;</a:t>
          </a:r>
        </a:p>
        <a:p>
          <a:pPr algn="just"/>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-участие в соревнованиях;</a:t>
          </a:r>
        </a:p>
        <a:p>
          <a:pPr algn="just"/>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-укрепление спортивной базы округа</a:t>
          </a:r>
        </a:p>
      </dgm:t>
    </dgm:pt>
    <dgm:pt modelId="{AC03E68D-D3CB-46CB-AB55-FE267C460EF7}" type="parTrans" cxnId="{11F53D2C-71ED-46F2-9453-E42C3791F56B}">
      <dgm:prSet/>
      <dgm:spPr/>
      <dgm:t>
        <a:bodyPr/>
        <a:lstStyle/>
        <a:p>
          <a:endParaRPr lang="ru-RU"/>
        </a:p>
      </dgm:t>
    </dgm:pt>
    <dgm:pt modelId="{06AC57AB-C4BF-42A5-B41E-8E09D06646FB}" type="sibTrans" cxnId="{11F53D2C-71ED-46F2-9453-E42C3791F56B}">
      <dgm:prSet/>
      <dgm:spPr/>
      <dgm:t>
        <a:bodyPr/>
        <a:lstStyle/>
        <a:p>
          <a:endParaRPr lang="ru-RU"/>
        </a:p>
      </dgm:t>
    </dgm:pt>
    <dgm:pt modelId="{F982FE5A-5DF2-4BA6-9AAB-C0E28F2C2FBF}">
      <dgm:prSet phldrT="[Текст]" custT="1"/>
      <dgm:spPr>
        <a:solidFill>
          <a:schemeClr val="accent4">
            <a:lumMod val="60000"/>
            <a:lumOff val="40000"/>
          </a:schemeClr>
        </a:solidFill>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культурно – познавательный туризм</a:t>
          </a:r>
        </a:p>
      </dgm:t>
    </dgm:pt>
    <dgm:pt modelId="{2A7D4308-6297-4F98-8B68-E5E7DB9FD38D}" type="parTrans" cxnId="{111EDE4F-269F-43A3-BB49-98F7B395A42E}">
      <dgm:prSet/>
      <dgm:spPr/>
      <dgm:t>
        <a:bodyPr/>
        <a:lstStyle/>
        <a:p>
          <a:endParaRPr lang="ru-RU"/>
        </a:p>
      </dgm:t>
    </dgm:pt>
    <dgm:pt modelId="{D57B4E00-3DC0-4411-97B0-B2C6CB00D1F7}" type="sibTrans" cxnId="{111EDE4F-269F-43A3-BB49-98F7B395A42E}">
      <dgm:prSet/>
      <dgm:spPr/>
      <dgm:t>
        <a:bodyPr/>
        <a:lstStyle/>
        <a:p>
          <a:endParaRPr lang="ru-RU"/>
        </a:p>
      </dgm:t>
    </dgm:pt>
    <dgm:pt modelId="{DB337692-A45C-40EC-BF16-8A9370F96E8B}" type="pres">
      <dgm:prSet presAssocID="{9E3AB2C5-558D-412A-A86E-7B7A6C40C874}" presName="Name0" presStyleCnt="0">
        <dgm:presLayoutVars>
          <dgm:dir/>
          <dgm:resizeHandles val="exact"/>
        </dgm:presLayoutVars>
      </dgm:prSet>
      <dgm:spPr/>
    </dgm:pt>
    <dgm:pt modelId="{1B6CDBF5-BDB2-474A-97C0-91F079BB2C6B}" type="pres">
      <dgm:prSet presAssocID="{9E3AB2C5-558D-412A-A86E-7B7A6C40C874}" presName="bkgdShp" presStyleLbl="alignAccFollowNode1" presStyleIdx="0" presStyleCnt="1"/>
      <dgm:spPr/>
    </dgm:pt>
    <dgm:pt modelId="{7416802F-747A-42C6-8E74-6891B0FB7BDE}" type="pres">
      <dgm:prSet presAssocID="{9E3AB2C5-558D-412A-A86E-7B7A6C40C874}" presName="linComp" presStyleCnt="0"/>
      <dgm:spPr/>
    </dgm:pt>
    <dgm:pt modelId="{4EA313A6-B1E9-4899-A610-2807FE7C42DD}" type="pres">
      <dgm:prSet presAssocID="{D6ABBDFC-079B-450E-BCC8-8C40AD709D3A}" presName="compNode" presStyleCnt="0"/>
      <dgm:spPr/>
    </dgm:pt>
    <dgm:pt modelId="{3AA3B9FF-04D8-43D4-A2ED-BB30D8FE33BB}" type="pres">
      <dgm:prSet presAssocID="{D6ABBDFC-079B-450E-BCC8-8C40AD709D3A}" presName="node" presStyleLbl="node1" presStyleIdx="0" presStyleCnt="2">
        <dgm:presLayoutVars>
          <dgm:bulletEnabled val="1"/>
        </dgm:presLayoutVars>
      </dgm:prSet>
      <dgm:spPr/>
    </dgm:pt>
    <dgm:pt modelId="{9939293A-821F-4B64-99C0-A09998E8A452}" type="pres">
      <dgm:prSet presAssocID="{D6ABBDFC-079B-450E-BCC8-8C40AD709D3A}" presName="invisiNode" presStyleLbl="node1" presStyleIdx="0" presStyleCnt="2"/>
      <dgm:spPr/>
    </dgm:pt>
    <dgm:pt modelId="{7B6FB724-309E-44F3-B26C-FB03415BF54F}" type="pres">
      <dgm:prSet presAssocID="{D6ABBDFC-079B-450E-BCC8-8C40AD709D3A}" presName="imagNode" presStyleLbl="fgImgPlace1" presStyleIdx="0" presStyleCnt="2"/>
      <dgm:spPr>
        <a:blipFill rotWithShape="1">
          <a:blip xmlns:r="http://schemas.openxmlformats.org/officeDocument/2006/relationships" r:embed="rId1"/>
          <a:srcRect/>
          <a:stretch>
            <a:fillRect l="-2000" r="-2000"/>
          </a:stretch>
        </a:blipFill>
      </dgm:spPr>
    </dgm:pt>
    <dgm:pt modelId="{253C277C-9B48-485D-9584-E1CC880A5E9A}" type="pres">
      <dgm:prSet presAssocID="{06AC57AB-C4BF-42A5-B41E-8E09D06646FB}" presName="sibTrans" presStyleLbl="sibTrans2D1" presStyleIdx="0" presStyleCnt="0"/>
      <dgm:spPr/>
    </dgm:pt>
    <dgm:pt modelId="{04265A38-B36D-4ECE-9074-DD373380A857}" type="pres">
      <dgm:prSet presAssocID="{F982FE5A-5DF2-4BA6-9AAB-C0E28F2C2FBF}" presName="compNode" presStyleCnt="0"/>
      <dgm:spPr/>
    </dgm:pt>
    <dgm:pt modelId="{08B1F622-1407-4D80-8986-09A24DA62CD7}" type="pres">
      <dgm:prSet presAssocID="{F982FE5A-5DF2-4BA6-9AAB-C0E28F2C2FBF}" presName="node" presStyleLbl="node1" presStyleIdx="1" presStyleCnt="2">
        <dgm:presLayoutVars>
          <dgm:bulletEnabled val="1"/>
        </dgm:presLayoutVars>
      </dgm:prSet>
      <dgm:spPr/>
    </dgm:pt>
    <dgm:pt modelId="{C8E252D9-A1DB-4589-BDC4-8D6CB24D10C3}" type="pres">
      <dgm:prSet presAssocID="{F982FE5A-5DF2-4BA6-9AAB-C0E28F2C2FBF}" presName="invisiNode" presStyleLbl="node1" presStyleIdx="1" presStyleCnt="2"/>
      <dgm:spPr/>
    </dgm:pt>
    <dgm:pt modelId="{4BF442B8-7F3E-4FC0-8809-A7AA36C34F0D}" type="pres">
      <dgm:prSet presAssocID="{F982FE5A-5DF2-4BA6-9AAB-C0E28F2C2FBF}" presName="imagNode" presStyleLbl="fgImgPlace1" presStyleIdx="1" presStyleCnt="2"/>
      <dgm:spPr>
        <a:blipFill rotWithShape="1">
          <a:blip xmlns:r="http://schemas.openxmlformats.org/officeDocument/2006/relationships" r:embed="rId2"/>
          <a:srcRect/>
          <a:stretch>
            <a:fillRect l="-9000" r="-9000"/>
          </a:stretch>
        </a:blipFill>
      </dgm:spPr>
    </dgm:pt>
  </dgm:ptLst>
  <dgm:cxnLst>
    <dgm:cxn modelId="{11F53D2C-71ED-46F2-9453-E42C3791F56B}" srcId="{9E3AB2C5-558D-412A-A86E-7B7A6C40C874}" destId="{D6ABBDFC-079B-450E-BCC8-8C40AD709D3A}" srcOrd="0" destOrd="0" parTransId="{AC03E68D-D3CB-46CB-AB55-FE267C460EF7}" sibTransId="{06AC57AB-C4BF-42A5-B41E-8E09D06646FB}"/>
    <dgm:cxn modelId="{B0949F5E-B835-429D-850D-35C4D1CB3911}" type="presOf" srcId="{06AC57AB-C4BF-42A5-B41E-8E09D06646FB}" destId="{253C277C-9B48-485D-9584-E1CC880A5E9A}" srcOrd="0" destOrd="0" presId="urn:microsoft.com/office/officeart/2005/8/layout/pList2"/>
    <dgm:cxn modelId="{1E9D4A6A-E722-42B6-AE62-66A573EF34CC}" type="presOf" srcId="{F982FE5A-5DF2-4BA6-9AAB-C0E28F2C2FBF}" destId="{08B1F622-1407-4D80-8986-09A24DA62CD7}" srcOrd="0" destOrd="0" presId="urn:microsoft.com/office/officeart/2005/8/layout/pList2"/>
    <dgm:cxn modelId="{111EDE4F-269F-43A3-BB49-98F7B395A42E}" srcId="{9E3AB2C5-558D-412A-A86E-7B7A6C40C874}" destId="{F982FE5A-5DF2-4BA6-9AAB-C0E28F2C2FBF}" srcOrd="1" destOrd="0" parTransId="{2A7D4308-6297-4F98-8B68-E5E7DB9FD38D}" sibTransId="{D57B4E00-3DC0-4411-97B0-B2C6CB00D1F7}"/>
    <dgm:cxn modelId="{A1EFAEB2-3257-4927-AF01-C2F38C8B00EB}" type="presOf" srcId="{9E3AB2C5-558D-412A-A86E-7B7A6C40C874}" destId="{DB337692-A45C-40EC-BF16-8A9370F96E8B}" srcOrd="0" destOrd="0" presId="urn:microsoft.com/office/officeart/2005/8/layout/pList2"/>
    <dgm:cxn modelId="{D04733F8-DF21-4810-BA26-8E229488072A}" type="presOf" srcId="{D6ABBDFC-079B-450E-BCC8-8C40AD709D3A}" destId="{3AA3B9FF-04D8-43D4-A2ED-BB30D8FE33BB}" srcOrd="0" destOrd="0" presId="urn:microsoft.com/office/officeart/2005/8/layout/pList2"/>
    <dgm:cxn modelId="{75ED4108-C661-417E-A5C2-3CCB597615E7}" type="presParOf" srcId="{DB337692-A45C-40EC-BF16-8A9370F96E8B}" destId="{1B6CDBF5-BDB2-474A-97C0-91F079BB2C6B}" srcOrd="0" destOrd="0" presId="urn:microsoft.com/office/officeart/2005/8/layout/pList2"/>
    <dgm:cxn modelId="{952911F0-9A82-4C5C-9C91-C69A7CF77052}" type="presParOf" srcId="{DB337692-A45C-40EC-BF16-8A9370F96E8B}" destId="{7416802F-747A-42C6-8E74-6891B0FB7BDE}" srcOrd="1" destOrd="0" presId="urn:microsoft.com/office/officeart/2005/8/layout/pList2"/>
    <dgm:cxn modelId="{6760AF49-4EDB-421F-A322-E8C053C3B2CC}" type="presParOf" srcId="{7416802F-747A-42C6-8E74-6891B0FB7BDE}" destId="{4EA313A6-B1E9-4899-A610-2807FE7C42DD}" srcOrd="0" destOrd="0" presId="urn:microsoft.com/office/officeart/2005/8/layout/pList2"/>
    <dgm:cxn modelId="{594456A7-1CA5-4265-84F6-BE1CC6842ED6}" type="presParOf" srcId="{4EA313A6-B1E9-4899-A610-2807FE7C42DD}" destId="{3AA3B9FF-04D8-43D4-A2ED-BB30D8FE33BB}" srcOrd="0" destOrd="0" presId="urn:microsoft.com/office/officeart/2005/8/layout/pList2"/>
    <dgm:cxn modelId="{5A2F2FF9-2CAD-4495-A776-DABB14C9562F}" type="presParOf" srcId="{4EA313A6-B1E9-4899-A610-2807FE7C42DD}" destId="{9939293A-821F-4B64-99C0-A09998E8A452}" srcOrd="1" destOrd="0" presId="urn:microsoft.com/office/officeart/2005/8/layout/pList2"/>
    <dgm:cxn modelId="{D044156C-87AE-4F54-A460-F8371A7779E5}" type="presParOf" srcId="{4EA313A6-B1E9-4899-A610-2807FE7C42DD}" destId="{7B6FB724-309E-44F3-B26C-FB03415BF54F}" srcOrd="2" destOrd="0" presId="urn:microsoft.com/office/officeart/2005/8/layout/pList2"/>
    <dgm:cxn modelId="{EF75D334-C1D6-4B5E-84AE-D89226382C39}" type="presParOf" srcId="{7416802F-747A-42C6-8E74-6891B0FB7BDE}" destId="{253C277C-9B48-485D-9584-E1CC880A5E9A}" srcOrd="1" destOrd="0" presId="urn:microsoft.com/office/officeart/2005/8/layout/pList2"/>
    <dgm:cxn modelId="{E5986001-CE32-4024-B3E1-2ACBE60212CB}" type="presParOf" srcId="{7416802F-747A-42C6-8E74-6891B0FB7BDE}" destId="{04265A38-B36D-4ECE-9074-DD373380A857}" srcOrd="2" destOrd="0" presId="urn:microsoft.com/office/officeart/2005/8/layout/pList2"/>
    <dgm:cxn modelId="{F52DEFFB-C94E-42DE-A637-5E0A60ABB977}" type="presParOf" srcId="{04265A38-B36D-4ECE-9074-DD373380A857}" destId="{08B1F622-1407-4D80-8986-09A24DA62CD7}" srcOrd="0" destOrd="0" presId="urn:microsoft.com/office/officeart/2005/8/layout/pList2"/>
    <dgm:cxn modelId="{68AD3C60-28AA-434D-B99D-D2509E4B96DA}" type="presParOf" srcId="{04265A38-B36D-4ECE-9074-DD373380A857}" destId="{C8E252D9-A1DB-4589-BDC4-8D6CB24D10C3}" srcOrd="1" destOrd="0" presId="urn:microsoft.com/office/officeart/2005/8/layout/pList2"/>
    <dgm:cxn modelId="{7884294C-F236-45F9-B5E6-187895E2DC3E}" type="presParOf" srcId="{04265A38-B36D-4ECE-9074-DD373380A857}" destId="{4BF442B8-7F3E-4FC0-8809-A7AA36C34F0D}" srcOrd="2" destOrd="0" presId="urn:microsoft.com/office/officeart/2005/8/layout/p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1F45B9F3-4BD4-46C4-A4CB-03425A5B9942}"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ru-RU"/>
        </a:p>
      </dgm:t>
    </dgm:pt>
    <dgm:pt modelId="{70C8B843-C4F6-4778-BF8E-C859F94FCE17}">
      <dgm:prSet phldrT="[Текст]" custT="1"/>
      <dgm:spPr>
        <a:solidFill>
          <a:schemeClr val="accent2">
            <a:lumMod val="60000"/>
            <a:lumOff val="40000"/>
          </a:schemeClr>
        </a:solidFill>
      </dgm:spPr>
      <dgm:t>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2023г</a:t>
          </a:r>
        </a:p>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16451000 руб.</a:t>
          </a:r>
        </a:p>
      </dgm:t>
    </dgm:pt>
    <dgm:pt modelId="{98B66FCB-2286-496A-944B-4B0ECCC64E2B}" type="parTrans" cxnId="{634A676B-9596-4A5A-9F7F-60CA461DD1A2}">
      <dgm:prSet/>
      <dgm:spPr/>
      <dgm:t>
        <a:bodyPr/>
        <a:lstStyle/>
        <a:p>
          <a:endParaRPr lang="ru-RU"/>
        </a:p>
      </dgm:t>
    </dgm:pt>
    <dgm:pt modelId="{A9F3A0D9-078A-476A-8B59-EAE5C0A5364B}" type="sibTrans" cxnId="{634A676B-9596-4A5A-9F7F-60CA461DD1A2}">
      <dgm:prSet/>
      <dgm:spPr/>
      <dgm:t>
        <a:bodyPr/>
        <a:lstStyle/>
        <a:p>
          <a:endParaRPr lang="ru-RU"/>
        </a:p>
      </dgm:t>
    </dgm:pt>
    <dgm:pt modelId="{47972CB6-3D04-4052-8627-CCB75731C0E4}">
      <dgm:prSet phldrT="[Текст]" custT="1"/>
      <dgm:spPr>
        <a:solidFill>
          <a:schemeClr val="accent2">
            <a:lumMod val="60000"/>
            <a:lumOff val="40000"/>
          </a:schemeClr>
        </a:solidFill>
      </dgm:spPr>
      <dgm:t>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2024г</a:t>
          </a:r>
        </a:p>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17035360 руб.</a:t>
          </a:r>
        </a:p>
      </dgm:t>
    </dgm:pt>
    <dgm:pt modelId="{22C7E539-754B-4422-9CC5-D29D188C42B2}" type="parTrans" cxnId="{21532CE1-00E6-4000-9461-72AA5B18EF18}">
      <dgm:prSet/>
      <dgm:spPr/>
      <dgm:t>
        <a:bodyPr/>
        <a:lstStyle/>
        <a:p>
          <a:endParaRPr lang="ru-RU"/>
        </a:p>
      </dgm:t>
    </dgm:pt>
    <dgm:pt modelId="{25E1411B-F004-47A2-9F30-4EB4EE71ED7B}" type="sibTrans" cxnId="{21532CE1-00E6-4000-9461-72AA5B18EF18}">
      <dgm:prSet/>
      <dgm:spPr/>
      <dgm:t>
        <a:bodyPr/>
        <a:lstStyle/>
        <a:p>
          <a:endParaRPr lang="ru-RU"/>
        </a:p>
      </dgm:t>
    </dgm:pt>
    <dgm:pt modelId="{596517FB-BCAC-43A3-B1E9-B5ABFE0154FB}">
      <dgm:prSet phldrT="[Текст]" custT="1"/>
      <dgm:spPr>
        <a:solidFill>
          <a:schemeClr val="accent2">
            <a:lumMod val="60000"/>
            <a:lumOff val="40000"/>
          </a:schemeClr>
        </a:solidFill>
      </dgm:spPr>
      <dgm:t>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2025г</a:t>
          </a:r>
        </a:p>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17614400 руб.</a:t>
          </a:r>
        </a:p>
      </dgm:t>
    </dgm:pt>
    <dgm:pt modelId="{F3F8C7AD-A396-4C4F-AC0C-3771A42ACA0A}" type="parTrans" cxnId="{67586292-DDAB-497E-9E23-3809B383E267}">
      <dgm:prSet/>
      <dgm:spPr/>
      <dgm:t>
        <a:bodyPr/>
        <a:lstStyle/>
        <a:p>
          <a:endParaRPr lang="ru-RU"/>
        </a:p>
      </dgm:t>
    </dgm:pt>
    <dgm:pt modelId="{25E9E21C-3CC5-433D-924E-D4175260806F}" type="sibTrans" cxnId="{67586292-DDAB-497E-9E23-3809B383E267}">
      <dgm:prSet/>
      <dgm:spPr/>
      <dgm:t>
        <a:bodyPr/>
        <a:lstStyle/>
        <a:p>
          <a:endParaRPr lang="ru-RU"/>
        </a:p>
      </dgm:t>
    </dgm:pt>
    <dgm:pt modelId="{6C4BC862-2FDC-493C-8877-9FEBDF3BF1AC}">
      <dgm:prSet phldrT="[Текст]" custT="1"/>
      <dgm:spPr>
        <a:solidFill>
          <a:schemeClr val="accent2">
            <a:lumMod val="60000"/>
            <a:lumOff val="40000"/>
          </a:schemeClr>
        </a:solidFill>
      </dgm:spPr>
      <dgm:t>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2022г</a:t>
          </a:r>
        </a:p>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 15367624 руб.</a:t>
          </a:r>
        </a:p>
      </dgm:t>
    </dgm:pt>
    <dgm:pt modelId="{0B6EB845-DDC9-4553-B0D8-06709A8192FE}" type="sibTrans" cxnId="{4DAA1DA9-67F7-4074-AF2B-F4134174783C}">
      <dgm:prSet/>
      <dgm:spPr/>
      <dgm:t>
        <a:bodyPr/>
        <a:lstStyle/>
        <a:p>
          <a:endParaRPr lang="ru-RU"/>
        </a:p>
      </dgm:t>
    </dgm:pt>
    <dgm:pt modelId="{85D347EF-0603-44A2-B9AB-3848BC4FFB1C}" type="parTrans" cxnId="{4DAA1DA9-67F7-4074-AF2B-F4134174783C}">
      <dgm:prSet/>
      <dgm:spPr/>
      <dgm:t>
        <a:bodyPr/>
        <a:lstStyle/>
        <a:p>
          <a:endParaRPr lang="ru-RU"/>
        </a:p>
      </dgm:t>
    </dgm:pt>
    <dgm:pt modelId="{216654BD-4ADA-4132-A4A0-6878AB69672F}" type="pres">
      <dgm:prSet presAssocID="{1F45B9F3-4BD4-46C4-A4CB-03425A5B9942}" presName="diagram" presStyleCnt="0">
        <dgm:presLayoutVars>
          <dgm:dir/>
          <dgm:resizeHandles val="exact"/>
        </dgm:presLayoutVars>
      </dgm:prSet>
      <dgm:spPr/>
    </dgm:pt>
    <dgm:pt modelId="{A05BB6CE-2760-47BC-9B61-9BB322147BB2}" type="pres">
      <dgm:prSet presAssocID="{6C4BC862-2FDC-493C-8877-9FEBDF3BF1AC}" presName="node" presStyleLbl="node1" presStyleIdx="0" presStyleCnt="4">
        <dgm:presLayoutVars>
          <dgm:bulletEnabled val="1"/>
        </dgm:presLayoutVars>
      </dgm:prSet>
      <dgm:spPr/>
    </dgm:pt>
    <dgm:pt modelId="{8034F1C7-28F5-457F-924A-A6DE3FE175E8}" type="pres">
      <dgm:prSet presAssocID="{0B6EB845-DDC9-4553-B0D8-06709A8192FE}" presName="sibTrans" presStyleCnt="0"/>
      <dgm:spPr/>
    </dgm:pt>
    <dgm:pt modelId="{1ABA277E-63C8-4B97-A32C-C0A990BF1762}" type="pres">
      <dgm:prSet presAssocID="{70C8B843-C4F6-4778-BF8E-C859F94FCE17}" presName="node" presStyleLbl="node1" presStyleIdx="1" presStyleCnt="4">
        <dgm:presLayoutVars>
          <dgm:bulletEnabled val="1"/>
        </dgm:presLayoutVars>
      </dgm:prSet>
      <dgm:spPr/>
    </dgm:pt>
    <dgm:pt modelId="{38C5251A-901F-463F-B176-6B4F0DCB6388}" type="pres">
      <dgm:prSet presAssocID="{A9F3A0D9-078A-476A-8B59-EAE5C0A5364B}" presName="sibTrans" presStyleCnt="0"/>
      <dgm:spPr/>
    </dgm:pt>
    <dgm:pt modelId="{51BA73B8-1D40-4085-B345-B5EF5FB624D1}" type="pres">
      <dgm:prSet presAssocID="{47972CB6-3D04-4052-8627-CCB75731C0E4}" presName="node" presStyleLbl="node1" presStyleIdx="2" presStyleCnt="4">
        <dgm:presLayoutVars>
          <dgm:bulletEnabled val="1"/>
        </dgm:presLayoutVars>
      </dgm:prSet>
      <dgm:spPr/>
    </dgm:pt>
    <dgm:pt modelId="{5AC22214-936D-400A-939E-566AADACED14}" type="pres">
      <dgm:prSet presAssocID="{25E1411B-F004-47A2-9F30-4EB4EE71ED7B}" presName="sibTrans" presStyleCnt="0"/>
      <dgm:spPr/>
    </dgm:pt>
    <dgm:pt modelId="{DB72AC0B-3A7E-42CD-A860-8DDA65C0F0CA}" type="pres">
      <dgm:prSet presAssocID="{596517FB-BCAC-43A3-B1E9-B5ABFE0154FB}" presName="node" presStyleLbl="node1" presStyleIdx="3" presStyleCnt="4">
        <dgm:presLayoutVars>
          <dgm:bulletEnabled val="1"/>
        </dgm:presLayoutVars>
      </dgm:prSet>
      <dgm:spPr/>
    </dgm:pt>
  </dgm:ptLst>
  <dgm:cxnLst>
    <dgm:cxn modelId="{99751023-522A-49F4-9CF6-B03479D09C47}" type="presOf" srcId="{6C4BC862-2FDC-493C-8877-9FEBDF3BF1AC}" destId="{A05BB6CE-2760-47BC-9B61-9BB322147BB2}" srcOrd="0" destOrd="0" presId="urn:microsoft.com/office/officeart/2005/8/layout/default"/>
    <dgm:cxn modelId="{2E4DDC2D-1D81-4600-BEC3-C08CE5CAA93D}" type="presOf" srcId="{70C8B843-C4F6-4778-BF8E-C859F94FCE17}" destId="{1ABA277E-63C8-4B97-A32C-C0A990BF1762}" srcOrd="0" destOrd="0" presId="urn:microsoft.com/office/officeart/2005/8/layout/default"/>
    <dgm:cxn modelId="{ACE45845-500C-44AF-B89B-4786806DF1AD}" type="presOf" srcId="{1F45B9F3-4BD4-46C4-A4CB-03425A5B9942}" destId="{216654BD-4ADA-4132-A4A0-6878AB69672F}" srcOrd="0" destOrd="0" presId="urn:microsoft.com/office/officeart/2005/8/layout/default"/>
    <dgm:cxn modelId="{634A676B-9596-4A5A-9F7F-60CA461DD1A2}" srcId="{1F45B9F3-4BD4-46C4-A4CB-03425A5B9942}" destId="{70C8B843-C4F6-4778-BF8E-C859F94FCE17}" srcOrd="1" destOrd="0" parTransId="{98B66FCB-2286-496A-944B-4B0ECCC64E2B}" sibTransId="{A9F3A0D9-078A-476A-8B59-EAE5C0A5364B}"/>
    <dgm:cxn modelId="{A70A2B73-FEF9-4E4D-A16C-6CB4C4245738}" type="presOf" srcId="{596517FB-BCAC-43A3-B1E9-B5ABFE0154FB}" destId="{DB72AC0B-3A7E-42CD-A860-8DDA65C0F0CA}" srcOrd="0" destOrd="0" presId="urn:microsoft.com/office/officeart/2005/8/layout/default"/>
    <dgm:cxn modelId="{67586292-DDAB-497E-9E23-3809B383E267}" srcId="{1F45B9F3-4BD4-46C4-A4CB-03425A5B9942}" destId="{596517FB-BCAC-43A3-B1E9-B5ABFE0154FB}" srcOrd="3" destOrd="0" parTransId="{F3F8C7AD-A396-4C4F-AC0C-3771A42ACA0A}" sibTransId="{25E9E21C-3CC5-433D-924E-D4175260806F}"/>
    <dgm:cxn modelId="{4DAA1DA9-67F7-4074-AF2B-F4134174783C}" srcId="{1F45B9F3-4BD4-46C4-A4CB-03425A5B9942}" destId="{6C4BC862-2FDC-493C-8877-9FEBDF3BF1AC}" srcOrd="0" destOrd="0" parTransId="{85D347EF-0603-44A2-B9AB-3848BC4FFB1C}" sibTransId="{0B6EB845-DDC9-4553-B0D8-06709A8192FE}"/>
    <dgm:cxn modelId="{A47035AB-9F8C-441E-BD33-4458709862DF}" type="presOf" srcId="{47972CB6-3D04-4052-8627-CCB75731C0E4}" destId="{51BA73B8-1D40-4085-B345-B5EF5FB624D1}" srcOrd="0" destOrd="0" presId="urn:microsoft.com/office/officeart/2005/8/layout/default"/>
    <dgm:cxn modelId="{21532CE1-00E6-4000-9461-72AA5B18EF18}" srcId="{1F45B9F3-4BD4-46C4-A4CB-03425A5B9942}" destId="{47972CB6-3D04-4052-8627-CCB75731C0E4}" srcOrd="2" destOrd="0" parTransId="{22C7E539-754B-4422-9CC5-D29D188C42B2}" sibTransId="{25E1411B-F004-47A2-9F30-4EB4EE71ED7B}"/>
    <dgm:cxn modelId="{2DBE8403-1C45-486C-B10C-1F5F734B016F}" type="presParOf" srcId="{216654BD-4ADA-4132-A4A0-6878AB69672F}" destId="{A05BB6CE-2760-47BC-9B61-9BB322147BB2}" srcOrd="0" destOrd="0" presId="urn:microsoft.com/office/officeart/2005/8/layout/default"/>
    <dgm:cxn modelId="{08150394-BDF3-4D9E-AAB5-7D34142E1D4B}" type="presParOf" srcId="{216654BD-4ADA-4132-A4A0-6878AB69672F}" destId="{8034F1C7-28F5-457F-924A-A6DE3FE175E8}" srcOrd="1" destOrd="0" presId="urn:microsoft.com/office/officeart/2005/8/layout/default"/>
    <dgm:cxn modelId="{1E980355-0A80-4682-B966-0178AB3AC8A1}" type="presParOf" srcId="{216654BD-4ADA-4132-A4A0-6878AB69672F}" destId="{1ABA277E-63C8-4B97-A32C-C0A990BF1762}" srcOrd="2" destOrd="0" presId="urn:microsoft.com/office/officeart/2005/8/layout/default"/>
    <dgm:cxn modelId="{191C22A2-B5A4-4ED0-8075-7BF2358907C0}" type="presParOf" srcId="{216654BD-4ADA-4132-A4A0-6878AB69672F}" destId="{38C5251A-901F-463F-B176-6B4F0DCB6388}" srcOrd="3" destOrd="0" presId="urn:microsoft.com/office/officeart/2005/8/layout/default"/>
    <dgm:cxn modelId="{3576FFA1-8E8E-4501-9687-616215B62ABA}" type="presParOf" srcId="{216654BD-4ADA-4132-A4A0-6878AB69672F}" destId="{51BA73B8-1D40-4085-B345-B5EF5FB624D1}" srcOrd="4" destOrd="0" presId="urn:microsoft.com/office/officeart/2005/8/layout/default"/>
    <dgm:cxn modelId="{E75C74A0-9F98-401F-B996-935658869B9B}" type="presParOf" srcId="{216654BD-4ADA-4132-A4A0-6878AB69672F}" destId="{5AC22214-936D-400A-939E-566AADACED14}" srcOrd="5" destOrd="0" presId="urn:microsoft.com/office/officeart/2005/8/layout/default"/>
    <dgm:cxn modelId="{118A0F05-8D6B-4B39-9BE9-81389C4FEF4B}" type="presParOf" srcId="{216654BD-4ADA-4132-A4A0-6878AB69672F}" destId="{DB72AC0B-3A7E-42CD-A860-8DDA65C0F0CA}" srcOrd="6"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3D1343B5-0A8D-497E-A9B6-212CBB121A39}" type="doc">
      <dgm:prSet loTypeId="urn:microsoft.com/office/officeart/2008/layout/TitlePictureLineup" loCatId="picture" qsTypeId="urn:microsoft.com/office/officeart/2005/8/quickstyle/simple1" qsCatId="simple" csTypeId="urn:microsoft.com/office/officeart/2005/8/colors/accent1_2" csCatId="accent1" phldr="1"/>
      <dgm:spPr/>
      <dgm:t>
        <a:bodyPr/>
        <a:lstStyle/>
        <a:p>
          <a:endParaRPr lang="ru-RU"/>
        </a:p>
      </dgm:t>
    </dgm:pt>
    <dgm:pt modelId="{C51D1A19-7201-4DFE-B8E1-FB53F694A6CF}">
      <dgm:prSet phldrT="[Текст]" custT="1"/>
      <dgm:spPr>
        <a:solidFill>
          <a:schemeClr val="accent4">
            <a:lumMod val="40000"/>
            <a:lumOff val="60000"/>
          </a:schemeClr>
        </a:solidFill>
      </dgm:spPr>
      <dgm:t>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Подпрограмма «Мероприятия по благоустройству сельских территорий»</a:t>
          </a:r>
        </a:p>
      </dgm:t>
    </dgm:pt>
    <dgm:pt modelId="{0EB07F0F-83E0-4E55-8B05-B15D851D8AB5}" type="parTrans" cxnId="{8AEF255C-7F55-4E9F-896E-0438E96B38D5}">
      <dgm:prSet/>
      <dgm:spPr/>
      <dgm:t>
        <a:bodyPr/>
        <a:lstStyle/>
        <a:p>
          <a:endParaRPr lang="ru-RU"/>
        </a:p>
      </dgm:t>
    </dgm:pt>
    <dgm:pt modelId="{F8F46029-A476-4B02-A7A0-C4341BA09368}" type="sibTrans" cxnId="{8AEF255C-7F55-4E9F-896E-0438E96B38D5}">
      <dgm:prSet/>
      <dgm:spPr/>
      <dgm:t>
        <a:bodyPr/>
        <a:lstStyle/>
        <a:p>
          <a:endParaRPr lang="ru-RU"/>
        </a:p>
      </dgm:t>
    </dgm:pt>
    <dgm:pt modelId="{0684502B-57A8-4478-B644-67B934527801}">
      <dgm:prSet phldrT="[Текст]" custT="1"/>
      <dgm:spPr/>
      <dgm:t>
        <a:bodyPr/>
        <a:lstStyle/>
        <a:p>
          <a:r>
            <a:rPr lang="ru-RU" sz="1000" dirty="0">
              <a:latin typeface="Times New Roman" panose="02020603050405020304" pitchFamily="18" charset="0"/>
              <a:cs typeface="Times New Roman" panose="02020603050405020304" pitchFamily="18" charset="0"/>
            </a:rPr>
            <a:t>Обустройство общественных колодцев и водоразборных колонок;</a:t>
          </a:r>
        </a:p>
        <a:p>
          <a:r>
            <a:rPr lang="ru-RU" sz="1000" dirty="0">
              <a:latin typeface="Times New Roman" panose="02020603050405020304" pitchFamily="18" charset="0"/>
              <a:cs typeface="Times New Roman" panose="02020603050405020304" pitchFamily="18" charset="0"/>
            </a:rPr>
            <a:t>Создание и обустройство спортивных и детских игровых площадок</a:t>
          </a:r>
        </a:p>
      </dgm:t>
    </dgm:pt>
    <dgm:pt modelId="{20B12B7C-59B0-4908-A73D-04B81B464813}" type="parTrans" cxnId="{603F9E12-535E-449D-8944-BE79C0AD2577}">
      <dgm:prSet/>
      <dgm:spPr/>
      <dgm:t>
        <a:bodyPr/>
        <a:lstStyle/>
        <a:p>
          <a:endParaRPr lang="ru-RU"/>
        </a:p>
      </dgm:t>
    </dgm:pt>
    <dgm:pt modelId="{08375082-B640-41B4-AE7E-290A1781B1DC}" type="sibTrans" cxnId="{603F9E12-535E-449D-8944-BE79C0AD2577}">
      <dgm:prSet/>
      <dgm:spPr/>
      <dgm:t>
        <a:bodyPr/>
        <a:lstStyle/>
        <a:p>
          <a:endParaRPr lang="ru-RU"/>
        </a:p>
      </dgm:t>
    </dgm:pt>
    <dgm:pt modelId="{EF317EFC-910D-439D-A4A5-21234AB1C106}">
      <dgm:prSet phldrT="[Текст]" custT="1"/>
      <dgm:spPr>
        <a:solidFill>
          <a:schemeClr val="accent1">
            <a:lumMod val="20000"/>
            <a:lumOff val="80000"/>
          </a:schemeClr>
        </a:solidFill>
      </dgm:spPr>
      <dgm:t>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Подпрограмма «Создание и развитие инфраструктуры сельских территорий»</a:t>
          </a:r>
        </a:p>
      </dgm:t>
    </dgm:pt>
    <dgm:pt modelId="{F6CC9122-4A48-481F-B6B2-A50491E376E6}" type="parTrans" cxnId="{7C9BE206-101B-4F3A-A780-00FCBACE049F}">
      <dgm:prSet/>
      <dgm:spPr/>
      <dgm:t>
        <a:bodyPr/>
        <a:lstStyle/>
        <a:p>
          <a:endParaRPr lang="ru-RU"/>
        </a:p>
      </dgm:t>
    </dgm:pt>
    <dgm:pt modelId="{CD743B6F-473E-4345-B5F8-84AA20FD1797}" type="sibTrans" cxnId="{7C9BE206-101B-4F3A-A780-00FCBACE049F}">
      <dgm:prSet/>
      <dgm:spPr/>
      <dgm:t>
        <a:bodyPr/>
        <a:lstStyle/>
        <a:p>
          <a:endParaRPr lang="ru-RU"/>
        </a:p>
      </dgm:t>
    </dgm:pt>
    <dgm:pt modelId="{FD5BEB3A-FB93-4221-A7E2-80A1B0DFF384}">
      <dgm:prSet phldrT="[Текст]" custT="1"/>
      <dgm:spPr/>
      <dgm:t>
        <a:bodyPr/>
        <a:lstStyle/>
        <a:p>
          <a:r>
            <a:rPr lang="ru-RU" sz="1000" dirty="0">
              <a:latin typeface="Times New Roman" panose="02020603050405020304" pitchFamily="18" charset="0"/>
              <a:cs typeface="Times New Roman" panose="02020603050405020304" pitchFamily="18" charset="0"/>
            </a:rPr>
            <a:t>Капитальный ремонт сетей водоснабжения и водоотведения;</a:t>
          </a:r>
        </a:p>
        <a:p>
          <a:r>
            <a:rPr lang="ru-RU" sz="1000" dirty="0">
              <a:latin typeface="Times New Roman" panose="02020603050405020304" pitchFamily="18" charset="0"/>
              <a:cs typeface="Times New Roman" panose="02020603050405020304" pitchFamily="18" charset="0"/>
            </a:rPr>
            <a:t>Капитальный ремонт объектов муниципальных учреждений культурно-досугового типа;</a:t>
          </a:r>
        </a:p>
        <a:p>
          <a:r>
            <a:rPr lang="ru-RU" sz="1000" dirty="0">
              <a:latin typeface="Times New Roman" panose="02020603050405020304" pitchFamily="18" charset="0"/>
              <a:cs typeface="Times New Roman" panose="02020603050405020304" pitchFamily="18" charset="0"/>
            </a:rPr>
            <a:t>Капитальный ремонт объектов муниципальных дошкольных образовательных организаций;</a:t>
          </a:r>
        </a:p>
        <a:p>
          <a:r>
            <a:rPr lang="ru-RU" sz="1000" dirty="0">
              <a:latin typeface="Times New Roman" panose="02020603050405020304" pitchFamily="18" charset="0"/>
              <a:cs typeface="Times New Roman" panose="02020603050405020304" pitchFamily="18" charset="0"/>
            </a:rPr>
            <a:t>Капитальный ремонт сетей водоснабжения, водоотведения, канализации, очистных сооружений, станций водоподготовки и водозаборных сооружений для объектов жилого и нежилого фонда</a:t>
          </a:r>
        </a:p>
        <a:p>
          <a:endParaRPr lang="ru-RU" sz="1000" dirty="0">
            <a:latin typeface="Times New Roman" panose="02020603050405020304" pitchFamily="18" charset="0"/>
            <a:cs typeface="Times New Roman" panose="02020603050405020304" pitchFamily="18" charset="0"/>
          </a:endParaRPr>
        </a:p>
      </dgm:t>
    </dgm:pt>
    <dgm:pt modelId="{45871E83-04D0-4950-BE2A-6B0B853404A7}" type="parTrans" cxnId="{76FC77C9-8DF6-4880-8A63-B35891E0EAB3}">
      <dgm:prSet/>
      <dgm:spPr/>
      <dgm:t>
        <a:bodyPr/>
        <a:lstStyle/>
        <a:p>
          <a:endParaRPr lang="ru-RU"/>
        </a:p>
      </dgm:t>
    </dgm:pt>
    <dgm:pt modelId="{1A0E2E21-E919-4EE4-81EA-41CCF30DAB11}" type="sibTrans" cxnId="{76FC77C9-8DF6-4880-8A63-B35891E0EAB3}">
      <dgm:prSet/>
      <dgm:spPr/>
      <dgm:t>
        <a:bodyPr/>
        <a:lstStyle/>
        <a:p>
          <a:endParaRPr lang="ru-RU"/>
        </a:p>
      </dgm:t>
    </dgm:pt>
    <dgm:pt modelId="{F134D6E7-7484-4625-9740-973ED6142933}" type="pres">
      <dgm:prSet presAssocID="{3D1343B5-0A8D-497E-A9B6-212CBB121A39}" presName="Name0" presStyleCnt="0">
        <dgm:presLayoutVars>
          <dgm:dir/>
        </dgm:presLayoutVars>
      </dgm:prSet>
      <dgm:spPr/>
    </dgm:pt>
    <dgm:pt modelId="{D7A8BA00-E6E8-4F03-924D-058EB146C75F}" type="pres">
      <dgm:prSet presAssocID="{C51D1A19-7201-4DFE-B8E1-FB53F694A6CF}" presName="composite" presStyleCnt="0"/>
      <dgm:spPr/>
    </dgm:pt>
    <dgm:pt modelId="{823EE565-0372-4B70-A8A3-0084624CD6E4}" type="pres">
      <dgm:prSet presAssocID="{C51D1A19-7201-4DFE-B8E1-FB53F694A6CF}" presName="Accent" presStyleLbl="alignAcc1" presStyleIdx="0" presStyleCnt="2"/>
      <dgm:spPr/>
    </dgm:pt>
    <dgm:pt modelId="{C1B8ED9C-BB1B-4BEA-8D69-9C050477C89E}" type="pres">
      <dgm:prSet presAssocID="{C51D1A19-7201-4DFE-B8E1-FB53F694A6CF}" presName="Image" presStyleLbl="node1" presStyleIdx="0" presStyleCnt="2"/>
      <dgm:spPr>
        <a:blipFill rotWithShape="1">
          <a:blip xmlns:r="http://schemas.openxmlformats.org/officeDocument/2006/relationships" r:embed="rId1"/>
          <a:srcRect/>
          <a:stretch>
            <a:fillRect l="-7000" r="-7000"/>
          </a:stretch>
        </a:blipFill>
      </dgm:spPr>
    </dgm:pt>
    <dgm:pt modelId="{879A5490-B7C0-4BFF-968D-DB94F9F66816}" type="pres">
      <dgm:prSet presAssocID="{C51D1A19-7201-4DFE-B8E1-FB53F694A6CF}" presName="Child" presStyleLbl="revTx" presStyleIdx="0" presStyleCnt="2">
        <dgm:presLayoutVars>
          <dgm:bulletEnabled val="1"/>
        </dgm:presLayoutVars>
      </dgm:prSet>
      <dgm:spPr/>
    </dgm:pt>
    <dgm:pt modelId="{F77E1371-26BF-42C6-A6C7-1113221A7ECE}" type="pres">
      <dgm:prSet presAssocID="{C51D1A19-7201-4DFE-B8E1-FB53F694A6CF}" presName="Parent" presStyleLbl="alignNode1" presStyleIdx="0" presStyleCnt="2">
        <dgm:presLayoutVars>
          <dgm:bulletEnabled val="1"/>
        </dgm:presLayoutVars>
      </dgm:prSet>
      <dgm:spPr/>
    </dgm:pt>
    <dgm:pt modelId="{61457AF1-75C7-4AA9-BFAB-1975F6DCB6E6}" type="pres">
      <dgm:prSet presAssocID="{F8F46029-A476-4B02-A7A0-C4341BA09368}" presName="sibTrans" presStyleCnt="0"/>
      <dgm:spPr/>
    </dgm:pt>
    <dgm:pt modelId="{DBFB17CB-B125-4168-B172-30989F24FAD7}" type="pres">
      <dgm:prSet presAssocID="{EF317EFC-910D-439D-A4A5-21234AB1C106}" presName="composite" presStyleCnt="0"/>
      <dgm:spPr/>
    </dgm:pt>
    <dgm:pt modelId="{22770EB6-0028-41B2-B3A3-8D1CB72D94F2}" type="pres">
      <dgm:prSet presAssocID="{EF317EFC-910D-439D-A4A5-21234AB1C106}" presName="Accent" presStyleLbl="alignAcc1" presStyleIdx="1" presStyleCnt="2"/>
      <dgm:spPr/>
    </dgm:pt>
    <dgm:pt modelId="{01C57300-5C36-4C69-A973-316C78600314}" type="pres">
      <dgm:prSet presAssocID="{EF317EFC-910D-439D-A4A5-21234AB1C106}" presName="Image" presStyleLbl="node1" presStyleIdx="1" presStyleCnt="2"/>
      <dgm:spPr>
        <a:blipFill rotWithShape="1">
          <a:blip xmlns:r="http://schemas.openxmlformats.org/officeDocument/2006/relationships" r:embed="rId2"/>
          <a:srcRect/>
          <a:stretch>
            <a:fillRect l="-13000" r="-13000"/>
          </a:stretch>
        </a:blipFill>
      </dgm:spPr>
    </dgm:pt>
    <dgm:pt modelId="{9DE43AAF-CF2D-4CBE-B36E-27B71E4D67AE}" type="pres">
      <dgm:prSet presAssocID="{EF317EFC-910D-439D-A4A5-21234AB1C106}" presName="Child" presStyleLbl="revTx" presStyleIdx="1" presStyleCnt="2">
        <dgm:presLayoutVars>
          <dgm:bulletEnabled val="1"/>
        </dgm:presLayoutVars>
      </dgm:prSet>
      <dgm:spPr/>
    </dgm:pt>
    <dgm:pt modelId="{E2623A54-00AB-4D12-A49F-E5F44BD1F6BF}" type="pres">
      <dgm:prSet presAssocID="{EF317EFC-910D-439D-A4A5-21234AB1C106}" presName="Parent" presStyleLbl="alignNode1" presStyleIdx="1" presStyleCnt="2">
        <dgm:presLayoutVars>
          <dgm:bulletEnabled val="1"/>
        </dgm:presLayoutVars>
      </dgm:prSet>
      <dgm:spPr/>
    </dgm:pt>
  </dgm:ptLst>
  <dgm:cxnLst>
    <dgm:cxn modelId="{7C9BE206-101B-4F3A-A780-00FCBACE049F}" srcId="{3D1343B5-0A8D-497E-A9B6-212CBB121A39}" destId="{EF317EFC-910D-439D-A4A5-21234AB1C106}" srcOrd="1" destOrd="0" parTransId="{F6CC9122-4A48-481F-B6B2-A50491E376E6}" sibTransId="{CD743B6F-473E-4345-B5F8-84AA20FD1797}"/>
    <dgm:cxn modelId="{603F9E12-535E-449D-8944-BE79C0AD2577}" srcId="{C51D1A19-7201-4DFE-B8E1-FB53F694A6CF}" destId="{0684502B-57A8-4478-B644-67B934527801}" srcOrd="0" destOrd="0" parTransId="{20B12B7C-59B0-4908-A73D-04B81B464813}" sibTransId="{08375082-B640-41B4-AE7E-290A1781B1DC}"/>
    <dgm:cxn modelId="{D2FB1F14-D4C0-4A9A-AA5A-E114A325CB03}" type="presOf" srcId="{3D1343B5-0A8D-497E-A9B6-212CBB121A39}" destId="{F134D6E7-7484-4625-9740-973ED6142933}" srcOrd="0" destOrd="0" presId="urn:microsoft.com/office/officeart/2008/layout/TitlePictureLineup"/>
    <dgm:cxn modelId="{557C9B15-B5F7-4191-B663-CC9E7FEAFDBF}" type="presOf" srcId="{FD5BEB3A-FB93-4221-A7E2-80A1B0DFF384}" destId="{9DE43AAF-CF2D-4CBE-B36E-27B71E4D67AE}" srcOrd="0" destOrd="0" presId="urn:microsoft.com/office/officeart/2008/layout/TitlePictureLineup"/>
    <dgm:cxn modelId="{86F20A2C-E0BD-45A1-89C2-A2490A5713ED}" type="presOf" srcId="{C51D1A19-7201-4DFE-B8E1-FB53F694A6CF}" destId="{F77E1371-26BF-42C6-A6C7-1113221A7ECE}" srcOrd="0" destOrd="0" presId="urn:microsoft.com/office/officeart/2008/layout/TitlePictureLineup"/>
    <dgm:cxn modelId="{8AEF255C-7F55-4E9F-896E-0438E96B38D5}" srcId="{3D1343B5-0A8D-497E-A9B6-212CBB121A39}" destId="{C51D1A19-7201-4DFE-B8E1-FB53F694A6CF}" srcOrd="0" destOrd="0" parTransId="{0EB07F0F-83E0-4E55-8B05-B15D851D8AB5}" sibTransId="{F8F46029-A476-4B02-A7A0-C4341BA09368}"/>
    <dgm:cxn modelId="{A16FB7A2-7F91-4D8E-826A-A6EA19A51BB7}" type="presOf" srcId="{0684502B-57A8-4478-B644-67B934527801}" destId="{879A5490-B7C0-4BFF-968D-DB94F9F66816}" srcOrd="0" destOrd="0" presId="urn:microsoft.com/office/officeart/2008/layout/TitlePictureLineup"/>
    <dgm:cxn modelId="{76FC77C9-8DF6-4880-8A63-B35891E0EAB3}" srcId="{EF317EFC-910D-439D-A4A5-21234AB1C106}" destId="{FD5BEB3A-FB93-4221-A7E2-80A1B0DFF384}" srcOrd="0" destOrd="0" parTransId="{45871E83-04D0-4950-BE2A-6B0B853404A7}" sibTransId="{1A0E2E21-E919-4EE4-81EA-41CCF30DAB11}"/>
    <dgm:cxn modelId="{0685CECE-D029-47A7-BD79-AD1FFBBA5A47}" type="presOf" srcId="{EF317EFC-910D-439D-A4A5-21234AB1C106}" destId="{E2623A54-00AB-4D12-A49F-E5F44BD1F6BF}" srcOrd="0" destOrd="0" presId="urn:microsoft.com/office/officeart/2008/layout/TitlePictureLineup"/>
    <dgm:cxn modelId="{A99CC35F-E657-46BA-8E42-7867798CC083}" type="presParOf" srcId="{F134D6E7-7484-4625-9740-973ED6142933}" destId="{D7A8BA00-E6E8-4F03-924D-058EB146C75F}" srcOrd="0" destOrd="0" presId="urn:microsoft.com/office/officeart/2008/layout/TitlePictureLineup"/>
    <dgm:cxn modelId="{E56C5363-4D9C-4ED4-97F1-DED4BF59444A}" type="presParOf" srcId="{D7A8BA00-E6E8-4F03-924D-058EB146C75F}" destId="{823EE565-0372-4B70-A8A3-0084624CD6E4}" srcOrd="0" destOrd="0" presId="urn:microsoft.com/office/officeart/2008/layout/TitlePictureLineup"/>
    <dgm:cxn modelId="{8973F9FC-EEA2-4FD8-80D7-33090C2467D4}" type="presParOf" srcId="{D7A8BA00-E6E8-4F03-924D-058EB146C75F}" destId="{C1B8ED9C-BB1B-4BEA-8D69-9C050477C89E}" srcOrd="1" destOrd="0" presId="urn:microsoft.com/office/officeart/2008/layout/TitlePictureLineup"/>
    <dgm:cxn modelId="{7CA7CE6C-04FB-4595-9849-D6F301756481}" type="presParOf" srcId="{D7A8BA00-E6E8-4F03-924D-058EB146C75F}" destId="{879A5490-B7C0-4BFF-968D-DB94F9F66816}" srcOrd="2" destOrd="0" presId="urn:microsoft.com/office/officeart/2008/layout/TitlePictureLineup"/>
    <dgm:cxn modelId="{E220DF3D-F357-4E9F-882C-162515370321}" type="presParOf" srcId="{D7A8BA00-E6E8-4F03-924D-058EB146C75F}" destId="{F77E1371-26BF-42C6-A6C7-1113221A7ECE}" srcOrd="3" destOrd="0" presId="urn:microsoft.com/office/officeart/2008/layout/TitlePictureLineup"/>
    <dgm:cxn modelId="{CCA360F7-127F-4BE9-9F54-80542B77AA91}" type="presParOf" srcId="{F134D6E7-7484-4625-9740-973ED6142933}" destId="{61457AF1-75C7-4AA9-BFAB-1975F6DCB6E6}" srcOrd="1" destOrd="0" presId="urn:microsoft.com/office/officeart/2008/layout/TitlePictureLineup"/>
    <dgm:cxn modelId="{173D135D-3211-418F-A803-02FE828F524C}" type="presParOf" srcId="{F134D6E7-7484-4625-9740-973ED6142933}" destId="{DBFB17CB-B125-4168-B172-30989F24FAD7}" srcOrd="2" destOrd="0" presId="urn:microsoft.com/office/officeart/2008/layout/TitlePictureLineup"/>
    <dgm:cxn modelId="{72F68085-A0CA-423E-9743-5F517D17F3E4}" type="presParOf" srcId="{DBFB17CB-B125-4168-B172-30989F24FAD7}" destId="{22770EB6-0028-41B2-B3A3-8D1CB72D94F2}" srcOrd="0" destOrd="0" presId="urn:microsoft.com/office/officeart/2008/layout/TitlePictureLineup"/>
    <dgm:cxn modelId="{77FDED60-24C9-472F-B919-B96655DD23E3}" type="presParOf" srcId="{DBFB17CB-B125-4168-B172-30989F24FAD7}" destId="{01C57300-5C36-4C69-A973-316C78600314}" srcOrd="1" destOrd="0" presId="urn:microsoft.com/office/officeart/2008/layout/TitlePictureLineup"/>
    <dgm:cxn modelId="{02720360-D9E9-463A-A264-3C23716FC50C}" type="presParOf" srcId="{DBFB17CB-B125-4168-B172-30989F24FAD7}" destId="{9DE43AAF-CF2D-4CBE-B36E-27B71E4D67AE}" srcOrd="2" destOrd="0" presId="urn:microsoft.com/office/officeart/2008/layout/TitlePictureLineup"/>
    <dgm:cxn modelId="{025D17E8-CC1A-4B6F-92F9-04A633735C65}" type="presParOf" srcId="{DBFB17CB-B125-4168-B172-30989F24FAD7}" destId="{E2623A54-00AB-4D12-A49F-E5F44BD1F6BF}" srcOrd="3" destOrd="0" presId="urn:microsoft.com/office/officeart/2008/layout/TitlePictureLineup"/>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7C446C-25D5-444C-9F3E-856A5EAB025D}">
      <dsp:nvSpPr>
        <dsp:cNvPr id="0" name=""/>
        <dsp:cNvSpPr/>
      </dsp:nvSpPr>
      <dsp:spPr>
        <a:xfrm>
          <a:off x="1407" y="0"/>
          <a:ext cx="1475460" cy="247159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ru-RU" sz="1200" kern="1200">
              <a:solidFill>
                <a:srgbClr val="E60000"/>
              </a:solidFill>
              <a:latin typeface="Times New Roman" panose="02020603050405020304" pitchFamily="18" charset="0"/>
              <a:cs typeface="Times New Roman" panose="02020603050405020304" pitchFamily="18" charset="0"/>
            </a:rPr>
            <a:t>финансовый орган администрации Анучинского муниципального округа </a:t>
          </a:r>
          <a:endParaRPr lang="ru-RU" sz="1200" kern="1200" dirty="0">
            <a:solidFill>
              <a:srgbClr val="E60000"/>
            </a:solidFill>
            <a:latin typeface="Times New Roman" panose="02020603050405020304" pitchFamily="18" charset="0"/>
            <a:cs typeface="Times New Roman" panose="02020603050405020304" pitchFamily="18" charset="0"/>
          </a:endParaRPr>
        </a:p>
      </dsp:txBody>
      <dsp:txXfrm>
        <a:off x="1407" y="988638"/>
        <a:ext cx="1475460" cy="988638"/>
      </dsp:txXfrm>
    </dsp:sp>
    <dsp:sp modelId="{9D60A133-44E8-455A-AD65-0DC842A54EF2}">
      <dsp:nvSpPr>
        <dsp:cNvPr id="0" name=""/>
        <dsp:cNvSpPr/>
      </dsp:nvSpPr>
      <dsp:spPr>
        <a:xfrm>
          <a:off x="327617" y="148295"/>
          <a:ext cx="823041" cy="823041"/>
        </a:xfrm>
        <a:prstGeom prst="ellipse">
          <a:avLst/>
        </a:prstGeom>
        <a:blipFill rotWithShape="1">
          <a:blip xmlns:r="http://schemas.openxmlformats.org/officeDocument/2006/relationships" r:embed="rId1"/>
          <a:srcRect/>
          <a:stretch>
            <a:fillRect l="-25000" r="-2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621E29A-C2D6-4D2D-9D85-BBDFA1D24788}">
      <dsp:nvSpPr>
        <dsp:cNvPr id="0" name=""/>
        <dsp:cNvSpPr/>
      </dsp:nvSpPr>
      <dsp:spPr>
        <a:xfrm>
          <a:off x="1521132" y="0"/>
          <a:ext cx="1475460" cy="247159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ru-RU" sz="1200" kern="1200">
              <a:solidFill>
                <a:srgbClr val="E60000"/>
              </a:solidFill>
              <a:latin typeface="Times New Roman" panose="02020603050405020304" pitchFamily="18" charset="0"/>
              <a:cs typeface="Times New Roman" panose="02020603050405020304" pitchFamily="18" charset="0"/>
            </a:rPr>
            <a:t>администрация Анучинского муниципального округа</a:t>
          </a:r>
          <a:endParaRPr lang="ru-RU" sz="1200" kern="1200" dirty="0">
            <a:solidFill>
              <a:srgbClr val="E60000"/>
            </a:solidFill>
            <a:latin typeface="Times New Roman" panose="02020603050405020304" pitchFamily="18" charset="0"/>
            <a:cs typeface="Times New Roman" panose="02020603050405020304" pitchFamily="18" charset="0"/>
          </a:endParaRPr>
        </a:p>
      </dsp:txBody>
      <dsp:txXfrm>
        <a:off x="1521132" y="988638"/>
        <a:ext cx="1475460" cy="988638"/>
      </dsp:txXfrm>
    </dsp:sp>
    <dsp:sp modelId="{4F74C13A-77B6-4E84-B7C1-ACE7276EC174}">
      <dsp:nvSpPr>
        <dsp:cNvPr id="0" name=""/>
        <dsp:cNvSpPr/>
      </dsp:nvSpPr>
      <dsp:spPr>
        <a:xfrm>
          <a:off x="1847341" y="148295"/>
          <a:ext cx="823041" cy="823041"/>
        </a:xfrm>
        <a:prstGeom prst="ellipse">
          <a:avLst/>
        </a:prstGeom>
        <a:blipFill rotWithShape="1">
          <a:blip xmlns:r="http://schemas.openxmlformats.org/officeDocument/2006/relationships" r:embed="rId2"/>
          <a:srcRect/>
          <a:stretch>
            <a:fillRect l="-20000" r="-20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85704E2-0826-4423-ABCB-7D028FF1874A}">
      <dsp:nvSpPr>
        <dsp:cNvPr id="0" name=""/>
        <dsp:cNvSpPr/>
      </dsp:nvSpPr>
      <dsp:spPr>
        <a:xfrm>
          <a:off x="3040856" y="0"/>
          <a:ext cx="1475460" cy="247159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ru-RU" sz="1200" kern="1200" dirty="0">
              <a:latin typeface="Times New Roman" panose="02020603050405020304" pitchFamily="18" charset="0"/>
              <a:cs typeface="Times New Roman" panose="02020603050405020304" pitchFamily="18" charset="0"/>
            </a:rPr>
            <a:t>Глава администрации Анучинского муниципального округа </a:t>
          </a:r>
          <a:endParaRPr lang="ru-RU" sz="1200" kern="1200" dirty="0"/>
        </a:p>
      </dsp:txBody>
      <dsp:txXfrm>
        <a:off x="3040856" y="988638"/>
        <a:ext cx="1475460" cy="988638"/>
      </dsp:txXfrm>
    </dsp:sp>
    <dsp:sp modelId="{029DBB4E-E0A3-4907-807D-635B1DFE142A}">
      <dsp:nvSpPr>
        <dsp:cNvPr id="0" name=""/>
        <dsp:cNvSpPr/>
      </dsp:nvSpPr>
      <dsp:spPr>
        <a:xfrm>
          <a:off x="3367066" y="148295"/>
          <a:ext cx="823041" cy="823041"/>
        </a:xfrm>
        <a:prstGeom prst="ellipse">
          <a:avLst/>
        </a:prstGeom>
        <a:blipFill rotWithShape="1">
          <a:blip xmlns:r="http://schemas.openxmlformats.org/officeDocument/2006/relationships" r:embed="rId3"/>
          <a:srcRect/>
          <a:stretch>
            <a:fillRect l="-24000" r="-24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BBE363F-9C08-4BC7-8268-91296C22C625}">
      <dsp:nvSpPr>
        <dsp:cNvPr id="0" name=""/>
        <dsp:cNvSpPr/>
      </dsp:nvSpPr>
      <dsp:spPr>
        <a:xfrm>
          <a:off x="4560580" y="0"/>
          <a:ext cx="1475460" cy="247159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ru-RU" sz="1200" kern="1200">
              <a:solidFill>
                <a:srgbClr val="E60000"/>
              </a:solidFill>
              <a:latin typeface="Times New Roman" panose="02020603050405020304" pitchFamily="18" charset="0"/>
              <a:cs typeface="Times New Roman" panose="02020603050405020304" pitchFamily="18" charset="0"/>
            </a:rPr>
            <a:t>Дума Анучинского муниципального округа</a:t>
          </a:r>
          <a:endParaRPr lang="ru-RU" sz="1200" kern="1200" dirty="0">
            <a:solidFill>
              <a:srgbClr val="E60000"/>
            </a:solidFill>
            <a:latin typeface="Times New Roman" panose="02020603050405020304" pitchFamily="18" charset="0"/>
            <a:cs typeface="Times New Roman" panose="02020603050405020304" pitchFamily="18" charset="0"/>
          </a:endParaRPr>
        </a:p>
      </dsp:txBody>
      <dsp:txXfrm>
        <a:off x="4560580" y="988638"/>
        <a:ext cx="1475460" cy="988638"/>
      </dsp:txXfrm>
    </dsp:sp>
    <dsp:sp modelId="{9DC468CF-BBDA-4D36-B6FB-8203F94CA819}">
      <dsp:nvSpPr>
        <dsp:cNvPr id="0" name=""/>
        <dsp:cNvSpPr/>
      </dsp:nvSpPr>
      <dsp:spPr>
        <a:xfrm>
          <a:off x="4886790" y="148295"/>
          <a:ext cx="823041" cy="823041"/>
        </a:xfrm>
        <a:prstGeom prst="ellipse">
          <a:avLst/>
        </a:prstGeom>
        <a:blipFill rotWithShape="1">
          <a:blip xmlns:r="http://schemas.openxmlformats.org/officeDocument/2006/relationships" r:embed="rId4"/>
          <a:srcRect/>
          <a:stretch>
            <a:fillRect l="-47000" r="-47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D51A555-4392-4B2D-9CB9-9175069DB9EC}">
      <dsp:nvSpPr>
        <dsp:cNvPr id="0" name=""/>
        <dsp:cNvSpPr/>
      </dsp:nvSpPr>
      <dsp:spPr>
        <a:xfrm>
          <a:off x="241497" y="1977276"/>
          <a:ext cx="5554453" cy="370739"/>
        </a:xfrm>
        <a:prstGeom prst="leftRight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D85E26-9248-4966-843B-99E3CC730B94}">
      <dsp:nvSpPr>
        <dsp:cNvPr id="0" name=""/>
        <dsp:cNvSpPr/>
      </dsp:nvSpPr>
      <dsp:spPr>
        <a:xfrm>
          <a:off x="0" y="0"/>
          <a:ext cx="1179189" cy="247159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444500">
            <a:lnSpc>
              <a:spcPct val="90000"/>
            </a:lnSpc>
            <a:spcBef>
              <a:spcPct val="0"/>
            </a:spcBef>
            <a:spcAft>
              <a:spcPct val="35000"/>
            </a:spcAft>
            <a:buNone/>
          </a:pPr>
          <a:r>
            <a:rPr lang="ru-RU" sz="1000" kern="1200">
              <a:solidFill>
                <a:srgbClr val="E60000"/>
              </a:solidFill>
              <a:latin typeface="Times New Roman" panose="02020603050405020304" pitchFamily="18" charset="0"/>
              <a:cs typeface="Times New Roman" panose="02020603050405020304" pitchFamily="18" charset="0"/>
            </a:rPr>
            <a:t>получатели бюджетных средств</a:t>
          </a:r>
          <a:endParaRPr lang="ru-RU" sz="1000" kern="1200" dirty="0">
            <a:solidFill>
              <a:srgbClr val="E60000"/>
            </a:solidFill>
            <a:latin typeface="Times New Roman" panose="02020603050405020304" pitchFamily="18" charset="0"/>
            <a:cs typeface="Times New Roman" panose="02020603050405020304" pitchFamily="18" charset="0"/>
          </a:endParaRPr>
        </a:p>
      </dsp:txBody>
      <dsp:txXfrm>
        <a:off x="0" y="988638"/>
        <a:ext cx="1179189" cy="988638"/>
      </dsp:txXfrm>
    </dsp:sp>
    <dsp:sp modelId="{9F986048-DB74-433D-BF8E-5A111922F5B0}">
      <dsp:nvSpPr>
        <dsp:cNvPr id="0" name=""/>
        <dsp:cNvSpPr/>
      </dsp:nvSpPr>
      <dsp:spPr>
        <a:xfrm>
          <a:off x="178074" y="148295"/>
          <a:ext cx="823041" cy="823041"/>
        </a:xfrm>
        <a:prstGeom prst="ellipse">
          <a:avLst/>
        </a:prstGeom>
        <a:blipFill rotWithShape="1">
          <a:blip xmlns:r="http://schemas.openxmlformats.org/officeDocument/2006/relationships" r:embed="rId1"/>
          <a:srcRect/>
          <a:stretch>
            <a:fillRect l="-40000" r="-40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BFCEDBA-99E3-4AB0-91FD-CCEFE4A68EE4}">
      <dsp:nvSpPr>
        <dsp:cNvPr id="0" name=""/>
        <dsp:cNvSpPr/>
      </dsp:nvSpPr>
      <dsp:spPr>
        <a:xfrm>
          <a:off x="1214565" y="0"/>
          <a:ext cx="1179189" cy="247159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444500">
            <a:lnSpc>
              <a:spcPct val="90000"/>
            </a:lnSpc>
            <a:spcBef>
              <a:spcPct val="0"/>
            </a:spcBef>
            <a:spcAft>
              <a:spcPct val="35000"/>
            </a:spcAft>
            <a:buNone/>
          </a:pPr>
          <a:r>
            <a:rPr lang="ru-RU" sz="1000" kern="1200">
              <a:solidFill>
                <a:srgbClr val="E60000"/>
              </a:solidFill>
              <a:latin typeface="Times New Roman" panose="02020603050405020304" pitchFamily="18" charset="0"/>
              <a:cs typeface="Times New Roman" panose="02020603050405020304" pitchFamily="18" charset="0"/>
            </a:rPr>
            <a:t>органы муниципального финансового контроля</a:t>
          </a:r>
          <a:endParaRPr lang="ru-RU" sz="1000" kern="1200" dirty="0">
            <a:solidFill>
              <a:srgbClr val="E60000"/>
            </a:solidFill>
            <a:latin typeface="Times New Roman" panose="02020603050405020304" pitchFamily="18" charset="0"/>
            <a:cs typeface="Times New Roman" panose="02020603050405020304" pitchFamily="18" charset="0"/>
          </a:endParaRPr>
        </a:p>
      </dsp:txBody>
      <dsp:txXfrm>
        <a:off x="1214565" y="988638"/>
        <a:ext cx="1179189" cy="988638"/>
      </dsp:txXfrm>
    </dsp:sp>
    <dsp:sp modelId="{C749AAD6-4DC8-4F2D-B056-9977967B4440}">
      <dsp:nvSpPr>
        <dsp:cNvPr id="0" name=""/>
        <dsp:cNvSpPr/>
      </dsp:nvSpPr>
      <dsp:spPr>
        <a:xfrm>
          <a:off x="1392639" y="148295"/>
          <a:ext cx="823041" cy="823041"/>
        </a:xfrm>
        <a:prstGeom prst="ellipse">
          <a:avLst/>
        </a:prstGeom>
        <a:blipFill rotWithShape="1">
          <a:blip xmlns:r="http://schemas.openxmlformats.org/officeDocument/2006/relationships" r:embed="rId2"/>
          <a:srcRect/>
          <a:stretch>
            <a:fillRect l="-17000" r="-17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3C6B297-A449-441F-BEA2-6892F5FE8CF9}">
      <dsp:nvSpPr>
        <dsp:cNvPr id="0" name=""/>
        <dsp:cNvSpPr/>
      </dsp:nvSpPr>
      <dsp:spPr>
        <a:xfrm>
          <a:off x="2429130" y="0"/>
          <a:ext cx="1179189" cy="247159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444500">
            <a:lnSpc>
              <a:spcPct val="90000"/>
            </a:lnSpc>
            <a:spcBef>
              <a:spcPct val="0"/>
            </a:spcBef>
            <a:spcAft>
              <a:spcPct val="35000"/>
            </a:spcAft>
            <a:buNone/>
          </a:pPr>
          <a:r>
            <a:rPr lang="ru-RU" sz="1000" kern="1200">
              <a:solidFill>
                <a:srgbClr val="E60000"/>
              </a:solidFill>
              <a:latin typeface="Times New Roman" panose="02020603050405020304" pitchFamily="18" charset="0"/>
              <a:cs typeface="Times New Roman" panose="02020603050405020304" pitchFamily="18" charset="0"/>
            </a:rPr>
            <a:t>главные администраторы (администраторы) источников финансирования дефицита бюджета</a:t>
          </a:r>
          <a:endParaRPr lang="ru-RU" sz="1000" kern="1200" dirty="0">
            <a:solidFill>
              <a:srgbClr val="E60000"/>
            </a:solidFill>
            <a:latin typeface="Times New Roman" panose="02020603050405020304" pitchFamily="18" charset="0"/>
            <a:cs typeface="Times New Roman" panose="02020603050405020304" pitchFamily="18" charset="0"/>
          </a:endParaRPr>
        </a:p>
      </dsp:txBody>
      <dsp:txXfrm>
        <a:off x="2429130" y="988638"/>
        <a:ext cx="1179189" cy="988638"/>
      </dsp:txXfrm>
    </dsp:sp>
    <dsp:sp modelId="{A7779BE5-56B4-4D51-810B-076A4858C00D}">
      <dsp:nvSpPr>
        <dsp:cNvPr id="0" name=""/>
        <dsp:cNvSpPr/>
      </dsp:nvSpPr>
      <dsp:spPr>
        <a:xfrm>
          <a:off x="2607204" y="148295"/>
          <a:ext cx="823041" cy="823041"/>
        </a:xfrm>
        <a:prstGeom prst="ellipse">
          <a:avLst/>
        </a:prstGeom>
        <a:blipFill rotWithShape="1">
          <a:blip xmlns:r="http://schemas.openxmlformats.org/officeDocument/2006/relationships" r:embed="rId3"/>
          <a:srcRect/>
          <a:stretch>
            <a:fillRect l="-23000" r="-2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6E40AC8-B009-4D67-9315-A2EEAFB4A127}">
      <dsp:nvSpPr>
        <dsp:cNvPr id="0" name=""/>
        <dsp:cNvSpPr/>
      </dsp:nvSpPr>
      <dsp:spPr>
        <a:xfrm>
          <a:off x="3643695" y="0"/>
          <a:ext cx="1179189" cy="247159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444500">
            <a:lnSpc>
              <a:spcPct val="90000"/>
            </a:lnSpc>
            <a:spcBef>
              <a:spcPct val="0"/>
            </a:spcBef>
            <a:spcAft>
              <a:spcPct val="35000"/>
            </a:spcAft>
            <a:buNone/>
          </a:pPr>
          <a:r>
            <a:rPr lang="ru-RU" sz="1000" kern="1200">
              <a:solidFill>
                <a:srgbClr val="E60000"/>
              </a:solidFill>
              <a:latin typeface="Times New Roman" panose="02020603050405020304" pitchFamily="18" charset="0"/>
              <a:cs typeface="Times New Roman" panose="02020603050405020304" pitchFamily="18" charset="0"/>
            </a:rPr>
            <a:t>главные распорядители (распорядители) бюджетных средств</a:t>
          </a:r>
          <a:endParaRPr lang="ru-RU" sz="1000" kern="1200" dirty="0">
            <a:solidFill>
              <a:srgbClr val="E60000"/>
            </a:solidFill>
            <a:latin typeface="Times New Roman" panose="02020603050405020304" pitchFamily="18" charset="0"/>
            <a:cs typeface="Times New Roman" panose="02020603050405020304" pitchFamily="18" charset="0"/>
          </a:endParaRPr>
        </a:p>
      </dsp:txBody>
      <dsp:txXfrm>
        <a:off x="3643695" y="988638"/>
        <a:ext cx="1179189" cy="988638"/>
      </dsp:txXfrm>
    </dsp:sp>
    <dsp:sp modelId="{55797FB4-93E4-4D17-AA2F-43EFFF2D6E0F}">
      <dsp:nvSpPr>
        <dsp:cNvPr id="0" name=""/>
        <dsp:cNvSpPr/>
      </dsp:nvSpPr>
      <dsp:spPr>
        <a:xfrm>
          <a:off x="3821769" y="148295"/>
          <a:ext cx="823041" cy="823041"/>
        </a:xfrm>
        <a:prstGeom prst="ellipse">
          <a:avLst/>
        </a:prstGeom>
        <a:blipFill rotWithShape="1">
          <a:blip xmlns:r="http://schemas.openxmlformats.org/officeDocument/2006/relationships" r:embed="rId4"/>
          <a:srcRect/>
          <a:stretch>
            <a:fillRect l="-24000" r="-24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24CFD03-1F77-4E9E-8526-003B60A6B39F}">
      <dsp:nvSpPr>
        <dsp:cNvPr id="0" name=""/>
        <dsp:cNvSpPr/>
      </dsp:nvSpPr>
      <dsp:spPr>
        <a:xfrm>
          <a:off x="4858260" y="0"/>
          <a:ext cx="1179189" cy="247159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444500">
            <a:lnSpc>
              <a:spcPct val="90000"/>
            </a:lnSpc>
            <a:spcBef>
              <a:spcPct val="0"/>
            </a:spcBef>
            <a:spcAft>
              <a:spcPct val="35000"/>
            </a:spcAft>
            <a:buNone/>
          </a:pPr>
          <a:r>
            <a:rPr lang="ru-RU" sz="1000" kern="1200">
              <a:solidFill>
                <a:srgbClr val="E60000"/>
              </a:solidFill>
              <a:latin typeface="Times New Roman" panose="02020603050405020304" pitchFamily="18" charset="0"/>
              <a:cs typeface="Times New Roman" panose="02020603050405020304" pitchFamily="18" charset="0"/>
            </a:rPr>
            <a:t>главные администраторы (администраторы) доходов бюджета</a:t>
          </a:r>
          <a:endParaRPr lang="ru-RU" sz="1000" kern="1200" dirty="0">
            <a:solidFill>
              <a:srgbClr val="E60000"/>
            </a:solidFill>
            <a:latin typeface="Times New Roman" panose="02020603050405020304" pitchFamily="18" charset="0"/>
            <a:cs typeface="Times New Roman" panose="02020603050405020304" pitchFamily="18" charset="0"/>
          </a:endParaRPr>
        </a:p>
      </dsp:txBody>
      <dsp:txXfrm>
        <a:off x="4858260" y="988638"/>
        <a:ext cx="1179189" cy="988638"/>
      </dsp:txXfrm>
    </dsp:sp>
    <dsp:sp modelId="{FFBCE5B7-C24E-47B8-B92B-7A3956F1173D}">
      <dsp:nvSpPr>
        <dsp:cNvPr id="0" name=""/>
        <dsp:cNvSpPr/>
      </dsp:nvSpPr>
      <dsp:spPr>
        <a:xfrm>
          <a:off x="5036334" y="148295"/>
          <a:ext cx="823041" cy="823041"/>
        </a:xfrm>
        <a:prstGeom prst="ellipse">
          <a:avLst/>
        </a:prstGeom>
        <a:blipFill rotWithShape="1">
          <a:blip xmlns:r="http://schemas.openxmlformats.org/officeDocument/2006/relationships" r:embed="rId5"/>
          <a:srcRect/>
          <a:stretch>
            <a:fillRect l="-24000" r="-24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D51A555-4392-4B2D-9CB9-9175069DB9EC}">
      <dsp:nvSpPr>
        <dsp:cNvPr id="0" name=""/>
        <dsp:cNvSpPr/>
      </dsp:nvSpPr>
      <dsp:spPr>
        <a:xfrm>
          <a:off x="241498" y="1977276"/>
          <a:ext cx="5554454" cy="370739"/>
        </a:xfrm>
        <a:prstGeom prst="leftRight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5E0BDE-DF5D-414E-8921-7E7B1B84F7F4}">
      <dsp:nvSpPr>
        <dsp:cNvPr id="0" name=""/>
        <dsp:cNvSpPr/>
      </dsp:nvSpPr>
      <dsp:spPr>
        <a:xfrm>
          <a:off x="157100" y="218"/>
          <a:ext cx="1053917" cy="632350"/>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b="1" kern="1200" dirty="0">
              <a:solidFill>
                <a:srgbClr val="0000CC"/>
              </a:solidFill>
              <a:latin typeface="Times New Roman" panose="02020603050405020304" pitchFamily="18" charset="0"/>
              <a:cs typeface="Times New Roman" panose="02020603050405020304" pitchFamily="18" charset="0"/>
            </a:rPr>
            <a:t>образование</a:t>
          </a:r>
        </a:p>
        <a:p>
          <a:pPr marL="0" lvl="0" indent="0" algn="ctr" defTabSz="488950">
            <a:lnSpc>
              <a:spcPct val="90000"/>
            </a:lnSpc>
            <a:spcBef>
              <a:spcPct val="0"/>
            </a:spcBef>
            <a:spcAft>
              <a:spcPct val="35000"/>
            </a:spcAft>
            <a:buNone/>
          </a:pPr>
          <a:r>
            <a:rPr lang="ru-RU" sz="1100" b="1" kern="1200" dirty="0">
              <a:solidFill>
                <a:srgbClr val="0000CC"/>
              </a:solidFill>
              <a:latin typeface="Times New Roman" panose="02020603050405020304" pitchFamily="18" charset="0"/>
              <a:cs typeface="Times New Roman" panose="02020603050405020304" pitchFamily="18" charset="0"/>
            </a:rPr>
            <a:t>24867,71 руб. </a:t>
          </a:r>
        </a:p>
      </dsp:txBody>
      <dsp:txXfrm>
        <a:off x="157100" y="218"/>
        <a:ext cx="1053917" cy="632350"/>
      </dsp:txXfrm>
    </dsp:sp>
    <dsp:sp modelId="{0BFA3F03-0F5D-4AE4-BEA6-19EF93C616E7}">
      <dsp:nvSpPr>
        <dsp:cNvPr id="0" name=""/>
        <dsp:cNvSpPr/>
      </dsp:nvSpPr>
      <dsp:spPr>
        <a:xfrm>
          <a:off x="1316409" y="218"/>
          <a:ext cx="1053917" cy="632350"/>
        </a:xfrm>
        <a:prstGeom prst="rect">
          <a:avLst/>
        </a:prstGeom>
        <a:gradFill rotWithShape="0">
          <a:gsLst>
            <a:gs pos="0">
              <a:schemeClr val="accent4">
                <a:hueOff val="2450223"/>
                <a:satOff val="-10194"/>
                <a:lumOff val="2402"/>
                <a:alphaOff val="0"/>
                <a:satMod val="103000"/>
                <a:lumMod val="102000"/>
                <a:tint val="94000"/>
              </a:schemeClr>
            </a:gs>
            <a:gs pos="50000">
              <a:schemeClr val="accent4">
                <a:hueOff val="2450223"/>
                <a:satOff val="-10194"/>
                <a:lumOff val="2402"/>
                <a:alphaOff val="0"/>
                <a:satMod val="110000"/>
                <a:lumMod val="100000"/>
                <a:shade val="100000"/>
              </a:schemeClr>
            </a:gs>
            <a:gs pos="100000">
              <a:schemeClr val="accent4">
                <a:hueOff val="2450223"/>
                <a:satOff val="-10194"/>
                <a:lumOff val="2402"/>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b="1" kern="1200" dirty="0">
              <a:solidFill>
                <a:srgbClr val="0000CC"/>
              </a:solidFill>
              <a:latin typeface="Times New Roman" panose="02020603050405020304" pitchFamily="18" charset="0"/>
              <a:cs typeface="Times New Roman" panose="02020603050405020304" pitchFamily="18" charset="0"/>
            </a:rPr>
            <a:t>культура и спорт</a:t>
          </a:r>
        </a:p>
        <a:p>
          <a:pPr marL="0" lvl="0" indent="0" algn="ctr" defTabSz="488950">
            <a:lnSpc>
              <a:spcPct val="90000"/>
            </a:lnSpc>
            <a:spcBef>
              <a:spcPct val="0"/>
            </a:spcBef>
            <a:spcAft>
              <a:spcPct val="35000"/>
            </a:spcAft>
            <a:buNone/>
          </a:pPr>
          <a:r>
            <a:rPr lang="ru-RU" sz="1100" b="1" kern="1200" dirty="0">
              <a:solidFill>
                <a:srgbClr val="0000CC"/>
              </a:solidFill>
              <a:latin typeface="Times New Roman" panose="02020603050405020304" pitchFamily="18" charset="0"/>
              <a:cs typeface="Times New Roman" panose="02020603050405020304" pitchFamily="18" charset="0"/>
            </a:rPr>
            <a:t>4631 руб.</a:t>
          </a:r>
        </a:p>
      </dsp:txBody>
      <dsp:txXfrm>
        <a:off x="1316409" y="218"/>
        <a:ext cx="1053917" cy="632350"/>
      </dsp:txXfrm>
    </dsp:sp>
    <dsp:sp modelId="{0A06CDE8-44CB-4708-959D-082962BAA242}">
      <dsp:nvSpPr>
        <dsp:cNvPr id="0" name=""/>
        <dsp:cNvSpPr/>
      </dsp:nvSpPr>
      <dsp:spPr>
        <a:xfrm>
          <a:off x="157100" y="737960"/>
          <a:ext cx="1053917" cy="632350"/>
        </a:xfrm>
        <a:prstGeom prst="rect">
          <a:avLst/>
        </a:prstGeom>
        <a:gradFill rotWithShape="0">
          <a:gsLst>
            <a:gs pos="0">
              <a:schemeClr val="accent4">
                <a:hueOff val="4900445"/>
                <a:satOff val="-20388"/>
                <a:lumOff val="4804"/>
                <a:alphaOff val="0"/>
                <a:satMod val="103000"/>
                <a:lumMod val="102000"/>
                <a:tint val="94000"/>
              </a:schemeClr>
            </a:gs>
            <a:gs pos="50000">
              <a:schemeClr val="accent4">
                <a:hueOff val="4900445"/>
                <a:satOff val="-20388"/>
                <a:lumOff val="4804"/>
                <a:alphaOff val="0"/>
                <a:satMod val="110000"/>
                <a:lumMod val="100000"/>
                <a:shade val="100000"/>
              </a:schemeClr>
            </a:gs>
            <a:gs pos="100000">
              <a:schemeClr val="accent4">
                <a:hueOff val="4900445"/>
                <a:satOff val="-20388"/>
                <a:lumOff val="4804"/>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b="1" kern="1200" dirty="0">
              <a:solidFill>
                <a:srgbClr val="0000CC"/>
              </a:solidFill>
              <a:latin typeface="Times New Roman" panose="02020603050405020304" pitchFamily="18" charset="0"/>
              <a:cs typeface="Times New Roman" panose="02020603050405020304" pitchFamily="18" charset="0"/>
            </a:rPr>
            <a:t>социальная политика</a:t>
          </a:r>
        </a:p>
        <a:p>
          <a:pPr marL="0" lvl="0" indent="0" algn="ctr" defTabSz="488950">
            <a:lnSpc>
              <a:spcPct val="90000"/>
            </a:lnSpc>
            <a:spcBef>
              <a:spcPct val="0"/>
            </a:spcBef>
            <a:spcAft>
              <a:spcPct val="35000"/>
            </a:spcAft>
            <a:buNone/>
          </a:pPr>
          <a:r>
            <a:rPr lang="ru-RU" sz="1100" b="1" kern="1200" dirty="0">
              <a:solidFill>
                <a:srgbClr val="0000CC"/>
              </a:solidFill>
              <a:latin typeface="Times New Roman" panose="02020603050405020304" pitchFamily="18" charset="0"/>
              <a:cs typeface="Times New Roman" panose="02020603050405020304" pitchFamily="18" charset="0"/>
            </a:rPr>
            <a:t>3668,37 руб.</a:t>
          </a:r>
        </a:p>
      </dsp:txBody>
      <dsp:txXfrm>
        <a:off x="157100" y="737960"/>
        <a:ext cx="1053917" cy="632350"/>
      </dsp:txXfrm>
    </dsp:sp>
    <dsp:sp modelId="{417FF8CC-F156-4146-A9F1-4F70E286B10C}">
      <dsp:nvSpPr>
        <dsp:cNvPr id="0" name=""/>
        <dsp:cNvSpPr/>
      </dsp:nvSpPr>
      <dsp:spPr>
        <a:xfrm>
          <a:off x="1316409" y="737960"/>
          <a:ext cx="1053917" cy="632350"/>
        </a:xfrm>
        <a:prstGeom prst="rect">
          <a:avLst/>
        </a:prstGeom>
        <a:gradFill rotWithShape="0">
          <a:gsLst>
            <a:gs pos="0">
              <a:schemeClr val="accent4">
                <a:hueOff val="7350668"/>
                <a:satOff val="-30583"/>
                <a:lumOff val="7206"/>
                <a:alphaOff val="0"/>
                <a:satMod val="103000"/>
                <a:lumMod val="102000"/>
                <a:tint val="94000"/>
              </a:schemeClr>
            </a:gs>
            <a:gs pos="50000">
              <a:schemeClr val="accent4">
                <a:hueOff val="7350668"/>
                <a:satOff val="-30583"/>
                <a:lumOff val="7206"/>
                <a:alphaOff val="0"/>
                <a:satMod val="110000"/>
                <a:lumMod val="100000"/>
                <a:shade val="100000"/>
              </a:schemeClr>
            </a:gs>
            <a:gs pos="100000">
              <a:schemeClr val="accent4">
                <a:hueOff val="7350668"/>
                <a:satOff val="-30583"/>
                <a:lumOff val="7206"/>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b="1" kern="1200" dirty="0">
              <a:solidFill>
                <a:srgbClr val="0000CC"/>
              </a:solidFill>
              <a:latin typeface="Times New Roman" panose="02020603050405020304" pitchFamily="18" charset="0"/>
              <a:cs typeface="Times New Roman" panose="02020603050405020304" pitchFamily="18" charset="0"/>
            </a:rPr>
            <a:t>прочие расходы</a:t>
          </a:r>
        </a:p>
        <a:p>
          <a:pPr marL="0" lvl="0" indent="0" algn="ctr" defTabSz="488950">
            <a:lnSpc>
              <a:spcPct val="90000"/>
            </a:lnSpc>
            <a:spcBef>
              <a:spcPct val="0"/>
            </a:spcBef>
            <a:spcAft>
              <a:spcPct val="35000"/>
            </a:spcAft>
            <a:buNone/>
          </a:pPr>
          <a:r>
            <a:rPr lang="ru-RU" sz="1100" b="1" kern="1200" dirty="0">
              <a:solidFill>
                <a:srgbClr val="0000CC"/>
              </a:solidFill>
              <a:latin typeface="Times New Roman" panose="02020603050405020304" pitchFamily="18" charset="0"/>
              <a:cs typeface="Times New Roman" panose="02020603050405020304" pitchFamily="18" charset="0"/>
            </a:rPr>
            <a:t>12342,55 руб.</a:t>
          </a:r>
        </a:p>
      </dsp:txBody>
      <dsp:txXfrm>
        <a:off x="1316409" y="737960"/>
        <a:ext cx="1053917" cy="632350"/>
      </dsp:txXfrm>
    </dsp:sp>
    <dsp:sp modelId="{6481A353-7E85-4EB0-91CC-2F043F8FB78F}">
      <dsp:nvSpPr>
        <dsp:cNvPr id="0" name=""/>
        <dsp:cNvSpPr/>
      </dsp:nvSpPr>
      <dsp:spPr>
        <a:xfrm>
          <a:off x="736754" y="1475702"/>
          <a:ext cx="1053917" cy="632350"/>
        </a:xfrm>
        <a:prstGeom prst="rect">
          <a:avLst/>
        </a:prstGeom>
        <a:gradFill rotWithShape="0">
          <a:gsLst>
            <a:gs pos="0">
              <a:schemeClr val="accent4">
                <a:hueOff val="9800891"/>
                <a:satOff val="-40777"/>
                <a:lumOff val="9608"/>
                <a:alphaOff val="0"/>
                <a:satMod val="103000"/>
                <a:lumMod val="102000"/>
                <a:tint val="94000"/>
              </a:schemeClr>
            </a:gs>
            <a:gs pos="50000">
              <a:schemeClr val="accent4">
                <a:hueOff val="9800891"/>
                <a:satOff val="-40777"/>
                <a:lumOff val="9608"/>
                <a:alphaOff val="0"/>
                <a:satMod val="110000"/>
                <a:lumMod val="100000"/>
                <a:shade val="100000"/>
              </a:schemeClr>
            </a:gs>
            <a:gs pos="100000">
              <a:schemeClr val="accent4">
                <a:hueOff val="9800891"/>
                <a:satOff val="-40777"/>
                <a:lumOff val="9608"/>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b="1" kern="1200" dirty="0">
              <a:solidFill>
                <a:schemeClr val="tx1">
                  <a:lumMod val="95000"/>
                  <a:lumOff val="5000"/>
                </a:schemeClr>
              </a:solidFill>
              <a:latin typeface="Times New Roman" panose="02020603050405020304" pitchFamily="18" charset="0"/>
              <a:cs typeface="Times New Roman" panose="02020603050405020304" pitchFamily="18" charset="0"/>
            </a:rPr>
            <a:t>2021г (факт)</a:t>
          </a:r>
        </a:p>
      </dsp:txBody>
      <dsp:txXfrm>
        <a:off x="736754" y="1475702"/>
        <a:ext cx="1053917" cy="63235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4E46CD-D529-4EED-B337-17F8197A185B}">
      <dsp:nvSpPr>
        <dsp:cNvPr id="0" name=""/>
        <dsp:cNvSpPr/>
      </dsp:nvSpPr>
      <dsp:spPr>
        <a:xfrm>
          <a:off x="0" y="0"/>
          <a:ext cx="1593250" cy="2208402"/>
        </a:xfrm>
        <a:prstGeom prst="triangle">
          <a:avLst/>
        </a:prstGeom>
        <a:solidFill>
          <a:schemeClr val="accent4">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25DD9CE1-87B9-46EB-BB93-ACA1C2630F9F}">
      <dsp:nvSpPr>
        <dsp:cNvPr id="0" name=""/>
        <dsp:cNvSpPr/>
      </dsp:nvSpPr>
      <dsp:spPr>
        <a:xfrm>
          <a:off x="796625" y="221055"/>
          <a:ext cx="1035612" cy="785017"/>
        </a:xfrm>
        <a:prstGeom prst="round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b="1" kern="1200" dirty="0">
              <a:solidFill>
                <a:srgbClr val="FF0066"/>
              </a:solidFill>
              <a:latin typeface="Times New Roman" panose="02020603050405020304" pitchFamily="18" charset="0"/>
              <a:cs typeface="Times New Roman" panose="02020603050405020304" pitchFamily="18" charset="0"/>
            </a:rPr>
            <a:t>12580 чел.</a:t>
          </a:r>
        </a:p>
      </dsp:txBody>
      <dsp:txXfrm>
        <a:off x="834946" y="259376"/>
        <a:ext cx="958970" cy="708375"/>
      </dsp:txXfrm>
    </dsp:sp>
    <dsp:sp modelId="{3F9420B1-10EE-4340-BA44-2FC20744A5FD}">
      <dsp:nvSpPr>
        <dsp:cNvPr id="0" name=""/>
        <dsp:cNvSpPr/>
      </dsp:nvSpPr>
      <dsp:spPr>
        <a:xfrm>
          <a:off x="796625" y="1104201"/>
          <a:ext cx="1035612" cy="785017"/>
        </a:xfrm>
        <a:prstGeom prst="round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b="1" kern="1200" dirty="0">
              <a:solidFill>
                <a:srgbClr val="FF0066"/>
              </a:solidFill>
              <a:latin typeface="Times New Roman" panose="02020603050405020304" pitchFamily="18" charset="0"/>
              <a:cs typeface="Times New Roman" panose="02020603050405020304" pitchFamily="18" charset="0"/>
            </a:rPr>
            <a:t>46699,05 руб.</a:t>
          </a:r>
        </a:p>
      </dsp:txBody>
      <dsp:txXfrm>
        <a:off x="834946" y="1142522"/>
        <a:ext cx="958970" cy="70837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4E46CD-D529-4EED-B337-17F8197A185B}">
      <dsp:nvSpPr>
        <dsp:cNvPr id="0" name=""/>
        <dsp:cNvSpPr/>
      </dsp:nvSpPr>
      <dsp:spPr>
        <a:xfrm>
          <a:off x="0" y="0"/>
          <a:ext cx="1593250" cy="2208402"/>
        </a:xfrm>
        <a:prstGeom prst="triangle">
          <a:avLst/>
        </a:prstGeom>
        <a:solidFill>
          <a:schemeClr val="accent4">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25DD9CE1-87B9-46EB-BB93-ACA1C2630F9F}">
      <dsp:nvSpPr>
        <dsp:cNvPr id="0" name=""/>
        <dsp:cNvSpPr/>
      </dsp:nvSpPr>
      <dsp:spPr>
        <a:xfrm>
          <a:off x="796625" y="221055"/>
          <a:ext cx="1035612" cy="785017"/>
        </a:xfrm>
        <a:prstGeom prst="round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b="1" kern="1200" dirty="0">
              <a:solidFill>
                <a:srgbClr val="FF0066"/>
              </a:solidFill>
              <a:latin typeface="Times New Roman" panose="02020603050405020304" pitchFamily="18" charset="0"/>
              <a:cs typeface="Times New Roman" panose="02020603050405020304" pitchFamily="18" charset="0"/>
            </a:rPr>
            <a:t>12295 чел.</a:t>
          </a:r>
        </a:p>
      </dsp:txBody>
      <dsp:txXfrm>
        <a:off x="834946" y="259376"/>
        <a:ext cx="958970" cy="708375"/>
      </dsp:txXfrm>
    </dsp:sp>
    <dsp:sp modelId="{3F9420B1-10EE-4340-BA44-2FC20744A5FD}">
      <dsp:nvSpPr>
        <dsp:cNvPr id="0" name=""/>
        <dsp:cNvSpPr/>
      </dsp:nvSpPr>
      <dsp:spPr>
        <a:xfrm>
          <a:off x="796625" y="1104201"/>
          <a:ext cx="1035612" cy="785017"/>
        </a:xfrm>
        <a:prstGeom prst="round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b="1" kern="1200" dirty="0">
              <a:solidFill>
                <a:srgbClr val="FF0066"/>
              </a:solidFill>
              <a:latin typeface="Times New Roman" panose="02020603050405020304" pitchFamily="18" charset="0"/>
              <a:cs typeface="Times New Roman" panose="02020603050405020304" pitchFamily="18" charset="0"/>
            </a:rPr>
            <a:t>58061,68 руб.</a:t>
          </a:r>
        </a:p>
      </dsp:txBody>
      <dsp:txXfrm>
        <a:off x="834946" y="1142522"/>
        <a:ext cx="958970" cy="70837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4E46CD-D529-4EED-B337-17F8197A185B}">
      <dsp:nvSpPr>
        <dsp:cNvPr id="0" name=""/>
        <dsp:cNvSpPr/>
      </dsp:nvSpPr>
      <dsp:spPr>
        <a:xfrm>
          <a:off x="0" y="0"/>
          <a:ext cx="1593250" cy="2208402"/>
        </a:xfrm>
        <a:prstGeom prst="triangle">
          <a:avLst/>
        </a:prstGeom>
        <a:solidFill>
          <a:schemeClr val="accent4">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25DD9CE1-87B9-46EB-BB93-ACA1C2630F9F}">
      <dsp:nvSpPr>
        <dsp:cNvPr id="0" name=""/>
        <dsp:cNvSpPr/>
      </dsp:nvSpPr>
      <dsp:spPr>
        <a:xfrm>
          <a:off x="796625" y="221055"/>
          <a:ext cx="1035612" cy="785017"/>
        </a:xfrm>
        <a:prstGeom prst="round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b="1" kern="1200" dirty="0">
              <a:solidFill>
                <a:srgbClr val="FF0066"/>
              </a:solidFill>
              <a:latin typeface="Times New Roman" panose="02020603050405020304" pitchFamily="18" charset="0"/>
              <a:cs typeface="Times New Roman" panose="02020603050405020304" pitchFamily="18" charset="0"/>
            </a:rPr>
            <a:t>12050 чел.</a:t>
          </a:r>
        </a:p>
      </dsp:txBody>
      <dsp:txXfrm>
        <a:off x="834946" y="259376"/>
        <a:ext cx="958970" cy="708375"/>
      </dsp:txXfrm>
    </dsp:sp>
    <dsp:sp modelId="{3F9420B1-10EE-4340-BA44-2FC20744A5FD}">
      <dsp:nvSpPr>
        <dsp:cNvPr id="0" name=""/>
        <dsp:cNvSpPr/>
      </dsp:nvSpPr>
      <dsp:spPr>
        <a:xfrm>
          <a:off x="796625" y="1104201"/>
          <a:ext cx="1035612" cy="785017"/>
        </a:xfrm>
        <a:prstGeom prst="round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b="1" kern="1200" dirty="0">
              <a:solidFill>
                <a:srgbClr val="FF0066"/>
              </a:solidFill>
              <a:latin typeface="Times New Roman" panose="02020603050405020304" pitchFamily="18" charset="0"/>
              <a:cs typeface="Times New Roman" panose="02020603050405020304" pitchFamily="18" charset="0"/>
            </a:rPr>
            <a:t>60626,52 руб.</a:t>
          </a:r>
        </a:p>
      </dsp:txBody>
      <dsp:txXfrm>
        <a:off x="834946" y="1142522"/>
        <a:ext cx="958970" cy="70837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4E46CD-D529-4EED-B337-17F8197A185B}">
      <dsp:nvSpPr>
        <dsp:cNvPr id="0" name=""/>
        <dsp:cNvSpPr/>
      </dsp:nvSpPr>
      <dsp:spPr>
        <a:xfrm>
          <a:off x="0" y="0"/>
          <a:ext cx="1593250" cy="2208402"/>
        </a:xfrm>
        <a:prstGeom prst="triangle">
          <a:avLst/>
        </a:prstGeom>
        <a:solidFill>
          <a:schemeClr val="accent4">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25DD9CE1-87B9-46EB-BB93-ACA1C2630F9F}">
      <dsp:nvSpPr>
        <dsp:cNvPr id="0" name=""/>
        <dsp:cNvSpPr/>
      </dsp:nvSpPr>
      <dsp:spPr>
        <a:xfrm>
          <a:off x="796625" y="221055"/>
          <a:ext cx="1035612" cy="785017"/>
        </a:xfrm>
        <a:prstGeom prst="round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b="1" kern="1200" dirty="0">
              <a:solidFill>
                <a:srgbClr val="FF0066"/>
              </a:solidFill>
              <a:latin typeface="Times New Roman" panose="02020603050405020304" pitchFamily="18" charset="0"/>
              <a:cs typeface="Times New Roman" panose="02020603050405020304" pitchFamily="18" charset="0"/>
            </a:rPr>
            <a:t>11950 чел.</a:t>
          </a:r>
        </a:p>
      </dsp:txBody>
      <dsp:txXfrm>
        <a:off x="834946" y="259376"/>
        <a:ext cx="958970" cy="708375"/>
      </dsp:txXfrm>
    </dsp:sp>
    <dsp:sp modelId="{3F9420B1-10EE-4340-BA44-2FC20744A5FD}">
      <dsp:nvSpPr>
        <dsp:cNvPr id="0" name=""/>
        <dsp:cNvSpPr/>
      </dsp:nvSpPr>
      <dsp:spPr>
        <a:xfrm>
          <a:off x="796625" y="1104201"/>
          <a:ext cx="1035612" cy="785017"/>
        </a:xfrm>
        <a:prstGeom prst="round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b="1" kern="1200" dirty="0">
              <a:solidFill>
                <a:srgbClr val="FF0066"/>
              </a:solidFill>
              <a:latin typeface="Times New Roman" panose="02020603050405020304" pitchFamily="18" charset="0"/>
              <a:cs typeface="Times New Roman" panose="02020603050405020304" pitchFamily="18" charset="0"/>
            </a:rPr>
            <a:t>63184,19 руб.</a:t>
          </a:r>
        </a:p>
      </dsp:txBody>
      <dsp:txXfrm>
        <a:off x="834946" y="1142522"/>
        <a:ext cx="958970" cy="70837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4E46CD-D529-4EED-B337-17F8197A185B}">
      <dsp:nvSpPr>
        <dsp:cNvPr id="0" name=""/>
        <dsp:cNvSpPr/>
      </dsp:nvSpPr>
      <dsp:spPr>
        <a:xfrm>
          <a:off x="0" y="0"/>
          <a:ext cx="1593250" cy="2208402"/>
        </a:xfrm>
        <a:prstGeom prst="triangle">
          <a:avLst/>
        </a:prstGeom>
        <a:solidFill>
          <a:schemeClr val="accent4">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25DD9CE1-87B9-46EB-BB93-ACA1C2630F9F}">
      <dsp:nvSpPr>
        <dsp:cNvPr id="0" name=""/>
        <dsp:cNvSpPr/>
      </dsp:nvSpPr>
      <dsp:spPr>
        <a:xfrm>
          <a:off x="796625" y="221055"/>
          <a:ext cx="1035612" cy="785017"/>
        </a:xfrm>
        <a:prstGeom prst="round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b="1" kern="1200" dirty="0">
              <a:solidFill>
                <a:srgbClr val="FF0066"/>
              </a:solidFill>
              <a:latin typeface="Times New Roman" panose="02020603050405020304" pitchFamily="18" charset="0"/>
              <a:cs typeface="Times New Roman" panose="02020603050405020304" pitchFamily="18" charset="0"/>
            </a:rPr>
            <a:t>11800 чел.</a:t>
          </a:r>
        </a:p>
      </dsp:txBody>
      <dsp:txXfrm>
        <a:off x="834946" y="259376"/>
        <a:ext cx="958970" cy="708375"/>
      </dsp:txXfrm>
    </dsp:sp>
    <dsp:sp modelId="{3F9420B1-10EE-4340-BA44-2FC20744A5FD}">
      <dsp:nvSpPr>
        <dsp:cNvPr id="0" name=""/>
        <dsp:cNvSpPr/>
      </dsp:nvSpPr>
      <dsp:spPr>
        <a:xfrm>
          <a:off x="796625" y="1104201"/>
          <a:ext cx="1035612" cy="785017"/>
        </a:xfrm>
        <a:prstGeom prst="round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b="1" kern="1200" dirty="0">
              <a:solidFill>
                <a:srgbClr val="FF0066"/>
              </a:solidFill>
              <a:latin typeface="Times New Roman" panose="02020603050405020304" pitchFamily="18" charset="0"/>
              <a:cs typeface="Times New Roman" panose="02020603050405020304" pitchFamily="18" charset="0"/>
            </a:rPr>
            <a:t>64825,7 руб.</a:t>
          </a:r>
        </a:p>
      </dsp:txBody>
      <dsp:txXfrm>
        <a:off x="834946" y="1142522"/>
        <a:ext cx="958970" cy="708375"/>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5E0BDE-DF5D-414E-8921-7E7B1B84F7F4}">
      <dsp:nvSpPr>
        <dsp:cNvPr id="0" name=""/>
        <dsp:cNvSpPr/>
      </dsp:nvSpPr>
      <dsp:spPr>
        <a:xfrm>
          <a:off x="188261" y="538"/>
          <a:ext cx="1058730" cy="635238"/>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b="1" kern="1200" dirty="0">
              <a:solidFill>
                <a:srgbClr val="0000CC"/>
              </a:solidFill>
              <a:latin typeface="Times New Roman" panose="02020603050405020304" pitchFamily="18" charset="0"/>
              <a:cs typeface="Times New Roman" panose="02020603050405020304" pitchFamily="18" charset="0"/>
            </a:rPr>
            <a:t>образование</a:t>
          </a:r>
        </a:p>
        <a:p>
          <a:pPr marL="0" lvl="0" indent="0" algn="ctr" defTabSz="488950">
            <a:lnSpc>
              <a:spcPct val="90000"/>
            </a:lnSpc>
            <a:spcBef>
              <a:spcPct val="0"/>
            </a:spcBef>
            <a:spcAft>
              <a:spcPct val="35000"/>
            </a:spcAft>
            <a:buNone/>
          </a:pPr>
          <a:r>
            <a:rPr lang="ru-RU" sz="1100" b="1" kern="1200" dirty="0">
              <a:solidFill>
                <a:srgbClr val="0000CC"/>
              </a:solidFill>
              <a:latin typeface="Times New Roman" panose="02020603050405020304" pitchFamily="18" charset="0"/>
              <a:cs typeface="Times New Roman" panose="02020603050405020304" pitchFamily="18" charset="0"/>
            </a:rPr>
            <a:t>32519,96 руб. </a:t>
          </a:r>
        </a:p>
      </dsp:txBody>
      <dsp:txXfrm>
        <a:off x="188261" y="538"/>
        <a:ext cx="1058730" cy="635238"/>
      </dsp:txXfrm>
    </dsp:sp>
    <dsp:sp modelId="{0BFA3F03-0F5D-4AE4-BEA6-19EF93C616E7}">
      <dsp:nvSpPr>
        <dsp:cNvPr id="0" name=""/>
        <dsp:cNvSpPr/>
      </dsp:nvSpPr>
      <dsp:spPr>
        <a:xfrm>
          <a:off x="1352865" y="538"/>
          <a:ext cx="1058730" cy="635238"/>
        </a:xfrm>
        <a:prstGeom prst="rect">
          <a:avLst/>
        </a:prstGeom>
        <a:gradFill rotWithShape="0">
          <a:gsLst>
            <a:gs pos="0">
              <a:schemeClr val="accent4">
                <a:hueOff val="2450223"/>
                <a:satOff val="-10194"/>
                <a:lumOff val="2402"/>
                <a:alphaOff val="0"/>
                <a:satMod val="103000"/>
                <a:lumMod val="102000"/>
                <a:tint val="94000"/>
              </a:schemeClr>
            </a:gs>
            <a:gs pos="50000">
              <a:schemeClr val="accent4">
                <a:hueOff val="2450223"/>
                <a:satOff val="-10194"/>
                <a:lumOff val="2402"/>
                <a:alphaOff val="0"/>
                <a:satMod val="110000"/>
                <a:lumMod val="100000"/>
                <a:shade val="100000"/>
              </a:schemeClr>
            </a:gs>
            <a:gs pos="100000">
              <a:schemeClr val="accent4">
                <a:hueOff val="2450223"/>
                <a:satOff val="-10194"/>
                <a:lumOff val="2402"/>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b="1" kern="1200" dirty="0">
              <a:solidFill>
                <a:srgbClr val="0000CC"/>
              </a:solidFill>
              <a:latin typeface="Times New Roman" panose="02020603050405020304" pitchFamily="18" charset="0"/>
              <a:cs typeface="Times New Roman" panose="02020603050405020304" pitchFamily="18" charset="0"/>
            </a:rPr>
            <a:t>культура и спорт</a:t>
          </a:r>
        </a:p>
        <a:p>
          <a:pPr marL="0" lvl="0" indent="0" algn="ctr" defTabSz="488950">
            <a:lnSpc>
              <a:spcPct val="90000"/>
            </a:lnSpc>
            <a:spcBef>
              <a:spcPct val="0"/>
            </a:spcBef>
            <a:spcAft>
              <a:spcPct val="35000"/>
            </a:spcAft>
            <a:buNone/>
          </a:pPr>
          <a:r>
            <a:rPr lang="ru-RU" sz="1100" b="1" kern="1200" dirty="0">
              <a:solidFill>
                <a:srgbClr val="0000CC"/>
              </a:solidFill>
              <a:latin typeface="Times New Roman" panose="02020603050405020304" pitchFamily="18" charset="0"/>
              <a:cs typeface="Times New Roman" panose="02020603050405020304" pitchFamily="18" charset="0"/>
            </a:rPr>
            <a:t>8103,94 руб.</a:t>
          </a:r>
        </a:p>
      </dsp:txBody>
      <dsp:txXfrm>
        <a:off x="1352865" y="538"/>
        <a:ext cx="1058730" cy="635238"/>
      </dsp:txXfrm>
    </dsp:sp>
    <dsp:sp modelId="{0A06CDE8-44CB-4708-959D-082962BAA242}">
      <dsp:nvSpPr>
        <dsp:cNvPr id="0" name=""/>
        <dsp:cNvSpPr/>
      </dsp:nvSpPr>
      <dsp:spPr>
        <a:xfrm>
          <a:off x="188261" y="741650"/>
          <a:ext cx="1058730" cy="635238"/>
        </a:xfrm>
        <a:prstGeom prst="rect">
          <a:avLst/>
        </a:prstGeom>
        <a:gradFill rotWithShape="0">
          <a:gsLst>
            <a:gs pos="0">
              <a:schemeClr val="accent4">
                <a:hueOff val="4900445"/>
                <a:satOff val="-20388"/>
                <a:lumOff val="4804"/>
                <a:alphaOff val="0"/>
                <a:satMod val="103000"/>
                <a:lumMod val="102000"/>
                <a:tint val="94000"/>
              </a:schemeClr>
            </a:gs>
            <a:gs pos="50000">
              <a:schemeClr val="accent4">
                <a:hueOff val="4900445"/>
                <a:satOff val="-20388"/>
                <a:lumOff val="4804"/>
                <a:alphaOff val="0"/>
                <a:satMod val="110000"/>
                <a:lumMod val="100000"/>
                <a:shade val="100000"/>
              </a:schemeClr>
            </a:gs>
            <a:gs pos="100000">
              <a:schemeClr val="accent4">
                <a:hueOff val="4900445"/>
                <a:satOff val="-20388"/>
                <a:lumOff val="4804"/>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b="1" kern="1200" dirty="0">
              <a:solidFill>
                <a:srgbClr val="0000CC"/>
              </a:solidFill>
              <a:latin typeface="Times New Roman" panose="02020603050405020304" pitchFamily="18" charset="0"/>
              <a:cs typeface="Times New Roman" panose="02020603050405020304" pitchFamily="18" charset="0"/>
            </a:rPr>
            <a:t>социальная политика</a:t>
          </a:r>
        </a:p>
        <a:p>
          <a:pPr marL="0" lvl="0" indent="0" algn="ctr" defTabSz="488950">
            <a:lnSpc>
              <a:spcPct val="90000"/>
            </a:lnSpc>
            <a:spcBef>
              <a:spcPct val="0"/>
            </a:spcBef>
            <a:spcAft>
              <a:spcPct val="35000"/>
            </a:spcAft>
            <a:buNone/>
          </a:pPr>
          <a:r>
            <a:rPr lang="ru-RU" sz="1100" b="1" kern="1200" dirty="0">
              <a:solidFill>
                <a:srgbClr val="0000CC"/>
              </a:solidFill>
              <a:latin typeface="Times New Roman" panose="02020603050405020304" pitchFamily="18" charset="0"/>
              <a:cs typeface="Times New Roman" panose="02020603050405020304" pitchFamily="18" charset="0"/>
            </a:rPr>
            <a:t>2811,94 руб.</a:t>
          </a:r>
        </a:p>
      </dsp:txBody>
      <dsp:txXfrm>
        <a:off x="188261" y="741650"/>
        <a:ext cx="1058730" cy="635238"/>
      </dsp:txXfrm>
    </dsp:sp>
    <dsp:sp modelId="{417FF8CC-F156-4146-A9F1-4F70E286B10C}">
      <dsp:nvSpPr>
        <dsp:cNvPr id="0" name=""/>
        <dsp:cNvSpPr/>
      </dsp:nvSpPr>
      <dsp:spPr>
        <a:xfrm>
          <a:off x="1352865" y="741650"/>
          <a:ext cx="1058730" cy="635238"/>
        </a:xfrm>
        <a:prstGeom prst="rect">
          <a:avLst/>
        </a:prstGeom>
        <a:gradFill rotWithShape="0">
          <a:gsLst>
            <a:gs pos="0">
              <a:schemeClr val="accent4">
                <a:hueOff val="7350668"/>
                <a:satOff val="-30583"/>
                <a:lumOff val="7206"/>
                <a:alphaOff val="0"/>
                <a:satMod val="103000"/>
                <a:lumMod val="102000"/>
                <a:tint val="94000"/>
              </a:schemeClr>
            </a:gs>
            <a:gs pos="50000">
              <a:schemeClr val="accent4">
                <a:hueOff val="7350668"/>
                <a:satOff val="-30583"/>
                <a:lumOff val="7206"/>
                <a:alphaOff val="0"/>
                <a:satMod val="110000"/>
                <a:lumMod val="100000"/>
                <a:shade val="100000"/>
              </a:schemeClr>
            </a:gs>
            <a:gs pos="100000">
              <a:schemeClr val="accent4">
                <a:hueOff val="7350668"/>
                <a:satOff val="-30583"/>
                <a:lumOff val="7206"/>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b="1" kern="1200" dirty="0">
              <a:solidFill>
                <a:srgbClr val="0000CC"/>
              </a:solidFill>
              <a:latin typeface="Times New Roman" panose="02020603050405020304" pitchFamily="18" charset="0"/>
              <a:cs typeface="Times New Roman" panose="02020603050405020304" pitchFamily="18" charset="0"/>
            </a:rPr>
            <a:t>прочие расходы</a:t>
          </a:r>
        </a:p>
        <a:p>
          <a:pPr marL="0" lvl="0" indent="0" algn="ctr" defTabSz="488950">
            <a:lnSpc>
              <a:spcPct val="90000"/>
            </a:lnSpc>
            <a:spcBef>
              <a:spcPct val="0"/>
            </a:spcBef>
            <a:spcAft>
              <a:spcPct val="35000"/>
            </a:spcAft>
            <a:buNone/>
          </a:pPr>
          <a:r>
            <a:rPr lang="ru-RU" sz="1100" b="1" kern="1200" dirty="0">
              <a:solidFill>
                <a:srgbClr val="0000CC"/>
              </a:solidFill>
              <a:latin typeface="Times New Roman" panose="02020603050405020304" pitchFamily="18" charset="0"/>
              <a:cs typeface="Times New Roman" panose="02020603050405020304" pitchFamily="18" charset="0"/>
            </a:rPr>
            <a:t>16436,22 руб.</a:t>
          </a:r>
        </a:p>
      </dsp:txBody>
      <dsp:txXfrm>
        <a:off x="1352865" y="741650"/>
        <a:ext cx="1058730" cy="635238"/>
      </dsp:txXfrm>
    </dsp:sp>
    <dsp:sp modelId="{6481A353-7E85-4EB0-91CC-2F043F8FB78F}">
      <dsp:nvSpPr>
        <dsp:cNvPr id="0" name=""/>
        <dsp:cNvSpPr/>
      </dsp:nvSpPr>
      <dsp:spPr>
        <a:xfrm>
          <a:off x="770563" y="1482761"/>
          <a:ext cx="1058730" cy="635238"/>
        </a:xfrm>
        <a:prstGeom prst="rect">
          <a:avLst/>
        </a:prstGeom>
        <a:gradFill rotWithShape="0">
          <a:gsLst>
            <a:gs pos="0">
              <a:schemeClr val="accent4">
                <a:hueOff val="9800891"/>
                <a:satOff val="-40777"/>
                <a:lumOff val="9608"/>
                <a:alphaOff val="0"/>
                <a:satMod val="103000"/>
                <a:lumMod val="102000"/>
                <a:tint val="94000"/>
              </a:schemeClr>
            </a:gs>
            <a:gs pos="50000">
              <a:schemeClr val="accent4">
                <a:hueOff val="9800891"/>
                <a:satOff val="-40777"/>
                <a:lumOff val="9608"/>
                <a:alphaOff val="0"/>
                <a:satMod val="110000"/>
                <a:lumMod val="100000"/>
                <a:shade val="100000"/>
              </a:schemeClr>
            </a:gs>
            <a:gs pos="100000">
              <a:schemeClr val="accent4">
                <a:hueOff val="9800891"/>
                <a:satOff val="-40777"/>
                <a:lumOff val="9608"/>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b="1" kern="1200" dirty="0">
              <a:solidFill>
                <a:schemeClr val="tx1">
                  <a:lumMod val="95000"/>
                  <a:lumOff val="5000"/>
                </a:schemeClr>
              </a:solidFill>
              <a:latin typeface="Times New Roman" panose="02020603050405020304" pitchFamily="18" charset="0"/>
              <a:cs typeface="Times New Roman" panose="02020603050405020304" pitchFamily="18" charset="0"/>
            </a:rPr>
            <a:t>2022г (оценка)</a:t>
          </a:r>
        </a:p>
      </dsp:txBody>
      <dsp:txXfrm>
        <a:off x="770563" y="1482761"/>
        <a:ext cx="1058730" cy="635238"/>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5E0BDE-DF5D-414E-8921-7E7B1B84F7F4}">
      <dsp:nvSpPr>
        <dsp:cNvPr id="0" name=""/>
        <dsp:cNvSpPr/>
      </dsp:nvSpPr>
      <dsp:spPr>
        <a:xfrm>
          <a:off x="153212" y="792"/>
          <a:ext cx="1057619" cy="634571"/>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b="1" kern="1200" dirty="0">
              <a:solidFill>
                <a:srgbClr val="0000CC"/>
              </a:solidFill>
              <a:latin typeface="Times New Roman" panose="02020603050405020304" pitchFamily="18" charset="0"/>
              <a:cs typeface="Times New Roman" panose="02020603050405020304" pitchFamily="18" charset="0"/>
            </a:rPr>
            <a:t>образование</a:t>
          </a:r>
        </a:p>
        <a:p>
          <a:pPr marL="0" lvl="0" indent="0" algn="ctr" defTabSz="488950">
            <a:lnSpc>
              <a:spcPct val="90000"/>
            </a:lnSpc>
            <a:spcBef>
              <a:spcPct val="0"/>
            </a:spcBef>
            <a:spcAft>
              <a:spcPct val="35000"/>
            </a:spcAft>
            <a:buNone/>
          </a:pPr>
          <a:r>
            <a:rPr lang="ru-RU" sz="1100" b="1" kern="1200" dirty="0">
              <a:solidFill>
                <a:srgbClr val="0000CC"/>
              </a:solidFill>
              <a:latin typeface="Times New Roman" panose="02020603050405020304" pitchFamily="18" charset="0"/>
              <a:cs typeface="Times New Roman" panose="02020603050405020304" pitchFamily="18" charset="0"/>
            </a:rPr>
            <a:t>34437,29 руб. </a:t>
          </a:r>
        </a:p>
      </dsp:txBody>
      <dsp:txXfrm>
        <a:off x="153212" y="792"/>
        <a:ext cx="1057619" cy="634571"/>
      </dsp:txXfrm>
    </dsp:sp>
    <dsp:sp modelId="{0BFA3F03-0F5D-4AE4-BEA6-19EF93C616E7}">
      <dsp:nvSpPr>
        <dsp:cNvPr id="0" name=""/>
        <dsp:cNvSpPr/>
      </dsp:nvSpPr>
      <dsp:spPr>
        <a:xfrm>
          <a:off x="1316594" y="792"/>
          <a:ext cx="1057619" cy="634571"/>
        </a:xfrm>
        <a:prstGeom prst="rect">
          <a:avLst/>
        </a:prstGeom>
        <a:gradFill rotWithShape="0">
          <a:gsLst>
            <a:gs pos="0">
              <a:schemeClr val="accent4">
                <a:hueOff val="2450223"/>
                <a:satOff val="-10194"/>
                <a:lumOff val="2402"/>
                <a:alphaOff val="0"/>
                <a:satMod val="103000"/>
                <a:lumMod val="102000"/>
                <a:tint val="94000"/>
              </a:schemeClr>
            </a:gs>
            <a:gs pos="50000">
              <a:schemeClr val="accent4">
                <a:hueOff val="2450223"/>
                <a:satOff val="-10194"/>
                <a:lumOff val="2402"/>
                <a:alphaOff val="0"/>
                <a:satMod val="110000"/>
                <a:lumMod val="100000"/>
                <a:shade val="100000"/>
              </a:schemeClr>
            </a:gs>
            <a:gs pos="100000">
              <a:schemeClr val="accent4">
                <a:hueOff val="2450223"/>
                <a:satOff val="-10194"/>
                <a:lumOff val="2402"/>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b="1" kern="1200" dirty="0">
              <a:solidFill>
                <a:srgbClr val="0000CC"/>
              </a:solidFill>
              <a:latin typeface="Times New Roman" panose="02020603050405020304" pitchFamily="18" charset="0"/>
              <a:cs typeface="Times New Roman" panose="02020603050405020304" pitchFamily="18" charset="0"/>
            </a:rPr>
            <a:t>культура и спорт</a:t>
          </a:r>
        </a:p>
        <a:p>
          <a:pPr marL="0" lvl="0" indent="0" algn="ctr" defTabSz="488950">
            <a:lnSpc>
              <a:spcPct val="90000"/>
            </a:lnSpc>
            <a:spcBef>
              <a:spcPct val="0"/>
            </a:spcBef>
            <a:spcAft>
              <a:spcPct val="35000"/>
            </a:spcAft>
            <a:buNone/>
          </a:pPr>
          <a:r>
            <a:rPr lang="ru-RU" sz="1100" b="1" kern="1200" dirty="0">
              <a:solidFill>
                <a:srgbClr val="0000CC"/>
              </a:solidFill>
              <a:latin typeface="Times New Roman" panose="02020603050405020304" pitchFamily="18" charset="0"/>
              <a:cs typeface="Times New Roman" panose="02020603050405020304" pitchFamily="18" charset="0"/>
            </a:rPr>
            <a:t>5975,32 руб.</a:t>
          </a:r>
        </a:p>
      </dsp:txBody>
      <dsp:txXfrm>
        <a:off x="1316594" y="792"/>
        <a:ext cx="1057619" cy="634571"/>
      </dsp:txXfrm>
    </dsp:sp>
    <dsp:sp modelId="{0A06CDE8-44CB-4708-959D-082962BAA242}">
      <dsp:nvSpPr>
        <dsp:cNvPr id="0" name=""/>
        <dsp:cNvSpPr/>
      </dsp:nvSpPr>
      <dsp:spPr>
        <a:xfrm>
          <a:off x="153212" y="741126"/>
          <a:ext cx="1057619" cy="634571"/>
        </a:xfrm>
        <a:prstGeom prst="rect">
          <a:avLst/>
        </a:prstGeom>
        <a:gradFill rotWithShape="0">
          <a:gsLst>
            <a:gs pos="0">
              <a:schemeClr val="accent4">
                <a:hueOff val="4900445"/>
                <a:satOff val="-20388"/>
                <a:lumOff val="4804"/>
                <a:alphaOff val="0"/>
                <a:satMod val="103000"/>
                <a:lumMod val="102000"/>
                <a:tint val="94000"/>
              </a:schemeClr>
            </a:gs>
            <a:gs pos="50000">
              <a:schemeClr val="accent4">
                <a:hueOff val="4900445"/>
                <a:satOff val="-20388"/>
                <a:lumOff val="4804"/>
                <a:alphaOff val="0"/>
                <a:satMod val="110000"/>
                <a:lumMod val="100000"/>
                <a:shade val="100000"/>
              </a:schemeClr>
            </a:gs>
            <a:gs pos="100000">
              <a:schemeClr val="accent4">
                <a:hueOff val="4900445"/>
                <a:satOff val="-20388"/>
                <a:lumOff val="4804"/>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b="1" kern="1200" dirty="0">
              <a:solidFill>
                <a:srgbClr val="0000CC"/>
              </a:solidFill>
              <a:latin typeface="Times New Roman" panose="02020603050405020304" pitchFamily="18" charset="0"/>
              <a:cs typeface="Times New Roman" panose="02020603050405020304" pitchFamily="18" charset="0"/>
            </a:rPr>
            <a:t>социальная политика</a:t>
          </a:r>
        </a:p>
        <a:p>
          <a:pPr marL="0" lvl="0" indent="0" algn="ctr" defTabSz="488950">
            <a:lnSpc>
              <a:spcPct val="90000"/>
            </a:lnSpc>
            <a:spcBef>
              <a:spcPct val="0"/>
            </a:spcBef>
            <a:spcAft>
              <a:spcPct val="35000"/>
            </a:spcAft>
            <a:buNone/>
          </a:pPr>
          <a:r>
            <a:rPr lang="ru-RU" sz="1100" b="1" kern="1200" dirty="0">
              <a:solidFill>
                <a:srgbClr val="0000CC"/>
              </a:solidFill>
              <a:latin typeface="Times New Roman" panose="02020603050405020304" pitchFamily="18" charset="0"/>
              <a:cs typeface="Times New Roman" panose="02020603050405020304" pitchFamily="18" charset="0"/>
            </a:rPr>
            <a:t>4331,66 руб.</a:t>
          </a:r>
        </a:p>
      </dsp:txBody>
      <dsp:txXfrm>
        <a:off x="153212" y="741126"/>
        <a:ext cx="1057619" cy="634571"/>
      </dsp:txXfrm>
    </dsp:sp>
    <dsp:sp modelId="{417FF8CC-F156-4146-A9F1-4F70E286B10C}">
      <dsp:nvSpPr>
        <dsp:cNvPr id="0" name=""/>
        <dsp:cNvSpPr/>
      </dsp:nvSpPr>
      <dsp:spPr>
        <a:xfrm>
          <a:off x="1316594" y="741126"/>
          <a:ext cx="1057619" cy="634571"/>
        </a:xfrm>
        <a:prstGeom prst="rect">
          <a:avLst/>
        </a:prstGeom>
        <a:gradFill rotWithShape="0">
          <a:gsLst>
            <a:gs pos="0">
              <a:schemeClr val="accent4">
                <a:hueOff val="7350668"/>
                <a:satOff val="-30583"/>
                <a:lumOff val="7206"/>
                <a:alphaOff val="0"/>
                <a:satMod val="103000"/>
                <a:lumMod val="102000"/>
                <a:tint val="94000"/>
              </a:schemeClr>
            </a:gs>
            <a:gs pos="50000">
              <a:schemeClr val="accent4">
                <a:hueOff val="7350668"/>
                <a:satOff val="-30583"/>
                <a:lumOff val="7206"/>
                <a:alphaOff val="0"/>
                <a:satMod val="110000"/>
                <a:lumMod val="100000"/>
                <a:shade val="100000"/>
              </a:schemeClr>
            </a:gs>
            <a:gs pos="100000">
              <a:schemeClr val="accent4">
                <a:hueOff val="7350668"/>
                <a:satOff val="-30583"/>
                <a:lumOff val="7206"/>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b="1" kern="1200" dirty="0">
              <a:solidFill>
                <a:srgbClr val="0000CC"/>
              </a:solidFill>
              <a:latin typeface="Times New Roman" panose="02020603050405020304" pitchFamily="18" charset="0"/>
              <a:cs typeface="Times New Roman" panose="02020603050405020304" pitchFamily="18" charset="0"/>
            </a:rPr>
            <a:t>прочие расходы</a:t>
          </a:r>
        </a:p>
        <a:p>
          <a:pPr marL="0" lvl="0" indent="0" algn="ctr" defTabSz="488950">
            <a:lnSpc>
              <a:spcPct val="90000"/>
            </a:lnSpc>
            <a:spcBef>
              <a:spcPct val="0"/>
            </a:spcBef>
            <a:spcAft>
              <a:spcPct val="35000"/>
            </a:spcAft>
            <a:buNone/>
          </a:pPr>
          <a:r>
            <a:rPr lang="ru-RU" sz="1100" b="1" kern="1200" dirty="0">
              <a:solidFill>
                <a:srgbClr val="0000CC"/>
              </a:solidFill>
              <a:latin typeface="Times New Roman" panose="02020603050405020304" pitchFamily="18" charset="0"/>
              <a:cs typeface="Times New Roman" panose="02020603050405020304" pitchFamily="18" charset="0"/>
            </a:rPr>
            <a:t>15768,14 руб.</a:t>
          </a:r>
        </a:p>
      </dsp:txBody>
      <dsp:txXfrm>
        <a:off x="1316594" y="741126"/>
        <a:ext cx="1057619" cy="634571"/>
      </dsp:txXfrm>
    </dsp:sp>
    <dsp:sp modelId="{6481A353-7E85-4EB0-91CC-2F043F8FB78F}">
      <dsp:nvSpPr>
        <dsp:cNvPr id="0" name=""/>
        <dsp:cNvSpPr/>
      </dsp:nvSpPr>
      <dsp:spPr>
        <a:xfrm>
          <a:off x="734903" y="1481460"/>
          <a:ext cx="1057619" cy="634571"/>
        </a:xfrm>
        <a:prstGeom prst="rect">
          <a:avLst/>
        </a:prstGeom>
        <a:gradFill rotWithShape="0">
          <a:gsLst>
            <a:gs pos="0">
              <a:schemeClr val="accent4">
                <a:hueOff val="9800891"/>
                <a:satOff val="-40777"/>
                <a:lumOff val="9608"/>
                <a:alphaOff val="0"/>
                <a:satMod val="103000"/>
                <a:lumMod val="102000"/>
                <a:tint val="94000"/>
              </a:schemeClr>
            </a:gs>
            <a:gs pos="50000">
              <a:schemeClr val="accent4">
                <a:hueOff val="9800891"/>
                <a:satOff val="-40777"/>
                <a:lumOff val="9608"/>
                <a:alphaOff val="0"/>
                <a:satMod val="110000"/>
                <a:lumMod val="100000"/>
                <a:shade val="100000"/>
              </a:schemeClr>
            </a:gs>
            <a:gs pos="100000">
              <a:schemeClr val="accent4">
                <a:hueOff val="9800891"/>
                <a:satOff val="-40777"/>
                <a:lumOff val="9608"/>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b="1" kern="1200" dirty="0">
              <a:solidFill>
                <a:schemeClr val="tx1">
                  <a:lumMod val="95000"/>
                  <a:lumOff val="5000"/>
                </a:schemeClr>
              </a:solidFill>
              <a:latin typeface="Times New Roman" panose="02020603050405020304" pitchFamily="18" charset="0"/>
              <a:cs typeface="Times New Roman" panose="02020603050405020304" pitchFamily="18" charset="0"/>
            </a:rPr>
            <a:t>2023г (план)</a:t>
          </a:r>
        </a:p>
      </dsp:txBody>
      <dsp:txXfrm>
        <a:off x="734903" y="1481460"/>
        <a:ext cx="1057619" cy="634571"/>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5E0BDE-DF5D-414E-8921-7E7B1B84F7F4}">
      <dsp:nvSpPr>
        <dsp:cNvPr id="0" name=""/>
        <dsp:cNvSpPr/>
      </dsp:nvSpPr>
      <dsp:spPr>
        <a:xfrm>
          <a:off x="153212" y="792"/>
          <a:ext cx="1057619" cy="634571"/>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b="1" kern="1200" dirty="0">
              <a:solidFill>
                <a:srgbClr val="0000CC"/>
              </a:solidFill>
              <a:latin typeface="Times New Roman" panose="02020603050405020304" pitchFamily="18" charset="0"/>
              <a:cs typeface="Times New Roman" panose="02020603050405020304" pitchFamily="18" charset="0"/>
            </a:rPr>
            <a:t>образование</a:t>
          </a:r>
        </a:p>
        <a:p>
          <a:pPr marL="0" lvl="0" indent="0" algn="ctr" defTabSz="488950">
            <a:lnSpc>
              <a:spcPct val="90000"/>
            </a:lnSpc>
            <a:spcBef>
              <a:spcPct val="0"/>
            </a:spcBef>
            <a:spcAft>
              <a:spcPct val="35000"/>
            </a:spcAft>
            <a:buNone/>
          </a:pPr>
          <a:r>
            <a:rPr lang="ru-RU" sz="1100" b="1" kern="1200" dirty="0">
              <a:solidFill>
                <a:srgbClr val="0000CC"/>
              </a:solidFill>
              <a:latin typeface="Times New Roman" panose="02020603050405020304" pitchFamily="18" charset="0"/>
              <a:cs typeface="Times New Roman" panose="02020603050405020304" pitchFamily="18" charset="0"/>
            </a:rPr>
            <a:t>36403,20 руб. </a:t>
          </a:r>
        </a:p>
      </dsp:txBody>
      <dsp:txXfrm>
        <a:off x="153212" y="792"/>
        <a:ext cx="1057619" cy="634571"/>
      </dsp:txXfrm>
    </dsp:sp>
    <dsp:sp modelId="{0BFA3F03-0F5D-4AE4-BEA6-19EF93C616E7}">
      <dsp:nvSpPr>
        <dsp:cNvPr id="0" name=""/>
        <dsp:cNvSpPr/>
      </dsp:nvSpPr>
      <dsp:spPr>
        <a:xfrm>
          <a:off x="1316594" y="792"/>
          <a:ext cx="1057619" cy="634571"/>
        </a:xfrm>
        <a:prstGeom prst="rect">
          <a:avLst/>
        </a:prstGeom>
        <a:gradFill rotWithShape="0">
          <a:gsLst>
            <a:gs pos="0">
              <a:schemeClr val="accent4">
                <a:hueOff val="2450223"/>
                <a:satOff val="-10194"/>
                <a:lumOff val="2402"/>
                <a:alphaOff val="0"/>
                <a:satMod val="103000"/>
                <a:lumMod val="102000"/>
                <a:tint val="94000"/>
              </a:schemeClr>
            </a:gs>
            <a:gs pos="50000">
              <a:schemeClr val="accent4">
                <a:hueOff val="2450223"/>
                <a:satOff val="-10194"/>
                <a:lumOff val="2402"/>
                <a:alphaOff val="0"/>
                <a:satMod val="110000"/>
                <a:lumMod val="100000"/>
                <a:shade val="100000"/>
              </a:schemeClr>
            </a:gs>
            <a:gs pos="100000">
              <a:schemeClr val="accent4">
                <a:hueOff val="2450223"/>
                <a:satOff val="-10194"/>
                <a:lumOff val="2402"/>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b="1" kern="1200" dirty="0">
              <a:solidFill>
                <a:srgbClr val="0000CC"/>
              </a:solidFill>
              <a:latin typeface="Times New Roman" panose="02020603050405020304" pitchFamily="18" charset="0"/>
              <a:cs typeface="Times New Roman" panose="02020603050405020304" pitchFamily="18" charset="0"/>
            </a:rPr>
            <a:t>культура и спорт</a:t>
          </a:r>
        </a:p>
        <a:p>
          <a:pPr marL="0" lvl="0" indent="0" algn="ctr" defTabSz="488950">
            <a:lnSpc>
              <a:spcPct val="90000"/>
            </a:lnSpc>
            <a:spcBef>
              <a:spcPct val="0"/>
            </a:spcBef>
            <a:spcAft>
              <a:spcPct val="35000"/>
            </a:spcAft>
            <a:buNone/>
          </a:pPr>
          <a:r>
            <a:rPr lang="ru-RU" sz="1100" b="1" kern="1200" dirty="0">
              <a:solidFill>
                <a:srgbClr val="0000CC"/>
              </a:solidFill>
              <a:latin typeface="Times New Roman" panose="02020603050405020304" pitchFamily="18" charset="0"/>
              <a:cs typeface="Times New Roman" panose="02020603050405020304" pitchFamily="18" charset="0"/>
            </a:rPr>
            <a:t>4484,42 руб.</a:t>
          </a:r>
        </a:p>
      </dsp:txBody>
      <dsp:txXfrm>
        <a:off x="1316594" y="792"/>
        <a:ext cx="1057619" cy="634571"/>
      </dsp:txXfrm>
    </dsp:sp>
    <dsp:sp modelId="{0A06CDE8-44CB-4708-959D-082962BAA242}">
      <dsp:nvSpPr>
        <dsp:cNvPr id="0" name=""/>
        <dsp:cNvSpPr/>
      </dsp:nvSpPr>
      <dsp:spPr>
        <a:xfrm>
          <a:off x="153212" y="741126"/>
          <a:ext cx="1057619" cy="634571"/>
        </a:xfrm>
        <a:prstGeom prst="rect">
          <a:avLst/>
        </a:prstGeom>
        <a:gradFill rotWithShape="0">
          <a:gsLst>
            <a:gs pos="0">
              <a:schemeClr val="accent4">
                <a:hueOff val="4900445"/>
                <a:satOff val="-20388"/>
                <a:lumOff val="4804"/>
                <a:alphaOff val="0"/>
                <a:satMod val="103000"/>
                <a:lumMod val="102000"/>
                <a:tint val="94000"/>
              </a:schemeClr>
            </a:gs>
            <a:gs pos="50000">
              <a:schemeClr val="accent4">
                <a:hueOff val="4900445"/>
                <a:satOff val="-20388"/>
                <a:lumOff val="4804"/>
                <a:alphaOff val="0"/>
                <a:satMod val="110000"/>
                <a:lumMod val="100000"/>
                <a:shade val="100000"/>
              </a:schemeClr>
            </a:gs>
            <a:gs pos="100000">
              <a:schemeClr val="accent4">
                <a:hueOff val="4900445"/>
                <a:satOff val="-20388"/>
                <a:lumOff val="4804"/>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b="1" kern="1200" dirty="0">
              <a:solidFill>
                <a:srgbClr val="0000CC"/>
              </a:solidFill>
              <a:latin typeface="Times New Roman" panose="02020603050405020304" pitchFamily="18" charset="0"/>
              <a:cs typeface="Times New Roman" panose="02020603050405020304" pitchFamily="18" charset="0"/>
            </a:rPr>
            <a:t>социальная политика</a:t>
          </a:r>
        </a:p>
        <a:p>
          <a:pPr marL="0" lvl="0" indent="0" algn="ctr" defTabSz="488950">
            <a:lnSpc>
              <a:spcPct val="90000"/>
            </a:lnSpc>
            <a:spcBef>
              <a:spcPct val="0"/>
            </a:spcBef>
            <a:spcAft>
              <a:spcPct val="35000"/>
            </a:spcAft>
            <a:buNone/>
          </a:pPr>
          <a:r>
            <a:rPr lang="ru-RU" sz="1100" b="1" kern="1200" dirty="0">
              <a:solidFill>
                <a:srgbClr val="0000CC"/>
              </a:solidFill>
              <a:latin typeface="Times New Roman" panose="02020603050405020304" pitchFamily="18" charset="0"/>
              <a:cs typeface="Times New Roman" panose="02020603050405020304" pitchFamily="18" charset="0"/>
            </a:rPr>
            <a:t>4440,6 руб.</a:t>
          </a:r>
        </a:p>
      </dsp:txBody>
      <dsp:txXfrm>
        <a:off x="153212" y="741126"/>
        <a:ext cx="1057619" cy="634571"/>
      </dsp:txXfrm>
    </dsp:sp>
    <dsp:sp modelId="{417FF8CC-F156-4146-A9F1-4F70E286B10C}">
      <dsp:nvSpPr>
        <dsp:cNvPr id="0" name=""/>
        <dsp:cNvSpPr/>
      </dsp:nvSpPr>
      <dsp:spPr>
        <a:xfrm>
          <a:off x="1316594" y="741126"/>
          <a:ext cx="1057619" cy="634571"/>
        </a:xfrm>
        <a:prstGeom prst="rect">
          <a:avLst/>
        </a:prstGeom>
        <a:gradFill rotWithShape="0">
          <a:gsLst>
            <a:gs pos="0">
              <a:schemeClr val="accent4">
                <a:hueOff val="7350668"/>
                <a:satOff val="-30583"/>
                <a:lumOff val="7206"/>
                <a:alphaOff val="0"/>
                <a:satMod val="103000"/>
                <a:lumMod val="102000"/>
                <a:tint val="94000"/>
              </a:schemeClr>
            </a:gs>
            <a:gs pos="50000">
              <a:schemeClr val="accent4">
                <a:hueOff val="7350668"/>
                <a:satOff val="-30583"/>
                <a:lumOff val="7206"/>
                <a:alphaOff val="0"/>
                <a:satMod val="110000"/>
                <a:lumMod val="100000"/>
                <a:shade val="100000"/>
              </a:schemeClr>
            </a:gs>
            <a:gs pos="100000">
              <a:schemeClr val="accent4">
                <a:hueOff val="7350668"/>
                <a:satOff val="-30583"/>
                <a:lumOff val="7206"/>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b="1" kern="1200" dirty="0">
              <a:solidFill>
                <a:srgbClr val="0000CC"/>
              </a:solidFill>
              <a:latin typeface="Times New Roman" panose="02020603050405020304" pitchFamily="18" charset="0"/>
              <a:cs typeface="Times New Roman" panose="02020603050405020304" pitchFamily="18" charset="0"/>
            </a:rPr>
            <a:t>прочие расходы</a:t>
          </a:r>
        </a:p>
        <a:p>
          <a:pPr marL="0" lvl="0" indent="0" algn="ctr" defTabSz="488950">
            <a:lnSpc>
              <a:spcPct val="90000"/>
            </a:lnSpc>
            <a:spcBef>
              <a:spcPct val="0"/>
            </a:spcBef>
            <a:spcAft>
              <a:spcPct val="35000"/>
            </a:spcAft>
            <a:buNone/>
          </a:pPr>
          <a:r>
            <a:rPr lang="ru-RU" sz="1100" b="1" kern="1200" dirty="0">
              <a:solidFill>
                <a:srgbClr val="0000CC"/>
              </a:solidFill>
              <a:latin typeface="Times New Roman" panose="02020603050405020304" pitchFamily="18" charset="0"/>
              <a:cs typeface="Times New Roman" panose="02020603050405020304" pitchFamily="18" charset="0"/>
            </a:rPr>
            <a:t>16985,99 руб.</a:t>
          </a:r>
        </a:p>
      </dsp:txBody>
      <dsp:txXfrm>
        <a:off x="1316594" y="741126"/>
        <a:ext cx="1057619" cy="634571"/>
      </dsp:txXfrm>
    </dsp:sp>
    <dsp:sp modelId="{6481A353-7E85-4EB0-91CC-2F043F8FB78F}">
      <dsp:nvSpPr>
        <dsp:cNvPr id="0" name=""/>
        <dsp:cNvSpPr/>
      </dsp:nvSpPr>
      <dsp:spPr>
        <a:xfrm>
          <a:off x="734903" y="1481460"/>
          <a:ext cx="1057619" cy="634571"/>
        </a:xfrm>
        <a:prstGeom prst="rect">
          <a:avLst/>
        </a:prstGeom>
        <a:gradFill rotWithShape="0">
          <a:gsLst>
            <a:gs pos="0">
              <a:schemeClr val="accent4">
                <a:hueOff val="9800891"/>
                <a:satOff val="-40777"/>
                <a:lumOff val="9608"/>
                <a:alphaOff val="0"/>
                <a:satMod val="103000"/>
                <a:lumMod val="102000"/>
                <a:tint val="94000"/>
              </a:schemeClr>
            </a:gs>
            <a:gs pos="50000">
              <a:schemeClr val="accent4">
                <a:hueOff val="9800891"/>
                <a:satOff val="-40777"/>
                <a:lumOff val="9608"/>
                <a:alphaOff val="0"/>
                <a:satMod val="110000"/>
                <a:lumMod val="100000"/>
                <a:shade val="100000"/>
              </a:schemeClr>
            </a:gs>
            <a:gs pos="100000">
              <a:schemeClr val="accent4">
                <a:hueOff val="9800891"/>
                <a:satOff val="-40777"/>
                <a:lumOff val="9608"/>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b="1" kern="1200" dirty="0">
              <a:solidFill>
                <a:schemeClr val="tx1">
                  <a:lumMod val="95000"/>
                  <a:lumOff val="5000"/>
                </a:schemeClr>
              </a:solidFill>
              <a:latin typeface="Times New Roman" panose="02020603050405020304" pitchFamily="18" charset="0"/>
              <a:cs typeface="Times New Roman" panose="02020603050405020304" pitchFamily="18" charset="0"/>
            </a:rPr>
            <a:t>2024г (прогноз)</a:t>
          </a:r>
        </a:p>
      </dsp:txBody>
      <dsp:txXfrm>
        <a:off x="734903" y="1481460"/>
        <a:ext cx="1057619" cy="634571"/>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5E0BDE-DF5D-414E-8921-7E7B1B84F7F4}">
      <dsp:nvSpPr>
        <dsp:cNvPr id="0" name=""/>
        <dsp:cNvSpPr/>
      </dsp:nvSpPr>
      <dsp:spPr>
        <a:xfrm>
          <a:off x="153212" y="792"/>
          <a:ext cx="1057619" cy="634571"/>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b="1" kern="1200" dirty="0">
              <a:solidFill>
                <a:srgbClr val="0000CC"/>
              </a:solidFill>
              <a:latin typeface="Times New Roman" panose="02020603050405020304" pitchFamily="18" charset="0"/>
              <a:cs typeface="Times New Roman" panose="02020603050405020304" pitchFamily="18" charset="0"/>
            </a:rPr>
            <a:t>образование</a:t>
          </a:r>
        </a:p>
        <a:p>
          <a:pPr marL="0" lvl="0" indent="0" algn="ctr" defTabSz="488950">
            <a:lnSpc>
              <a:spcPct val="90000"/>
            </a:lnSpc>
            <a:spcBef>
              <a:spcPct val="0"/>
            </a:spcBef>
            <a:spcAft>
              <a:spcPct val="35000"/>
            </a:spcAft>
            <a:buNone/>
          </a:pPr>
          <a:r>
            <a:rPr lang="ru-RU" sz="1100" b="1" kern="1200" dirty="0">
              <a:solidFill>
                <a:srgbClr val="0000CC"/>
              </a:solidFill>
              <a:latin typeface="Times New Roman" panose="02020603050405020304" pitchFamily="18" charset="0"/>
              <a:cs typeface="Times New Roman" panose="02020603050405020304" pitchFamily="18" charset="0"/>
            </a:rPr>
            <a:t>39889,83 руб. </a:t>
          </a:r>
        </a:p>
      </dsp:txBody>
      <dsp:txXfrm>
        <a:off x="153212" y="792"/>
        <a:ext cx="1057619" cy="634571"/>
      </dsp:txXfrm>
    </dsp:sp>
    <dsp:sp modelId="{0BFA3F03-0F5D-4AE4-BEA6-19EF93C616E7}">
      <dsp:nvSpPr>
        <dsp:cNvPr id="0" name=""/>
        <dsp:cNvSpPr/>
      </dsp:nvSpPr>
      <dsp:spPr>
        <a:xfrm>
          <a:off x="1316594" y="792"/>
          <a:ext cx="1057619" cy="634571"/>
        </a:xfrm>
        <a:prstGeom prst="rect">
          <a:avLst/>
        </a:prstGeom>
        <a:gradFill rotWithShape="0">
          <a:gsLst>
            <a:gs pos="0">
              <a:schemeClr val="accent4">
                <a:hueOff val="2450223"/>
                <a:satOff val="-10194"/>
                <a:lumOff val="2402"/>
                <a:alphaOff val="0"/>
                <a:satMod val="103000"/>
                <a:lumMod val="102000"/>
                <a:tint val="94000"/>
              </a:schemeClr>
            </a:gs>
            <a:gs pos="50000">
              <a:schemeClr val="accent4">
                <a:hueOff val="2450223"/>
                <a:satOff val="-10194"/>
                <a:lumOff val="2402"/>
                <a:alphaOff val="0"/>
                <a:satMod val="110000"/>
                <a:lumMod val="100000"/>
                <a:shade val="100000"/>
              </a:schemeClr>
            </a:gs>
            <a:gs pos="100000">
              <a:schemeClr val="accent4">
                <a:hueOff val="2450223"/>
                <a:satOff val="-10194"/>
                <a:lumOff val="2402"/>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b="1" kern="1200" dirty="0">
              <a:solidFill>
                <a:srgbClr val="0000CC"/>
              </a:solidFill>
              <a:latin typeface="Times New Roman" panose="02020603050405020304" pitchFamily="18" charset="0"/>
              <a:cs typeface="Times New Roman" panose="02020603050405020304" pitchFamily="18" charset="0"/>
            </a:rPr>
            <a:t>культура и спорт</a:t>
          </a:r>
        </a:p>
        <a:p>
          <a:pPr marL="0" lvl="0" indent="0" algn="ctr" defTabSz="488950">
            <a:lnSpc>
              <a:spcPct val="90000"/>
            </a:lnSpc>
            <a:spcBef>
              <a:spcPct val="0"/>
            </a:spcBef>
            <a:spcAft>
              <a:spcPct val="35000"/>
            </a:spcAft>
            <a:buNone/>
          </a:pPr>
          <a:r>
            <a:rPr lang="ru-RU" sz="1100" b="1" kern="1200" dirty="0">
              <a:solidFill>
                <a:srgbClr val="0000CC"/>
              </a:solidFill>
              <a:latin typeface="Times New Roman" panose="02020603050405020304" pitchFamily="18" charset="0"/>
              <a:cs typeface="Times New Roman" panose="02020603050405020304" pitchFamily="18" charset="0"/>
            </a:rPr>
            <a:t>5411,05 руб.</a:t>
          </a:r>
        </a:p>
      </dsp:txBody>
      <dsp:txXfrm>
        <a:off x="1316594" y="792"/>
        <a:ext cx="1057619" cy="634571"/>
      </dsp:txXfrm>
    </dsp:sp>
    <dsp:sp modelId="{0A06CDE8-44CB-4708-959D-082962BAA242}">
      <dsp:nvSpPr>
        <dsp:cNvPr id="0" name=""/>
        <dsp:cNvSpPr/>
      </dsp:nvSpPr>
      <dsp:spPr>
        <a:xfrm>
          <a:off x="153212" y="741126"/>
          <a:ext cx="1057619" cy="634571"/>
        </a:xfrm>
        <a:prstGeom prst="rect">
          <a:avLst/>
        </a:prstGeom>
        <a:gradFill rotWithShape="0">
          <a:gsLst>
            <a:gs pos="0">
              <a:schemeClr val="accent4">
                <a:hueOff val="4900445"/>
                <a:satOff val="-20388"/>
                <a:lumOff val="4804"/>
                <a:alphaOff val="0"/>
                <a:satMod val="103000"/>
                <a:lumMod val="102000"/>
                <a:tint val="94000"/>
              </a:schemeClr>
            </a:gs>
            <a:gs pos="50000">
              <a:schemeClr val="accent4">
                <a:hueOff val="4900445"/>
                <a:satOff val="-20388"/>
                <a:lumOff val="4804"/>
                <a:alphaOff val="0"/>
                <a:satMod val="110000"/>
                <a:lumMod val="100000"/>
                <a:shade val="100000"/>
              </a:schemeClr>
            </a:gs>
            <a:gs pos="100000">
              <a:schemeClr val="accent4">
                <a:hueOff val="4900445"/>
                <a:satOff val="-20388"/>
                <a:lumOff val="4804"/>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b="1" kern="1200" dirty="0">
              <a:solidFill>
                <a:srgbClr val="0000CC"/>
              </a:solidFill>
              <a:latin typeface="Times New Roman" panose="02020603050405020304" pitchFamily="18" charset="0"/>
              <a:cs typeface="Times New Roman" panose="02020603050405020304" pitchFamily="18" charset="0"/>
            </a:rPr>
            <a:t>социальная политика</a:t>
          </a:r>
        </a:p>
        <a:p>
          <a:pPr marL="0" lvl="0" indent="0" algn="ctr" defTabSz="488950">
            <a:lnSpc>
              <a:spcPct val="90000"/>
            </a:lnSpc>
            <a:spcBef>
              <a:spcPct val="0"/>
            </a:spcBef>
            <a:spcAft>
              <a:spcPct val="35000"/>
            </a:spcAft>
            <a:buNone/>
          </a:pPr>
          <a:r>
            <a:rPr lang="ru-RU" sz="1100" b="1" kern="1200" dirty="0">
              <a:solidFill>
                <a:srgbClr val="0000CC"/>
              </a:solidFill>
              <a:latin typeface="Times New Roman" panose="02020603050405020304" pitchFamily="18" charset="0"/>
              <a:cs typeface="Times New Roman" panose="02020603050405020304" pitchFamily="18" charset="0"/>
            </a:rPr>
            <a:t>4421,54 руб.</a:t>
          </a:r>
        </a:p>
      </dsp:txBody>
      <dsp:txXfrm>
        <a:off x="153212" y="741126"/>
        <a:ext cx="1057619" cy="634571"/>
      </dsp:txXfrm>
    </dsp:sp>
    <dsp:sp modelId="{417FF8CC-F156-4146-A9F1-4F70E286B10C}">
      <dsp:nvSpPr>
        <dsp:cNvPr id="0" name=""/>
        <dsp:cNvSpPr/>
      </dsp:nvSpPr>
      <dsp:spPr>
        <a:xfrm>
          <a:off x="1316594" y="741126"/>
          <a:ext cx="1057619" cy="634571"/>
        </a:xfrm>
        <a:prstGeom prst="rect">
          <a:avLst/>
        </a:prstGeom>
        <a:gradFill rotWithShape="0">
          <a:gsLst>
            <a:gs pos="0">
              <a:schemeClr val="accent4">
                <a:hueOff val="7350668"/>
                <a:satOff val="-30583"/>
                <a:lumOff val="7206"/>
                <a:alphaOff val="0"/>
                <a:satMod val="103000"/>
                <a:lumMod val="102000"/>
                <a:tint val="94000"/>
              </a:schemeClr>
            </a:gs>
            <a:gs pos="50000">
              <a:schemeClr val="accent4">
                <a:hueOff val="7350668"/>
                <a:satOff val="-30583"/>
                <a:lumOff val="7206"/>
                <a:alphaOff val="0"/>
                <a:satMod val="110000"/>
                <a:lumMod val="100000"/>
                <a:shade val="100000"/>
              </a:schemeClr>
            </a:gs>
            <a:gs pos="100000">
              <a:schemeClr val="accent4">
                <a:hueOff val="7350668"/>
                <a:satOff val="-30583"/>
                <a:lumOff val="7206"/>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b="1" kern="1200" dirty="0">
              <a:solidFill>
                <a:srgbClr val="0000CC"/>
              </a:solidFill>
              <a:latin typeface="Times New Roman" panose="02020603050405020304" pitchFamily="18" charset="0"/>
              <a:cs typeface="Times New Roman" panose="02020603050405020304" pitchFamily="18" charset="0"/>
            </a:rPr>
            <a:t>прочие расходы</a:t>
          </a:r>
        </a:p>
        <a:p>
          <a:pPr marL="0" lvl="0" indent="0" algn="ctr" defTabSz="488950">
            <a:lnSpc>
              <a:spcPct val="90000"/>
            </a:lnSpc>
            <a:spcBef>
              <a:spcPct val="0"/>
            </a:spcBef>
            <a:spcAft>
              <a:spcPct val="35000"/>
            </a:spcAft>
            <a:buNone/>
          </a:pPr>
          <a:r>
            <a:rPr lang="ru-RU" sz="1100" b="1" kern="1200" dirty="0">
              <a:solidFill>
                <a:srgbClr val="0000CC"/>
              </a:solidFill>
              <a:latin typeface="Times New Roman" panose="02020603050405020304" pitchFamily="18" charset="0"/>
              <a:cs typeface="Times New Roman" panose="02020603050405020304" pitchFamily="18" charset="0"/>
            </a:rPr>
            <a:t>13526,71 руб.</a:t>
          </a:r>
        </a:p>
      </dsp:txBody>
      <dsp:txXfrm>
        <a:off x="1316594" y="741126"/>
        <a:ext cx="1057619" cy="634571"/>
      </dsp:txXfrm>
    </dsp:sp>
    <dsp:sp modelId="{6481A353-7E85-4EB0-91CC-2F043F8FB78F}">
      <dsp:nvSpPr>
        <dsp:cNvPr id="0" name=""/>
        <dsp:cNvSpPr/>
      </dsp:nvSpPr>
      <dsp:spPr>
        <a:xfrm>
          <a:off x="734903" y="1481460"/>
          <a:ext cx="1057619" cy="634571"/>
        </a:xfrm>
        <a:prstGeom prst="rect">
          <a:avLst/>
        </a:prstGeom>
        <a:gradFill rotWithShape="0">
          <a:gsLst>
            <a:gs pos="0">
              <a:schemeClr val="accent4">
                <a:hueOff val="9800891"/>
                <a:satOff val="-40777"/>
                <a:lumOff val="9608"/>
                <a:alphaOff val="0"/>
                <a:satMod val="103000"/>
                <a:lumMod val="102000"/>
                <a:tint val="94000"/>
              </a:schemeClr>
            </a:gs>
            <a:gs pos="50000">
              <a:schemeClr val="accent4">
                <a:hueOff val="9800891"/>
                <a:satOff val="-40777"/>
                <a:lumOff val="9608"/>
                <a:alphaOff val="0"/>
                <a:satMod val="110000"/>
                <a:lumMod val="100000"/>
                <a:shade val="100000"/>
              </a:schemeClr>
            </a:gs>
            <a:gs pos="100000">
              <a:schemeClr val="accent4">
                <a:hueOff val="9800891"/>
                <a:satOff val="-40777"/>
                <a:lumOff val="9608"/>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b="1" kern="1200" dirty="0">
              <a:solidFill>
                <a:schemeClr val="tx1">
                  <a:lumMod val="95000"/>
                  <a:lumOff val="5000"/>
                </a:schemeClr>
              </a:solidFill>
              <a:latin typeface="Times New Roman" panose="02020603050405020304" pitchFamily="18" charset="0"/>
              <a:cs typeface="Times New Roman" panose="02020603050405020304" pitchFamily="18" charset="0"/>
            </a:rPr>
            <a:t>2025г (прогноз)</a:t>
          </a:r>
        </a:p>
      </dsp:txBody>
      <dsp:txXfrm>
        <a:off x="734903" y="1481460"/>
        <a:ext cx="1057619" cy="634571"/>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E82745-C478-4E58-8ADA-DE1760BA91AC}">
      <dsp:nvSpPr>
        <dsp:cNvPr id="0" name=""/>
        <dsp:cNvSpPr/>
      </dsp:nvSpPr>
      <dsp:spPr>
        <a:xfrm>
          <a:off x="0" y="0"/>
          <a:ext cx="5238372" cy="720986"/>
        </a:xfrm>
        <a:prstGeom prst="roundRect">
          <a:avLst>
            <a:gd name="adj" fmla="val 10000"/>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 modelId="{BE50F3B7-6194-4ADD-8DE4-732D0747E10F}">
      <dsp:nvSpPr>
        <dsp:cNvPr id="0" name=""/>
        <dsp:cNvSpPr/>
      </dsp:nvSpPr>
      <dsp:spPr>
        <a:xfrm>
          <a:off x="157151" y="96131"/>
          <a:ext cx="1538771" cy="528723"/>
        </a:xfrm>
        <a:prstGeom prst="roundRect">
          <a:avLst>
            <a:gd name="adj" fmla="val 10000"/>
          </a:avLst>
        </a:prstGeom>
        <a:blipFill rotWithShape="1">
          <a:blip xmlns:r="http://schemas.openxmlformats.org/officeDocument/2006/relationships" r:embed="rId1"/>
          <a:srcRect/>
          <a:stretch>
            <a:fillRect t="-7000" b="-7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CAC331C8-BE51-406F-9EF5-AC6F316EA313}">
      <dsp:nvSpPr>
        <dsp:cNvPr id="0" name=""/>
        <dsp:cNvSpPr/>
      </dsp:nvSpPr>
      <dsp:spPr>
        <a:xfrm rot="10800000">
          <a:off x="157151" y="720986"/>
          <a:ext cx="1538771" cy="881206"/>
        </a:xfrm>
        <a:prstGeom prst="round2SameRect">
          <a:avLst>
            <a:gd name="adj1" fmla="val 10500"/>
            <a:gd name="adj2" fmla="val 0"/>
          </a:avLst>
        </a:prstGeom>
        <a:solidFill>
          <a:schemeClr val="accent2">
            <a:lumMod val="60000"/>
            <a:lumOff val="40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1120" tIns="71120" rIns="71120" bIns="71120" numCol="1" spcCol="1270" anchor="t" anchorCtr="0">
          <a:noAutofit/>
        </a:bodyPr>
        <a:lstStyle/>
        <a:p>
          <a:pPr marL="0" lvl="0" indent="0" algn="ctr" defTabSz="444500">
            <a:lnSpc>
              <a:spcPct val="90000"/>
            </a:lnSpc>
            <a:spcBef>
              <a:spcPct val="0"/>
            </a:spcBef>
            <a:spcAft>
              <a:spcPct val="35000"/>
            </a:spcAft>
            <a:buNone/>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Общегосударственные вопросы</a:t>
          </a:r>
        </a:p>
      </dsp:txBody>
      <dsp:txXfrm rot="10800000">
        <a:off x="184251" y="720986"/>
        <a:ext cx="1484571" cy="854106"/>
      </dsp:txXfrm>
    </dsp:sp>
    <dsp:sp modelId="{1CE14BF8-834A-4D6E-A52E-D40C5754E10D}">
      <dsp:nvSpPr>
        <dsp:cNvPr id="0" name=""/>
        <dsp:cNvSpPr/>
      </dsp:nvSpPr>
      <dsp:spPr>
        <a:xfrm>
          <a:off x="1849800" y="96131"/>
          <a:ext cx="1538771" cy="528723"/>
        </a:xfrm>
        <a:prstGeom prst="roundRect">
          <a:avLst>
            <a:gd name="adj" fmla="val 10000"/>
          </a:avLst>
        </a:prstGeom>
        <a:blipFill rotWithShape="1">
          <a:blip xmlns:r="http://schemas.openxmlformats.org/officeDocument/2006/relationships" r:embed="rId2"/>
          <a:srcRect/>
          <a:stretch>
            <a:fillRect t="-20000" b="-20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472575A3-F211-4156-8D2E-2A5BD46570C9}">
      <dsp:nvSpPr>
        <dsp:cNvPr id="0" name=""/>
        <dsp:cNvSpPr/>
      </dsp:nvSpPr>
      <dsp:spPr>
        <a:xfrm rot="10800000">
          <a:off x="1849800" y="720986"/>
          <a:ext cx="1538771" cy="881206"/>
        </a:xfrm>
        <a:prstGeom prst="round2SameRect">
          <a:avLst>
            <a:gd name="adj1" fmla="val 10500"/>
            <a:gd name="adj2" fmla="val 0"/>
          </a:avLst>
        </a:prstGeom>
        <a:solidFill>
          <a:schemeClr val="accent1">
            <a:lumMod val="60000"/>
            <a:lumOff val="40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1120" tIns="71120" rIns="71120" bIns="71120" numCol="1" spcCol="1270" anchor="t" anchorCtr="0">
          <a:noAutofit/>
        </a:bodyPr>
        <a:lstStyle/>
        <a:p>
          <a:pPr marL="0" lvl="0" indent="0" algn="ctr" defTabSz="444500">
            <a:lnSpc>
              <a:spcPct val="90000"/>
            </a:lnSpc>
            <a:spcBef>
              <a:spcPct val="0"/>
            </a:spcBef>
            <a:spcAft>
              <a:spcPct val="35000"/>
            </a:spcAft>
            <a:buNone/>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Национальная оборона</a:t>
          </a:r>
        </a:p>
      </dsp:txBody>
      <dsp:txXfrm rot="10800000">
        <a:off x="1876900" y="720986"/>
        <a:ext cx="1484571" cy="854106"/>
      </dsp:txXfrm>
    </dsp:sp>
    <dsp:sp modelId="{1796D9A1-3CE5-40E1-A92D-121BD4E4F110}">
      <dsp:nvSpPr>
        <dsp:cNvPr id="0" name=""/>
        <dsp:cNvSpPr/>
      </dsp:nvSpPr>
      <dsp:spPr>
        <a:xfrm>
          <a:off x="3542449" y="96131"/>
          <a:ext cx="1538771" cy="528723"/>
        </a:xfrm>
        <a:prstGeom prst="roundRect">
          <a:avLst>
            <a:gd name="adj" fmla="val 10000"/>
          </a:avLst>
        </a:prstGeom>
        <a:blipFill rotWithShape="1">
          <a:blip xmlns:r="http://schemas.openxmlformats.org/officeDocument/2006/relationships" r:embed="rId3"/>
          <a:srcRect/>
          <a:stretch>
            <a:fillRect t="-9000" b="-9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3DA74EAD-807A-4BC0-8FA9-19E213ACCFC5}">
      <dsp:nvSpPr>
        <dsp:cNvPr id="0" name=""/>
        <dsp:cNvSpPr/>
      </dsp:nvSpPr>
      <dsp:spPr>
        <a:xfrm rot="10800000">
          <a:off x="3542449" y="720986"/>
          <a:ext cx="1538771" cy="881206"/>
        </a:xfrm>
        <a:prstGeom prst="round2SameRect">
          <a:avLst>
            <a:gd name="adj1" fmla="val 10500"/>
            <a:gd name="adj2" fmla="val 0"/>
          </a:avLst>
        </a:prstGeom>
        <a:solidFill>
          <a:schemeClr val="accent4">
            <a:lumMod val="60000"/>
            <a:lumOff val="40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1120" tIns="71120" rIns="71120" bIns="71120" numCol="1" spcCol="1270" anchor="t" anchorCtr="0">
          <a:noAutofit/>
        </a:bodyPr>
        <a:lstStyle/>
        <a:p>
          <a:pPr marL="0" lvl="0" indent="0" algn="ctr" defTabSz="444500">
            <a:lnSpc>
              <a:spcPct val="90000"/>
            </a:lnSpc>
            <a:spcBef>
              <a:spcPct val="0"/>
            </a:spcBef>
            <a:spcAft>
              <a:spcPct val="35000"/>
            </a:spcAft>
            <a:buNone/>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Национальная безопасность и правоохранительная деятельность</a:t>
          </a:r>
        </a:p>
      </dsp:txBody>
      <dsp:txXfrm rot="10800000">
        <a:off x="3569549" y="720986"/>
        <a:ext cx="1484571" cy="854106"/>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E82745-C478-4E58-8ADA-DE1760BA91AC}">
      <dsp:nvSpPr>
        <dsp:cNvPr id="0" name=""/>
        <dsp:cNvSpPr/>
      </dsp:nvSpPr>
      <dsp:spPr>
        <a:xfrm>
          <a:off x="0" y="0"/>
          <a:ext cx="3889693" cy="720986"/>
        </a:xfrm>
        <a:prstGeom prst="roundRect">
          <a:avLst>
            <a:gd name="adj" fmla="val 10000"/>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 modelId="{BE50F3B7-6194-4ADD-8DE4-732D0747E10F}">
      <dsp:nvSpPr>
        <dsp:cNvPr id="0" name=""/>
        <dsp:cNvSpPr/>
      </dsp:nvSpPr>
      <dsp:spPr>
        <a:xfrm>
          <a:off x="116690" y="96131"/>
          <a:ext cx="1142597" cy="528723"/>
        </a:xfrm>
        <a:prstGeom prst="roundRect">
          <a:avLst>
            <a:gd name="adj" fmla="val 10000"/>
          </a:avLst>
        </a:prstGeom>
        <a:blipFill rotWithShape="1">
          <a:blip xmlns:r="http://schemas.openxmlformats.org/officeDocument/2006/relationships" r:embed="rId1"/>
          <a:srcRect/>
          <a:stretch>
            <a:fillRect t="-9000" b="-9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CAC331C8-BE51-406F-9EF5-AC6F316EA313}">
      <dsp:nvSpPr>
        <dsp:cNvPr id="0" name=""/>
        <dsp:cNvSpPr/>
      </dsp:nvSpPr>
      <dsp:spPr>
        <a:xfrm rot="10800000">
          <a:off x="116690" y="720986"/>
          <a:ext cx="1142597" cy="881206"/>
        </a:xfrm>
        <a:prstGeom prst="round2SameRect">
          <a:avLst>
            <a:gd name="adj1" fmla="val 10500"/>
            <a:gd name="adj2" fmla="val 0"/>
          </a:avLst>
        </a:prstGeom>
        <a:solidFill>
          <a:schemeClr val="accent6">
            <a:lumMod val="60000"/>
            <a:lumOff val="40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1120" tIns="71120" rIns="71120" bIns="71120" numCol="1" spcCol="1270" anchor="t" anchorCtr="0">
          <a:noAutofit/>
        </a:bodyPr>
        <a:lstStyle/>
        <a:p>
          <a:pPr marL="0" lvl="0" indent="0" algn="ctr" defTabSz="444500">
            <a:lnSpc>
              <a:spcPct val="90000"/>
            </a:lnSpc>
            <a:spcBef>
              <a:spcPct val="0"/>
            </a:spcBef>
            <a:spcAft>
              <a:spcPct val="35000"/>
            </a:spcAft>
            <a:buNone/>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Национальная экономика</a:t>
          </a:r>
        </a:p>
      </dsp:txBody>
      <dsp:txXfrm rot="10800000">
        <a:off x="143790" y="720986"/>
        <a:ext cx="1088397" cy="854106"/>
      </dsp:txXfrm>
    </dsp:sp>
    <dsp:sp modelId="{1CE14BF8-834A-4D6E-A52E-D40C5754E10D}">
      <dsp:nvSpPr>
        <dsp:cNvPr id="0" name=""/>
        <dsp:cNvSpPr/>
      </dsp:nvSpPr>
      <dsp:spPr>
        <a:xfrm>
          <a:off x="1373547" y="96131"/>
          <a:ext cx="1142597" cy="528723"/>
        </a:xfrm>
        <a:prstGeom prst="roundRect">
          <a:avLst>
            <a:gd name="adj" fmla="val 10000"/>
          </a:avLst>
        </a:prstGeom>
        <a:blipFill rotWithShape="1">
          <a:blip xmlns:r="http://schemas.openxmlformats.org/officeDocument/2006/relationships" r:embed="rId2"/>
          <a:srcRect/>
          <a:stretch>
            <a:fillRect t="-4000" b="-4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472575A3-F211-4156-8D2E-2A5BD46570C9}">
      <dsp:nvSpPr>
        <dsp:cNvPr id="0" name=""/>
        <dsp:cNvSpPr/>
      </dsp:nvSpPr>
      <dsp:spPr>
        <a:xfrm rot="10800000">
          <a:off x="1373547" y="720986"/>
          <a:ext cx="1142597" cy="881206"/>
        </a:xfrm>
        <a:prstGeom prst="round2SameRect">
          <a:avLst>
            <a:gd name="adj1" fmla="val 10500"/>
            <a:gd name="adj2" fmla="val 0"/>
          </a:avLst>
        </a:prstGeom>
        <a:solidFill>
          <a:srgbClr val="FFFF00"/>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1120" tIns="71120" rIns="71120" bIns="71120" numCol="1" spcCol="1270" anchor="t" anchorCtr="0">
          <a:noAutofit/>
        </a:bodyPr>
        <a:lstStyle/>
        <a:p>
          <a:pPr marL="0" lvl="0" indent="0" algn="ctr" defTabSz="444500">
            <a:lnSpc>
              <a:spcPct val="90000"/>
            </a:lnSpc>
            <a:spcBef>
              <a:spcPct val="0"/>
            </a:spcBef>
            <a:spcAft>
              <a:spcPct val="35000"/>
            </a:spcAft>
            <a:buNone/>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Жилищно-коммунальное хозяйство</a:t>
          </a:r>
        </a:p>
      </dsp:txBody>
      <dsp:txXfrm rot="10800000">
        <a:off x="1400647" y="720986"/>
        <a:ext cx="1088397" cy="854106"/>
      </dsp:txXfrm>
    </dsp:sp>
    <dsp:sp modelId="{1796D9A1-3CE5-40E1-A92D-121BD4E4F110}">
      <dsp:nvSpPr>
        <dsp:cNvPr id="0" name=""/>
        <dsp:cNvSpPr/>
      </dsp:nvSpPr>
      <dsp:spPr>
        <a:xfrm>
          <a:off x="2630404" y="96131"/>
          <a:ext cx="1142597" cy="528723"/>
        </a:xfrm>
        <a:prstGeom prst="roundRect">
          <a:avLst>
            <a:gd name="adj" fmla="val 10000"/>
          </a:avLst>
        </a:prstGeom>
        <a:blipFill rotWithShape="1">
          <a:blip xmlns:r="http://schemas.openxmlformats.org/officeDocument/2006/relationships" r:embed="rId3"/>
          <a:srcRect/>
          <a:stretch>
            <a:fillRect t="-4000" b="-4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3DA74EAD-807A-4BC0-8FA9-19E213ACCFC5}">
      <dsp:nvSpPr>
        <dsp:cNvPr id="0" name=""/>
        <dsp:cNvSpPr/>
      </dsp:nvSpPr>
      <dsp:spPr>
        <a:xfrm rot="10800000">
          <a:off x="2630404" y="720986"/>
          <a:ext cx="1142597" cy="881206"/>
        </a:xfrm>
        <a:prstGeom prst="round2SameRect">
          <a:avLst>
            <a:gd name="adj1" fmla="val 10500"/>
            <a:gd name="adj2" fmla="val 0"/>
          </a:avLst>
        </a:prstGeom>
        <a:solidFill>
          <a:srgbClr val="FA7EDC"/>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1120" tIns="71120" rIns="71120" bIns="71120" numCol="1" spcCol="1270" anchor="t" anchorCtr="0">
          <a:noAutofit/>
        </a:bodyPr>
        <a:lstStyle/>
        <a:p>
          <a:pPr marL="0" lvl="0" indent="0" algn="ctr" defTabSz="444500">
            <a:lnSpc>
              <a:spcPct val="90000"/>
            </a:lnSpc>
            <a:spcBef>
              <a:spcPct val="0"/>
            </a:spcBef>
            <a:spcAft>
              <a:spcPct val="35000"/>
            </a:spcAft>
            <a:buNone/>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Образование</a:t>
          </a:r>
        </a:p>
      </dsp:txBody>
      <dsp:txXfrm rot="10800000">
        <a:off x="2657504" y="720986"/>
        <a:ext cx="1088397" cy="854106"/>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E82745-C478-4E58-8ADA-DE1760BA91AC}">
      <dsp:nvSpPr>
        <dsp:cNvPr id="0" name=""/>
        <dsp:cNvSpPr/>
      </dsp:nvSpPr>
      <dsp:spPr>
        <a:xfrm>
          <a:off x="0" y="0"/>
          <a:ext cx="5754847" cy="720986"/>
        </a:xfrm>
        <a:prstGeom prst="roundRect">
          <a:avLst>
            <a:gd name="adj" fmla="val 10000"/>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 modelId="{BE50F3B7-6194-4ADD-8DE4-732D0747E10F}">
      <dsp:nvSpPr>
        <dsp:cNvPr id="0" name=""/>
        <dsp:cNvSpPr/>
      </dsp:nvSpPr>
      <dsp:spPr>
        <a:xfrm>
          <a:off x="174230" y="96131"/>
          <a:ext cx="1257299" cy="528723"/>
        </a:xfrm>
        <a:prstGeom prst="roundRect">
          <a:avLst>
            <a:gd name="adj" fmla="val 10000"/>
          </a:avLst>
        </a:prstGeom>
        <a:blipFill rotWithShape="1">
          <a:blip xmlns:r="http://schemas.openxmlformats.org/officeDocument/2006/relationships" r:embed="rId1"/>
          <a:srcRect/>
          <a:stretch>
            <a:fillRect t="-22000" b="-22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CAC331C8-BE51-406F-9EF5-AC6F316EA313}">
      <dsp:nvSpPr>
        <dsp:cNvPr id="0" name=""/>
        <dsp:cNvSpPr/>
      </dsp:nvSpPr>
      <dsp:spPr>
        <a:xfrm rot="10800000">
          <a:off x="174230" y="720986"/>
          <a:ext cx="1257299" cy="881206"/>
        </a:xfrm>
        <a:prstGeom prst="round2SameRect">
          <a:avLst>
            <a:gd name="adj1" fmla="val 10500"/>
            <a:gd name="adj2" fmla="val 0"/>
          </a:avLst>
        </a:prstGeom>
        <a:solidFill>
          <a:srgbClr val="6CF410"/>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1120" tIns="71120" rIns="71120" bIns="71120" numCol="1" spcCol="1270" anchor="t" anchorCtr="0">
          <a:noAutofit/>
        </a:bodyPr>
        <a:lstStyle/>
        <a:p>
          <a:pPr marL="0" lvl="0" indent="0" algn="ctr" defTabSz="444500">
            <a:lnSpc>
              <a:spcPct val="90000"/>
            </a:lnSpc>
            <a:spcBef>
              <a:spcPct val="0"/>
            </a:spcBef>
            <a:spcAft>
              <a:spcPct val="35000"/>
            </a:spcAft>
            <a:buNone/>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Культура, кинематография</a:t>
          </a:r>
        </a:p>
      </dsp:txBody>
      <dsp:txXfrm rot="10800000">
        <a:off x="201330" y="720986"/>
        <a:ext cx="1203099" cy="854106"/>
      </dsp:txXfrm>
    </dsp:sp>
    <dsp:sp modelId="{1CE14BF8-834A-4D6E-A52E-D40C5754E10D}">
      <dsp:nvSpPr>
        <dsp:cNvPr id="0" name=""/>
        <dsp:cNvSpPr/>
      </dsp:nvSpPr>
      <dsp:spPr>
        <a:xfrm>
          <a:off x="1557259" y="96131"/>
          <a:ext cx="1257299" cy="528723"/>
        </a:xfrm>
        <a:prstGeom prst="roundRect">
          <a:avLst>
            <a:gd name="adj" fmla="val 10000"/>
          </a:avLst>
        </a:prstGeom>
        <a:blipFill rotWithShape="1">
          <a:blip xmlns:r="http://schemas.openxmlformats.org/officeDocument/2006/relationships" r:embed="rId2"/>
          <a:srcRect/>
          <a:stretch>
            <a:fillRect t="-2000" b="-2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472575A3-F211-4156-8D2E-2A5BD46570C9}">
      <dsp:nvSpPr>
        <dsp:cNvPr id="0" name=""/>
        <dsp:cNvSpPr/>
      </dsp:nvSpPr>
      <dsp:spPr>
        <a:xfrm rot="10800000">
          <a:off x="1557259" y="720986"/>
          <a:ext cx="1257299" cy="881206"/>
        </a:xfrm>
        <a:prstGeom prst="round2SameRect">
          <a:avLst>
            <a:gd name="adj1" fmla="val 10500"/>
            <a:gd name="adj2" fmla="val 0"/>
          </a:avLst>
        </a:prstGeom>
        <a:solidFill>
          <a:srgbClr val="FF3399"/>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1120" tIns="71120" rIns="71120" bIns="71120" numCol="1" spcCol="1270" anchor="t" anchorCtr="0">
          <a:noAutofit/>
        </a:bodyPr>
        <a:lstStyle/>
        <a:p>
          <a:pPr marL="0" lvl="0" indent="0" algn="ctr" defTabSz="444500">
            <a:lnSpc>
              <a:spcPct val="90000"/>
            </a:lnSpc>
            <a:spcBef>
              <a:spcPct val="0"/>
            </a:spcBef>
            <a:spcAft>
              <a:spcPct val="35000"/>
            </a:spcAft>
            <a:buNone/>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Социальная политика</a:t>
          </a:r>
        </a:p>
      </dsp:txBody>
      <dsp:txXfrm rot="10800000">
        <a:off x="1584359" y="720986"/>
        <a:ext cx="1203099" cy="854106"/>
      </dsp:txXfrm>
    </dsp:sp>
    <dsp:sp modelId="{1796D9A1-3CE5-40E1-A92D-121BD4E4F110}">
      <dsp:nvSpPr>
        <dsp:cNvPr id="0" name=""/>
        <dsp:cNvSpPr/>
      </dsp:nvSpPr>
      <dsp:spPr>
        <a:xfrm>
          <a:off x="2940288" y="96131"/>
          <a:ext cx="1257299" cy="528723"/>
        </a:xfrm>
        <a:prstGeom prst="roundRect">
          <a:avLst>
            <a:gd name="adj" fmla="val 10000"/>
          </a:avLst>
        </a:prstGeom>
        <a:blipFill rotWithShape="1">
          <a:blip xmlns:r="http://schemas.openxmlformats.org/officeDocument/2006/relationships" r:embed="rId3"/>
          <a:srcRect/>
          <a:stretch>
            <a:fillRect t="-62000" b="-62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3DA74EAD-807A-4BC0-8FA9-19E213ACCFC5}">
      <dsp:nvSpPr>
        <dsp:cNvPr id="0" name=""/>
        <dsp:cNvSpPr/>
      </dsp:nvSpPr>
      <dsp:spPr>
        <a:xfrm rot="10800000">
          <a:off x="2940288" y="720986"/>
          <a:ext cx="1257299" cy="881206"/>
        </a:xfrm>
        <a:prstGeom prst="round2SameRect">
          <a:avLst>
            <a:gd name="adj1" fmla="val 10500"/>
            <a:gd name="adj2" fmla="val 0"/>
          </a:avLst>
        </a:prstGeom>
        <a:solidFill>
          <a:schemeClr val="accent1">
            <a:lumMod val="20000"/>
            <a:lumOff val="80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1120" tIns="71120" rIns="71120" bIns="71120" numCol="1" spcCol="1270" anchor="t" anchorCtr="0">
          <a:noAutofit/>
        </a:bodyPr>
        <a:lstStyle/>
        <a:p>
          <a:pPr marL="0" lvl="0" indent="0" algn="ctr" defTabSz="444500">
            <a:lnSpc>
              <a:spcPct val="90000"/>
            </a:lnSpc>
            <a:spcBef>
              <a:spcPct val="0"/>
            </a:spcBef>
            <a:spcAft>
              <a:spcPct val="35000"/>
            </a:spcAft>
            <a:buNone/>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Физкультура и спорт</a:t>
          </a:r>
        </a:p>
      </dsp:txBody>
      <dsp:txXfrm rot="10800000">
        <a:off x="2967388" y="720986"/>
        <a:ext cx="1203099" cy="854106"/>
      </dsp:txXfrm>
    </dsp:sp>
    <dsp:sp modelId="{BD4B80F7-4A7C-4A37-8EB2-886062AFBCF1}">
      <dsp:nvSpPr>
        <dsp:cNvPr id="0" name=""/>
        <dsp:cNvSpPr/>
      </dsp:nvSpPr>
      <dsp:spPr>
        <a:xfrm>
          <a:off x="4323318" y="96131"/>
          <a:ext cx="1257299" cy="528723"/>
        </a:xfrm>
        <a:prstGeom prst="roundRect">
          <a:avLst>
            <a:gd name="adj" fmla="val 10000"/>
          </a:avLst>
        </a:prstGeom>
        <a:blipFill rotWithShape="1">
          <a:blip xmlns:r="http://schemas.openxmlformats.org/officeDocument/2006/relationships" r:embed="rId4"/>
          <a:srcRect/>
          <a:stretch>
            <a:fillRect l="-1000" r="-1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0DD58BC6-B66C-4C53-8769-20FD4C3E66E4}">
      <dsp:nvSpPr>
        <dsp:cNvPr id="0" name=""/>
        <dsp:cNvSpPr/>
      </dsp:nvSpPr>
      <dsp:spPr>
        <a:xfrm rot="10800000">
          <a:off x="4323318" y="720986"/>
          <a:ext cx="1257299" cy="881206"/>
        </a:xfrm>
        <a:prstGeom prst="round2SameRect">
          <a:avLst>
            <a:gd name="adj1" fmla="val 10500"/>
            <a:gd name="adj2" fmla="val 0"/>
          </a:avLst>
        </a:prstGeom>
        <a:solidFill>
          <a:schemeClr val="bg1">
            <a:lumMod val="95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1120" tIns="71120" rIns="71120" bIns="71120" numCol="1" spcCol="1270" anchor="t" anchorCtr="0">
          <a:noAutofit/>
        </a:bodyPr>
        <a:lstStyle/>
        <a:p>
          <a:pPr marL="0" lvl="0" indent="0" algn="ctr" defTabSz="444500">
            <a:lnSpc>
              <a:spcPct val="90000"/>
            </a:lnSpc>
            <a:spcBef>
              <a:spcPct val="0"/>
            </a:spcBef>
            <a:spcAft>
              <a:spcPct val="35000"/>
            </a:spcAft>
            <a:buNone/>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Средства массовой информации</a:t>
          </a:r>
        </a:p>
      </dsp:txBody>
      <dsp:txXfrm rot="10800000">
        <a:off x="4350418" y="720986"/>
        <a:ext cx="1203099" cy="854106"/>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410574-03E4-41B0-99A4-D2B4B1EA931D}">
      <dsp:nvSpPr>
        <dsp:cNvPr id="0" name=""/>
        <dsp:cNvSpPr/>
      </dsp:nvSpPr>
      <dsp:spPr>
        <a:xfrm>
          <a:off x="4469" y="0"/>
          <a:ext cx="1498699" cy="2061437"/>
        </a:xfrm>
        <a:prstGeom prst="roundRect">
          <a:avLst>
            <a:gd name="adj" fmla="val 10000"/>
          </a:avLst>
        </a:prstGeom>
        <a:solidFill>
          <a:schemeClr val="accent4">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444500">
            <a:lnSpc>
              <a:spcPct val="90000"/>
            </a:lnSpc>
            <a:spcBef>
              <a:spcPct val="0"/>
            </a:spcBef>
            <a:spcAft>
              <a:spcPct val="35000"/>
            </a:spcAft>
            <a:buNone/>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Администрация Анучинского муниципального округа</a:t>
          </a:r>
        </a:p>
      </dsp:txBody>
      <dsp:txXfrm>
        <a:off x="4469" y="824574"/>
        <a:ext cx="1498699" cy="824574"/>
      </dsp:txXfrm>
    </dsp:sp>
    <dsp:sp modelId="{5159D7E7-3D9B-4174-A4D7-069016045730}">
      <dsp:nvSpPr>
        <dsp:cNvPr id="0" name=""/>
        <dsp:cNvSpPr/>
      </dsp:nvSpPr>
      <dsp:spPr>
        <a:xfrm>
          <a:off x="410590" y="123686"/>
          <a:ext cx="686458" cy="686458"/>
        </a:xfrm>
        <a:prstGeom prst="ellipse">
          <a:avLst/>
        </a:prstGeom>
        <a:blipFill rotWithShape="1">
          <a:blip xmlns:r="http://schemas.openxmlformats.org/officeDocument/2006/relationships" r:embed="rId1"/>
          <a:srcRect/>
          <a:stretch>
            <a:fillRect l="-16000" r="-16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DB063DD4-00C9-4E1B-BFF5-9E129C609BAE}">
      <dsp:nvSpPr>
        <dsp:cNvPr id="0" name=""/>
        <dsp:cNvSpPr/>
      </dsp:nvSpPr>
      <dsp:spPr>
        <a:xfrm>
          <a:off x="1548130" y="0"/>
          <a:ext cx="1498699" cy="2061437"/>
        </a:xfrm>
        <a:prstGeom prst="roundRect">
          <a:avLst>
            <a:gd name="adj" fmla="val 10000"/>
          </a:avLst>
        </a:prstGeom>
        <a:solidFill>
          <a:schemeClr val="accent4">
            <a:hueOff val="1633482"/>
            <a:satOff val="-6796"/>
            <a:lumOff val="1601"/>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444500">
            <a:lnSpc>
              <a:spcPct val="90000"/>
            </a:lnSpc>
            <a:spcBef>
              <a:spcPct val="0"/>
            </a:spcBef>
            <a:spcAft>
              <a:spcPct val="35000"/>
            </a:spcAft>
            <a:buNone/>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МУ «Хозяйственное управление» администрации АМО</a:t>
          </a:r>
        </a:p>
      </dsp:txBody>
      <dsp:txXfrm>
        <a:off x="1548130" y="824574"/>
        <a:ext cx="1498699" cy="824574"/>
      </dsp:txXfrm>
    </dsp:sp>
    <dsp:sp modelId="{96AA0A9D-56E5-4E87-A59B-922A44530958}">
      <dsp:nvSpPr>
        <dsp:cNvPr id="0" name=""/>
        <dsp:cNvSpPr/>
      </dsp:nvSpPr>
      <dsp:spPr>
        <a:xfrm>
          <a:off x="1954250" y="123686"/>
          <a:ext cx="686458" cy="686458"/>
        </a:xfrm>
        <a:prstGeom prst="ellipse">
          <a:avLst/>
        </a:prstGeom>
        <a:blipFill rotWithShape="1">
          <a:blip xmlns:r="http://schemas.openxmlformats.org/officeDocument/2006/relationships" r:embed="rId2"/>
          <a:srcRect/>
          <a:stretch>
            <a:fillRect l="-17000" r="-17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2150F8B6-4150-481B-BA15-4D887317E578}">
      <dsp:nvSpPr>
        <dsp:cNvPr id="0" name=""/>
        <dsp:cNvSpPr/>
      </dsp:nvSpPr>
      <dsp:spPr>
        <a:xfrm>
          <a:off x="3091790" y="0"/>
          <a:ext cx="1498699" cy="2061437"/>
        </a:xfrm>
        <a:prstGeom prst="roundRect">
          <a:avLst>
            <a:gd name="adj" fmla="val 10000"/>
          </a:avLst>
        </a:prstGeom>
        <a:solidFill>
          <a:schemeClr val="accent4">
            <a:hueOff val="3266964"/>
            <a:satOff val="-13592"/>
            <a:lumOff val="3203"/>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444500">
            <a:lnSpc>
              <a:spcPct val="90000"/>
            </a:lnSpc>
            <a:spcBef>
              <a:spcPct val="0"/>
            </a:spcBef>
            <a:spcAft>
              <a:spcPct val="35000"/>
            </a:spcAft>
            <a:buNone/>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КУ «Муниципальный орган управления образованием» АМО</a:t>
          </a:r>
        </a:p>
      </dsp:txBody>
      <dsp:txXfrm>
        <a:off x="3091790" y="824574"/>
        <a:ext cx="1498699" cy="824574"/>
      </dsp:txXfrm>
    </dsp:sp>
    <dsp:sp modelId="{24F838FB-CA13-4FC8-BFC1-02C25DAF7365}">
      <dsp:nvSpPr>
        <dsp:cNvPr id="0" name=""/>
        <dsp:cNvSpPr/>
      </dsp:nvSpPr>
      <dsp:spPr>
        <a:xfrm>
          <a:off x="3497910" y="123686"/>
          <a:ext cx="686458" cy="686458"/>
        </a:xfrm>
        <a:prstGeom prst="ellipse">
          <a:avLst/>
        </a:prstGeom>
        <a:blipFill rotWithShape="1">
          <a:blip xmlns:r="http://schemas.openxmlformats.org/officeDocument/2006/relationships" r:embed="rId3"/>
          <a:srcRect/>
          <a:stretch>
            <a:fillRect l="-62000" r="-62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9CFE0332-9645-4E70-A763-DD3D0CD28D0A}">
      <dsp:nvSpPr>
        <dsp:cNvPr id="0" name=""/>
        <dsp:cNvSpPr/>
      </dsp:nvSpPr>
      <dsp:spPr>
        <a:xfrm>
          <a:off x="4635450" y="0"/>
          <a:ext cx="1498699" cy="2061437"/>
        </a:xfrm>
        <a:prstGeom prst="roundRect">
          <a:avLst>
            <a:gd name="adj" fmla="val 10000"/>
          </a:avLst>
        </a:prstGeom>
        <a:solidFill>
          <a:schemeClr val="accent4">
            <a:hueOff val="4900445"/>
            <a:satOff val="-20388"/>
            <a:lumOff val="4804"/>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444500">
            <a:lnSpc>
              <a:spcPct val="90000"/>
            </a:lnSpc>
            <a:spcBef>
              <a:spcPct val="0"/>
            </a:spcBef>
            <a:spcAft>
              <a:spcPct val="35000"/>
            </a:spcAft>
            <a:buNone/>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МКУК «Информационно-досуговый центр» АМО</a:t>
          </a:r>
        </a:p>
      </dsp:txBody>
      <dsp:txXfrm>
        <a:off x="4635450" y="824574"/>
        <a:ext cx="1498699" cy="824574"/>
      </dsp:txXfrm>
    </dsp:sp>
    <dsp:sp modelId="{1CB07D10-BD0F-41BA-8366-0F4C5ED0CFFB}">
      <dsp:nvSpPr>
        <dsp:cNvPr id="0" name=""/>
        <dsp:cNvSpPr/>
      </dsp:nvSpPr>
      <dsp:spPr>
        <a:xfrm>
          <a:off x="5041571" y="123686"/>
          <a:ext cx="686458" cy="686458"/>
        </a:xfrm>
        <a:prstGeom prst="ellipse">
          <a:avLst/>
        </a:prstGeom>
        <a:blipFill rotWithShape="1">
          <a:blip xmlns:r="http://schemas.openxmlformats.org/officeDocument/2006/relationships" r:embed="rId4"/>
          <a:srcRect/>
          <a:stretch>
            <a:fillRect l="-17000" r="-17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CF05CAA5-FB67-47E0-A589-928EC62E4B90}">
      <dsp:nvSpPr>
        <dsp:cNvPr id="0" name=""/>
        <dsp:cNvSpPr/>
      </dsp:nvSpPr>
      <dsp:spPr>
        <a:xfrm>
          <a:off x="6179111" y="0"/>
          <a:ext cx="1498699" cy="2061437"/>
        </a:xfrm>
        <a:prstGeom prst="roundRect">
          <a:avLst>
            <a:gd name="adj" fmla="val 10000"/>
          </a:avLst>
        </a:prstGeom>
        <a:solidFill>
          <a:schemeClr val="accent4">
            <a:hueOff val="6533927"/>
            <a:satOff val="-27185"/>
            <a:lumOff val="6405"/>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444500">
            <a:lnSpc>
              <a:spcPct val="90000"/>
            </a:lnSpc>
            <a:spcBef>
              <a:spcPct val="0"/>
            </a:spcBef>
            <a:spcAft>
              <a:spcPct val="35000"/>
            </a:spcAft>
            <a:buNone/>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Дума Анучинского муниципального округа</a:t>
          </a:r>
        </a:p>
      </dsp:txBody>
      <dsp:txXfrm>
        <a:off x="6179111" y="824574"/>
        <a:ext cx="1498699" cy="824574"/>
      </dsp:txXfrm>
    </dsp:sp>
    <dsp:sp modelId="{ACECC939-10EF-49E4-B3E5-126C8099E12C}">
      <dsp:nvSpPr>
        <dsp:cNvPr id="0" name=""/>
        <dsp:cNvSpPr/>
      </dsp:nvSpPr>
      <dsp:spPr>
        <a:xfrm>
          <a:off x="6585231" y="123686"/>
          <a:ext cx="686458" cy="686458"/>
        </a:xfrm>
        <a:prstGeom prst="ellipse">
          <a:avLst/>
        </a:prstGeom>
        <a:blipFill rotWithShape="1">
          <a:blip xmlns:r="http://schemas.openxmlformats.org/officeDocument/2006/relationships" r:embed="rId5"/>
          <a:srcRect/>
          <a:stretch>
            <a:fillRect l="-17000" r="-17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A30C4903-15B0-45A0-8234-71C35A6FA7CC}">
      <dsp:nvSpPr>
        <dsp:cNvPr id="0" name=""/>
        <dsp:cNvSpPr/>
      </dsp:nvSpPr>
      <dsp:spPr>
        <a:xfrm>
          <a:off x="7722771" y="0"/>
          <a:ext cx="1498699" cy="2061437"/>
        </a:xfrm>
        <a:prstGeom prst="roundRect">
          <a:avLst>
            <a:gd name="adj" fmla="val 10000"/>
          </a:avLst>
        </a:prstGeom>
        <a:solidFill>
          <a:schemeClr val="accent4">
            <a:hueOff val="8167408"/>
            <a:satOff val="-33981"/>
            <a:lumOff val="8007"/>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444500">
            <a:lnSpc>
              <a:spcPct val="90000"/>
            </a:lnSpc>
            <a:spcBef>
              <a:spcPct val="0"/>
            </a:spcBef>
            <a:spcAft>
              <a:spcPct val="35000"/>
            </a:spcAft>
            <a:buNone/>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МУ Контрольно-счетная палата АМО</a:t>
          </a:r>
        </a:p>
      </dsp:txBody>
      <dsp:txXfrm>
        <a:off x="7722771" y="824574"/>
        <a:ext cx="1498699" cy="824574"/>
      </dsp:txXfrm>
    </dsp:sp>
    <dsp:sp modelId="{CDFD1732-BBF7-4A04-B328-C8996DDF7820}">
      <dsp:nvSpPr>
        <dsp:cNvPr id="0" name=""/>
        <dsp:cNvSpPr/>
      </dsp:nvSpPr>
      <dsp:spPr>
        <a:xfrm>
          <a:off x="8128891" y="123686"/>
          <a:ext cx="686458" cy="686458"/>
        </a:xfrm>
        <a:prstGeom prst="ellipse">
          <a:avLst/>
        </a:prstGeom>
        <a:blipFill rotWithShape="1">
          <a:blip xmlns:r="http://schemas.openxmlformats.org/officeDocument/2006/relationships" r:embed="rId6"/>
          <a:srcRect/>
          <a:stretch>
            <a:fillRect l="-27000" r="-27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A601FD11-CF49-46AB-85E5-0D12A350A14E}">
      <dsp:nvSpPr>
        <dsp:cNvPr id="0" name=""/>
        <dsp:cNvSpPr/>
      </dsp:nvSpPr>
      <dsp:spPr>
        <a:xfrm>
          <a:off x="9266431" y="0"/>
          <a:ext cx="1498699" cy="2061437"/>
        </a:xfrm>
        <a:prstGeom prst="roundRect">
          <a:avLst>
            <a:gd name="adj" fmla="val 10000"/>
          </a:avLst>
        </a:prstGeom>
        <a:solidFill>
          <a:schemeClr val="accent4">
            <a:hueOff val="9800891"/>
            <a:satOff val="-40777"/>
            <a:lumOff val="9608"/>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444500">
            <a:lnSpc>
              <a:spcPct val="90000"/>
            </a:lnSpc>
            <a:spcBef>
              <a:spcPct val="0"/>
            </a:spcBef>
            <a:spcAft>
              <a:spcPct val="35000"/>
            </a:spcAft>
            <a:buNone/>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Финансово-экономическое управление администрации АМО</a:t>
          </a:r>
        </a:p>
      </dsp:txBody>
      <dsp:txXfrm>
        <a:off x="9266431" y="824574"/>
        <a:ext cx="1498699" cy="824574"/>
      </dsp:txXfrm>
    </dsp:sp>
    <dsp:sp modelId="{78AD3DAB-F870-487F-876D-CE8CA54D8CD6}">
      <dsp:nvSpPr>
        <dsp:cNvPr id="0" name=""/>
        <dsp:cNvSpPr/>
      </dsp:nvSpPr>
      <dsp:spPr>
        <a:xfrm>
          <a:off x="9672552" y="123686"/>
          <a:ext cx="686458" cy="686458"/>
        </a:xfrm>
        <a:prstGeom prst="ellipse">
          <a:avLst/>
        </a:prstGeom>
        <a:blipFill rotWithShape="1">
          <a:blip xmlns:r="http://schemas.openxmlformats.org/officeDocument/2006/relationships" r:embed="rId7"/>
          <a:srcRect/>
          <a:stretch>
            <a:fillRect l="-21000" r="-21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72F91573-032F-453E-AA21-6FE9DE5E5A9D}">
      <dsp:nvSpPr>
        <dsp:cNvPr id="0" name=""/>
        <dsp:cNvSpPr/>
      </dsp:nvSpPr>
      <dsp:spPr>
        <a:xfrm>
          <a:off x="430784" y="1649149"/>
          <a:ext cx="9908032" cy="309215"/>
        </a:xfrm>
        <a:prstGeom prst="leftRightArrow">
          <a:avLst/>
        </a:prstGeom>
        <a:solidFill>
          <a:schemeClr val="accent4">
            <a:tint val="4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9FA5E8-934E-49AF-8AEB-47DC365CF9FF}">
      <dsp:nvSpPr>
        <dsp:cNvPr id="0" name=""/>
        <dsp:cNvSpPr/>
      </dsp:nvSpPr>
      <dsp:spPr>
        <a:xfrm>
          <a:off x="0" y="0"/>
          <a:ext cx="4655312" cy="2279774"/>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Подпрограмма «Развитие системы дошкольного образования»</a:t>
          </a:r>
        </a:p>
        <a:p>
          <a:pPr marL="0" lvl="0" indent="0" algn="l"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Мероприятия:</a:t>
          </a:r>
        </a:p>
        <a:p>
          <a:pPr marL="0" lvl="0" indent="0" algn="l"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 обеспечение деятельности дошкольных учреждений;</a:t>
          </a:r>
        </a:p>
        <a:p>
          <a:pPr marL="0" lvl="0" indent="0" algn="l"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 капитальный ремонт и укрепление материально технической базы;</a:t>
          </a:r>
        </a:p>
        <a:p>
          <a:pPr marL="0" lvl="0" indent="0" algn="l"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 проведение семинаров для педагогических работников;</a:t>
          </a:r>
        </a:p>
        <a:p>
          <a:pPr marL="0" lvl="0" indent="0" algn="l"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 выплата части компенсации , взимаемой за присмотр и уход за детьми;</a:t>
          </a:r>
        </a:p>
        <a:p>
          <a:pPr marL="0" lvl="0" indent="0" algn="l"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-мероприятия по пожарной безопасности;</a:t>
          </a:r>
        </a:p>
        <a:p>
          <a:pPr marL="0" lvl="0" indent="0" algn="l"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 мероприятия по антитеррористической деятельности и охране труда</a:t>
          </a:r>
        </a:p>
      </dsp:txBody>
      <dsp:txXfrm>
        <a:off x="1159039" y="0"/>
        <a:ext cx="3496272" cy="2279774"/>
      </dsp:txXfrm>
    </dsp:sp>
    <dsp:sp modelId="{300F8DD8-9E51-4C68-97C5-9681980E47B0}">
      <dsp:nvSpPr>
        <dsp:cNvPr id="0" name=""/>
        <dsp:cNvSpPr/>
      </dsp:nvSpPr>
      <dsp:spPr>
        <a:xfrm>
          <a:off x="227977" y="227977"/>
          <a:ext cx="931062" cy="1823819"/>
        </a:xfrm>
        <a:prstGeom prst="roundRect">
          <a:avLst>
            <a:gd name="adj" fmla="val 10000"/>
          </a:avLst>
        </a:prstGeom>
        <a:blipFill rotWithShape="1">
          <a:blip xmlns:r="http://schemas.openxmlformats.org/officeDocument/2006/relationships" r:embed="rId1"/>
          <a:srcRect/>
          <a:stretch>
            <a:fillRect l="-10000" r="-10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9FA5E8-934E-49AF-8AEB-47DC365CF9FF}">
      <dsp:nvSpPr>
        <dsp:cNvPr id="0" name=""/>
        <dsp:cNvSpPr/>
      </dsp:nvSpPr>
      <dsp:spPr>
        <a:xfrm>
          <a:off x="0" y="0"/>
          <a:ext cx="6337808" cy="2255122"/>
        </a:xfrm>
        <a:prstGeom prst="roundRect">
          <a:avLst>
            <a:gd name="adj" fmla="val 10000"/>
          </a:avLst>
        </a:prstGeom>
        <a:solidFill>
          <a:schemeClr val="accent6">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Подпрограмма «Развитие общего образования»</a:t>
          </a:r>
        </a:p>
        <a:p>
          <a:pPr marL="0" lvl="0" indent="0" algn="l"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Мероприятия:</a:t>
          </a:r>
        </a:p>
        <a:p>
          <a:pPr marL="0" lvl="0" indent="0" algn="l"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 обеспечение деятельности общеобразовательных учреждений;</a:t>
          </a:r>
        </a:p>
        <a:p>
          <a:pPr marL="0" lvl="0" indent="0" algn="l"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 обеспечение доступности обучения;</a:t>
          </a:r>
        </a:p>
        <a:p>
          <a:pPr marL="0" lvl="0" indent="0" algn="l"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 капитальный ремонт и укрепление материально технической базы;</a:t>
          </a:r>
        </a:p>
        <a:p>
          <a:pPr marL="0" lvl="0" indent="0" algn="l"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 проведение мероприятий для детей школьного возраста;</a:t>
          </a:r>
        </a:p>
        <a:p>
          <a:pPr marL="0" lvl="0" indent="0" algn="l"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 ежемесячное денежное вознаграждение за классное руководство;</a:t>
          </a:r>
        </a:p>
        <a:p>
          <a:pPr marL="0" lvl="0" indent="0" algn="l"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 мероприятия по пожарной безопасности, по антитеррористической деятельности и охране труда;</a:t>
          </a:r>
        </a:p>
        <a:p>
          <a:pPr marL="0" lvl="0" indent="0" algn="l"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 поддержка молодых специалистов</a:t>
          </a:r>
        </a:p>
      </dsp:txBody>
      <dsp:txXfrm>
        <a:off x="1492853" y="0"/>
        <a:ext cx="4844954" cy="2255122"/>
      </dsp:txXfrm>
    </dsp:sp>
    <dsp:sp modelId="{300F8DD8-9E51-4C68-97C5-9681980E47B0}">
      <dsp:nvSpPr>
        <dsp:cNvPr id="0" name=""/>
        <dsp:cNvSpPr/>
      </dsp:nvSpPr>
      <dsp:spPr>
        <a:xfrm>
          <a:off x="225291" y="226395"/>
          <a:ext cx="1267561" cy="1802331"/>
        </a:xfrm>
        <a:prstGeom prst="roundRect">
          <a:avLst>
            <a:gd name="adj" fmla="val 10000"/>
          </a:avLst>
        </a:prstGeom>
        <a:blipFill rotWithShape="1">
          <a:blip xmlns:r="http://schemas.openxmlformats.org/officeDocument/2006/relationships" r:embed="rId1"/>
          <a:srcRect/>
          <a:stretch>
            <a:fillRect l="-3000" r="-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E786C3-0860-4348-98AE-DD91F051FABA}">
      <dsp:nvSpPr>
        <dsp:cNvPr id="0" name=""/>
        <dsp:cNvSpPr/>
      </dsp:nvSpPr>
      <dsp:spPr>
        <a:xfrm>
          <a:off x="0" y="0"/>
          <a:ext cx="5842000" cy="1798257"/>
        </a:xfrm>
        <a:prstGeom prst="roundRect">
          <a:avLst>
            <a:gd name="adj" fmla="val 10000"/>
          </a:avLst>
        </a:prstGeom>
        <a:solidFill>
          <a:srgbClr val="FCAAE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Подпрограмма «Дополнительное образование и воспитание детей»</a:t>
          </a:r>
        </a:p>
        <a:p>
          <a:pPr marL="0" lvl="0" indent="0" algn="l"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Мероприятия:</a:t>
          </a:r>
        </a:p>
        <a:p>
          <a:pPr marL="0" lvl="0" indent="0" algn="l"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 обеспечение деятельности учреждений дополнительного образования;</a:t>
          </a:r>
        </a:p>
        <a:p>
          <a:pPr marL="0" lvl="0" indent="0" algn="l"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 обеспечение персонифицированного финансирования;</a:t>
          </a:r>
        </a:p>
        <a:p>
          <a:pPr marL="0" lvl="0" indent="0" algn="l"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 капитальный ремонт и укрепление материально- технической базы;</a:t>
          </a:r>
        </a:p>
        <a:p>
          <a:pPr marL="0" lvl="0" indent="0" algn="l"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 организация и проведение профилактических и спортивных мероприятий;</a:t>
          </a:r>
        </a:p>
        <a:p>
          <a:pPr marL="0" lvl="0" indent="0" algn="l"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 мероприятие по антитеррористической деятельности, по охране труда.</a:t>
          </a:r>
        </a:p>
        <a:p>
          <a:pPr marL="0" lvl="0" indent="0" algn="l" defTabSz="488950">
            <a:lnSpc>
              <a:spcPct val="90000"/>
            </a:lnSpc>
            <a:spcBef>
              <a:spcPct val="0"/>
            </a:spcBef>
            <a:spcAft>
              <a:spcPct val="35000"/>
            </a:spcAft>
            <a:buNone/>
          </a:pPr>
          <a:endPar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endParaRPr>
        </a:p>
      </dsp:txBody>
      <dsp:txXfrm>
        <a:off x="1348049" y="0"/>
        <a:ext cx="4493950" cy="1798257"/>
      </dsp:txXfrm>
    </dsp:sp>
    <dsp:sp modelId="{B3A54806-D249-48D8-9CC4-796EAF9ADED1}">
      <dsp:nvSpPr>
        <dsp:cNvPr id="0" name=""/>
        <dsp:cNvSpPr/>
      </dsp:nvSpPr>
      <dsp:spPr>
        <a:xfrm>
          <a:off x="211809" y="180530"/>
          <a:ext cx="1104079" cy="1437197"/>
        </a:xfrm>
        <a:prstGeom prst="roundRect">
          <a:avLst>
            <a:gd name="adj" fmla="val 10000"/>
          </a:avLst>
        </a:prstGeom>
        <a:blipFill rotWithShape="1">
          <a:blip xmlns:r="http://schemas.openxmlformats.org/officeDocument/2006/relationships" r:embed="rId1"/>
          <a:srcRect/>
          <a:stretch>
            <a:fillRect l="-13000" r="-1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E786C3-0860-4348-98AE-DD91F051FABA}">
      <dsp:nvSpPr>
        <dsp:cNvPr id="0" name=""/>
        <dsp:cNvSpPr/>
      </dsp:nvSpPr>
      <dsp:spPr>
        <a:xfrm>
          <a:off x="0" y="0"/>
          <a:ext cx="4102353" cy="1120527"/>
        </a:xfrm>
        <a:prstGeom prst="roundRect">
          <a:avLst>
            <a:gd name="adj" fmla="val 10000"/>
          </a:avLst>
        </a:prstGeom>
        <a:solidFill>
          <a:srgbClr val="FFFF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just"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Подпрограмма «Организация отдыха, оздоровления и занятости детей и молодежи»</a:t>
          </a:r>
        </a:p>
        <a:p>
          <a:pPr marL="0" lvl="0" indent="0" algn="just"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Мероприятия:</a:t>
          </a:r>
        </a:p>
        <a:p>
          <a:pPr marL="0" lvl="0" indent="0" algn="just"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 организация и обеспечение системы развития отдыха, оздоровления и занятости детей и молодежи</a:t>
          </a:r>
        </a:p>
      </dsp:txBody>
      <dsp:txXfrm>
        <a:off x="932413" y="0"/>
        <a:ext cx="3169939" cy="1120527"/>
      </dsp:txXfrm>
    </dsp:sp>
    <dsp:sp modelId="{B3A54806-D249-48D8-9CC4-796EAF9ADED1}">
      <dsp:nvSpPr>
        <dsp:cNvPr id="0" name=""/>
        <dsp:cNvSpPr/>
      </dsp:nvSpPr>
      <dsp:spPr>
        <a:xfrm>
          <a:off x="134526" y="112491"/>
          <a:ext cx="775303" cy="895544"/>
        </a:xfrm>
        <a:prstGeom prst="roundRect">
          <a:avLst>
            <a:gd name="adj" fmla="val 10000"/>
          </a:avLst>
        </a:prstGeom>
        <a:blipFill rotWithShape="1">
          <a:blip xmlns:r="http://schemas.openxmlformats.org/officeDocument/2006/relationships" r:embed="rId1"/>
          <a:srcRect/>
          <a:stretch>
            <a:fillRect l="-68000" r="-68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E786C3-0860-4348-98AE-DD91F051FABA}">
      <dsp:nvSpPr>
        <dsp:cNvPr id="0" name=""/>
        <dsp:cNvSpPr/>
      </dsp:nvSpPr>
      <dsp:spPr>
        <a:xfrm>
          <a:off x="0" y="0"/>
          <a:ext cx="5754623" cy="1912024"/>
        </a:xfrm>
        <a:prstGeom prst="roundRect">
          <a:avLst>
            <a:gd name="adj" fmla="val 10000"/>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Подпрограмма «Руководство и управление в сфере образования»</a:t>
          </a:r>
        </a:p>
        <a:p>
          <a:pPr marL="0" lvl="0" indent="0" algn="l"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Мероприятия:</a:t>
          </a:r>
        </a:p>
        <a:p>
          <a:pPr marL="0" lvl="0" indent="0" algn="l"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 расходы на содержание КУ МОУО;</a:t>
          </a:r>
        </a:p>
        <a:p>
          <a:pPr marL="0" lvl="0" indent="0" algn="l"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 стипендия главы;</a:t>
          </a:r>
        </a:p>
        <a:p>
          <a:pPr marL="0" lvl="0" indent="0" algn="l"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 повышение квалификации;</a:t>
          </a:r>
        </a:p>
        <a:p>
          <a:pPr marL="0" lvl="0" indent="0" algn="l"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 проведение семинаров для педагогических работников;</a:t>
          </a:r>
        </a:p>
        <a:p>
          <a:pPr marL="0" lvl="0" indent="0" algn="l"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 мероприятия по пожарной безопасности;</a:t>
          </a:r>
        </a:p>
        <a:p>
          <a:pPr marL="0" lvl="0" indent="0" algn="l"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 обеспечение мер социальной поддержки педагогическим работникам.</a:t>
          </a:r>
        </a:p>
      </dsp:txBody>
      <dsp:txXfrm>
        <a:off x="1341940" y="0"/>
        <a:ext cx="4412683" cy="1912024"/>
      </dsp:txXfrm>
    </dsp:sp>
    <dsp:sp modelId="{B3A54806-D249-48D8-9CC4-796EAF9ADED1}">
      <dsp:nvSpPr>
        <dsp:cNvPr id="0" name=""/>
        <dsp:cNvSpPr/>
      </dsp:nvSpPr>
      <dsp:spPr>
        <a:xfrm>
          <a:off x="222694" y="191951"/>
          <a:ext cx="1087566" cy="1528122"/>
        </a:xfrm>
        <a:prstGeom prst="roundRect">
          <a:avLst>
            <a:gd name="adj" fmla="val 10000"/>
          </a:avLst>
        </a:prstGeom>
        <a:blipFill rotWithShape="1">
          <a:blip xmlns:r="http://schemas.openxmlformats.org/officeDocument/2006/relationships" r:embed="rId1"/>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E786C3-0860-4348-98AE-DD91F051FABA}">
      <dsp:nvSpPr>
        <dsp:cNvPr id="0" name=""/>
        <dsp:cNvSpPr/>
      </dsp:nvSpPr>
      <dsp:spPr>
        <a:xfrm>
          <a:off x="0" y="0"/>
          <a:ext cx="4102353" cy="1120527"/>
        </a:xfrm>
        <a:prstGeom prst="roundRect">
          <a:avLst>
            <a:gd name="adj" fmla="val 10000"/>
          </a:avLst>
        </a:prstGeom>
        <a:solidFill>
          <a:schemeClr val="accent1">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just"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Подпрограмма «Школьное питание»</a:t>
          </a:r>
        </a:p>
        <a:p>
          <a:pPr marL="0" lvl="0" indent="0" algn="just"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Мероприятия:</a:t>
          </a:r>
        </a:p>
        <a:p>
          <a:pPr marL="0" lvl="0" indent="0" algn="just"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 организация обеспечения школьного питания.</a:t>
          </a:r>
        </a:p>
      </dsp:txBody>
      <dsp:txXfrm>
        <a:off x="932413" y="0"/>
        <a:ext cx="3169939" cy="1120527"/>
      </dsp:txXfrm>
    </dsp:sp>
    <dsp:sp modelId="{B3A54806-D249-48D8-9CC4-796EAF9ADED1}">
      <dsp:nvSpPr>
        <dsp:cNvPr id="0" name=""/>
        <dsp:cNvSpPr/>
      </dsp:nvSpPr>
      <dsp:spPr>
        <a:xfrm>
          <a:off x="134526" y="112491"/>
          <a:ext cx="775303" cy="895544"/>
        </a:xfrm>
        <a:prstGeom prst="roundRect">
          <a:avLst>
            <a:gd name="adj" fmla="val 10000"/>
          </a:avLst>
        </a:prstGeom>
        <a:blipFill rotWithShape="1">
          <a:blip xmlns:r="http://schemas.openxmlformats.org/officeDocument/2006/relationships" r:embed="rId1"/>
          <a:srcRect/>
          <a:stretch>
            <a:fillRect l="-8000" r="-8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8BA849-F020-4B68-808B-110BE9FC5715}">
      <dsp:nvSpPr>
        <dsp:cNvPr id="0" name=""/>
        <dsp:cNvSpPr/>
      </dsp:nvSpPr>
      <dsp:spPr>
        <a:xfrm>
          <a:off x="7940" y="0"/>
          <a:ext cx="2373437" cy="487892"/>
        </a:xfrm>
        <a:prstGeom prst="roundRect">
          <a:avLst>
            <a:gd name="adj" fmla="val 100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2023г</a:t>
          </a:r>
        </a:p>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3283844,46 руб.</a:t>
          </a:r>
        </a:p>
      </dsp:txBody>
      <dsp:txXfrm>
        <a:off x="22230" y="14290"/>
        <a:ext cx="2344857" cy="459312"/>
      </dsp:txXfrm>
    </dsp:sp>
    <dsp:sp modelId="{B429B1F1-AE15-4684-913A-5415E93B3698}">
      <dsp:nvSpPr>
        <dsp:cNvPr id="0" name=""/>
        <dsp:cNvSpPr/>
      </dsp:nvSpPr>
      <dsp:spPr>
        <a:xfrm>
          <a:off x="2618721" y="0"/>
          <a:ext cx="503168" cy="487892"/>
        </a:xfrm>
        <a:prstGeom prst="rightArrow">
          <a:avLst>
            <a:gd name="adj1" fmla="val 60000"/>
            <a:gd name="adj2" fmla="val 50000"/>
          </a:avLst>
        </a:prstGeom>
        <a:solidFill>
          <a:schemeClr val="accent4">
            <a:hueOff val="0"/>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ru-RU" sz="2000" kern="1200"/>
        </a:p>
      </dsp:txBody>
      <dsp:txXfrm>
        <a:off x="2618721" y="97578"/>
        <a:ext cx="356800" cy="292736"/>
      </dsp:txXfrm>
    </dsp:sp>
    <dsp:sp modelId="{1DE79F66-6F26-4AB4-81A5-D6C59DD0FC32}">
      <dsp:nvSpPr>
        <dsp:cNvPr id="0" name=""/>
        <dsp:cNvSpPr/>
      </dsp:nvSpPr>
      <dsp:spPr>
        <a:xfrm>
          <a:off x="3330752" y="0"/>
          <a:ext cx="2373437" cy="487892"/>
        </a:xfrm>
        <a:prstGeom prst="roundRect">
          <a:avLst>
            <a:gd name="adj" fmla="val 10000"/>
          </a:avLst>
        </a:prstGeom>
        <a:gradFill rotWithShape="0">
          <a:gsLst>
            <a:gs pos="0">
              <a:schemeClr val="accent4">
                <a:hueOff val="4900445"/>
                <a:satOff val="-20388"/>
                <a:lumOff val="4804"/>
                <a:alphaOff val="0"/>
                <a:satMod val="103000"/>
                <a:lumMod val="102000"/>
                <a:tint val="94000"/>
              </a:schemeClr>
            </a:gs>
            <a:gs pos="50000">
              <a:schemeClr val="accent4">
                <a:hueOff val="4900445"/>
                <a:satOff val="-20388"/>
                <a:lumOff val="4804"/>
                <a:alphaOff val="0"/>
                <a:satMod val="110000"/>
                <a:lumMod val="100000"/>
                <a:shade val="100000"/>
              </a:schemeClr>
            </a:gs>
            <a:gs pos="100000">
              <a:schemeClr val="accent4">
                <a:hueOff val="4900445"/>
                <a:satOff val="-20388"/>
                <a:lumOff val="4804"/>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2024г</a:t>
          </a:r>
        </a:p>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3444494,45 руб.</a:t>
          </a:r>
        </a:p>
      </dsp:txBody>
      <dsp:txXfrm>
        <a:off x="3345042" y="14290"/>
        <a:ext cx="2344857" cy="459312"/>
      </dsp:txXfrm>
    </dsp:sp>
    <dsp:sp modelId="{6D6FF3AC-B06D-4253-B736-281BE5283F36}">
      <dsp:nvSpPr>
        <dsp:cNvPr id="0" name=""/>
        <dsp:cNvSpPr/>
      </dsp:nvSpPr>
      <dsp:spPr>
        <a:xfrm>
          <a:off x="5941533" y="0"/>
          <a:ext cx="503168" cy="487892"/>
        </a:xfrm>
        <a:prstGeom prst="rightArrow">
          <a:avLst>
            <a:gd name="adj1" fmla="val 60000"/>
            <a:gd name="adj2" fmla="val 50000"/>
          </a:avLst>
        </a:prstGeom>
        <a:solidFill>
          <a:schemeClr val="accent4">
            <a:hueOff val="9800891"/>
            <a:satOff val="-40777"/>
            <a:lumOff val="9608"/>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ru-RU" sz="2000" kern="1200"/>
        </a:p>
      </dsp:txBody>
      <dsp:txXfrm>
        <a:off x="5941533" y="97578"/>
        <a:ext cx="356800" cy="292736"/>
      </dsp:txXfrm>
    </dsp:sp>
    <dsp:sp modelId="{E2EFA43D-DB00-4C42-BBAF-195D1D3943F9}">
      <dsp:nvSpPr>
        <dsp:cNvPr id="0" name=""/>
        <dsp:cNvSpPr/>
      </dsp:nvSpPr>
      <dsp:spPr>
        <a:xfrm>
          <a:off x="6653564" y="0"/>
          <a:ext cx="2373437" cy="487892"/>
        </a:xfrm>
        <a:prstGeom prst="roundRect">
          <a:avLst>
            <a:gd name="adj" fmla="val 10000"/>
          </a:avLst>
        </a:prstGeom>
        <a:gradFill rotWithShape="0">
          <a:gsLst>
            <a:gs pos="0">
              <a:schemeClr val="accent4">
                <a:hueOff val="9800891"/>
                <a:satOff val="-40777"/>
                <a:lumOff val="9608"/>
                <a:alphaOff val="0"/>
                <a:satMod val="103000"/>
                <a:lumMod val="102000"/>
                <a:tint val="94000"/>
              </a:schemeClr>
            </a:gs>
            <a:gs pos="50000">
              <a:schemeClr val="accent4">
                <a:hueOff val="9800891"/>
                <a:satOff val="-40777"/>
                <a:lumOff val="9608"/>
                <a:alphaOff val="0"/>
                <a:satMod val="110000"/>
                <a:lumMod val="100000"/>
                <a:shade val="100000"/>
              </a:schemeClr>
            </a:gs>
            <a:gs pos="100000">
              <a:schemeClr val="accent4">
                <a:hueOff val="9800891"/>
                <a:satOff val="-40777"/>
                <a:lumOff val="9608"/>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2025г</a:t>
          </a:r>
        </a:p>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1791162,86 руб.</a:t>
          </a:r>
        </a:p>
      </dsp:txBody>
      <dsp:txXfrm>
        <a:off x="6667854" y="14290"/>
        <a:ext cx="2344857" cy="459312"/>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6CDBF5-BDB2-474A-97C0-91F079BB2C6B}">
      <dsp:nvSpPr>
        <dsp:cNvPr id="0" name=""/>
        <dsp:cNvSpPr/>
      </dsp:nvSpPr>
      <dsp:spPr>
        <a:xfrm>
          <a:off x="0" y="0"/>
          <a:ext cx="4201021" cy="1439096"/>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B6FB724-309E-44F3-B26C-FB03415BF54F}">
      <dsp:nvSpPr>
        <dsp:cNvPr id="0" name=""/>
        <dsp:cNvSpPr/>
      </dsp:nvSpPr>
      <dsp:spPr>
        <a:xfrm>
          <a:off x="126512" y="191879"/>
          <a:ext cx="1879997" cy="1055337"/>
        </a:xfrm>
        <a:prstGeom prst="roundRect">
          <a:avLst>
            <a:gd name="adj" fmla="val 10000"/>
          </a:avLst>
        </a:prstGeom>
        <a:blipFill rotWithShape="1">
          <a:blip xmlns:r="http://schemas.openxmlformats.org/officeDocument/2006/relationships" r:embed="rId1"/>
          <a:srcRect/>
          <a:stretch>
            <a:fillRect l="-2000" r="-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AA3B9FF-04D8-43D4-A2ED-BB30D8FE33BB}">
      <dsp:nvSpPr>
        <dsp:cNvPr id="0" name=""/>
        <dsp:cNvSpPr/>
      </dsp:nvSpPr>
      <dsp:spPr>
        <a:xfrm rot="10800000">
          <a:off x="126512" y="1439096"/>
          <a:ext cx="1879997" cy="1758896"/>
        </a:xfrm>
        <a:prstGeom prst="round2SameRect">
          <a:avLst>
            <a:gd name="adj1" fmla="val 10500"/>
            <a:gd name="adj2" fmla="val 0"/>
          </a:avLst>
        </a:prstGeom>
        <a:solidFill>
          <a:schemeClr val="accent4">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t" anchorCtr="0">
          <a:noAutofit/>
        </a:bodyPr>
        <a:lstStyle/>
        <a:p>
          <a:pPr marL="0" lvl="0" indent="0" algn="just"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-приобретение спортивного инвентаря и оборудования;</a:t>
          </a:r>
        </a:p>
        <a:p>
          <a:pPr marL="0" lvl="0" indent="0" algn="just"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-физкультурно-оздоровительная, спортивно-массовая  работа с населением ;</a:t>
          </a:r>
        </a:p>
        <a:p>
          <a:pPr marL="0" lvl="0" indent="0" algn="just"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-участие в соревнованиях;</a:t>
          </a:r>
        </a:p>
        <a:p>
          <a:pPr marL="0" lvl="0" indent="0" algn="just"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-укрепление спортивной базы округа</a:t>
          </a:r>
        </a:p>
      </dsp:txBody>
      <dsp:txXfrm rot="10800000">
        <a:off x="180604" y="1439096"/>
        <a:ext cx="1771813" cy="1704804"/>
      </dsp:txXfrm>
    </dsp:sp>
    <dsp:sp modelId="{4BF442B8-7F3E-4FC0-8809-A7AA36C34F0D}">
      <dsp:nvSpPr>
        <dsp:cNvPr id="0" name=""/>
        <dsp:cNvSpPr/>
      </dsp:nvSpPr>
      <dsp:spPr>
        <a:xfrm>
          <a:off x="2194510" y="191879"/>
          <a:ext cx="1879997" cy="1055337"/>
        </a:xfrm>
        <a:prstGeom prst="roundRect">
          <a:avLst>
            <a:gd name="adj" fmla="val 10000"/>
          </a:avLst>
        </a:prstGeom>
        <a:blipFill rotWithShape="1">
          <a:blip xmlns:r="http://schemas.openxmlformats.org/officeDocument/2006/relationships" r:embed="rId2"/>
          <a:srcRect/>
          <a:stretch>
            <a:fillRect l="-9000" r="-9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8B1F622-1407-4D80-8986-09A24DA62CD7}">
      <dsp:nvSpPr>
        <dsp:cNvPr id="0" name=""/>
        <dsp:cNvSpPr/>
      </dsp:nvSpPr>
      <dsp:spPr>
        <a:xfrm rot="10800000">
          <a:off x="2194510" y="1439096"/>
          <a:ext cx="1879997" cy="1758896"/>
        </a:xfrm>
        <a:prstGeom prst="round2SameRect">
          <a:avLst>
            <a:gd name="adj1" fmla="val 10500"/>
            <a:gd name="adj2" fmla="val 0"/>
          </a:avLst>
        </a:prstGeom>
        <a:solidFill>
          <a:schemeClr val="accent4">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t" anchorCtr="0">
          <a:noAutofit/>
        </a:bodyPr>
        <a:lstStyle/>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культурно – познавательный туризм</a:t>
          </a:r>
        </a:p>
      </dsp:txBody>
      <dsp:txXfrm rot="10800000">
        <a:off x="2248602" y="1439096"/>
        <a:ext cx="1771813" cy="1704804"/>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5BB6CE-2760-47BC-9B61-9BB322147BB2}">
      <dsp:nvSpPr>
        <dsp:cNvPr id="0" name=""/>
        <dsp:cNvSpPr/>
      </dsp:nvSpPr>
      <dsp:spPr>
        <a:xfrm>
          <a:off x="279" y="351003"/>
          <a:ext cx="1090768" cy="654461"/>
        </a:xfrm>
        <a:prstGeom prst="rect">
          <a:avLst/>
        </a:prstGeom>
        <a:solidFill>
          <a:schemeClr val="accent2">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2022г</a:t>
          </a:r>
        </a:p>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 15367624 руб.</a:t>
          </a:r>
        </a:p>
      </dsp:txBody>
      <dsp:txXfrm>
        <a:off x="279" y="351003"/>
        <a:ext cx="1090768" cy="654461"/>
      </dsp:txXfrm>
    </dsp:sp>
    <dsp:sp modelId="{1ABA277E-63C8-4B97-A32C-C0A990BF1762}">
      <dsp:nvSpPr>
        <dsp:cNvPr id="0" name=""/>
        <dsp:cNvSpPr/>
      </dsp:nvSpPr>
      <dsp:spPr>
        <a:xfrm>
          <a:off x="1200125" y="351003"/>
          <a:ext cx="1090768" cy="654461"/>
        </a:xfrm>
        <a:prstGeom prst="rect">
          <a:avLst/>
        </a:prstGeom>
        <a:solidFill>
          <a:schemeClr val="accent2">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2023г</a:t>
          </a:r>
        </a:p>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16451000 руб.</a:t>
          </a:r>
        </a:p>
      </dsp:txBody>
      <dsp:txXfrm>
        <a:off x="1200125" y="351003"/>
        <a:ext cx="1090768" cy="654461"/>
      </dsp:txXfrm>
    </dsp:sp>
    <dsp:sp modelId="{51BA73B8-1D40-4085-B345-B5EF5FB624D1}">
      <dsp:nvSpPr>
        <dsp:cNvPr id="0" name=""/>
        <dsp:cNvSpPr/>
      </dsp:nvSpPr>
      <dsp:spPr>
        <a:xfrm>
          <a:off x="279" y="1114541"/>
          <a:ext cx="1090768" cy="654461"/>
        </a:xfrm>
        <a:prstGeom prst="rect">
          <a:avLst/>
        </a:prstGeom>
        <a:solidFill>
          <a:schemeClr val="accent2">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2024г</a:t>
          </a:r>
        </a:p>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17035360 руб.</a:t>
          </a:r>
        </a:p>
      </dsp:txBody>
      <dsp:txXfrm>
        <a:off x="279" y="1114541"/>
        <a:ext cx="1090768" cy="654461"/>
      </dsp:txXfrm>
    </dsp:sp>
    <dsp:sp modelId="{DB72AC0B-3A7E-42CD-A860-8DDA65C0F0CA}">
      <dsp:nvSpPr>
        <dsp:cNvPr id="0" name=""/>
        <dsp:cNvSpPr/>
      </dsp:nvSpPr>
      <dsp:spPr>
        <a:xfrm>
          <a:off x="1200125" y="1114541"/>
          <a:ext cx="1090768" cy="654461"/>
        </a:xfrm>
        <a:prstGeom prst="rect">
          <a:avLst/>
        </a:prstGeom>
        <a:solidFill>
          <a:schemeClr val="accent2">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2025г</a:t>
          </a:r>
        </a:p>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17614400 руб.</a:t>
          </a:r>
        </a:p>
      </dsp:txBody>
      <dsp:txXfrm>
        <a:off x="1200125" y="1114541"/>
        <a:ext cx="1090768" cy="654461"/>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3EE565-0372-4B70-A8A3-0084624CD6E4}">
      <dsp:nvSpPr>
        <dsp:cNvPr id="0" name=""/>
        <dsp:cNvSpPr/>
      </dsp:nvSpPr>
      <dsp:spPr>
        <a:xfrm>
          <a:off x="622499" y="414454"/>
          <a:ext cx="0" cy="3711946"/>
        </a:xfrm>
        <a:prstGeom prst="line">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1B8ED9C-BB1B-4BEA-8D69-9C050477C89E}">
      <dsp:nvSpPr>
        <dsp:cNvPr id="0" name=""/>
        <dsp:cNvSpPr/>
      </dsp:nvSpPr>
      <dsp:spPr>
        <a:xfrm>
          <a:off x="725609" y="538185"/>
          <a:ext cx="1952277" cy="1670376"/>
        </a:xfrm>
        <a:prstGeom prst="rect">
          <a:avLst/>
        </a:prstGeom>
        <a:blipFill rotWithShape="1">
          <a:blip xmlns:r="http://schemas.openxmlformats.org/officeDocument/2006/relationships" r:embed="rId1"/>
          <a:srcRect/>
          <a:stretch>
            <a:fillRect l="-7000" r="-7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9A5490-B7C0-4BFF-968D-DB94F9F66816}">
      <dsp:nvSpPr>
        <dsp:cNvPr id="0" name=""/>
        <dsp:cNvSpPr/>
      </dsp:nvSpPr>
      <dsp:spPr>
        <a:xfrm>
          <a:off x="725609" y="2208561"/>
          <a:ext cx="1952277" cy="19178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t" anchorCtr="0">
          <a:noAutofit/>
        </a:bodyPr>
        <a:lstStyle/>
        <a:p>
          <a:pPr marL="0" lvl="0" indent="0" algn="ctr" defTabSz="444500">
            <a:lnSpc>
              <a:spcPct val="90000"/>
            </a:lnSpc>
            <a:spcBef>
              <a:spcPct val="0"/>
            </a:spcBef>
            <a:spcAft>
              <a:spcPct val="35000"/>
            </a:spcAft>
            <a:buNone/>
          </a:pPr>
          <a:r>
            <a:rPr lang="ru-RU" sz="1000" kern="1200" dirty="0">
              <a:latin typeface="Times New Roman" panose="02020603050405020304" pitchFamily="18" charset="0"/>
              <a:cs typeface="Times New Roman" panose="02020603050405020304" pitchFamily="18" charset="0"/>
            </a:rPr>
            <a:t>Обустройство общественных колодцев и водоразборных колонок;</a:t>
          </a:r>
        </a:p>
        <a:p>
          <a:pPr marL="0" lvl="0" indent="0" algn="ctr" defTabSz="444500">
            <a:lnSpc>
              <a:spcPct val="90000"/>
            </a:lnSpc>
            <a:spcBef>
              <a:spcPct val="0"/>
            </a:spcBef>
            <a:spcAft>
              <a:spcPct val="35000"/>
            </a:spcAft>
            <a:buNone/>
          </a:pPr>
          <a:r>
            <a:rPr lang="ru-RU" sz="1000" kern="1200" dirty="0">
              <a:latin typeface="Times New Roman" panose="02020603050405020304" pitchFamily="18" charset="0"/>
              <a:cs typeface="Times New Roman" panose="02020603050405020304" pitchFamily="18" charset="0"/>
            </a:rPr>
            <a:t>Создание и обустройство спортивных и детских игровых площадок</a:t>
          </a:r>
        </a:p>
      </dsp:txBody>
      <dsp:txXfrm>
        <a:off x="725609" y="2208561"/>
        <a:ext cx="1952277" cy="1917839"/>
      </dsp:txXfrm>
    </dsp:sp>
    <dsp:sp modelId="{F77E1371-26BF-42C6-A6C7-1113221A7ECE}">
      <dsp:nvSpPr>
        <dsp:cNvPr id="0" name=""/>
        <dsp:cNvSpPr/>
      </dsp:nvSpPr>
      <dsp:spPr>
        <a:xfrm>
          <a:off x="622499" y="2015"/>
          <a:ext cx="2062192" cy="412438"/>
        </a:xfrm>
        <a:prstGeom prst="rect">
          <a:avLst/>
        </a:prstGeom>
        <a:solidFill>
          <a:schemeClr val="accent4">
            <a:lumMod val="40000"/>
            <a:lumOff val="6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Подпрограмма «Мероприятия по благоустройству сельских территорий»</a:t>
          </a:r>
        </a:p>
      </dsp:txBody>
      <dsp:txXfrm>
        <a:off x="622499" y="2015"/>
        <a:ext cx="2062192" cy="412438"/>
      </dsp:txXfrm>
    </dsp:sp>
    <dsp:sp modelId="{22770EB6-0028-41B2-B3A3-8D1CB72D94F2}">
      <dsp:nvSpPr>
        <dsp:cNvPr id="0" name=""/>
        <dsp:cNvSpPr/>
      </dsp:nvSpPr>
      <dsp:spPr>
        <a:xfrm>
          <a:off x="2967001" y="414454"/>
          <a:ext cx="0" cy="3711946"/>
        </a:xfrm>
        <a:prstGeom prst="line">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1C57300-5C36-4C69-A973-316C78600314}">
      <dsp:nvSpPr>
        <dsp:cNvPr id="0" name=""/>
        <dsp:cNvSpPr/>
      </dsp:nvSpPr>
      <dsp:spPr>
        <a:xfrm>
          <a:off x="3070111" y="538185"/>
          <a:ext cx="1952277" cy="1670376"/>
        </a:xfrm>
        <a:prstGeom prst="rect">
          <a:avLst/>
        </a:prstGeom>
        <a:blipFill rotWithShape="1">
          <a:blip xmlns:r="http://schemas.openxmlformats.org/officeDocument/2006/relationships" r:embed="rId2"/>
          <a:srcRect/>
          <a:stretch>
            <a:fillRect l="-13000" r="-1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DE43AAF-CF2D-4CBE-B36E-27B71E4D67AE}">
      <dsp:nvSpPr>
        <dsp:cNvPr id="0" name=""/>
        <dsp:cNvSpPr/>
      </dsp:nvSpPr>
      <dsp:spPr>
        <a:xfrm>
          <a:off x="3070111" y="2208561"/>
          <a:ext cx="1952277" cy="19178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t" anchorCtr="0">
          <a:noAutofit/>
        </a:bodyPr>
        <a:lstStyle/>
        <a:p>
          <a:pPr marL="0" lvl="0" indent="0" algn="ctr" defTabSz="444500">
            <a:lnSpc>
              <a:spcPct val="90000"/>
            </a:lnSpc>
            <a:spcBef>
              <a:spcPct val="0"/>
            </a:spcBef>
            <a:spcAft>
              <a:spcPct val="35000"/>
            </a:spcAft>
            <a:buNone/>
          </a:pPr>
          <a:r>
            <a:rPr lang="ru-RU" sz="1000" kern="1200" dirty="0">
              <a:latin typeface="Times New Roman" panose="02020603050405020304" pitchFamily="18" charset="0"/>
              <a:cs typeface="Times New Roman" panose="02020603050405020304" pitchFamily="18" charset="0"/>
            </a:rPr>
            <a:t>Капитальный ремонт сетей водоснабжения и водоотведения;</a:t>
          </a:r>
        </a:p>
        <a:p>
          <a:pPr marL="0" lvl="0" indent="0" algn="ctr" defTabSz="444500">
            <a:lnSpc>
              <a:spcPct val="90000"/>
            </a:lnSpc>
            <a:spcBef>
              <a:spcPct val="0"/>
            </a:spcBef>
            <a:spcAft>
              <a:spcPct val="35000"/>
            </a:spcAft>
            <a:buNone/>
          </a:pPr>
          <a:r>
            <a:rPr lang="ru-RU" sz="1000" kern="1200" dirty="0">
              <a:latin typeface="Times New Roman" panose="02020603050405020304" pitchFamily="18" charset="0"/>
              <a:cs typeface="Times New Roman" panose="02020603050405020304" pitchFamily="18" charset="0"/>
            </a:rPr>
            <a:t>Капитальный ремонт объектов муниципальных учреждений культурно-досугового типа;</a:t>
          </a:r>
        </a:p>
        <a:p>
          <a:pPr marL="0" lvl="0" indent="0" algn="ctr" defTabSz="444500">
            <a:lnSpc>
              <a:spcPct val="90000"/>
            </a:lnSpc>
            <a:spcBef>
              <a:spcPct val="0"/>
            </a:spcBef>
            <a:spcAft>
              <a:spcPct val="35000"/>
            </a:spcAft>
            <a:buNone/>
          </a:pPr>
          <a:r>
            <a:rPr lang="ru-RU" sz="1000" kern="1200" dirty="0">
              <a:latin typeface="Times New Roman" panose="02020603050405020304" pitchFamily="18" charset="0"/>
              <a:cs typeface="Times New Roman" panose="02020603050405020304" pitchFamily="18" charset="0"/>
            </a:rPr>
            <a:t>Капитальный ремонт объектов муниципальных дошкольных образовательных организаций;</a:t>
          </a:r>
        </a:p>
        <a:p>
          <a:pPr marL="0" lvl="0" indent="0" algn="ctr" defTabSz="444500">
            <a:lnSpc>
              <a:spcPct val="90000"/>
            </a:lnSpc>
            <a:spcBef>
              <a:spcPct val="0"/>
            </a:spcBef>
            <a:spcAft>
              <a:spcPct val="35000"/>
            </a:spcAft>
            <a:buNone/>
          </a:pPr>
          <a:r>
            <a:rPr lang="ru-RU" sz="1000" kern="1200" dirty="0">
              <a:latin typeface="Times New Roman" panose="02020603050405020304" pitchFamily="18" charset="0"/>
              <a:cs typeface="Times New Roman" panose="02020603050405020304" pitchFamily="18" charset="0"/>
            </a:rPr>
            <a:t>Капитальный ремонт сетей водоснабжения, водоотведения, канализации, очистных сооружений, станций водоподготовки и водозаборных сооружений для объектов жилого и нежилого фонда</a:t>
          </a:r>
        </a:p>
        <a:p>
          <a:pPr marL="0" lvl="0" indent="0" algn="ctr" defTabSz="444500">
            <a:lnSpc>
              <a:spcPct val="90000"/>
            </a:lnSpc>
            <a:spcBef>
              <a:spcPct val="0"/>
            </a:spcBef>
            <a:spcAft>
              <a:spcPct val="35000"/>
            </a:spcAft>
            <a:buNone/>
          </a:pPr>
          <a:endParaRPr lang="ru-RU" sz="1000" kern="1200" dirty="0">
            <a:latin typeface="Times New Roman" panose="02020603050405020304" pitchFamily="18" charset="0"/>
            <a:cs typeface="Times New Roman" panose="02020603050405020304" pitchFamily="18" charset="0"/>
          </a:endParaRPr>
        </a:p>
      </dsp:txBody>
      <dsp:txXfrm>
        <a:off x="3070111" y="2208561"/>
        <a:ext cx="1952277" cy="1917839"/>
      </dsp:txXfrm>
    </dsp:sp>
    <dsp:sp modelId="{E2623A54-00AB-4D12-A49F-E5F44BD1F6BF}">
      <dsp:nvSpPr>
        <dsp:cNvPr id="0" name=""/>
        <dsp:cNvSpPr/>
      </dsp:nvSpPr>
      <dsp:spPr>
        <a:xfrm>
          <a:off x="2967001" y="2015"/>
          <a:ext cx="2062192" cy="412438"/>
        </a:xfrm>
        <a:prstGeom prst="rect">
          <a:avLst/>
        </a:prstGeom>
        <a:solidFill>
          <a:schemeClr val="accent1">
            <a:lumMod val="20000"/>
            <a:lumOff val="8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Подпрограмма «Создание и развитие инфраструктуры сельских территорий»</a:t>
          </a:r>
        </a:p>
      </dsp:txBody>
      <dsp:txXfrm>
        <a:off x="2967001" y="2015"/>
        <a:ext cx="2062192" cy="412438"/>
      </dsp:txXfrm>
    </dsp:sp>
  </dsp:spTree>
</dsp:drawing>
</file>

<file path=ppt/diagrams/layout1.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5.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6.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7.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8.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9.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14.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15.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16.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17.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2.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4.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2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6.xml><?xml version="1.0" encoding="utf-8"?>
<dgm:layoutDef xmlns:dgm="http://schemas.openxmlformats.org/drawingml/2006/diagram" xmlns:a="http://schemas.openxmlformats.org/drawingml/2006/main" uniqueId="urn:microsoft.com/office/officeart/2008/layout/TitlePictureLineup">
  <dgm:title val=""/>
  <dgm:desc val=""/>
  <dgm:catLst>
    <dgm:cat type="picture" pri="18000"/>
    <dgm:cat type="pictureconvert" pri="18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dir/>
    </dgm:varLst>
    <dgm:choose name="Name1">
      <dgm:if name="Name2" func="var" arg="dir" op="equ" val="norm">
        <dgm:alg type="lin">
          <dgm:param type="linDir" val="fromL"/>
          <dgm:param type="fallback" val="1D"/>
          <dgm:param type="horzAlign" val="ctr"/>
          <dgm:param type="vertAlign" val="mid"/>
          <dgm:param type="nodeVertAlign" val="t"/>
        </dgm:alg>
      </dgm:if>
      <dgm:else name="Name3">
        <dgm:alg type="lin">
          <dgm:param type="linDir" val="fromR"/>
          <dgm:param type="fallback" val="1D"/>
          <dgm:param type="horzAlign" val="ctr"/>
          <dgm:param type="vertAlign" val="mid"/>
          <dgm:param type="nodeVertAlign" val="t"/>
        </dgm:alg>
      </dgm:else>
    </dgm:choose>
    <dgm:shape xmlns:r="http://schemas.openxmlformats.org/officeDocument/2006/relationships" r:blip="">
      <dgm:adjLst/>
    </dgm:shape>
    <dgm:constrLst>
      <dgm:constr type="h" for="des" forName="Child" op="equ"/>
      <dgm:constr type="w" for="des" forName="Child" op="equ"/>
      <dgm:constr type="h" for="des" forName="Accent" op="equ"/>
      <dgm:constr type="w" for="des" forName="Accent" op="equ"/>
      <dgm:constr type="primFontSz" for="des" forName="Parent" op="equ"/>
      <dgm:constr type="primFontSz" for="des" forName="Child" op="equ"/>
      <dgm:constr type="w" for="ch" forName="composite" refType="w"/>
      <dgm:constr type="h" for="ch" forName="composite" refType="h"/>
      <dgm:constr type="sp" refType="w" refFor="ch" refForName="composite" op="equ" fact="0.1"/>
      <dgm:constr type="w" for="ch" forName="sibTrans" refType="w" refFor="ch" refForName="composite" op="equ" fact="0.05"/>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
              <dgm:constr type="w" for="ch" forName="Parent" refType="w"/>
              <dgm:constr type="h" for="ch" forName="Parent" refType="h" fact="0.1"/>
              <dgm:constr type="l" for="ch" forName="Accent" refType="w" fact="0"/>
              <dgm:constr type="b" for="ch" forName="Accent" refType="h"/>
              <dgm:constr type="w" for="ch" forName="Accent" refType="w" fact="0"/>
              <dgm:constr type="h" for="ch" forName="Accent" refType="h" fact="0.9"/>
              <dgm:constr type="l" for="ch" forName="Image" refType="w" fact="0.05"/>
              <dgm:constr type="t" for="ch" forName="Image" refType="h" fact="0.13"/>
              <dgm:constr type="w" for="ch" forName="Image" refType="w" fact="0.9467"/>
              <dgm:constr type="h" for="ch" forName="Image" refType="h" fact="0.405"/>
              <dgm:constr type="l" for="ch" forName="Child" refType="w" fact="0.05"/>
              <dgm:constr type="t" for="ch" forName="Child" refType="h" fact="0.535"/>
              <dgm:constr type="w" for="ch" forName="Child" refType="w" fact="0.9467"/>
              <dgm:constr type="h" for="ch" forName="Child" refType="h" fact="0.465"/>
            </dgm:constrLst>
          </dgm:if>
          <dgm:else name="Name6">
            <dgm:constrLst>
              <dgm:constr type="l" for="ch" forName="Parent" refType="w" fact="0"/>
              <dgm:constr type="t" for="ch" forName="Parent" refType="h" fact="0"/>
              <dgm:constr type="w" for="ch" forName="Parent" refType="w"/>
              <dgm:constr type="h" for="ch" forName="Parent" refType="h" fact="0.1"/>
              <dgm:constr type="l" for="ch" forName="Accent" refType="w"/>
              <dgm:constr type="b" for="ch" forName="Accent" refType="h"/>
              <dgm:constr type="h" for="ch" forName="Accent" refType="h" fact="0.9"/>
              <dgm:constr type="l" for="ch" forName="Image" refType="w" fact="0"/>
              <dgm:constr type="t" for="ch" forName="Image" refType="h" fact="0.13"/>
              <dgm:constr type="w" for="ch" forName="Image" refType="w" fact="0.9467"/>
              <dgm:constr type="h" for="ch" forName="Image" refType="h" fact="0.405"/>
              <dgm:constr type="l" for="ch" forName="Child" refType="w" fact="0"/>
              <dgm:constr type="t" for="ch" forName="Child" refType="h" fact="0.535"/>
              <dgm:constr type="w" for="ch" forName="Child" refType="w" fact="0.9467"/>
              <dgm:constr type="h" for="ch" forName="Child" refType="h" fact="0.465"/>
            </dgm:constrLst>
          </dgm:else>
        </dgm:choose>
        <dgm:forEach name="Name7" axis="self" ptType="node">
          <dgm:layoutNode name="Accent" styleLbl="alignAcc1">
            <dgm:alg type="sp"/>
            <dgm:shape xmlns:r="http://schemas.openxmlformats.org/officeDocument/2006/relationships" type="line" r:blip="">
              <dgm:adjLst/>
            </dgm:shape>
            <dgm:presOf/>
          </dgm:layoutNode>
          <dgm:layoutNode name="Image">
            <dgm:alg type="sp"/>
            <dgm:shape xmlns:r="http://schemas.openxmlformats.org/officeDocument/2006/relationships" type="rect" r:blip="" blipPhldr="1">
              <dgm:adjLst/>
            </dgm:shape>
            <dgm:presOf/>
          </dgm:layoutNode>
          <dgm:layoutNode name="Child" styleLbl="revTx">
            <dgm:varLst>
              <dgm:bulletEnabled val="1"/>
            </dgm:varLst>
            <dgm:choose name="Name8">
              <dgm:if name="Name9" axis="ch" ptType="node" func="cnt" op="gt" val="1">
                <dgm:choose name="Name10">
                  <dgm:if name="Name11" func="var" arg="dir" op="equ" val="norm">
                    <dgm:alg type="tx">
                      <dgm:param type="shpTxLTRAlignCh" val="l"/>
                      <dgm:param type="shpTxRTLAlignCh" val="r"/>
                      <dgm:param type="txAnchorVert" val="t"/>
                      <dgm:param type="stBulletLvl" val="1"/>
                    </dgm:alg>
                  </dgm:if>
                  <dgm:else name="Name12">
                    <dgm:alg type="tx">
                      <dgm:param type="shpTxLTRAlignCh" val="l"/>
                      <dgm:param type="shpTxRTLAlignCh" val="r"/>
                      <dgm:param type="txAnchorVert" val="t"/>
                      <dgm:param type="stBulletLvl" val="1"/>
                    </dgm:alg>
                  </dgm:else>
                </dgm:choose>
              </dgm:if>
              <dgm:else name="Name13">
                <dgm:choose name="Name14">
                  <dgm:if name="Name15" func="var" arg="dir" op="equ" val="norm">
                    <dgm:alg type="tx">
                      <dgm:param type="shpTxLTRAlignCh" val="l"/>
                      <dgm:param type="shpTxRTLAlignCh" val="r"/>
                      <dgm:param type="txAnchorVert" val="t"/>
                      <dgm:param type="stBulletLvl" val="2"/>
                    </dgm:alg>
                  </dgm:if>
                  <dgm:else name="Name16">
                    <dgm:alg type="tx">
                      <dgm:param type="shpTxLTRAlignCh" val="l"/>
                      <dgm:param type="shpTxRTLAlignCh" val="r"/>
                      <dgm:param type="txAnchorVert" val="t"/>
                      <dgm:param type="stBulletLvl" val="2"/>
                    </dgm:alg>
                  </dgm:else>
                </dgm:choose>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alignNode1">
            <dgm:varLst>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2F0768A-F661-F536-22FF-B6723D0EF67E}"/>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F09597CF-19FD-3E47-974D-17D19FF7577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D6B1D08A-2881-8C01-B7DB-177A0147783D}"/>
              </a:ext>
            </a:extLst>
          </p:cNvPr>
          <p:cNvSpPr>
            <a:spLocks noGrp="1"/>
          </p:cNvSpPr>
          <p:nvPr>
            <p:ph type="dt" sz="half" idx="10"/>
          </p:nvPr>
        </p:nvSpPr>
        <p:spPr/>
        <p:txBody>
          <a:bodyPr/>
          <a:lstStyle/>
          <a:p>
            <a:fld id="{C5563C81-31A1-42C2-A208-E42F62D02389}" type="datetimeFigureOut">
              <a:rPr lang="ru-RU" smtClean="0"/>
              <a:t>10.01.2023</a:t>
            </a:fld>
            <a:endParaRPr lang="ru-RU"/>
          </a:p>
        </p:txBody>
      </p:sp>
      <p:sp>
        <p:nvSpPr>
          <p:cNvPr id="5" name="Нижний колонтитул 4">
            <a:extLst>
              <a:ext uri="{FF2B5EF4-FFF2-40B4-BE49-F238E27FC236}">
                <a16:creationId xmlns:a16="http://schemas.microsoft.com/office/drawing/2014/main" id="{F95ACDA2-CF86-3865-655B-D560F65EA04B}"/>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EF172849-0C02-C3F2-032E-693C8786B848}"/>
              </a:ext>
            </a:extLst>
          </p:cNvPr>
          <p:cNvSpPr>
            <a:spLocks noGrp="1"/>
          </p:cNvSpPr>
          <p:nvPr>
            <p:ph type="sldNum" sz="quarter" idx="12"/>
          </p:nvPr>
        </p:nvSpPr>
        <p:spPr/>
        <p:txBody>
          <a:bodyPr/>
          <a:lstStyle/>
          <a:p>
            <a:fld id="{417B84EE-FE4C-49A4-9670-3DCB1292D0E8}" type="slidenum">
              <a:rPr lang="ru-RU" smtClean="0"/>
              <a:t>‹#›</a:t>
            </a:fld>
            <a:endParaRPr lang="ru-RU"/>
          </a:p>
        </p:txBody>
      </p:sp>
    </p:spTree>
    <p:extLst>
      <p:ext uri="{BB962C8B-B14F-4D97-AF65-F5344CB8AC3E}">
        <p14:creationId xmlns:p14="http://schemas.microsoft.com/office/powerpoint/2010/main" val="18925647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D1808D6-E464-0D0A-5DA7-762451ED5275}"/>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0A64333F-2B9E-8A2D-8CFB-E4031271F6F4}"/>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58552057-E1E9-8D2E-7BF1-E0B99594FA66}"/>
              </a:ext>
            </a:extLst>
          </p:cNvPr>
          <p:cNvSpPr>
            <a:spLocks noGrp="1"/>
          </p:cNvSpPr>
          <p:nvPr>
            <p:ph type="dt" sz="half" idx="10"/>
          </p:nvPr>
        </p:nvSpPr>
        <p:spPr/>
        <p:txBody>
          <a:bodyPr/>
          <a:lstStyle/>
          <a:p>
            <a:fld id="{C5563C81-31A1-42C2-A208-E42F62D02389}" type="datetimeFigureOut">
              <a:rPr lang="ru-RU" smtClean="0"/>
              <a:t>10.01.2023</a:t>
            </a:fld>
            <a:endParaRPr lang="ru-RU"/>
          </a:p>
        </p:txBody>
      </p:sp>
      <p:sp>
        <p:nvSpPr>
          <p:cNvPr id="5" name="Нижний колонтитул 4">
            <a:extLst>
              <a:ext uri="{FF2B5EF4-FFF2-40B4-BE49-F238E27FC236}">
                <a16:creationId xmlns:a16="http://schemas.microsoft.com/office/drawing/2014/main" id="{B79C860C-4ED1-F86F-CAD7-A43E7E287637}"/>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C9F650D0-7CA0-1689-EC2C-93FB8DFA5CAC}"/>
              </a:ext>
            </a:extLst>
          </p:cNvPr>
          <p:cNvSpPr>
            <a:spLocks noGrp="1"/>
          </p:cNvSpPr>
          <p:nvPr>
            <p:ph type="sldNum" sz="quarter" idx="12"/>
          </p:nvPr>
        </p:nvSpPr>
        <p:spPr/>
        <p:txBody>
          <a:bodyPr/>
          <a:lstStyle/>
          <a:p>
            <a:fld id="{417B84EE-FE4C-49A4-9670-3DCB1292D0E8}" type="slidenum">
              <a:rPr lang="ru-RU" smtClean="0"/>
              <a:t>‹#›</a:t>
            </a:fld>
            <a:endParaRPr lang="ru-RU"/>
          </a:p>
        </p:txBody>
      </p:sp>
    </p:spTree>
    <p:extLst>
      <p:ext uri="{BB962C8B-B14F-4D97-AF65-F5344CB8AC3E}">
        <p14:creationId xmlns:p14="http://schemas.microsoft.com/office/powerpoint/2010/main" val="32468109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395E6D3-0DA0-70D8-A710-80A313E0EF05}"/>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20BEC038-61EE-0FF8-3370-1CB67359AC9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73066FDE-35EB-7982-8706-0515DEE6A34F}"/>
              </a:ext>
            </a:extLst>
          </p:cNvPr>
          <p:cNvSpPr>
            <a:spLocks noGrp="1"/>
          </p:cNvSpPr>
          <p:nvPr>
            <p:ph type="dt" sz="half" idx="10"/>
          </p:nvPr>
        </p:nvSpPr>
        <p:spPr/>
        <p:txBody>
          <a:bodyPr/>
          <a:lstStyle/>
          <a:p>
            <a:fld id="{C5563C81-31A1-42C2-A208-E42F62D02389}" type="datetimeFigureOut">
              <a:rPr lang="ru-RU" smtClean="0"/>
              <a:t>10.01.2023</a:t>
            </a:fld>
            <a:endParaRPr lang="ru-RU"/>
          </a:p>
        </p:txBody>
      </p:sp>
      <p:sp>
        <p:nvSpPr>
          <p:cNvPr id="5" name="Нижний колонтитул 4">
            <a:extLst>
              <a:ext uri="{FF2B5EF4-FFF2-40B4-BE49-F238E27FC236}">
                <a16:creationId xmlns:a16="http://schemas.microsoft.com/office/drawing/2014/main" id="{ECAF3A47-F327-6AC1-6C99-B89D01719713}"/>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B27274F5-92BC-39B4-DA4B-81773D42E9B5}"/>
              </a:ext>
            </a:extLst>
          </p:cNvPr>
          <p:cNvSpPr>
            <a:spLocks noGrp="1"/>
          </p:cNvSpPr>
          <p:nvPr>
            <p:ph type="sldNum" sz="quarter" idx="12"/>
          </p:nvPr>
        </p:nvSpPr>
        <p:spPr/>
        <p:txBody>
          <a:bodyPr/>
          <a:lstStyle/>
          <a:p>
            <a:fld id="{417B84EE-FE4C-49A4-9670-3DCB1292D0E8}" type="slidenum">
              <a:rPr lang="ru-RU" smtClean="0"/>
              <a:t>‹#›</a:t>
            </a:fld>
            <a:endParaRPr lang="ru-RU"/>
          </a:p>
        </p:txBody>
      </p:sp>
    </p:spTree>
    <p:extLst>
      <p:ext uri="{BB962C8B-B14F-4D97-AF65-F5344CB8AC3E}">
        <p14:creationId xmlns:p14="http://schemas.microsoft.com/office/powerpoint/2010/main" val="36141837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223FF84-6683-5A55-32D5-5BF9C814CCA4}"/>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AD867B16-8680-302B-3FDD-C30E10C6C742}"/>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0E7DB0FE-E5B6-CA73-9B71-C109687BE345}"/>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C5DFA0C0-A234-6396-413A-5CB5A0FCA29A}"/>
              </a:ext>
            </a:extLst>
          </p:cNvPr>
          <p:cNvSpPr>
            <a:spLocks noGrp="1"/>
          </p:cNvSpPr>
          <p:nvPr>
            <p:ph type="dt" sz="half" idx="10"/>
          </p:nvPr>
        </p:nvSpPr>
        <p:spPr/>
        <p:txBody>
          <a:bodyPr/>
          <a:lstStyle/>
          <a:p>
            <a:fld id="{C5563C81-31A1-42C2-A208-E42F62D02389}" type="datetimeFigureOut">
              <a:rPr lang="ru-RU" smtClean="0"/>
              <a:t>10.01.2023</a:t>
            </a:fld>
            <a:endParaRPr lang="ru-RU"/>
          </a:p>
        </p:txBody>
      </p:sp>
      <p:sp>
        <p:nvSpPr>
          <p:cNvPr id="6" name="Нижний колонтитул 5">
            <a:extLst>
              <a:ext uri="{FF2B5EF4-FFF2-40B4-BE49-F238E27FC236}">
                <a16:creationId xmlns:a16="http://schemas.microsoft.com/office/drawing/2014/main" id="{5AA63378-6875-016E-14FE-C43501CEDF85}"/>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14A83F5C-9FF2-CE44-46C5-7D7268DD3E64}"/>
              </a:ext>
            </a:extLst>
          </p:cNvPr>
          <p:cNvSpPr>
            <a:spLocks noGrp="1"/>
          </p:cNvSpPr>
          <p:nvPr>
            <p:ph type="sldNum" sz="quarter" idx="12"/>
          </p:nvPr>
        </p:nvSpPr>
        <p:spPr/>
        <p:txBody>
          <a:bodyPr/>
          <a:lstStyle/>
          <a:p>
            <a:fld id="{417B84EE-FE4C-49A4-9670-3DCB1292D0E8}" type="slidenum">
              <a:rPr lang="ru-RU" smtClean="0"/>
              <a:t>‹#›</a:t>
            </a:fld>
            <a:endParaRPr lang="ru-RU"/>
          </a:p>
        </p:txBody>
      </p:sp>
    </p:spTree>
    <p:extLst>
      <p:ext uri="{BB962C8B-B14F-4D97-AF65-F5344CB8AC3E}">
        <p14:creationId xmlns:p14="http://schemas.microsoft.com/office/powerpoint/2010/main" val="27402901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732C053-F116-FE28-CF8F-0DABC52791C4}"/>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932F4102-D311-C1A7-CE3F-61667A7D37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0202FF07-6C04-10BB-BAAC-CCCA6640BF03}"/>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A5C15B57-3CF9-084D-9CFF-D17F3988141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581133BC-2683-D310-BDC1-6720B948D473}"/>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B21DEAB3-AF01-0297-D37C-CE7092120ED3}"/>
              </a:ext>
            </a:extLst>
          </p:cNvPr>
          <p:cNvSpPr>
            <a:spLocks noGrp="1"/>
          </p:cNvSpPr>
          <p:nvPr>
            <p:ph type="dt" sz="half" idx="10"/>
          </p:nvPr>
        </p:nvSpPr>
        <p:spPr/>
        <p:txBody>
          <a:bodyPr/>
          <a:lstStyle/>
          <a:p>
            <a:fld id="{C5563C81-31A1-42C2-A208-E42F62D02389}" type="datetimeFigureOut">
              <a:rPr lang="ru-RU" smtClean="0"/>
              <a:t>10.01.2023</a:t>
            </a:fld>
            <a:endParaRPr lang="ru-RU"/>
          </a:p>
        </p:txBody>
      </p:sp>
      <p:sp>
        <p:nvSpPr>
          <p:cNvPr id="8" name="Нижний колонтитул 7">
            <a:extLst>
              <a:ext uri="{FF2B5EF4-FFF2-40B4-BE49-F238E27FC236}">
                <a16:creationId xmlns:a16="http://schemas.microsoft.com/office/drawing/2014/main" id="{16E81123-5E6F-92A0-CA94-915C39274EFD}"/>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021943A4-AE86-418F-E96C-73D87780D860}"/>
              </a:ext>
            </a:extLst>
          </p:cNvPr>
          <p:cNvSpPr>
            <a:spLocks noGrp="1"/>
          </p:cNvSpPr>
          <p:nvPr>
            <p:ph type="sldNum" sz="quarter" idx="12"/>
          </p:nvPr>
        </p:nvSpPr>
        <p:spPr/>
        <p:txBody>
          <a:bodyPr/>
          <a:lstStyle/>
          <a:p>
            <a:fld id="{417B84EE-FE4C-49A4-9670-3DCB1292D0E8}" type="slidenum">
              <a:rPr lang="ru-RU" smtClean="0"/>
              <a:t>‹#›</a:t>
            </a:fld>
            <a:endParaRPr lang="ru-RU"/>
          </a:p>
        </p:txBody>
      </p:sp>
    </p:spTree>
    <p:extLst>
      <p:ext uri="{BB962C8B-B14F-4D97-AF65-F5344CB8AC3E}">
        <p14:creationId xmlns:p14="http://schemas.microsoft.com/office/powerpoint/2010/main" val="38450805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1AD04AD-1350-2650-AA99-CA8915FA2CF2}"/>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5155DFBA-5F60-235A-3B67-31FF3C2FB6E8}"/>
              </a:ext>
            </a:extLst>
          </p:cNvPr>
          <p:cNvSpPr>
            <a:spLocks noGrp="1"/>
          </p:cNvSpPr>
          <p:nvPr>
            <p:ph type="dt" sz="half" idx="10"/>
          </p:nvPr>
        </p:nvSpPr>
        <p:spPr/>
        <p:txBody>
          <a:bodyPr/>
          <a:lstStyle/>
          <a:p>
            <a:fld id="{C5563C81-31A1-42C2-A208-E42F62D02389}" type="datetimeFigureOut">
              <a:rPr lang="ru-RU" smtClean="0"/>
              <a:t>10.01.2023</a:t>
            </a:fld>
            <a:endParaRPr lang="ru-RU"/>
          </a:p>
        </p:txBody>
      </p:sp>
      <p:sp>
        <p:nvSpPr>
          <p:cNvPr id="4" name="Нижний колонтитул 3">
            <a:extLst>
              <a:ext uri="{FF2B5EF4-FFF2-40B4-BE49-F238E27FC236}">
                <a16:creationId xmlns:a16="http://schemas.microsoft.com/office/drawing/2014/main" id="{6EAF776A-338C-8C36-9BDF-C96CF607F398}"/>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2DA2E1EF-CB57-C820-E2AC-90C60EF54315}"/>
              </a:ext>
            </a:extLst>
          </p:cNvPr>
          <p:cNvSpPr>
            <a:spLocks noGrp="1"/>
          </p:cNvSpPr>
          <p:nvPr>
            <p:ph type="sldNum" sz="quarter" idx="12"/>
          </p:nvPr>
        </p:nvSpPr>
        <p:spPr/>
        <p:txBody>
          <a:bodyPr/>
          <a:lstStyle/>
          <a:p>
            <a:fld id="{417B84EE-FE4C-49A4-9670-3DCB1292D0E8}" type="slidenum">
              <a:rPr lang="ru-RU" smtClean="0"/>
              <a:t>‹#›</a:t>
            </a:fld>
            <a:endParaRPr lang="ru-RU"/>
          </a:p>
        </p:txBody>
      </p:sp>
    </p:spTree>
    <p:extLst>
      <p:ext uri="{BB962C8B-B14F-4D97-AF65-F5344CB8AC3E}">
        <p14:creationId xmlns:p14="http://schemas.microsoft.com/office/powerpoint/2010/main" val="96383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6BE25D40-565B-05D5-9B37-B5E120E3EF82}"/>
              </a:ext>
            </a:extLst>
          </p:cNvPr>
          <p:cNvSpPr>
            <a:spLocks noGrp="1"/>
          </p:cNvSpPr>
          <p:nvPr>
            <p:ph type="dt" sz="half" idx="10"/>
          </p:nvPr>
        </p:nvSpPr>
        <p:spPr/>
        <p:txBody>
          <a:bodyPr/>
          <a:lstStyle/>
          <a:p>
            <a:fld id="{C5563C81-31A1-42C2-A208-E42F62D02389}" type="datetimeFigureOut">
              <a:rPr lang="ru-RU" smtClean="0"/>
              <a:t>10.01.2023</a:t>
            </a:fld>
            <a:endParaRPr lang="ru-RU"/>
          </a:p>
        </p:txBody>
      </p:sp>
      <p:sp>
        <p:nvSpPr>
          <p:cNvPr id="3" name="Нижний колонтитул 2">
            <a:extLst>
              <a:ext uri="{FF2B5EF4-FFF2-40B4-BE49-F238E27FC236}">
                <a16:creationId xmlns:a16="http://schemas.microsoft.com/office/drawing/2014/main" id="{CECAE54F-0872-1E4F-3EBE-A0A33C6F836B}"/>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7019DF2B-9953-C851-F4B2-214DF8046AD1}"/>
              </a:ext>
            </a:extLst>
          </p:cNvPr>
          <p:cNvSpPr>
            <a:spLocks noGrp="1"/>
          </p:cNvSpPr>
          <p:nvPr>
            <p:ph type="sldNum" sz="quarter" idx="12"/>
          </p:nvPr>
        </p:nvSpPr>
        <p:spPr/>
        <p:txBody>
          <a:bodyPr/>
          <a:lstStyle/>
          <a:p>
            <a:fld id="{417B84EE-FE4C-49A4-9670-3DCB1292D0E8}" type="slidenum">
              <a:rPr lang="ru-RU" smtClean="0"/>
              <a:t>‹#›</a:t>
            </a:fld>
            <a:endParaRPr lang="ru-RU"/>
          </a:p>
        </p:txBody>
      </p:sp>
    </p:spTree>
    <p:extLst>
      <p:ext uri="{BB962C8B-B14F-4D97-AF65-F5344CB8AC3E}">
        <p14:creationId xmlns:p14="http://schemas.microsoft.com/office/powerpoint/2010/main" val="24090227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A3903BE-D922-5CF5-DA65-4CAC77812C52}"/>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F125AD40-483B-5E8F-E8D9-BDE63ED495C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7778422F-23F8-E210-20D3-6410A2FDEB0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1E9A6DD5-DC5D-B63F-F3DF-A5392E357DAC}"/>
              </a:ext>
            </a:extLst>
          </p:cNvPr>
          <p:cNvSpPr>
            <a:spLocks noGrp="1"/>
          </p:cNvSpPr>
          <p:nvPr>
            <p:ph type="dt" sz="half" idx="10"/>
          </p:nvPr>
        </p:nvSpPr>
        <p:spPr/>
        <p:txBody>
          <a:bodyPr/>
          <a:lstStyle/>
          <a:p>
            <a:fld id="{C5563C81-31A1-42C2-A208-E42F62D02389}" type="datetimeFigureOut">
              <a:rPr lang="ru-RU" smtClean="0"/>
              <a:t>10.01.2023</a:t>
            </a:fld>
            <a:endParaRPr lang="ru-RU"/>
          </a:p>
        </p:txBody>
      </p:sp>
      <p:sp>
        <p:nvSpPr>
          <p:cNvPr id="6" name="Нижний колонтитул 5">
            <a:extLst>
              <a:ext uri="{FF2B5EF4-FFF2-40B4-BE49-F238E27FC236}">
                <a16:creationId xmlns:a16="http://schemas.microsoft.com/office/drawing/2014/main" id="{5DCFD6EC-6923-CD46-1F51-BF56059230AC}"/>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EE4D72FC-4A21-CCA9-578B-065B97B6F20D}"/>
              </a:ext>
            </a:extLst>
          </p:cNvPr>
          <p:cNvSpPr>
            <a:spLocks noGrp="1"/>
          </p:cNvSpPr>
          <p:nvPr>
            <p:ph type="sldNum" sz="quarter" idx="12"/>
          </p:nvPr>
        </p:nvSpPr>
        <p:spPr/>
        <p:txBody>
          <a:bodyPr/>
          <a:lstStyle/>
          <a:p>
            <a:fld id="{417B84EE-FE4C-49A4-9670-3DCB1292D0E8}" type="slidenum">
              <a:rPr lang="ru-RU" smtClean="0"/>
              <a:t>‹#›</a:t>
            </a:fld>
            <a:endParaRPr lang="ru-RU"/>
          </a:p>
        </p:txBody>
      </p:sp>
    </p:spTree>
    <p:extLst>
      <p:ext uri="{BB962C8B-B14F-4D97-AF65-F5344CB8AC3E}">
        <p14:creationId xmlns:p14="http://schemas.microsoft.com/office/powerpoint/2010/main" val="40095903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53A9126-7CD5-2F1A-F42D-85996349821C}"/>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7C45C9CB-F71C-53F8-FB1A-DD942B54DC5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99DC4570-8F32-27FC-6F0F-42C8179535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3923B47E-068B-0A86-B18B-52BEB1D8FE5A}"/>
              </a:ext>
            </a:extLst>
          </p:cNvPr>
          <p:cNvSpPr>
            <a:spLocks noGrp="1"/>
          </p:cNvSpPr>
          <p:nvPr>
            <p:ph type="dt" sz="half" idx="10"/>
          </p:nvPr>
        </p:nvSpPr>
        <p:spPr/>
        <p:txBody>
          <a:bodyPr/>
          <a:lstStyle/>
          <a:p>
            <a:fld id="{C5563C81-31A1-42C2-A208-E42F62D02389}" type="datetimeFigureOut">
              <a:rPr lang="ru-RU" smtClean="0"/>
              <a:t>10.01.2023</a:t>
            </a:fld>
            <a:endParaRPr lang="ru-RU"/>
          </a:p>
        </p:txBody>
      </p:sp>
      <p:sp>
        <p:nvSpPr>
          <p:cNvPr id="6" name="Нижний колонтитул 5">
            <a:extLst>
              <a:ext uri="{FF2B5EF4-FFF2-40B4-BE49-F238E27FC236}">
                <a16:creationId xmlns:a16="http://schemas.microsoft.com/office/drawing/2014/main" id="{E4302106-C12D-43E3-9062-EA74AFFE7D22}"/>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837532C4-AC7D-2307-5B07-20100242F3EA}"/>
              </a:ext>
            </a:extLst>
          </p:cNvPr>
          <p:cNvSpPr>
            <a:spLocks noGrp="1"/>
          </p:cNvSpPr>
          <p:nvPr>
            <p:ph type="sldNum" sz="quarter" idx="12"/>
          </p:nvPr>
        </p:nvSpPr>
        <p:spPr/>
        <p:txBody>
          <a:bodyPr/>
          <a:lstStyle/>
          <a:p>
            <a:fld id="{417B84EE-FE4C-49A4-9670-3DCB1292D0E8}" type="slidenum">
              <a:rPr lang="ru-RU" smtClean="0"/>
              <a:t>‹#›</a:t>
            </a:fld>
            <a:endParaRPr lang="ru-RU"/>
          </a:p>
        </p:txBody>
      </p:sp>
    </p:spTree>
    <p:extLst>
      <p:ext uri="{BB962C8B-B14F-4D97-AF65-F5344CB8AC3E}">
        <p14:creationId xmlns:p14="http://schemas.microsoft.com/office/powerpoint/2010/main" val="34735765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D737282-9A42-C085-6A24-5F109AA473FC}"/>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5AB607FC-7073-8486-BDFD-02D598648DED}"/>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1A1AA490-D2E8-8C18-4FE1-4DDAE28B6BE8}"/>
              </a:ext>
            </a:extLst>
          </p:cNvPr>
          <p:cNvSpPr>
            <a:spLocks noGrp="1"/>
          </p:cNvSpPr>
          <p:nvPr>
            <p:ph type="dt" sz="half" idx="10"/>
          </p:nvPr>
        </p:nvSpPr>
        <p:spPr/>
        <p:txBody>
          <a:bodyPr/>
          <a:lstStyle/>
          <a:p>
            <a:fld id="{C5563C81-31A1-42C2-A208-E42F62D02389}" type="datetimeFigureOut">
              <a:rPr lang="ru-RU" smtClean="0"/>
              <a:t>10.01.2023</a:t>
            </a:fld>
            <a:endParaRPr lang="ru-RU"/>
          </a:p>
        </p:txBody>
      </p:sp>
      <p:sp>
        <p:nvSpPr>
          <p:cNvPr id="5" name="Нижний колонтитул 4">
            <a:extLst>
              <a:ext uri="{FF2B5EF4-FFF2-40B4-BE49-F238E27FC236}">
                <a16:creationId xmlns:a16="http://schemas.microsoft.com/office/drawing/2014/main" id="{90034133-D76D-2A35-9E36-39389F8685AB}"/>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39759F26-826A-D629-725E-DBD1BE4B4318}"/>
              </a:ext>
            </a:extLst>
          </p:cNvPr>
          <p:cNvSpPr>
            <a:spLocks noGrp="1"/>
          </p:cNvSpPr>
          <p:nvPr>
            <p:ph type="sldNum" sz="quarter" idx="12"/>
          </p:nvPr>
        </p:nvSpPr>
        <p:spPr/>
        <p:txBody>
          <a:bodyPr/>
          <a:lstStyle/>
          <a:p>
            <a:fld id="{417B84EE-FE4C-49A4-9670-3DCB1292D0E8}" type="slidenum">
              <a:rPr lang="ru-RU" smtClean="0"/>
              <a:t>‹#›</a:t>
            </a:fld>
            <a:endParaRPr lang="ru-RU"/>
          </a:p>
        </p:txBody>
      </p:sp>
    </p:spTree>
    <p:extLst>
      <p:ext uri="{BB962C8B-B14F-4D97-AF65-F5344CB8AC3E}">
        <p14:creationId xmlns:p14="http://schemas.microsoft.com/office/powerpoint/2010/main" val="34773864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D642CD6B-2B10-5116-83DD-A4D57EB75473}"/>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15921C6F-913A-5885-EDF4-CA593AE7F408}"/>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4312DDC0-4BA2-7CBD-023C-6B7C75C981FF}"/>
              </a:ext>
            </a:extLst>
          </p:cNvPr>
          <p:cNvSpPr>
            <a:spLocks noGrp="1"/>
          </p:cNvSpPr>
          <p:nvPr>
            <p:ph type="dt" sz="half" idx="10"/>
          </p:nvPr>
        </p:nvSpPr>
        <p:spPr/>
        <p:txBody>
          <a:bodyPr/>
          <a:lstStyle/>
          <a:p>
            <a:fld id="{C5563C81-31A1-42C2-A208-E42F62D02389}" type="datetimeFigureOut">
              <a:rPr lang="ru-RU" smtClean="0"/>
              <a:t>10.01.2023</a:t>
            </a:fld>
            <a:endParaRPr lang="ru-RU"/>
          </a:p>
        </p:txBody>
      </p:sp>
      <p:sp>
        <p:nvSpPr>
          <p:cNvPr id="5" name="Нижний колонтитул 4">
            <a:extLst>
              <a:ext uri="{FF2B5EF4-FFF2-40B4-BE49-F238E27FC236}">
                <a16:creationId xmlns:a16="http://schemas.microsoft.com/office/drawing/2014/main" id="{9177A60B-9BAD-0870-9350-A6D8A2322350}"/>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153532B2-9027-D5BA-0C27-0CB70C5567D2}"/>
              </a:ext>
            </a:extLst>
          </p:cNvPr>
          <p:cNvSpPr>
            <a:spLocks noGrp="1"/>
          </p:cNvSpPr>
          <p:nvPr>
            <p:ph type="sldNum" sz="quarter" idx="12"/>
          </p:nvPr>
        </p:nvSpPr>
        <p:spPr/>
        <p:txBody>
          <a:bodyPr/>
          <a:lstStyle/>
          <a:p>
            <a:fld id="{417B84EE-FE4C-49A4-9670-3DCB1292D0E8}" type="slidenum">
              <a:rPr lang="ru-RU" smtClean="0"/>
              <a:t>‹#›</a:t>
            </a:fld>
            <a:endParaRPr lang="ru-RU"/>
          </a:p>
        </p:txBody>
      </p:sp>
    </p:spTree>
    <p:extLst>
      <p:ext uri="{BB962C8B-B14F-4D97-AF65-F5344CB8AC3E}">
        <p14:creationId xmlns:p14="http://schemas.microsoft.com/office/powerpoint/2010/main" val="9556085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D3F10E4-6553-3634-B160-EE84AC18439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21E4A821-5919-4B18-04C8-856F27C254E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0D3B716C-8ECD-92B6-BB0E-A5D97A42B3E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5563C81-31A1-42C2-A208-E42F62D02389}" type="datetimeFigureOut">
              <a:rPr lang="ru-RU" smtClean="0"/>
              <a:t>10.01.2023</a:t>
            </a:fld>
            <a:endParaRPr lang="ru-RU"/>
          </a:p>
        </p:txBody>
      </p:sp>
      <p:sp>
        <p:nvSpPr>
          <p:cNvPr id="5" name="Нижний колонтитул 4">
            <a:extLst>
              <a:ext uri="{FF2B5EF4-FFF2-40B4-BE49-F238E27FC236}">
                <a16:creationId xmlns:a16="http://schemas.microsoft.com/office/drawing/2014/main" id="{34963300-0CDC-C991-E0F9-5EAC1EC6BC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1496B10B-8573-6B68-F97F-377D9E11BF8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7B84EE-FE4C-49A4-9670-3DCB1292D0E8}" type="slidenum">
              <a:rPr lang="ru-RU" smtClean="0"/>
              <a:t>‹#›</a:t>
            </a:fld>
            <a:endParaRPr lang="ru-RU"/>
          </a:p>
        </p:txBody>
      </p:sp>
    </p:spTree>
    <p:extLst>
      <p:ext uri="{BB962C8B-B14F-4D97-AF65-F5344CB8AC3E}">
        <p14:creationId xmlns:p14="http://schemas.microsoft.com/office/powerpoint/2010/main" val="2557109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image" Target="../media/image22.png"/><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23.png"/><Relationship Id="rId1" Type="http://schemas.openxmlformats.org/officeDocument/2006/relationships/slideLayout" Target="../slideLayouts/slideLayout7.xml"/><Relationship Id="rId5" Type="http://schemas.openxmlformats.org/officeDocument/2006/relationships/chart" Target="../charts/chart3.xml"/><Relationship Id="rId4" Type="http://schemas.openxmlformats.org/officeDocument/2006/relationships/chart" Target="../charts/chart2.xml"/></Relationships>
</file>

<file path=ppt/slides/_rels/slide8.xml.rels><?xml version="1.0" encoding="UTF-8" standalone="yes"?>
<Relationships xmlns="http://schemas.openxmlformats.org/package/2006/relationships"><Relationship Id="rId3" Type="http://schemas.openxmlformats.org/officeDocument/2006/relationships/chart" Target="../charts/chart4.xml"/><Relationship Id="rId7" Type="http://schemas.openxmlformats.org/officeDocument/2006/relationships/chart" Target="../charts/chart8.xml"/><Relationship Id="rId2" Type="http://schemas.openxmlformats.org/officeDocument/2006/relationships/image" Target="../media/image24.png"/><Relationship Id="rId1" Type="http://schemas.openxmlformats.org/officeDocument/2006/relationships/slideLayout" Target="../slideLayouts/slideLayout7.xml"/><Relationship Id="rId6" Type="http://schemas.openxmlformats.org/officeDocument/2006/relationships/chart" Target="../charts/chart7.xml"/><Relationship Id="rId5" Type="http://schemas.openxmlformats.org/officeDocument/2006/relationships/chart" Target="../charts/chart6.xml"/><Relationship Id="rId4" Type="http://schemas.openxmlformats.org/officeDocument/2006/relationships/chart" Target="../charts/chart5.xml"/></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28.jpeg"/><Relationship Id="rId5" Type="http://schemas.openxmlformats.org/officeDocument/2006/relationships/image" Target="../media/image27.png"/><Relationship Id="rId4" Type="http://schemas.openxmlformats.org/officeDocument/2006/relationships/image" Target="../media/image26.png"/></Relationships>
</file>

<file path=ppt/slides/_rels/slide10.xml.rels><?xml version="1.0" encoding="UTF-8" standalone="yes"?>
<Relationships xmlns="http://schemas.openxmlformats.org/package/2006/relationships"><Relationship Id="rId13" Type="http://schemas.microsoft.com/office/2007/relationships/diagramDrawing" Target="../diagrams/drawing4.xml"/><Relationship Id="rId18" Type="http://schemas.microsoft.com/office/2007/relationships/diagramDrawing" Target="../diagrams/drawing5.xml"/><Relationship Id="rId26" Type="http://schemas.openxmlformats.org/officeDocument/2006/relationships/diagramQuickStyle" Target="../diagrams/quickStyle7.xml"/><Relationship Id="rId39" Type="http://schemas.openxmlformats.org/officeDocument/2006/relationships/diagramData" Target="../diagrams/data10.xml"/><Relationship Id="rId3" Type="http://schemas.openxmlformats.org/officeDocument/2006/relationships/image" Target="../media/image30.jpeg"/><Relationship Id="rId21" Type="http://schemas.openxmlformats.org/officeDocument/2006/relationships/diagramQuickStyle" Target="../diagrams/quickStyle6.xml"/><Relationship Id="rId34" Type="http://schemas.openxmlformats.org/officeDocument/2006/relationships/diagramData" Target="../diagrams/data9.xml"/><Relationship Id="rId42" Type="http://schemas.openxmlformats.org/officeDocument/2006/relationships/diagramColors" Target="../diagrams/colors10.xml"/><Relationship Id="rId47" Type="http://schemas.openxmlformats.org/officeDocument/2006/relationships/diagramColors" Target="../diagrams/colors11.xml"/><Relationship Id="rId50" Type="http://schemas.openxmlformats.org/officeDocument/2006/relationships/diagramLayout" Target="../diagrams/layout12.xml"/><Relationship Id="rId7" Type="http://schemas.openxmlformats.org/officeDocument/2006/relationships/diagramColors" Target="../diagrams/colors3.xml"/><Relationship Id="rId12" Type="http://schemas.openxmlformats.org/officeDocument/2006/relationships/diagramColors" Target="../diagrams/colors4.xml"/><Relationship Id="rId17" Type="http://schemas.openxmlformats.org/officeDocument/2006/relationships/diagramColors" Target="../diagrams/colors5.xml"/><Relationship Id="rId25" Type="http://schemas.openxmlformats.org/officeDocument/2006/relationships/diagramLayout" Target="../diagrams/layout7.xml"/><Relationship Id="rId33" Type="http://schemas.microsoft.com/office/2007/relationships/diagramDrawing" Target="../diagrams/drawing8.xml"/><Relationship Id="rId38" Type="http://schemas.microsoft.com/office/2007/relationships/diagramDrawing" Target="../diagrams/drawing9.xml"/><Relationship Id="rId46" Type="http://schemas.openxmlformats.org/officeDocument/2006/relationships/diagramQuickStyle" Target="../diagrams/quickStyle11.xml"/><Relationship Id="rId2" Type="http://schemas.openxmlformats.org/officeDocument/2006/relationships/image" Target="../media/image9.png"/><Relationship Id="rId16" Type="http://schemas.openxmlformats.org/officeDocument/2006/relationships/diagramQuickStyle" Target="../diagrams/quickStyle5.xml"/><Relationship Id="rId20" Type="http://schemas.openxmlformats.org/officeDocument/2006/relationships/diagramLayout" Target="../diagrams/layout6.xml"/><Relationship Id="rId29" Type="http://schemas.openxmlformats.org/officeDocument/2006/relationships/diagramData" Target="../diagrams/data8.xml"/><Relationship Id="rId41" Type="http://schemas.openxmlformats.org/officeDocument/2006/relationships/diagramQuickStyle" Target="../diagrams/quickStyle10.xml"/><Relationship Id="rId1" Type="http://schemas.openxmlformats.org/officeDocument/2006/relationships/slideLayout" Target="../slideLayouts/slideLayout7.xml"/><Relationship Id="rId6" Type="http://schemas.openxmlformats.org/officeDocument/2006/relationships/diagramQuickStyle" Target="../diagrams/quickStyle3.xml"/><Relationship Id="rId11" Type="http://schemas.openxmlformats.org/officeDocument/2006/relationships/diagramQuickStyle" Target="../diagrams/quickStyle4.xml"/><Relationship Id="rId24" Type="http://schemas.openxmlformats.org/officeDocument/2006/relationships/diagramData" Target="../diagrams/data7.xml"/><Relationship Id="rId32" Type="http://schemas.openxmlformats.org/officeDocument/2006/relationships/diagramColors" Target="../diagrams/colors8.xml"/><Relationship Id="rId37" Type="http://schemas.openxmlformats.org/officeDocument/2006/relationships/diagramColors" Target="../diagrams/colors9.xml"/><Relationship Id="rId40" Type="http://schemas.openxmlformats.org/officeDocument/2006/relationships/diagramLayout" Target="../diagrams/layout10.xml"/><Relationship Id="rId45" Type="http://schemas.openxmlformats.org/officeDocument/2006/relationships/diagramLayout" Target="../diagrams/layout11.xml"/><Relationship Id="rId53" Type="http://schemas.microsoft.com/office/2007/relationships/diagramDrawing" Target="../diagrams/drawing12.xml"/><Relationship Id="rId5" Type="http://schemas.openxmlformats.org/officeDocument/2006/relationships/diagramLayout" Target="../diagrams/layout3.xml"/><Relationship Id="rId15" Type="http://schemas.openxmlformats.org/officeDocument/2006/relationships/diagramLayout" Target="../diagrams/layout5.xml"/><Relationship Id="rId23" Type="http://schemas.microsoft.com/office/2007/relationships/diagramDrawing" Target="../diagrams/drawing6.xml"/><Relationship Id="rId28" Type="http://schemas.microsoft.com/office/2007/relationships/diagramDrawing" Target="../diagrams/drawing7.xml"/><Relationship Id="rId36" Type="http://schemas.openxmlformats.org/officeDocument/2006/relationships/diagramQuickStyle" Target="../diagrams/quickStyle9.xml"/><Relationship Id="rId49" Type="http://schemas.openxmlformats.org/officeDocument/2006/relationships/diagramData" Target="../diagrams/data12.xml"/><Relationship Id="rId10" Type="http://schemas.openxmlformats.org/officeDocument/2006/relationships/diagramLayout" Target="../diagrams/layout4.xml"/><Relationship Id="rId19" Type="http://schemas.openxmlformats.org/officeDocument/2006/relationships/diagramData" Target="../diagrams/data6.xml"/><Relationship Id="rId31" Type="http://schemas.openxmlformats.org/officeDocument/2006/relationships/diagramQuickStyle" Target="../diagrams/quickStyle8.xml"/><Relationship Id="rId44" Type="http://schemas.openxmlformats.org/officeDocument/2006/relationships/diagramData" Target="../diagrams/data11.xml"/><Relationship Id="rId52" Type="http://schemas.openxmlformats.org/officeDocument/2006/relationships/diagramColors" Target="../diagrams/colors12.xml"/><Relationship Id="rId4" Type="http://schemas.openxmlformats.org/officeDocument/2006/relationships/diagramData" Target="../diagrams/data3.xml"/><Relationship Id="rId9" Type="http://schemas.openxmlformats.org/officeDocument/2006/relationships/diagramData" Target="../diagrams/data4.xml"/><Relationship Id="rId14" Type="http://schemas.openxmlformats.org/officeDocument/2006/relationships/diagramData" Target="../diagrams/data5.xml"/><Relationship Id="rId22" Type="http://schemas.openxmlformats.org/officeDocument/2006/relationships/diagramColors" Target="../diagrams/colors6.xml"/><Relationship Id="rId27" Type="http://schemas.openxmlformats.org/officeDocument/2006/relationships/diagramColors" Target="../diagrams/colors7.xml"/><Relationship Id="rId30" Type="http://schemas.openxmlformats.org/officeDocument/2006/relationships/diagramLayout" Target="../diagrams/layout8.xml"/><Relationship Id="rId35" Type="http://schemas.openxmlformats.org/officeDocument/2006/relationships/diagramLayout" Target="../diagrams/layout9.xml"/><Relationship Id="rId43" Type="http://schemas.microsoft.com/office/2007/relationships/diagramDrawing" Target="../diagrams/drawing10.xml"/><Relationship Id="rId48" Type="http://schemas.microsoft.com/office/2007/relationships/diagramDrawing" Target="../diagrams/drawing11.xml"/><Relationship Id="rId8" Type="http://schemas.microsoft.com/office/2007/relationships/diagramDrawing" Target="../diagrams/drawing3.xml"/><Relationship Id="rId51" Type="http://schemas.openxmlformats.org/officeDocument/2006/relationships/diagramQuickStyle" Target="../diagrams/quickStyle12.xml"/></Relationships>
</file>

<file path=ppt/slides/_rels/slide1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1.png"/><Relationship Id="rId1" Type="http://schemas.openxmlformats.org/officeDocument/2006/relationships/slideLayout" Target="../slideLayouts/slideLayout7.xml"/><Relationship Id="rId4" Type="http://schemas.openxmlformats.org/officeDocument/2006/relationships/chart" Target="../charts/chart9.xml"/></Relationships>
</file>

<file path=ppt/slides/_rels/slide12.xml.rels><?xml version="1.0" encoding="UTF-8" standalone="yes"?>
<Relationships xmlns="http://schemas.openxmlformats.org/package/2006/relationships"><Relationship Id="rId3" Type="http://schemas.openxmlformats.org/officeDocument/2006/relationships/chart" Target="../charts/chart10.xml"/><Relationship Id="rId7" Type="http://schemas.openxmlformats.org/officeDocument/2006/relationships/chart" Target="../charts/chart14.xml"/><Relationship Id="rId2" Type="http://schemas.openxmlformats.org/officeDocument/2006/relationships/image" Target="../media/image32.png"/><Relationship Id="rId1" Type="http://schemas.openxmlformats.org/officeDocument/2006/relationships/slideLayout" Target="../slideLayouts/slideLayout7.xml"/><Relationship Id="rId6" Type="http://schemas.openxmlformats.org/officeDocument/2006/relationships/chart" Target="../charts/chart13.xml"/><Relationship Id="rId5" Type="http://schemas.openxmlformats.org/officeDocument/2006/relationships/chart" Target="../charts/chart12.xml"/><Relationship Id="rId4" Type="http://schemas.openxmlformats.org/officeDocument/2006/relationships/chart" Target="../charts/chart11.xml"/></Relationships>
</file>

<file path=ppt/slides/_rels/slide13.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chart" Target="../charts/chart15.xml"/><Relationship Id="rId5" Type="http://schemas.openxmlformats.org/officeDocument/2006/relationships/image" Target="../media/image42.png"/><Relationship Id="rId4" Type="http://schemas.openxmlformats.org/officeDocument/2006/relationships/image" Target="../media/image41.png"/></Relationships>
</file>

<file path=ppt/slides/_rels/slide15.xml.rels><?xml version="1.0" encoding="UTF-8" standalone="yes"?>
<Relationships xmlns="http://schemas.openxmlformats.org/package/2006/relationships"><Relationship Id="rId3" Type="http://schemas.openxmlformats.org/officeDocument/2006/relationships/chart" Target="../charts/chart16.xml"/><Relationship Id="rId7" Type="http://schemas.openxmlformats.org/officeDocument/2006/relationships/chart" Target="../charts/chart20.xml"/><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chart" Target="../charts/chart19.xml"/><Relationship Id="rId5" Type="http://schemas.openxmlformats.org/officeDocument/2006/relationships/chart" Target="../charts/chart18.xml"/><Relationship Id="rId4" Type="http://schemas.openxmlformats.org/officeDocument/2006/relationships/chart" Target="../charts/chart17.xml"/></Relationships>
</file>

<file path=ppt/slides/_rels/slide16.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image" Target="../media/image43.png"/><Relationship Id="rId1" Type="http://schemas.openxmlformats.org/officeDocument/2006/relationships/slideLayout" Target="../slideLayouts/slideLayout7.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 Id="rId9" Type="http://schemas.openxmlformats.org/officeDocument/2006/relationships/image" Target="../media/image50.png"/></Relationships>
</file>

<file path=ppt/slides/_rels/slide17.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image" Target="../media/image51.png"/><Relationship Id="rId1" Type="http://schemas.openxmlformats.org/officeDocument/2006/relationships/slideLayout" Target="../slideLayouts/slideLayout7.xml"/><Relationship Id="rId6" Type="http://schemas.openxmlformats.org/officeDocument/2006/relationships/chart" Target="../charts/chart24.xml"/><Relationship Id="rId5" Type="http://schemas.openxmlformats.org/officeDocument/2006/relationships/chart" Target="../charts/chart23.xml"/><Relationship Id="rId4" Type="http://schemas.openxmlformats.org/officeDocument/2006/relationships/chart" Target="../charts/chart22.xml"/></Relationships>
</file>

<file path=ppt/slides/_rels/slide18.xml.rels><?xml version="1.0" encoding="UTF-8" standalone="yes"?>
<Relationships xmlns="http://schemas.openxmlformats.org/package/2006/relationships"><Relationship Id="rId3" Type="http://schemas.openxmlformats.org/officeDocument/2006/relationships/chart" Target="../charts/chart25.xml"/><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7.xml"/><Relationship Id="rId5" Type="http://schemas.openxmlformats.org/officeDocument/2006/relationships/image" Target="../media/image56.png"/><Relationship Id="rId4" Type="http://schemas.openxmlformats.org/officeDocument/2006/relationships/image" Target="../media/image55.png"/></Relationships>
</file>

<file path=ppt/slides/_rels/slide20.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57.png"/><Relationship Id="rId7" Type="http://schemas.openxmlformats.org/officeDocument/2006/relationships/image" Target="../media/image61.png"/><Relationship Id="rId2" Type="http://schemas.openxmlformats.org/officeDocument/2006/relationships/image" Target="../media/image53.png"/><Relationship Id="rId1" Type="http://schemas.openxmlformats.org/officeDocument/2006/relationships/slideLayout" Target="../slideLayouts/slideLayout7.xml"/><Relationship Id="rId6" Type="http://schemas.openxmlformats.org/officeDocument/2006/relationships/image" Target="../media/image60.png"/><Relationship Id="rId5" Type="http://schemas.openxmlformats.org/officeDocument/2006/relationships/image" Target="../media/image59.png"/><Relationship Id="rId10" Type="http://schemas.openxmlformats.org/officeDocument/2006/relationships/image" Target="../media/image64.png"/><Relationship Id="rId4" Type="http://schemas.openxmlformats.org/officeDocument/2006/relationships/image" Target="../media/image58.png"/><Relationship Id="rId9" Type="http://schemas.openxmlformats.org/officeDocument/2006/relationships/image" Target="../media/image63.png"/></Relationships>
</file>

<file path=ppt/slides/_rels/slide21.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66.png"/><Relationship Id="rId7" Type="http://schemas.openxmlformats.org/officeDocument/2006/relationships/image" Target="../media/image70.png"/><Relationship Id="rId2" Type="http://schemas.openxmlformats.org/officeDocument/2006/relationships/image" Target="../media/image65.png"/><Relationship Id="rId1" Type="http://schemas.openxmlformats.org/officeDocument/2006/relationships/slideLayout" Target="../slideLayouts/slideLayout7.xml"/><Relationship Id="rId6" Type="http://schemas.openxmlformats.org/officeDocument/2006/relationships/image" Target="../media/image69.png"/><Relationship Id="rId11" Type="http://schemas.openxmlformats.org/officeDocument/2006/relationships/image" Target="../media/image74.png"/><Relationship Id="rId5" Type="http://schemas.openxmlformats.org/officeDocument/2006/relationships/image" Target="../media/image68.png"/><Relationship Id="rId10" Type="http://schemas.openxmlformats.org/officeDocument/2006/relationships/image" Target="../media/image73.png"/><Relationship Id="rId4" Type="http://schemas.openxmlformats.org/officeDocument/2006/relationships/image" Target="../media/image67.png"/><Relationship Id="rId9" Type="http://schemas.openxmlformats.org/officeDocument/2006/relationships/image" Target="../media/image72.png"/></Relationships>
</file>

<file path=ppt/slides/_rels/slide22.xml.rels><?xml version="1.0" encoding="UTF-8" standalone="yes"?>
<Relationships xmlns="http://schemas.openxmlformats.org/package/2006/relationships"><Relationship Id="rId8" Type="http://schemas.openxmlformats.org/officeDocument/2006/relationships/diagramData" Target="../diagrams/data14.xml"/><Relationship Id="rId13" Type="http://schemas.openxmlformats.org/officeDocument/2006/relationships/diagramData" Target="../diagrams/data15.xml"/><Relationship Id="rId3" Type="http://schemas.openxmlformats.org/officeDocument/2006/relationships/diagramData" Target="../diagrams/data13.xml"/><Relationship Id="rId7" Type="http://schemas.microsoft.com/office/2007/relationships/diagramDrawing" Target="../diagrams/drawing13.xml"/><Relationship Id="rId12" Type="http://schemas.microsoft.com/office/2007/relationships/diagramDrawing" Target="../diagrams/drawing14.xml"/><Relationship Id="rId17" Type="http://schemas.microsoft.com/office/2007/relationships/diagramDrawing" Target="../diagrams/drawing15.xml"/><Relationship Id="rId2" Type="http://schemas.openxmlformats.org/officeDocument/2006/relationships/image" Target="../media/image65.png"/><Relationship Id="rId16" Type="http://schemas.openxmlformats.org/officeDocument/2006/relationships/diagramColors" Target="../diagrams/colors15.xml"/><Relationship Id="rId1" Type="http://schemas.openxmlformats.org/officeDocument/2006/relationships/slideLayout" Target="../slideLayouts/slideLayout7.xml"/><Relationship Id="rId6" Type="http://schemas.openxmlformats.org/officeDocument/2006/relationships/diagramColors" Target="../diagrams/colors13.xml"/><Relationship Id="rId11" Type="http://schemas.openxmlformats.org/officeDocument/2006/relationships/diagramColors" Target="../diagrams/colors14.xml"/><Relationship Id="rId5" Type="http://schemas.openxmlformats.org/officeDocument/2006/relationships/diagramQuickStyle" Target="../diagrams/quickStyle13.xml"/><Relationship Id="rId15" Type="http://schemas.openxmlformats.org/officeDocument/2006/relationships/diagramQuickStyle" Target="../diagrams/quickStyle15.xml"/><Relationship Id="rId10" Type="http://schemas.openxmlformats.org/officeDocument/2006/relationships/diagramQuickStyle" Target="../diagrams/quickStyle14.xml"/><Relationship Id="rId4" Type="http://schemas.openxmlformats.org/officeDocument/2006/relationships/diagramLayout" Target="../diagrams/layout13.xml"/><Relationship Id="rId9" Type="http://schemas.openxmlformats.org/officeDocument/2006/relationships/diagramLayout" Target="../diagrams/layout14.xml"/><Relationship Id="rId14" Type="http://schemas.openxmlformats.org/officeDocument/2006/relationships/diagramLayout" Target="../diagrams/layout15.xml"/></Relationships>
</file>

<file path=ppt/slides/_rels/slide23.xml.rels><?xml version="1.0" encoding="UTF-8" standalone="yes"?>
<Relationships xmlns="http://schemas.openxmlformats.org/package/2006/relationships"><Relationship Id="rId8" Type="http://schemas.openxmlformats.org/officeDocument/2006/relationships/chart" Target="../charts/chart26.xml"/><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image" Target="../media/image85.png"/><Relationship Id="rId1" Type="http://schemas.openxmlformats.org/officeDocument/2006/relationships/slideLayout" Target="../slideLayouts/slideLayout7.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24.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chart" Target="../charts/chart27.xml"/><Relationship Id="rId2" Type="http://schemas.openxmlformats.org/officeDocument/2006/relationships/image" Target="../media/image93.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chart" Target="../charts/chart28.xml"/><Relationship Id="rId7" Type="http://schemas.openxmlformats.org/officeDocument/2006/relationships/chart" Target="../charts/chart32.xml"/><Relationship Id="rId2" Type="http://schemas.openxmlformats.org/officeDocument/2006/relationships/image" Target="../media/image93.png"/><Relationship Id="rId1" Type="http://schemas.openxmlformats.org/officeDocument/2006/relationships/slideLayout" Target="../slideLayouts/slideLayout7.xml"/><Relationship Id="rId6" Type="http://schemas.openxmlformats.org/officeDocument/2006/relationships/chart" Target="../charts/chart31.xml"/><Relationship Id="rId5" Type="http://schemas.openxmlformats.org/officeDocument/2006/relationships/chart" Target="../charts/chart30.xml"/><Relationship Id="rId4" Type="http://schemas.openxmlformats.org/officeDocument/2006/relationships/chart" Target="../charts/chart29.xml"/></Relationships>
</file>

<file path=ppt/slides/_rels/slide28.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3.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96.png"/><Relationship Id="rId7" Type="http://schemas.openxmlformats.org/officeDocument/2006/relationships/image" Target="../media/image100.png"/><Relationship Id="rId2" Type="http://schemas.openxmlformats.org/officeDocument/2006/relationships/image" Target="../media/image93.png"/><Relationship Id="rId1" Type="http://schemas.openxmlformats.org/officeDocument/2006/relationships/slideLayout" Target="../slideLayouts/slideLayout7.xml"/><Relationship Id="rId6" Type="http://schemas.openxmlformats.org/officeDocument/2006/relationships/image" Target="../media/image99.png"/><Relationship Id="rId5" Type="http://schemas.openxmlformats.org/officeDocument/2006/relationships/image" Target="../media/image98.png"/><Relationship Id="rId4" Type="http://schemas.openxmlformats.org/officeDocument/2006/relationships/image" Target="../media/image97.png"/></Relationships>
</file>

<file path=ppt/slides/_rels/slide30.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93.png"/><Relationship Id="rId1" Type="http://schemas.openxmlformats.org/officeDocument/2006/relationships/slideLayout" Target="../slideLayouts/slideLayout7.xml"/><Relationship Id="rId5" Type="http://schemas.openxmlformats.org/officeDocument/2006/relationships/image" Target="../media/image103.png"/><Relationship Id="rId4" Type="http://schemas.openxmlformats.org/officeDocument/2006/relationships/image" Target="../media/image102.png"/></Relationships>
</file>

<file path=ppt/slides/_rels/slide31.xml.rels><?xml version="1.0" encoding="UTF-8" standalone="yes"?>
<Relationships xmlns="http://schemas.openxmlformats.org/package/2006/relationships"><Relationship Id="rId3" Type="http://schemas.openxmlformats.org/officeDocument/2006/relationships/chart" Target="../charts/chart33.xml"/><Relationship Id="rId2" Type="http://schemas.openxmlformats.org/officeDocument/2006/relationships/image" Target="../media/image93.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93.png"/><Relationship Id="rId1" Type="http://schemas.openxmlformats.org/officeDocument/2006/relationships/slideLayout" Target="../slideLayouts/slideLayout7.xml"/><Relationship Id="rId4" Type="http://schemas.openxmlformats.org/officeDocument/2006/relationships/chart" Target="../charts/chart34.xml"/></Relationships>
</file>

<file path=ppt/slides/_rels/slide33.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8" Type="http://schemas.openxmlformats.org/officeDocument/2006/relationships/diagramData" Target="../diagrams/data18.xml"/><Relationship Id="rId3" Type="http://schemas.openxmlformats.org/officeDocument/2006/relationships/diagramData" Target="../diagrams/data17.xml"/><Relationship Id="rId7" Type="http://schemas.microsoft.com/office/2007/relationships/diagramDrawing" Target="../diagrams/drawing17.xml"/><Relationship Id="rId12" Type="http://schemas.microsoft.com/office/2007/relationships/diagramDrawing" Target="../diagrams/drawing18.xml"/><Relationship Id="rId2" Type="http://schemas.openxmlformats.org/officeDocument/2006/relationships/image" Target="../media/image94.png"/><Relationship Id="rId1" Type="http://schemas.openxmlformats.org/officeDocument/2006/relationships/slideLayout" Target="../slideLayouts/slideLayout7.xml"/><Relationship Id="rId6" Type="http://schemas.openxmlformats.org/officeDocument/2006/relationships/diagramColors" Target="../diagrams/colors17.xml"/><Relationship Id="rId11" Type="http://schemas.openxmlformats.org/officeDocument/2006/relationships/diagramColors" Target="../diagrams/colors18.xml"/><Relationship Id="rId5" Type="http://schemas.openxmlformats.org/officeDocument/2006/relationships/diagramQuickStyle" Target="../diagrams/quickStyle17.xml"/><Relationship Id="rId10" Type="http://schemas.openxmlformats.org/officeDocument/2006/relationships/diagramQuickStyle" Target="../diagrams/quickStyle18.xml"/><Relationship Id="rId4" Type="http://schemas.openxmlformats.org/officeDocument/2006/relationships/diagramLayout" Target="../diagrams/layout17.xml"/><Relationship Id="rId9" Type="http://schemas.openxmlformats.org/officeDocument/2006/relationships/diagramLayout" Target="../diagrams/layout18.xml"/></Relationships>
</file>

<file path=ppt/slides/_rels/slide36.xml.rels><?xml version="1.0" encoding="UTF-8" standalone="yes"?>
<Relationships xmlns="http://schemas.openxmlformats.org/package/2006/relationships"><Relationship Id="rId8" Type="http://schemas.openxmlformats.org/officeDocument/2006/relationships/diagramData" Target="../diagrams/data20.xml"/><Relationship Id="rId13" Type="http://schemas.openxmlformats.org/officeDocument/2006/relationships/diagramData" Target="../diagrams/data21.xml"/><Relationship Id="rId18" Type="http://schemas.openxmlformats.org/officeDocument/2006/relationships/diagramData" Target="../diagrams/data22.xml"/><Relationship Id="rId3" Type="http://schemas.openxmlformats.org/officeDocument/2006/relationships/diagramData" Target="../diagrams/data19.xml"/><Relationship Id="rId21" Type="http://schemas.openxmlformats.org/officeDocument/2006/relationships/diagramColors" Target="../diagrams/colors22.xml"/><Relationship Id="rId7" Type="http://schemas.microsoft.com/office/2007/relationships/diagramDrawing" Target="../diagrams/drawing19.xml"/><Relationship Id="rId12" Type="http://schemas.microsoft.com/office/2007/relationships/diagramDrawing" Target="../diagrams/drawing20.xml"/><Relationship Id="rId17" Type="http://schemas.microsoft.com/office/2007/relationships/diagramDrawing" Target="../diagrams/drawing21.xml"/><Relationship Id="rId2" Type="http://schemas.openxmlformats.org/officeDocument/2006/relationships/image" Target="../media/image94.png"/><Relationship Id="rId16" Type="http://schemas.openxmlformats.org/officeDocument/2006/relationships/diagramColors" Target="../diagrams/colors21.xml"/><Relationship Id="rId20" Type="http://schemas.openxmlformats.org/officeDocument/2006/relationships/diagramQuickStyle" Target="../diagrams/quickStyle22.xml"/><Relationship Id="rId1" Type="http://schemas.openxmlformats.org/officeDocument/2006/relationships/slideLayout" Target="../slideLayouts/slideLayout7.xml"/><Relationship Id="rId6" Type="http://schemas.openxmlformats.org/officeDocument/2006/relationships/diagramColors" Target="../diagrams/colors19.xml"/><Relationship Id="rId11" Type="http://schemas.openxmlformats.org/officeDocument/2006/relationships/diagramColors" Target="../diagrams/colors20.xml"/><Relationship Id="rId5" Type="http://schemas.openxmlformats.org/officeDocument/2006/relationships/diagramQuickStyle" Target="../diagrams/quickStyle19.xml"/><Relationship Id="rId15" Type="http://schemas.openxmlformats.org/officeDocument/2006/relationships/diagramQuickStyle" Target="../diagrams/quickStyle21.xml"/><Relationship Id="rId23" Type="http://schemas.openxmlformats.org/officeDocument/2006/relationships/chart" Target="../charts/chart35.xml"/><Relationship Id="rId10" Type="http://schemas.openxmlformats.org/officeDocument/2006/relationships/diagramQuickStyle" Target="../diagrams/quickStyle20.xml"/><Relationship Id="rId19" Type="http://schemas.openxmlformats.org/officeDocument/2006/relationships/diagramLayout" Target="../diagrams/layout22.xml"/><Relationship Id="rId4" Type="http://schemas.openxmlformats.org/officeDocument/2006/relationships/diagramLayout" Target="../diagrams/layout19.xml"/><Relationship Id="rId9" Type="http://schemas.openxmlformats.org/officeDocument/2006/relationships/diagramLayout" Target="../diagrams/layout20.xml"/><Relationship Id="rId14" Type="http://schemas.openxmlformats.org/officeDocument/2006/relationships/diagramLayout" Target="../diagrams/layout21.xml"/><Relationship Id="rId22" Type="http://schemas.microsoft.com/office/2007/relationships/diagramDrawing" Target="../diagrams/drawing22.xml"/></Relationships>
</file>

<file path=ppt/slides/_rels/slide37.xml.rels><?xml version="1.0" encoding="UTF-8" standalone="yes"?>
<Relationships xmlns="http://schemas.openxmlformats.org/package/2006/relationships"><Relationship Id="rId8" Type="http://schemas.openxmlformats.org/officeDocument/2006/relationships/diagramQuickStyle" Target="../diagrams/quickStyle23.xml"/><Relationship Id="rId3" Type="http://schemas.openxmlformats.org/officeDocument/2006/relationships/image" Target="../media/image111.png"/><Relationship Id="rId7" Type="http://schemas.openxmlformats.org/officeDocument/2006/relationships/diagramLayout" Target="../diagrams/layout23.xml"/><Relationship Id="rId2" Type="http://schemas.openxmlformats.org/officeDocument/2006/relationships/image" Target="../media/image110.png"/><Relationship Id="rId1" Type="http://schemas.openxmlformats.org/officeDocument/2006/relationships/slideLayout" Target="../slideLayouts/slideLayout7.xml"/><Relationship Id="rId6" Type="http://schemas.openxmlformats.org/officeDocument/2006/relationships/diagramData" Target="../diagrams/data23.xml"/><Relationship Id="rId11" Type="http://schemas.openxmlformats.org/officeDocument/2006/relationships/image" Target="../media/image114.png"/><Relationship Id="rId5" Type="http://schemas.openxmlformats.org/officeDocument/2006/relationships/image" Target="../media/image113.png"/><Relationship Id="rId10" Type="http://schemas.microsoft.com/office/2007/relationships/diagramDrawing" Target="../diagrams/drawing23.xml"/><Relationship Id="rId4" Type="http://schemas.openxmlformats.org/officeDocument/2006/relationships/image" Target="../media/image112.png"/><Relationship Id="rId9" Type="http://schemas.openxmlformats.org/officeDocument/2006/relationships/diagramColors" Target="../diagrams/colors23.xml"/></Relationships>
</file>

<file path=ppt/slides/_rels/slide38.xml.rels><?xml version="1.0" encoding="UTF-8" standalone="yes"?>
<Relationships xmlns="http://schemas.openxmlformats.org/package/2006/relationships"><Relationship Id="rId8" Type="http://schemas.openxmlformats.org/officeDocument/2006/relationships/chart" Target="../charts/chart36.xml"/><Relationship Id="rId3" Type="http://schemas.openxmlformats.org/officeDocument/2006/relationships/diagramData" Target="../diagrams/data24.xml"/><Relationship Id="rId7" Type="http://schemas.microsoft.com/office/2007/relationships/diagramDrawing" Target="../diagrams/drawing24.xml"/><Relationship Id="rId2" Type="http://schemas.openxmlformats.org/officeDocument/2006/relationships/image" Target="../media/image110.png"/><Relationship Id="rId1" Type="http://schemas.openxmlformats.org/officeDocument/2006/relationships/slideLayout" Target="../slideLayouts/slideLayout7.xml"/><Relationship Id="rId6" Type="http://schemas.openxmlformats.org/officeDocument/2006/relationships/diagramColors" Target="../diagrams/colors24.xml"/><Relationship Id="rId5" Type="http://schemas.openxmlformats.org/officeDocument/2006/relationships/diagramQuickStyle" Target="../diagrams/quickStyle24.xml"/><Relationship Id="rId4" Type="http://schemas.openxmlformats.org/officeDocument/2006/relationships/diagramLayout" Target="../diagrams/layout24.xml"/></Relationships>
</file>

<file path=ppt/slides/_rels/slide39.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17.png"/><Relationship Id="rId1" Type="http://schemas.openxmlformats.org/officeDocument/2006/relationships/slideLayout" Target="../slideLayouts/slideLayout7.xml"/><Relationship Id="rId6" Type="http://schemas.openxmlformats.org/officeDocument/2006/relationships/image" Target="../media/image121.png"/><Relationship Id="rId5" Type="http://schemas.openxmlformats.org/officeDocument/2006/relationships/image" Target="../media/image120.png"/><Relationship Id="rId4" Type="http://schemas.openxmlformats.org/officeDocument/2006/relationships/image" Target="../media/image119.png"/></Relationships>
</file>

<file path=ppt/slides/_rels/slide40.xml.rels><?xml version="1.0" encoding="UTF-8" standalone="yes"?>
<Relationships xmlns="http://schemas.openxmlformats.org/package/2006/relationships"><Relationship Id="rId8" Type="http://schemas.openxmlformats.org/officeDocument/2006/relationships/image" Target="../media/image127.png"/><Relationship Id="rId3" Type="http://schemas.openxmlformats.org/officeDocument/2006/relationships/image" Target="../media/image122.png"/><Relationship Id="rId7" Type="http://schemas.openxmlformats.org/officeDocument/2006/relationships/image" Target="../media/image126.png"/><Relationship Id="rId12" Type="http://schemas.openxmlformats.org/officeDocument/2006/relationships/chart" Target="../charts/chart37.xml"/><Relationship Id="rId2" Type="http://schemas.openxmlformats.org/officeDocument/2006/relationships/image" Target="../media/image117.png"/><Relationship Id="rId1" Type="http://schemas.openxmlformats.org/officeDocument/2006/relationships/slideLayout" Target="../slideLayouts/slideLayout7.xml"/><Relationship Id="rId6" Type="http://schemas.openxmlformats.org/officeDocument/2006/relationships/image" Target="../media/image125.png"/><Relationship Id="rId11" Type="http://schemas.openxmlformats.org/officeDocument/2006/relationships/image" Target="../media/image130.png"/><Relationship Id="rId5" Type="http://schemas.openxmlformats.org/officeDocument/2006/relationships/image" Target="../media/image124.png"/><Relationship Id="rId10" Type="http://schemas.openxmlformats.org/officeDocument/2006/relationships/image" Target="../media/image129.png"/><Relationship Id="rId4" Type="http://schemas.openxmlformats.org/officeDocument/2006/relationships/image" Target="../media/image123.png"/><Relationship Id="rId9" Type="http://schemas.openxmlformats.org/officeDocument/2006/relationships/image" Target="../media/image128.png"/></Relationships>
</file>

<file path=ppt/slides/_rels/slide41.xml.rels><?xml version="1.0" encoding="UTF-8" standalone="yes"?>
<Relationships xmlns="http://schemas.openxmlformats.org/package/2006/relationships"><Relationship Id="rId8" Type="http://schemas.microsoft.com/office/2007/relationships/diagramDrawing" Target="../diagrams/drawing25.xml"/><Relationship Id="rId3" Type="http://schemas.openxmlformats.org/officeDocument/2006/relationships/image" Target="../media/image131.png"/><Relationship Id="rId7" Type="http://schemas.openxmlformats.org/officeDocument/2006/relationships/diagramColors" Target="../diagrams/colors25.xml"/><Relationship Id="rId12" Type="http://schemas.openxmlformats.org/officeDocument/2006/relationships/image" Target="../media/image133.png"/><Relationship Id="rId2" Type="http://schemas.openxmlformats.org/officeDocument/2006/relationships/image" Target="../media/image117.png"/><Relationship Id="rId1" Type="http://schemas.openxmlformats.org/officeDocument/2006/relationships/slideLayout" Target="../slideLayouts/slideLayout7.xml"/><Relationship Id="rId6" Type="http://schemas.openxmlformats.org/officeDocument/2006/relationships/diagramQuickStyle" Target="../diagrams/quickStyle25.xml"/><Relationship Id="rId11" Type="http://schemas.microsoft.com/office/2014/relationships/chartEx" Target="../charts/chartEx1.xml"/><Relationship Id="rId5" Type="http://schemas.openxmlformats.org/officeDocument/2006/relationships/diagramLayout" Target="../diagrams/layout25.xml"/><Relationship Id="rId10" Type="http://schemas.openxmlformats.org/officeDocument/2006/relationships/image" Target="../media/image132.png"/><Relationship Id="rId4" Type="http://schemas.openxmlformats.org/officeDocument/2006/relationships/diagramData" Target="../diagrams/data25.xml"/><Relationship Id="rId9" Type="http://schemas.openxmlformats.org/officeDocument/2006/relationships/chart" Target="../charts/chart38.xml"/></Relationships>
</file>

<file path=ppt/slides/_rels/slide42.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image" Target="../media/image134.png"/><Relationship Id="rId1" Type="http://schemas.openxmlformats.org/officeDocument/2006/relationships/slideLayout" Target="../slideLayouts/slideLayout7.xml"/><Relationship Id="rId6" Type="http://schemas.openxmlformats.org/officeDocument/2006/relationships/image" Target="../media/image137.png"/><Relationship Id="rId5" Type="http://schemas.openxmlformats.org/officeDocument/2006/relationships/image" Target="../media/image136.png"/><Relationship Id="rId4" Type="http://schemas.openxmlformats.org/officeDocument/2006/relationships/chart" Target="../charts/chart39.xml"/></Relationships>
</file>

<file path=ppt/slides/_rels/slide43.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image" Target="../media/image138.png"/><Relationship Id="rId1" Type="http://schemas.openxmlformats.org/officeDocument/2006/relationships/slideLayout" Target="../slideLayouts/slideLayout7.xml"/><Relationship Id="rId5" Type="http://schemas.openxmlformats.org/officeDocument/2006/relationships/image" Target="../media/image141.png"/><Relationship Id="rId4" Type="http://schemas.openxmlformats.org/officeDocument/2006/relationships/image" Target="../media/image140.png"/></Relationships>
</file>

<file path=ppt/slides/_rels/slide44.xml.rels><?xml version="1.0" encoding="UTF-8" standalone="yes"?>
<Relationships xmlns="http://schemas.openxmlformats.org/package/2006/relationships"><Relationship Id="rId8" Type="http://schemas.microsoft.com/office/2007/relationships/diagramDrawing" Target="../diagrams/drawing26.xml"/><Relationship Id="rId3" Type="http://schemas.openxmlformats.org/officeDocument/2006/relationships/image" Target="../media/image143.png"/><Relationship Id="rId7" Type="http://schemas.openxmlformats.org/officeDocument/2006/relationships/diagramColors" Target="../diagrams/colors26.xml"/><Relationship Id="rId2" Type="http://schemas.openxmlformats.org/officeDocument/2006/relationships/image" Target="../media/image142.png"/><Relationship Id="rId1" Type="http://schemas.openxmlformats.org/officeDocument/2006/relationships/slideLayout" Target="../slideLayouts/slideLayout7.xml"/><Relationship Id="rId6" Type="http://schemas.openxmlformats.org/officeDocument/2006/relationships/diagramQuickStyle" Target="../diagrams/quickStyle26.xml"/><Relationship Id="rId5" Type="http://schemas.openxmlformats.org/officeDocument/2006/relationships/diagramLayout" Target="../diagrams/layout26.xml"/><Relationship Id="rId4" Type="http://schemas.openxmlformats.org/officeDocument/2006/relationships/diagramData" Target="../diagrams/data26.xml"/><Relationship Id="rId9" Type="http://schemas.openxmlformats.org/officeDocument/2006/relationships/chart" Target="../charts/chart40.xml"/></Relationships>
</file>

<file path=ppt/slides/_rels/slide45.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image" Target="../media/image142.png"/><Relationship Id="rId1" Type="http://schemas.openxmlformats.org/officeDocument/2006/relationships/slideLayout" Target="../slideLayouts/slideLayout7.xml"/><Relationship Id="rId4" Type="http://schemas.openxmlformats.org/officeDocument/2006/relationships/image" Target="../media/image147.png"/></Relationships>
</file>

<file path=ppt/slides/_rels/slide46.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image" Target="../media/image142.png"/><Relationship Id="rId1" Type="http://schemas.openxmlformats.org/officeDocument/2006/relationships/slideLayout" Target="../slideLayouts/slideLayout7.xml"/><Relationship Id="rId6" Type="http://schemas.openxmlformats.org/officeDocument/2006/relationships/image" Target="../media/image150.png"/><Relationship Id="rId5" Type="http://schemas.openxmlformats.org/officeDocument/2006/relationships/image" Target="../media/image149.png"/><Relationship Id="rId4" Type="http://schemas.openxmlformats.org/officeDocument/2006/relationships/chart" Target="../charts/chart41.xml"/></Relationships>
</file>

<file path=ppt/slides/_rels/slide47.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image" Target="../media/image142.png"/><Relationship Id="rId1" Type="http://schemas.openxmlformats.org/officeDocument/2006/relationships/slideLayout" Target="../slideLayouts/slideLayout7.xml"/><Relationship Id="rId6" Type="http://schemas.openxmlformats.org/officeDocument/2006/relationships/image" Target="../media/image154.png"/><Relationship Id="rId5" Type="http://schemas.openxmlformats.org/officeDocument/2006/relationships/image" Target="../media/image153.png"/><Relationship Id="rId4" Type="http://schemas.openxmlformats.org/officeDocument/2006/relationships/image" Target="../media/image152.png"/></Relationships>
</file>

<file path=ppt/slides/_rels/slide48.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image" Target="../media/image142.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chart" Target="../charts/chart42.xml"/><Relationship Id="rId2" Type="http://schemas.openxmlformats.org/officeDocument/2006/relationships/image" Target="../media/image142.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image" Target="../media/image142.png"/><Relationship Id="rId1" Type="http://schemas.openxmlformats.org/officeDocument/2006/relationships/slideLayout" Target="../slideLayouts/slideLayout7.xml"/><Relationship Id="rId4" Type="http://schemas.openxmlformats.org/officeDocument/2006/relationships/image" Target="../media/image157.png"/></Relationships>
</file>

<file path=ppt/slides/_rels/slide51.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image" Target="../media/image142.png"/><Relationship Id="rId1" Type="http://schemas.openxmlformats.org/officeDocument/2006/relationships/slideLayout" Target="../slideLayouts/slideLayout7.xml"/><Relationship Id="rId4" Type="http://schemas.openxmlformats.org/officeDocument/2006/relationships/image" Target="../media/image159.png"/></Relationships>
</file>

<file path=ppt/slides/_rels/slide52.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image" Target="../media/image142.png"/><Relationship Id="rId1" Type="http://schemas.openxmlformats.org/officeDocument/2006/relationships/slideLayout" Target="../slideLayouts/slideLayout7.xml"/><Relationship Id="rId5" Type="http://schemas.openxmlformats.org/officeDocument/2006/relationships/image" Target="../media/image162.png"/><Relationship Id="rId4" Type="http://schemas.openxmlformats.org/officeDocument/2006/relationships/image" Target="../media/image161.png"/></Relationships>
</file>

<file path=ppt/slides/_rels/slide53.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image" Target="../media/image142.png"/><Relationship Id="rId1" Type="http://schemas.openxmlformats.org/officeDocument/2006/relationships/slideLayout" Target="../slideLayouts/slideLayout7.xml"/><Relationship Id="rId4" Type="http://schemas.openxmlformats.org/officeDocument/2006/relationships/chart" Target="../charts/chart43.xml"/></Relationships>
</file>

<file path=ppt/slides/_rels/slide54.xml.rels><?xml version="1.0" encoding="UTF-8" standalone="yes"?>
<Relationships xmlns="http://schemas.openxmlformats.org/package/2006/relationships"><Relationship Id="rId3" Type="http://schemas.openxmlformats.org/officeDocument/2006/relationships/image" Target="../media/image164.png"/><Relationship Id="rId2" Type="http://schemas.openxmlformats.org/officeDocument/2006/relationships/image" Target="../media/image142.png"/><Relationship Id="rId1" Type="http://schemas.openxmlformats.org/officeDocument/2006/relationships/slideLayout" Target="../slideLayouts/slideLayout7.xml"/><Relationship Id="rId5" Type="http://schemas.openxmlformats.org/officeDocument/2006/relationships/image" Target="../media/image166.png"/><Relationship Id="rId4" Type="http://schemas.openxmlformats.org/officeDocument/2006/relationships/image" Target="../media/image165.png"/></Relationships>
</file>

<file path=ppt/slides/_rels/slide55.xml.rels><?xml version="1.0" encoding="UTF-8" standalone="yes"?>
<Relationships xmlns="http://schemas.openxmlformats.org/package/2006/relationships"><Relationship Id="rId8" Type="http://schemas.openxmlformats.org/officeDocument/2006/relationships/image" Target="../media/image172.png"/><Relationship Id="rId3" Type="http://schemas.openxmlformats.org/officeDocument/2006/relationships/image" Target="../media/image167.png"/><Relationship Id="rId7" Type="http://schemas.openxmlformats.org/officeDocument/2006/relationships/image" Target="../media/image171.png"/><Relationship Id="rId2" Type="http://schemas.openxmlformats.org/officeDocument/2006/relationships/image" Target="../media/image142.png"/><Relationship Id="rId1" Type="http://schemas.openxmlformats.org/officeDocument/2006/relationships/slideLayout" Target="../slideLayouts/slideLayout7.xml"/><Relationship Id="rId6" Type="http://schemas.openxmlformats.org/officeDocument/2006/relationships/image" Target="../media/image170.png"/><Relationship Id="rId5" Type="http://schemas.openxmlformats.org/officeDocument/2006/relationships/image" Target="../media/image169.png"/><Relationship Id="rId4" Type="http://schemas.openxmlformats.org/officeDocument/2006/relationships/image" Target="../media/image168.png"/><Relationship Id="rId9" Type="http://schemas.openxmlformats.org/officeDocument/2006/relationships/image" Target="../media/image173.png"/></Relationships>
</file>

<file path=ppt/slides/_rels/slide56.xml.rels><?xml version="1.0" encoding="UTF-8" standalone="yes"?>
<Relationships xmlns="http://schemas.openxmlformats.org/package/2006/relationships"><Relationship Id="rId2" Type="http://schemas.openxmlformats.org/officeDocument/2006/relationships/image" Target="../media/image14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81975B22-46CC-35E5-750B-A457EC8D1466}"/>
              </a:ext>
            </a:extLst>
          </p:cNvPr>
          <p:cNvPicPr>
            <a:picLocks noChangeAspect="1"/>
          </p:cNvPicPr>
          <p:nvPr/>
        </p:nvPicPr>
        <p:blipFill>
          <a:blip r:embed="rId2"/>
          <a:stretch>
            <a:fillRect/>
          </a:stretch>
        </p:blipFill>
        <p:spPr>
          <a:xfrm>
            <a:off x="4597166" y="0"/>
            <a:ext cx="7594831" cy="3296873"/>
          </a:xfrm>
          <a:prstGeom prst="rect">
            <a:avLst/>
          </a:prstGeom>
        </p:spPr>
      </p:pic>
      <p:pic>
        <p:nvPicPr>
          <p:cNvPr id="3" name="Рисунок 2">
            <a:extLst>
              <a:ext uri="{FF2B5EF4-FFF2-40B4-BE49-F238E27FC236}">
                <a16:creationId xmlns:a16="http://schemas.microsoft.com/office/drawing/2014/main" id="{86E05DE6-8657-0DF7-EA13-C5E5F9C458CA}"/>
              </a:ext>
            </a:extLst>
          </p:cNvPr>
          <p:cNvPicPr>
            <a:picLocks noChangeAspect="1"/>
          </p:cNvPicPr>
          <p:nvPr/>
        </p:nvPicPr>
        <p:blipFill rotWithShape="1">
          <a:blip r:embed="rId3"/>
          <a:srcRect t="7980"/>
          <a:stretch/>
        </p:blipFill>
        <p:spPr>
          <a:xfrm>
            <a:off x="4597166" y="3296874"/>
            <a:ext cx="7594832" cy="3561126"/>
          </a:xfrm>
          <a:prstGeom prst="rect">
            <a:avLst/>
          </a:prstGeom>
        </p:spPr>
      </p:pic>
      <p:pic>
        <p:nvPicPr>
          <p:cNvPr id="6" name="Рисунок 5">
            <a:extLst>
              <a:ext uri="{FF2B5EF4-FFF2-40B4-BE49-F238E27FC236}">
                <a16:creationId xmlns:a16="http://schemas.microsoft.com/office/drawing/2014/main" id="{A2E5E1E1-C1F6-180B-2926-93F83BB5790C}"/>
              </a:ext>
            </a:extLst>
          </p:cNvPr>
          <p:cNvPicPr>
            <a:picLocks noChangeAspect="1"/>
          </p:cNvPicPr>
          <p:nvPr/>
        </p:nvPicPr>
        <p:blipFill>
          <a:blip r:embed="rId4"/>
          <a:stretch>
            <a:fillRect/>
          </a:stretch>
        </p:blipFill>
        <p:spPr>
          <a:xfrm>
            <a:off x="0" y="0"/>
            <a:ext cx="4597165" cy="6857999"/>
          </a:xfrm>
          <a:prstGeom prst="rect">
            <a:avLst/>
          </a:prstGeom>
        </p:spPr>
      </p:pic>
      <p:pic>
        <p:nvPicPr>
          <p:cNvPr id="7" name="Рисунок 6">
            <a:extLst>
              <a:ext uri="{FF2B5EF4-FFF2-40B4-BE49-F238E27FC236}">
                <a16:creationId xmlns:a16="http://schemas.microsoft.com/office/drawing/2014/main" id="{934B1334-0D76-7F68-E001-AC39FB8C48BC}"/>
              </a:ext>
            </a:extLst>
          </p:cNvPr>
          <p:cNvPicPr>
            <a:picLocks noChangeAspect="1"/>
          </p:cNvPicPr>
          <p:nvPr/>
        </p:nvPicPr>
        <p:blipFill>
          <a:blip r:embed="rId5"/>
          <a:stretch>
            <a:fillRect/>
          </a:stretch>
        </p:blipFill>
        <p:spPr>
          <a:xfrm>
            <a:off x="0" y="4404220"/>
            <a:ext cx="4597165" cy="2453779"/>
          </a:xfrm>
          <a:prstGeom prst="rect">
            <a:avLst/>
          </a:prstGeom>
        </p:spPr>
      </p:pic>
      <p:sp>
        <p:nvSpPr>
          <p:cNvPr id="8" name="TextBox 7">
            <a:extLst>
              <a:ext uri="{FF2B5EF4-FFF2-40B4-BE49-F238E27FC236}">
                <a16:creationId xmlns:a16="http://schemas.microsoft.com/office/drawing/2014/main" id="{337C228D-82A7-BE58-DC30-5DFEBE5BA298}"/>
              </a:ext>
            </a:extLst>
          </p:cNvPr>
          <p:cNvSpPr txBox="1"/>
          <p:nvPr/>
        </p:nvSpPr>
        <p:spPr>
          <a:xfrm>
            <a:off x="264253" y="550333"/>
            <a:ext cx="4068658" cy="461665"/>
          </a:xfrm>
          <a:prstGeom prst="rect">
            <a:avLst/>
          </a:prstGeom>
          <a:noFill/>
        </p:spPr>
        <p:txBody>
          <a:bodyPr wrap="square" rtlCol="0">
            <a:spAutoFit/>
          </a:bodyPr>
          <a:lstStyle/>
          <a:p>
            <a:r>
              <a:rPr lang="ru-RU" sz="2400" b="1" i="1" dirty="0">
                <a:solidFill>
                  <a:srgbClr val="C00000"/>
                </a:solidFill>
                <a:latin typeface="Times New Roman" panose="02020603050405020304" pitchFamily="18" charset="0"/>
                <a:cs typeface="Times New Roman" panose="02020603050405020304" pitchFamily="18" charset="0"/>
              </a:rPr>
              <a:t>БЮДЖЕТ</a:t>
            </a:r>
            <a:r>
              <a:rPr lang="ru-RU" sz="2400" dirty="0">
                <a:solidFill>
                  <a:srgbClr val="C00000"/>
                </a:solidFill>
                <a:latin typeface="Times New Roman" panose="02020603050405020304" pitchFamily="18" charset="0"/>
                <a:cs typeface="Times New Roman" panose="02020603050405020304" pitchFamily="18" charset="0"/>
              </a:rPr>
              <a:t> </a:t>
            </a:r>
            <a:r>
              <a:rPr lang="ru-RU" sz="2400" b="1" i="1" dirty="0">
                <a:solidFill>
                  <a:srgbClr val="C00000"/>
                </a:solidFill>
                <a:latin typeface="Times New Roman" panose="02020603050405020304" pitchFamily="18" charset="0"/>
                <a:cs typeface="Times New Roman" panose="02020603050405020304" pitchFamily="18" charset="0"/>
              </a:rPr>
              <a:t>ДЛЯ</a:t>
            </a:r>
            <a:r>
              <a:rPr lang="ru-RU" sz="2400" dirty="0">
                <a:solidFill>
                  <a:srgbClr val="C00000"/>
                </a:solidFill>
                <a:latin typeface="Times New Roman" panose="02020603050405020304" pitchFamily="18" charset="0"/>
                <a:cs typeface="Times New Roman" panose="02020603050405020304" pitchFamily="18" charset="0"/>
              </a:rPr>
              <a:t> </a:t>
            </a:r>
            <a:r>
              <a:rPr lang="ru-RU" sz="2400" b="1" i="1" dirty="0">
                <a:solidFill>
                  <a:srgbClr val="C00000"/>
                </a:solidFill>
                <a:latin typeface="Times New Roman" panose="02020603050405020304" pitchFamily="18" charset="0"/>
                <a:cs typeface="Times New Roman" panose="02020603050405020304" pitchFamily="18" charset="0"/>
              </a:rPr>
              <a:t>ГРАЖДАН</a:t>
            </a:r>
          </a:p>
        </p:txBody>
      </p:sp>
      <p:sp>
        <p:nvSpPr>
          <p:cNvPr id="9" name="TextBox 8">
            <a:extLst>
              <a:ext uri="{FF2B5EF4-FFF2-40B4-BE49-F238E27FC236}">
                <a16:creationId xmlns:a16="http://schemas.microsoft.com/office/drawing/2014/main" id="{6E491629-B31C-B418-D749-0D0745555FC0}"/>
              </a:ext>
            </a:extLst>
          </p:cNvPr>
          <p:cNvSpPr txBox="1"/>
          <p:nvPr/>
        </p:nvSpPr>
        <p:spPr>
          <a:xfrm>
            <a:off x="75499" y="1578863"/>
            <a:ext cx="4446165" cy="1015663"/>
          </a:xfrm>
          <a:prstGeom prst="rect">
            <a:avLst/>
          </a:prstGeom>
          <a:noFill/>
        </p:spPr>
        <p:txBody>
          <a:bodyPr wrap="square" rtlCol="0">
            <a:spAutoFit/>
          </a:bodyPr>
          <a:lstStyle/>
          <a:p>
            <a:pPr algn="ctr"/>
            <a:r>
              <a:rPr lang="ru-RU" sz="1500" b="1" i="1" dirty="0">
                <a:solidFill>
                  <a:srgbClr val="800080"/>
                </a:solidFill>
                <a:effectLst>
                  <a:glow rad="101600">
                    <a:schemeClr val="accent1">
                      <a:satMod val="175000"/>
                      <a:alpha val="40000"/>
                    </a:schemeClr>
                  </a:glow>
                </a:effectLst>
                <a:latin typeface="Times New Roman" panose="02020603050405020304" pitchFamily="18" charset="0"/>
                <a:cs typeface="Times New Roman" panose="02020603050405020304" pitchFamily="18" charset="0"/>
              </a:rPr>
              <a:t>по решению Думы Анучинского муниципального округа от 21.12.2022г № 375- НПА </a:t>
            </a:r>
          </a:p>
          <a:p>
            <a:pPr algn="ctr"/>
            <a:r>
              <a:rPr lang="ru-RU" sz="1500" b="1" i="1" dirty="0">
                <a:solidFill>
                  <a:srgbClr val="800080"/>
                </a:solidFill>
                <a:effectLst>
                  <a:glow rad="101600">
                    <a:schemeClr val="accent1">
                      <a:satMod val="175000"/>
                      <a:alpha val="40000"/>
                    </a:schemeClr>
                  </a:glow>
                </a:effectLst>
                <a:latin typeface="Times New Roman" panose="02020603050405020304" pitchFamily="18" charset="0"/>
                <a:cs typeface="Times New Roman" panose="02020603050405020304" pitchFamily="18" charset="0"/>
              </a:rPr>
              <a:t>«О бюджете Анучинского муниципального округа на 2023год и плановый период 2024 и 2025годов» </a:t>
            </a:r>
          </a:p>
        </p:txBody>
      </p:sp>
    </p:spTree>
    <p:extLst>
      <p:ext uri="{BB962C8B-B14F-4D97-AF65-F5344CB8AC3E}">
        <p14:creationId xmlns:p14="http://schemas.microsoft.com/office/powerpoint/2010/main" val="16694983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3A5FA440-0990-22BD-B078-3DE906905970}"/>
              </a:ext>
            </a:extLst>
          </p:cNvPr>
          <p:cNvPicPr>
            <a:picLocks noChangeAspect="1"/>
          </p:cNvPicPr>
          <p:nvPr/>
        </p:nvPicPr>
        <p:blipFill>
          <a:blip r:embed="rId2"/>
          <a:stretch>
            <a:fillRect/>
          </a:stretch>
        </p:blipFill>
        <p:spPr>
          <a:xfrm>
            <a:off x="0" y="0"/>
            <a:ext cx="12192000" cy="6858000"/>
          </a:xfrm>
          <a:prstGeom prst="rect">
            <a:avLst/>
          </a:prstGeom>
        </p:spPr>
      </p:pic>
      <p:sp>
        <p:nvSpPr>
          <p:cNvPr id="5" name="Прямоугольник: скругленные углы 4">
            <a:extLst>
              <a:ext uri="{FF2B5EF4-FFF2-40B4-BE49-F238E27FC236}">
                <a16:creationId xmlns:a16="http://schemas.microsoft.com/office/drawing/2014/main" id="{D8167E40-4011-E4AE-5938-1E6D49E385A3}"/>
              </a:ext>
            </a:extLst>
          </p:cNvPr>
          <p:cNvSpPr/>
          <p:nvPr/>
        </p:nvSpPr>
        <p:spPr>
          <a:xfrm>
            <a:off x="1442907" y="109056"/>
            <a:ext cx="7650760" cy="528507"/>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a:solidFill>
                  <a:srgbClr val="7030A0"/>
                </a:solidFill>
                <a:latin typeface="Times New Roman" panose="02020603050405020304" pitchFamily="18" charset="0"/>
                <a:cs typeface="Times New Roman" panose="02020603050405020304" pitchFamily="18" charset="0"/>
              </a:rPr>
              <a:t>Что такое «Бюджет для граждан»</a:t>
            </a:r>
          </a:p>
        </p:txBody>
      </p:sp>
      <p:pic>
        <p:nvPicPr>
          <p:cNvPr id="6" name="Рисунок 5">
            <a:extLst>
              <a:ext uri="{FF2B5EF4-FFF2-40B4-BE49-F238E27FC236}">
                <a16:creationId xmlns:a16="http://schemas.microsoft.com/office/drawing/2014/main" id="{A407D51B-553B-2CCF-8409-6419E71BBE15}"/>
              </a:ext>
            </a:extLst>
          </p:cNvPr>
          <p:cNvPicPr>
            <a:picLocks noChangeAspect="1"/>
          </p:cNvPicPr>
          <p:nvPr/>
        </p:nvPicPr>
        <p:blipFill>
          <a:blip r:embed="rId3"/>
          <a:stretch>
            <a:fillRect/>
          </a:stretch>
        </p:blipFill>
        <p:spPr>
          <a:xfrm>
            <a:off x="8463793" y="840997"/>
            <a:ext cx="3082954" cy="3082954"/>
          </a:xfrm>
          <a:prstGeom prst="rect">
            <a:avLst/>
          </a:prstGeom>
          <a:ln>
            <a:noFill/>
          </a:ln>
          <a:effectLst>
            <a:softEdge rad="112500"/>
          </a:effectLst>
        </p:spPr>
      </p:pic>
      <p:sp>
        <p:nvSpPr>
          <p:cNvPr id="7" name="TextBox 6">
            <a:extLst>
              <a:ext uri="{FF2B5EF4-FFF2-40B4-BE49-F238E27FC236}">
                <a16:creationId xmlns:a16="http://schemas.microsoft.com/office/drawing/2014/main" id="{065E093C-8370-E7B4-1FE5-BA381F8D9A79}"/>
              </a:ext>
            </a:extLst>
          </p:cNvPr>
          <p:cNvSpPr txBox="1"/>
          <p:nvPr/>
        </p:nvSpPr>
        <p:spPr>
          <a:xfrm>
            <a:off x="838900" y="1703953"/>
            <a:ext cx="7549393" cy="2939266"/>
          </a:xfrm>
          <a:prstGeom prst="rect">
            <a:avLst/>
          </a:prstGeom>
          <a:noFill/>
        </p:spPr>
        <p:txBody>
          <a:bodyPr wrap="square" rtlCol="0">
            <a:spAutoFit/>
          </a:bodyPr>
          <a:lstStyle/>
          <a:p>
            <a:pPr algn="just"/>
            <a:r>
              <a:rPr lang="ru-RU" sz="1300" dirty="0">
                <a:latin typeface="Times New Roman" panose="02020603050405020304" pitchFamily="18" charset="0"/>
                <a:cs typeface="Times New Roman" panose="02020603050405020304" pitchFamily="18" charset="0"/>
              </a:rPr>
              <a:t>«Бюджет для граждан» – информационный сборник, который познакомит население Анучинского муниципального округа с основными положениями главного финансового документа округа.</a:t>
            </a:r>
          </a:p>
          <a:p>
            <a:pPr algn="just"/>
            <a:r>
              <a:rPr lang="ru-RU" sz="1300" dirty="0">
                <a:latin typeface="Times New Roman" panose="02020603050405020304" pitchFamily="18" charset="0"/>
                <a:cs typeface="Times New Roman" panose="02020603050405020304" pitchFamily="18" charset="0"/>
              </a:rPr>
              <a:t>В сборнике в доступной форме представлено описание доходов, расходов бюджета и их структуры, приоритетные направления расходования бюджетных средств, объёмы бюджетных ассигнований, направляемых на финансирование социально-значимых мероприятий в сфере образования, жилищно-коммунального хозяйства, социальной политики, культуры и в других сферах.</a:t>
            </a:r>
          </a:p>
          <a:p>
            <a:pPr algn="just"/>
            <a:endParaRPr lang="ru-RU" sz="1300" dirty="0">
              <a:latin typeface="Times New Roman" panose="02020603050405020304" pitchFamily="18" charset="0"/>
              <a:cs typeface="Times New Roman" panose="02020603050405020304" pitchFamily="18" charset="0"/>
            </a:endParaRPr>
          </a:p>
          <a:p>
            <a:pPr algn="just"/>
            <a:r>
              <a:rPr lang="ru-RU" sz="1300" dirty="0">
                <a:latin typeface="Times New Roman" panose="02020603050405020304" pitchFamily="18" charset="0"/>
                <a:cs typeface="Times New Roman" panose="02020603050405020304" pitchFamily="18" charset="0"/>
              </a:rPr>
              <a:t>«Бюджет для граждан» нацелен на широкий круг пользователей – всех граждан Анучинского муниципального округа, интересы которых в той или иной мере затронуты местным бюджетом.</a:t>
            </a:r>
          </a:p>
          <a:p>
            <a:pPr algn="just"/>
            <a:endParaRPr lang="ru-RU" sz="1300" dirty="0">
              <a:latin typeface="Times New Roman" panose="02020603050405020304" pitchFamily="18" charset="0"/>
              <a:cs typeface="Times New Roman" panose="02020603050405020304" pitchFamily="18" charset="0"/>
            </a:endParaRPr>
          </a:p>
          <a:p>
            <a:pPr algn="just"/>
            <a:r>
              <a:rPr kumimoji="0" lang="ru-RU" sz="1300" b="0" i="0" u="none" strike="noStrike" cap="none" normalizeH="0" baseline="0" dirty="0">
                <a:ln>
                  <a:noFill/>
                </a:ln>
                <a:solidFill>
                  <a:schemeClr val="tx1"/>
                </a:solidFill>
                <a:effectLst>
                  <a:outerShdw blurRad="38100" dist="38100" dir="2700000" algn="tl">
                    <a:srgbClr val="C0C0C0"/>
                  </a:outerShdw>
                </a:effectLst>
                <a:latin typeface="Times New Roman" pitchFamily="18" charset="0"/>
                <a:ea typeface="Arial Unicode MS" pitchFamily="34" charset="-128"/>
                <a:cs typeface="Times New Roman" pitchFamily="18" charset="0"/>
              </a:rPr>
              <a:t>Представляем Вам  информационную брошюру </a:t>
            </a:r>
            <a:r>
              <a:rPr kumimoji="0" lang="ru-RU" sz="1300" b="0" i="0" u="none" strike="noStrike" cap="none" normalizeH="0" baseline="0" dirty="0">
                <a:ln>
                  <a:noFill/>
                </a:ln>
                <a:solidFill>
                  <a:schemeClr val="tx1"/>
                </a:solidFill>
                <a:effectLst>
                  <a:outerShdw blurRad="38100" dist="38100" dir="2700000" algn="tl">
                    <a:srgbClr val="C0C0C0"/>
                  </a:outerShdw>
                </a:effectLst>
                <a:latin typeface="Cambria"/>
                <a:ea typeface="Arial Unicode MS" pitchFamily="34" charset="-128"/>
                <a:cs typeface="Times New Roman" pitchFamily="18" charset="0"/>
              </a:rPr>
              <a:t>«</a:t>
            </a:r>
            <a:r>
              <a:rPr kumimoji="0" lang="ru-RU" sz="1300" b="0" i="0" u="none" strike="noStrike" cap="none" normalizeH="0" baseline="0" dirty="0">
                <a:ln>
                  <a:noFill/>
                </a:ln>
                <a:solidFill>
                  <a:schemeClr val="tx1"/>
                </a:solidFill>
                <a:effectLst>
                  <a:outerShdw blurRad="38100" dist="38100" dir="2700000" algn="tl">
                    <a:srgbClr val="C0C0C0"/>
                  </a:outerShdw>
                </a:effectLst>
                <a:latin typeface="Times New Roman" pitchFamily="18" charset="0"/>
                <a:ea typeface="Arial Unicode MS" pitchFamily="34" charset="-128"/>
                <a:cs typeface="Times New Roman" pitchFamily="18" charset="0"/>
              </a:rPr>
              <a:t>Бюджет для граждан</a:t>
            </a:r>
            <a:r>
              <a:rPr kumimoji="0" lang="ru-RU" sz="1300" b="0" i="0" u="none" strike="noStrike" cap="none" normalizeH="0" baseline="0" dirty="0">
                <a:ln>
                  <a:noFill/>
                </a:ln>
                <a:solidFill>
                  <a:schemeClr val="tx1"/>
                </a:solidFill>
                <a:effectLst>
                  <a:outerShdw blurRad="38100" dist="38100" dir="2700000" algn="tl">
                    <a:srgbClr val="C0C0C0"/>
                  </a:outerShdw>
                </a:effectLst>
                <a:latin typeface="Cambria"/>
                <a:ea typeface="Arial Unicode MS" pitchFamily="34" charset="-128"/>
                <a:cs typeface="Times New Roman" pitchFamily="18" charset="0"/>
              </a:rPr>
              <a:t>»</a:t>
            </a:r>
            <a:r>
              <a:rPr kumimoji="0" lang="ru-RU" sz="1300" b="0" i="0" u="none" strike="noStrike" cap="none" normalizeH="0" baseline="0" dirty="0">
                <a:ln>
                  <a:noFill/>
                </a:ln>
                <a:solidFill>
                  <a:schemeClr val="tx1"/>
                </a:solidFill>
                <a:effectLst>
                  <a:outerShdw blurRad="38100" dist="38100" dir="2700000" algn="tl">
                    <a:srgbClr val="C0C0C0"/>
                  </a:outerShdw>
                </a:effectLst>
                <a:latin typeface="Times New Roman" pitchFamily="18" charset="0"/>
                <a:ea typeface="Arial Unicode MS" pitchFamily="34" charset="-128"/>
                <a:cs typeface="Times New Roman" pitchFamily="18" charset="0"/>
              </a:rPr>
              <a:t>, составленную на основе  решения Думы Анучинского муниципального округа </a:t>
            </a:r>
            <a:r>
              <a:rPr kumimoji="0" lang="ru-RU" sz="1300" b="0" i="0" u="none" strike="noStrike" cap="none" normalizeH="0" baseline="0">
                <a:ln>
                  <a:noFill/>
                </a:ln>
                <a:solidFill>
                  <a:schemeClr val="tx1"/>
                </a:solidFill>
                <a:effectLst>
                  <a:outerShdw blurRad="38100" dist="38100" dir="2700000" algn="tl">
                    <a:srgbClr val="C0C0C0"/>
                  </a:outerShdw>
                </a:effectLst>
                <a:latin typeface="Times New Roman" pitchFamily="18" charset="0"/>
                <a:ea typeface="Arial Unicode MS" pitchFamily="34" charset="-128"/>
                <a:cs typeface="Times New Roman" pitchFamily="18" charset="0"/>
              </a:rPr>
              <a:t>от 21.12.2022 года № 375-НПА </a:t>
            </a:r>
            <a:r>
              <a:rPr kumimoji="0" lang="ru-RU" sz="1300" b="0" i="0" u="none" strike="noStrike" cap="none" normalizeH="0" baseline="0" dirty="0">
                <a:ln>
                  <a:noFill/>
                </a:ln>
                <a:solidFill>
                  <a:schemeClr val="tx1"/>
                </a:solidFill>
                <a:effectLst>
                  <a:outerShdw blurRad="38100" dist="38100" dir="2700000" algn="tl">
                    <a:srgbClr val="C0C0C0"/>
                  </a:outerShdw>
                </a:effectLst>
                <a:latin typeface="Times New Roman" pitchFamily="18" charset="0"/>
                <a:ea typeface="Arial Unicode MS" pitchFamily="34" charset="-128"/>
                <a:cs typeface="Times New Roman" pitchFamily="18" charset="0"/>
              </a:rPr>
              <a:t>-НПА </a:t>
            </a:r>
            <a:r>
              <a:rPr kumimoji="0" lang="ru-RU" sz="1300" b="0" i="0" u="none" strike="noStrike" cap="none" normalizeH="0" baseline="0" dirty="0">
                <a:ln>
                  <a:noFill/>
                </a:ln>
                <a:solidFill>
                  <a:schemeClr val="tx1"/>
                </a:solidFill>
                <a:effectLst>
                  <a:outerShdw blurRad="38100" dist="38100" dir="2700000" algn="tl">
                    <a:srgbClr val="C0C0C0"/>
                  </a:outerShdw>
                </a:effectLst>
                <a:latin typeface="Cambria"/>
                <a:ea typeface="Arial Unicode MS" pitchFamily="34" charset="-128"/>
                <a:cs typeface="Times New Roman" pitchFamily="18" charset="0"/>
              </a:rPr>
              <a:t>«</a:t>
            </a:r>
            <a:r>
              <a:rPr kumimoji="0" lang="ru-RU" sz="1300" b="0" i="0" u="none" strike="noStrike" cap="none" normalizeH="0" baseline="0" dirty="0">
                <a:ln>
                  <a:noFill/>
                </a:ln>
                <a:solidFill>
                  <a:schemeClr val="tx1"/>
                </a:solidFill>
                <a:effectLst>
                  <a:outerShdw blurRad="38100" dist="38100" dir="2700000" algn="tl">
                    <a:srgbClr val="C0C0C0"/>
                  </a:outerShdw>
                </a:effectLst>
                <a:latin typeface="Times New Roman" pitchFamily="18" charset="0"/>
                <a:ea typeface="Arial Unicode MS" pitchFamily="34" charset="-128"/>
                <a:cs typeface="Times New Roman" pitchFamily="18" charset="0"/>
              </a:rPr>
              <a:t>О бюджете Анучинского муниципального округа на 2023 год и плановый период 2024 и 2025 годов</a:t>
            </a:r>
            <a:r>
              <a:rPr kumimoji="0" lang="ru-RU" sz="1300" b="0" i="0" u="none" strike="noStrike" cap="none" normalizeH="0" baseline="0" dirty="0">
                <a:ln>
                  <a:noFill/>
                </a:ln>
                <a:solidFill>
                  <a:schemeClr val="tx1"/>
                </a:solidFill>
                <a:effectLst>
                  <a:outerShdw blurRad="38100" dist="38100" dir="2700000" algn="tl">
                    <a:srgbClr val="C0C0C0"/>
                  </a:outerShdw>
                </a:effectLst>
                <a:latin typeface="Cambria"/>
                <a:ea typeface="Arial Unicode MS" pitchFamily="34" charset="-128"/>
                <a:cs typeface="Times New Roman" pitchFamily="18" charset="0"/>
              </a:rPr>
              <a:t>»</a:t>
            </a:r>
            <a:r>
              <a:rPr kumimoji="0" lang="ru-RU" sz="1300" b="0" i="0" u="none" strike="noStrike" cap="none" normalizeH="0" baseline="0" dirty="0">
                <a:ln>
                  <a:noFill/>
                </a:ln>
                <a:solidFill>
                  <a:schemeClr val="tx1"/>
                </a:solidFill>
                <a:effectLst>
                  <a:outerShdw blurRad="38100" dist="38100" dir="2700000" algn="tl">
                    <a:srgbClr val="C0C0C0"/>
                  </a:outerShdw>
                </a:effectLst>
                <a:latin typeface="Times New Roman" pitchFamily="18" charset="0"/>
                <a:ea typeface="Arial Unicode MS" pitchFamily="34" charset="-128"/>
                <a:cs typeface="Times New Roman" pitchFamily="18" charset="0"/>
              </a:rPr>
              <a:t>. </a:t>
            </a:r>
            <a:endParaRPr lang="ru-RU" sz="1300" dirty="0"/>
          </a:p>
          <a:p>
            <a:pPr algn="just"/>
            <a:endParaRPr lang="ru-RU" sz="13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526249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FC0675BA-22A3-66F4-BDF7-98C422866E59}"/>
              </a:ext>
            </a:extLst>
          </p:cNvPr>
          <p:cNvPicPr>
            <a:picLocks noChangeAspect="1"/>
          </p:cNvPicPr>
          <p:nvPr/>
        </p:nvPicPr>
        <p:blipFill>
          <a:blip r:embed="rId2"/>
          <a:stretch>
            <a:fillRect/>
          </a:stretch>
        </p:blipFill>
        <p:spPr>
          <a:xfrm>
            <a:off x="0" y="0"/>
            <a:ext cx="12192000" cy="6858000"/>
          </a:xfrm>
          <a:prstGeom prst="rect">
            <a:avLst/>
          </a:prstGeom>
        </p:spPr>
      </p:pic>
      <p:pic>
        <p:nvPicPr>
          <p:cNvPr id="3" name="Рисунок 2">
            <a:extLst>
              <a:ext uri="{FF2B5EF4-FFF2-40B4-BE49-F238E27FC236}">
                <a16:creationId xmlns:a16="http://schemas.microsoft.com/office/drawing/2014/main" id="{5EBEF137-715D-775C-0989-3426D2737EC5}"/>
              </a:ext>
            </a:extLst>
          </p:cNvPr>
          <p:cNvPicPr>
            <a:picLocks noChangeAspect="1"/>
          </p:cNvPicPr>
          <p:nvPr/>
        </p:nvPicPr>
        <p:blipFill>
          <a:blip r:embed="rId3"/>
          <a:stretch>
            <a:fillRect/>
          </a:stretch>
        </p:blipFill>
        <p:spPr>
          <a:xfrm>
            <a:off x="354959" y="364397"/>
            <a:ext cx="2019300" cy="2857500"/>
          </a:xfrm>
          <a:prstGeom prst="rect">
            <a:avLst/>
          </a:prstGeom>
        </p:spPr>
      </p:pic>
      <p:sp>
        <p:nvSpPr>
          <p:cNvPr id="5" name="TextBox 4">
            <a:extLst>
              <a:ext uri="{FF2B5EF4-FFF2-40B4-BE49-F238E27FC236}">
                <a16:creationId xmlns:a16="http://schemas.microsoft.com/office/drawing/2014/main" id="{F483C0D6-55A8-F9A9-D5AF-C9AEADA30925}"/>
              </a:ext>
            </a:extLst>
          </p:cNvPr>
          <p:cNvSpPr txBox="1"/>
          <p:nvPr/>
        </p:nvSpPr>
        <p:spPr>
          <a:xfrm>
            <a:off x="2816605" y="794483"/>
            <a:ext cx="9020436" cy="2708434"/>
          </a:xfrm>
          <a:prstGeom prst="rect">
            <a:avLst/>
          </a:prstGeom>
          <a:noFill/>
        </p:spPr>
        <p:txBody>
          <a:bodyPr wrap="square">
            <a:spAutoFit/>
          </a:bodyPr>
          <a:lstStyle/>
          <a:p>
            <a:pPr indent="450215" algn="just"/>
            <a:r>
              <a:rPr lang="ru-RU" sz="1300" dirty="0">
                <a:effectLst/>
                <a:latin typeface="Times New Roman" panose="02020603050405020304" pitchFamily="18" charset="0"/>
                <a:ea typeface="Times New Roman" panose="02020603050405020304" pitchFamily="18" charset="0"/>
              </a:rPr>
              <a:t>Анучинский муниципальный округ расположен в южной части Приморского края. Площадь округа составляет – 3885,4 </a:t>
            </a:r>
            <a:r>
              <a:rPr lang="ru-RU" sz="1300" dirty="0" err="1">
                <a:effectLst/>
                <a:latin typeface="Times New Roman" panose="02020603050405020304" pitchFamily="18" charset="0"/>
                <a:ea typeface="Times New Roman" panose="02020603050405020304" pitchFamily="18" charset="0"/>
              </a:rPr>
              <a:t>кв.км</a:t>
            </a:r>
            <a:r>
              <a:rPr lang="ru-RU" sz="1300" dirty="0">
                <a:effectLst/>
                <a:latin typeface="Times New Roman" panose="02020603050405020304" pitchFamily="18" charset="0"/>
                <a:ea typeface="Times New Roman" panose="02020603050405020304" pitchFamily="18" charset="0"/>
              </a:rPr>
              <a:t>.</a:t>
            </a:r>
          </a:p>
          <a:p>
            <a:pPr indent="450215" algn="just"/>
            <a:r>
              <a:rPr lang="ru-RU" sz="1300" dirty="0">
                <a:effectLst/>
                <a:latin typeface="Times New Roman" panose="02020603050405020304" pitchFamily="18" charset="0"/>
                <a:ea typeface="Times New Roman" panose="02020603050405020304" pitchFamily="18" charset="0"/>
              </a:rPr>
              <a:t>Территория Анучинского муниципального округа граничит с западной стороны с Михайловским районом, с северо-западной – с Черниговским районом, с северной – со Спасским районом, с северо-восточной – Яковлевским районом и Арсеньевским городским округом, с восточной – с Чугуевским районом, с юго-восточной – с Партизанским районом, с южной – с Партизанским городским округом и с юго-запада – с Шкотовским районом.</a:t>
            </a:r>
          </a:p>
          <a:p>
            <a:pPr indent="450215" algn="just"/>
            <a:r>
              <a:rPr lang="ru-RU" sz="1300" dirty="0">
                <a:effectLst/>
                <a:latin typeface="Times New Roman" panose="02020603050405020304" pitchFamily="18" charset="0"/>
                <a:ea typeface="Times New Roman" panose="02020603050405020304" pitchFamily="18" charset="0"/>
              </a:rPr>
              <a:t>Административный центр округа – с. Анучино.</a:t>
            </a:r>
          </a:p>
          <a:p>
            <a:pPr indent="450215" algn="just"/>
            <a:r>
              <a:rPr lang="ru-RU" sz="1300" dirty="0">
                <a:effectLst/>
                <a:latin typeface="Times New Roman" panose="02020603050405020304" pitchFamily="18" charset="0"/>
                <a:ea typeface="Times New Roman" panose="02020603050405020304" pitchFamily="18" charset="0"/>
              </a:rPr>
              <a:t>В состав муниципального округа входят:</a:t>
            </a:r>
          </a:p>
          <a:p>
            <a:pPr indent="450215" algn="just"/>
            <a:r>
              <a:rPr lang="ru-RU" sz="1300" dirty="0">
                <a:effectLst/>
                <a:latin typeface="Times New Roman" panose="02020603050405020304" pitchFamily="18" charset="0"/>
                <a:ea typeface="Times New Roman" panose="02020603050405020304" pitchFamily="18" charset="0"/>
              </a:rPr>
              <a:t>- села: Анучино, </a:t>
            </a:r>
            <a:r>
              <a:rPr lang="ru-RU" sz="1300" dirty="0" err="1">
                <a:effectLst/>
                <a:latin typeface="Times New Roman" panose="02020603050405020304" pitchFamily="18" charset="0"/>
                <a:ea typeface="Times New Roman" panose="02020603050405020304" pitchFamily="18" charset="0"/>
              </a:rPr>
              <a:t>Ауровка</a:t>
            </a:r>
            <a:r>
              <a:rPr lang="ru-RU" sz="1300" dirty="0">
                <a:effectLst/>
                <a:latin typeface="Times New Roman" panose="02020603050405020304" pitchFamily="18" charset="0"/>
                <a:ea typeface="Times New Roman" panose="02020603050405020304" pitchFamily="18" charset="0"/>
              </a:rPr>
              <a:t>, Виноградовка, Гражданка, Гродеково, Еловка, </a:t>
            </a:r>
            <a:r>
              <a:rPr lang="ru-RU" sz="1300" dirty="0" err="1">
                <a:effectLst/>
                <a:latin typeface="Times New Roman" panose="02020603050405020304" pitchFamily="18" charset="0"/>
                <a:ea typeface="Times New Roman" panose="02020603050405020304" pitchFamily="18" charset="0"/>
              </a:rPr>
              <a:t>Ильмаковка</a:t>
            </a:r>
            <a:r>
              <a:rPr lang="ru-RU" sz="1300" dirty="0">
                <a:effectLst/>
                <a:latin typeface="Times New Roman" panose="02020603050405020304" pitchFamily="18" charset="0"/>
                <a:ea typeface="Times New Roman" panose="02020603050405020304" pitchFamily="18" charset="0"/>
              </a:rPr>
              <a:t>, </a:t>
            </a:r>
            <a:r>
              <a:rPr lang="ru-RU" sz="1300" dirty="0" err="1">
                <a:effectLst/>
                <a:latin typeface="Times New Roman" panose="02020603050405020304" pitchFamily="18" charset="0"/>
                <a:ea typeface="Times New Roman" panose="02020603050405020304" pitchFamily="18" charset="0"/>
              </a:rPr>
              <a:t>Корниловка</a:t>
            </a:r>
            <a:r>
              <a:rPr lang="ru-RU" sz="1300" dirty="0">
                <a:effectLst/>
                <a:latin typeface="Times New Roman" panose="02020603050405020304" pitchFamily="18" charset="0"/>
                <a:ea typeface="Times New Roman" panose="02020603050405020304" pitchFamily="18" charset="0"/>
              </a:rPr>
              <a:t>, </a:t>
            </a:r>
            <a:r>
              <a:rPr lang="ru-RU" sz="1300" dirty="0" err="1">
                <a:effectLst/>
                <a:latin typeface="Times New Roman" panose="02020603050405020304" pitchFamily="18" charset="0"/>
                <a:ea typeface="Times New Roman" panose="02020603050405020304" pitchFamily="18" charset="0"/>
              </a:rPr>
              <a:t>Лугохутор</a:t>
            </a:r>
            <a:r>
              <a:rPr lang="ru-RU" sz="1300" dirty="0">
                <a:effectLst/>
                <a:latin typeface="Times New Roman" panose="02020603050405020304" pitchFamily="18" charset="0"/>
                <a:ea typeface="Times New Roman" panose="02020603050405020304" pitchFamily="18" charset="0"/>
              </a:rPr>
              <a:t>, Муравейка, </a:t>
            </a:r>
            <a:r>
              <a:rPr lang="ru-RU" sz="1300" dirty="0" err="1">
                <a:effectLst/>
                <a:latin typeface="Times New Roman" panose="02020603050405020304" pitchFamily="18" charset="0"/>
                <a:ea typeface="Times New Roman" panose="02020603050405020304" pitchFamily="18" charset="0"/>
              </a:rPr>
              <a:t>Нововарваровка</a:t>
            </a:r>
            <a:r>
              <a:rPr lang="ru-RU" sz="1300" dirty="0">
                <a:effectLst/>
                <a:latin typeface="Times New Roman" panose="02020603050405020304" pitchFamily="18" charset="0"/>
                <a:ea typeface="Times New Roman" panose="02020603050405020304" pitchFamily="18" charset="0"/>
              </a:rPr>
              <a:t>, </a:t>
            </a:r>
            <a:r>
              <a:rPr lang="ru-RU" sz="1300" dirty="0" err="1">
                <a:effectLst/>
                <a:latin typeface="Times New Roman" panose="02020603050405020304" pitchFamily="18" charset="0"/>
                <a:ea typeface="Times New Roman" panose="02020603050405020304" pitchFamily="18" charset="0"/>
              </a:rPr>
              <a:t>Новогордеевка</a:t>
            </a:r>
            <a:r>
              <a:rPr lang="ru-RU" sz="1300" dirty="0">
                <a:effectLst/>
                <a:latin typeface="Times New Roman" panose="02020603050405020304" pitchFamily="18" charset="0"/>
                <a:ea typeface="Times New Roman" panose="02020603050405020304" pitchFamily="18" charset="0"/>
              </a:rPr>
              <a:t>, Новопокровка, Новотроицкое, Пухово, Рисовое, Смольное, </a:t>
            </a:r>
            <a:r>
              <a:rPr lang="ru-RU" sz="1300" dirty="0" err="1">
                <a:effectLst/>
                <a:latin typeface="Times New Roman" panose="02020603050405020304" pitchFamily="18" charset="0"/>
                <a:ea typeface="Times New Roman" panose="02020603050405020304" pitchFamily="18" charset="0"/>
              </a:rPr>
              <a:t>Староварваровка</a:t>
            </a:r>
            <a:r>
              <a:rPr lang="ru-RU" sz="1300" dirty="0">
                <a:effectLst/>
                <a:latin typeface="Times New Roman" panose="02020603050405020304" pitchFamily="18" charset="0"/>
                <a:ea typeface="Times New Roman" panose="02020603050405020304" pitchFamily="18" charset="0"/>
              </a:rPr>
              <a:t>, </a:t>
            </a:r>
            <a:r>
              <a:rPr lang="ru-RU" sz="1300" dirty="0" err="1">
                <a:effectLst/>
                <a:latin typeface="Times New Roman" panose="02020603050405020304" pitchFamily="18" charset="0"/>
                <a:ea typeface="Times New Roman" panose="02020603050405020304" pitchFamily="18" charset="0"/>
              </a:rPr>
              <a:t>Старогордеевка</a:t>
            </a:r>
            <a:r>
              <a:rPr lang="ru-RU" sz="1300" dirty="0">
                <a:effectLst/>
                <a:latin typeface="Times New Roman" panose="02020603050405020304" pitchFamily="18" charset="0"/>
                <a:ea typeface="Times New Roman" panose="02020603050405020304" pitchFamily="18" charset="0"/>
              </a:rPr>
              <a:t>, </a:t>
            </a:r>
            <a:r>
              <a:rPr lang="ru-RU" sz="1300" dirty="0" err="1">
                <a:effectLst/>
                <a:latin typeface="Times New Roman" panose="02020603050405020304" pitchFamily="18" charset="0"/>
                <a:ea typeface="Times New Roman" panose="02020603050405020304" pitchFamily="18" charset="0"/>
              </a:rPr>
              <a:t>Таежка</a:t>
            </a:r>
            <a:r>
              <a:rPr lang="ru-RU" sz="1300" dirty="0">
                <a:effectLst/>
                <a:latin typeface="Times New Roman" panose="02020603050405020304" pitchFamily="18" charset="0"/>
                <a:ea typeface="Times New Roman" panose="02020603050405020304" pitchFamily="18" charset="0"/>
              </a:rPr>
              <a:t>, </a:t>
            </a:r>
            <a:r>
              <a:rPr lang="ru-RU" sz="1300" dirty="0" err="1">
                <a:effectLst/>
                <a:latin typeface="Times New Roman" panose="02020603050405020304" pitchFamily="18" charset="0"/>
                <a:ea typeface="Times New Roman" panose="02020603050405020304" pitchFamily="18" charset="0"/>
              </a:rPr>
              <a:t>Тихоречное</a:t>
            </a:r>
            <a:r>
              <a:rPr lang="ru-RU" sz="1300" dirty="0">
                <a:effectLst/>
                <a:latin typeface="Times New Roman" panose="02020603050405020304" pitchFamily="18" charset="0"/>
                <a:ea typeface="Times New Roman" panose="02020603050405020304" pitchFamily="18" charset="0"/>
              </a:rPr>
              <a:t>, </a:t>
            </a:r>
            <a:r>
              <a:rPr lang="ru-RU" sz="1300" dirty="0" err="1">
                <a:effectLst/>
                <a:latin typeface="Times New Roman" panose="02020603050405020304" pitchFamily="18" charset="0"/>
                <a:ea typeface="Times New Roman" panose="02020603050405020304" pitchFamily="18" charset="0"/>
              </a:rPr>
              <a:t>Чернышевка</a:t>
            </a:r>
            <a:r>
              <a:rPr lang="ru-RU" sz="1300" dirty="0">
                <a:effectLst/>
                <a:latin typeface="Times New Roman" panose="02020603050405020304" pitchFamily="18" charset="0"/>
                <a:ea typeface="Times New Roman" panose="02020603050405020304" pitchFamily="18" charset="0"/>
              </a:rPr>
              <a:t>, </a:t>
            </a:r>
            <a:r>
              <a:rPr lang="ru-RU" sz="1300" dirty="0" err="1">
                <a:effectLst/>
                <a:latin typeface="Times New Roman" panose="02020603050405020304" pitchFamily="18" charset="0"/>
                <a:ea typeface="Times New Roman" panose="02020603050405020304" pitchFamily="18" charset="0"/>
              </a:rPr>
              <a:t>Шекляево</a:t>
            </a:r>
            <a:r>
              <a:rPr lang="ru-RU" sz="1300" dirty="0">
                <a:effectLst/>
                <a:latin typeface="Times New Roman" panose="02020603050405020304" pitchFamily="18" charset="0"/>
                <a:ea typeface="Times New Roman" panose="02020603050405020304" pitchFamily="18" charset="0"/>
              </a:rPr>
              <a:t>, Ясная Поляна;</a:t>
            </a:r>
          </a:p>
          <a:p>
            <a:pPr indent="450215" algn="just"/>
            <a:r>
              <a:rPr lang="ru-RU" sz="1300" dirty="0">
                <a:effectLst/>
                <a:latin typeface="Times New Roman" panose="02020603050405020304" pitchFamily="18" charset="0"/>
                <a:ea typeface="Times New Roman" panose="02020603050405020304" pitchFamily="18" charset="0"/>
              </a:rPr>
              <a:t>- поселки Веселый, ЛЗП-3, Орловка, </a:t>
            </a:r>
            <a:r>
              <a:rPr lang="ru-RU" sz="1300" dirty="0" err="1">
                <a:effectLst/>
                <a:latin typeface="Times New Roman" panose="02020603050405020304" pitchFamily="18" charset="0"/>
                <a:ea typeface="Times New Roman" panose="02020603050405020304" pitchFamily="18" charset="0"/>
              </a:rPr>
              <a:t>Скворцово</a:t>
            </a:r>
            <a:r>
              <a:rPr lang="ru-RU" sz="1300" dirty="0">
                <a:effectLst/>
                <a:latin typeface="Times New Roman" panose="02020603050405020304" pitchFamily="18" charset="0"/>
                <a:ea typeface="Times New Roman" panose="02020603050405020304" pitchFamily="18" charset="0"/>
              </a:rPr>
              <a:t>, Тигровый.</a:t>
            </a:r>
          </a:p>
          <a:p>
            <a:pPr indent="450215" algn="just"/>
            <a:endParaRPr lang="ru-RU" sz="1400" dirty="0">
              <a:effectLst/>
              <a:latin typeface="Times New Roman" panose="02020603050405020304" pitchFamily="18" charset="0"/>
              <a:ea typeface="Times New Roman" panose="02020603050405020304" pitchFamily="18" charset="0"/>
            </a:endParaRPr>
          </a:p>
        </p:txBody>
      </p:sp>
      <p:pic>
        <p:nvPicPr>
          <p:cNvPr id="6" name="Рисунок 5">
            <a:extLst>
              <a:ext uri="{FF2B5EF4-FFF2-40B4-BE49-F238E27FC236}">
                <a16:creationId xmlns:a16="http://schemas.microsoft.com/office/drawing/2014/main" id="{8B44800C-AE99-A439-69F8-A91BD7D37512}"/>
              </a:ext>
            </a:extLst>
          </p:cNvPr>
          <p:cNvPicPr>
            <a:picLocks noChangeAspect="1"/>
          </p:cNvPicPr>
          <p:nvPr/>
        </p:nvPicPr>
        <p:blipFill>
          <a:blip r:embed="rId4">
            <a:extLst>
              <a:ext uri="{BEBA8EAE-BF5A-486C-A8C5-ECC9F3942E4B}">
                <a14:imgProps xmlns:a14="http://schemas.microsoft.com/office/drawing/2010/main">
                  <a14:imgLayer r:embed="rId5">
                    <a14:imgEffect>
                      <a14:artisticCrisscrossEtching/>
                    </a14:imgEffect>
                  </a14:imgLayer>
                </a14:imgProps>
              </a:ext>
            </a:extLst>
          </a:blip>
          <a:stretch>
            <a:fillRect/>
          </a:stretch>
        </p:blipFill>
        <p:spPr>
          <a:xfrm>
            <a:off x="3162649" y="3674880"/>
            <a:ext cx="5100507" cy="2857500"/>
          </a:xfrm>
          <a:prstGeom prst="rect">
            <a:avLst/>
          </a:prstGeom>
          <a:effectLst>
            <a:softEdge rad="31750"/>
          </a:effectLst>
        </p:spPr>
      </p:pic>
    </p:spTree>
    <p:extLst>
      <p:ext uri="{BB962C8B-B14F-4D97-AF65-F5344CB8AC3E}">
        <p14:creationId xmlns:p14="http://schemas.microsoft.com/office/powerpoint/2010/main" val="19871261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8E93E90B-8EB8-3DC6-661E-3F44FB38DA52}"/>
              </a:ext>
            </a:extLst>
          </p:cNvPr>
          <p:cNvPicPr>
            <a:picLocks noChangeAspect="1"/>
          </p:cNvPicPr>
          <p:nvPr/>
        </p:nvPicPr>
        <p:blipFill>
          <a:blip r:embed="rId2"/>
          <a:stretch>
            <a:fillRect/>
          </a:stretch>
        </p:blipFill>
        <p:spPr>
          <a:xfrm>
            <a:off x="0" y="0"/>
            <a:ext cx="12192000" cy="6857999"/>
          </a:xfrm>
          <a:prstGeom prst="rect">
            <a:avLst/>
          </a:prstGeom>
        </p:spPr>
      </p:pic>
      <p:sp>
        <p:nvSpPr>
          <p:cNvPr id="3" name="Прямоугольник: скругленные углы 2">
            <a:extLst>
              <a:ext uri="{FF2B5EF4-FFF2-40B4-BE49-F238E27FC236}">
                <a16:creationId xmlns:a16="http://schemas.microsoft.com/office/drawing/2014/main" id="{7E4C5E44-378D-AAB1-14B0-195A6B562682}"/>
              </a:ext>
            </a:extLst>
          </p:cNvPr>
          <p:cNvSpPr/>
          <p:nvPr/>
        </p:nvSpPr>
        <p:spPr>
          <a:xfrm>
            <a:off x="2701253" y="92278"/>
            <a:ext cx="5645791" cy="553674"/>
          </a:xfrm>
          <a:prstGeom prst="roundRect">
            <a:avLst/>
          </a:prstGeom>
          <a:effectLst>
            <a:reflection blurRad="6350" stA="52000" endA="300" endPos="35000" dir="5400000" sy="-100000" algn="bl" rotWithShape="0"/>
          </a:effectLst>
          <a:scene3d>
            <a:camera prst="orthographicFront"/>
            <a:lightRig rig="threePt" dir="t"/>
          </a:scene3d>
          <a:sp3d>
            <a:bevelT w="114300" prst="artDeco"/>
          </a:sp3d>
        </p:spPr>
        <p:style>
          <a:lnRef idx="1">
            <a:schemeClr val="accent2"/>
          </a:lnRef>
          <a:fillRef idx="2">
            <a:schemeClr val="accent2"/>
          </a:fillRef>
          <a:effectRef idx="1">
            <a:schemeClr val="accent2"/>
          </a:effectRef>
          <a:fontRef idx="minor">
            <a:schemeClr val="dk1"/>
          </a:fontRef>
        </p:style>
        <p:txBody>
          <a:bodyPr rtlCol="0" anchor="ctr">
            <a:sp3d extrusionH="57150">
              <a:bevelT w="38100" h="38100" prst="angle"/>
            </a:sp3d>
          </a:bodyPr>
          <a:lstStyle/>
          <a:p>
            <a:pPr algn="ctr"/>
            <a:r>
              <a:rPr lang="ru-RU" sz="1400" b="1" dirty="0">
                <a:solidFill>
                  <a:srgbClr val="FF0000"/>
                </a:solidFill>
                <a:latin typeface="Times New Roman" panose="02020603050405020304" pitchFamily="18" charset="0"/>
                <a:cs typeface="Times New Roman" panose="02020603050405020304" pitchFamily="18" charset="0"/>
              </a:rPr>
              <a:t>ГЛОССАРИЙ</a:t>
            </a:r>
          </a:p>
        </p:txBody>
      </p:sp>
      <p:pic>
        <p:nvPicPr>
          <p:cNvPr id="1026" name="Picture 2" descr="Глоссарий терминов Интернет-маркетинга от digital-экспертов">
            <a:extLst>
              <a:ext uri="{FF2B5EF4-FFF2-40B4-BE49-F238E27FC236}">
                <a16:creationId xmlns:a16="http://schemas.microsoft.com/office/drawing/2014/main" id="{0173ED71-E899-4244-45F2-9CA936ADA6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66789" y="645952"/>
            <a:ext cx="1622920" cy="415255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54F6351E-B9DC-D7D9-4AB3-2857D482874C}"/>
              </a:ext>
            </a:extLst>
          </p:cNvPr>
          <p:cNvSpPr txBox="1"/>
          <p:nvPr/>
        </p:nvSpPr>
        <p:spPr>
          <a:xfrm>
            <a:off x="325072" y="528505"/>
            <a:ext cx="4230151" cy="954107"/>
          </a:xfrm>
          <a:prstGeom prst="rect">
            <a:avLst/>
          </a:prstGeom>
          <a:noFill/>
        </p:spPr>
        <p:txBody>
          <a:bodyPr wrap="square">
            <a:spAutoFit/>
          </a:bodyPr>
          <a:lstStyle/>
          <a:p>
            <a:pPr algn="l"/>
            <a:endParaRPr lang="ru-RU" sz="1200" b="0" i="0" u="none" strike="noStrike" baseline="0" dirty="0">
              <a:solidFill>
                <a:srgbClr val="000000"/>
              </a:solidFill>
              <a:latin typeface="Calibri" panose="020F0502020204030204" pitchFamily="34" charset="0"/>
            </a:endParaRPr>
          </a:p>
          <a:p>
            <a:pPr algn="just"/>
            <a:r>
              <a:rPr lang="ru-RU" sz="1100" b="1" i="0" u="none" strike="noStrike" baseline="0" dirty="0">
                <a:solidFill>
                  <a:srgbClr val="C00000"/>
                </a:solidFill>
                <a:latin typeface="Times New Roman" panose="02020603050405020304" pitchFamily="18" charset="0"/>
                <a:cs typeface="Times New Roman" panose="02020603050405020304" pitchFamily="18" charset="0"/>
              </a:rPr>
              <a:t>Бюджетный кодекс Российской Федерации </a:t>
            </a:r>
            <a:r>
              <a:rPr lang="ru-RU" sz="1100" i="0" u="none" strike="noStrike" baseline="0" dirty="0">
                <a:solidFill>
                  <a:srgbClr val="000000"/>
                </a:solidFill>
                <a:latin typeface="Times New Roman" panose="02020603050405020304" pitchFamily="18" charset="0"/>
                <a:cs typeface="Times New Roman" panose="02020603050405020304" pitchFamily="18" charset="0"/>
              </a:rPr>
              <a:t>– основной документ, регулирующий отношения, связанные с формированием и исполнением бюджетов, государственными и муниципальными заимствованиями, долгом. </a:t>
            </a:r>
            <a:endParaRPr lang="ru-RU" sz="1100" dirty="0">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9CAE4736-A923-AB33-DE6E-985FACB0239B}"/>
              </a:ext>
            </a:extLst>
          </p:cNvPr>
          <p:cNvSpPr txBox="1"/>
          <p:nvPr/>
        </p:nvSpPr>
        <p:spPr>
          <a:xfrm>
            <a:off x="325072" y="1474315"/>
            <a:ext cx="4230151" cy="5170646"/>
          </a:xfrm>
          <a:prstGeom prst="rect">
            <a:avLst/>
          </a:prstGeom>
          <a:noFill/>
        </p:spPr>
        <p:txBody>
          <a:bodyPr wrap="square">
            <a:spAutoFit/>
          </a:bodyPr>
          <a:lstStyle/>
          <a:p>
            <a:pPr algn="just"/>
            <a:r>
              <a:rPr lang="ru-RU" sz="1100" b="1" i="0" dirty="0">
                <a:solidFill>
                  <a:srgbClr val="C00000"/>
                </a:solidFill>
                <a:effectLst/>
                <a:latin typeface="Times New Roman" panose="02020603050405020304" pitchFamily="18" charset="0"/>
                <a:cs typeface="Times New Roman" panose="02020603050405020304" pitchFamily="18" charset="0"/>
              </a:rPr>
              <a:t>Бюджет</a:t>
            </a:r>
            <a:r>
              <a:rPr lang="ru-RU" sz="1100" b="0" i="0" dirty="0">
                <a:solidFill>
                  <a:srgbClr val="333333"/>
                </a:solidFill>
                <a:effectLst/>
                <a:latin typeface="Times New Roman" panose="02020603050405020304" pitchFamily="18" charset="0"/>
                <a:cs typeface="Times New Roman" panose="02020603050405020304" pitchFamily="18" charset="0"/>
              </a:rPr>
              <a:t>– это</a:t>
            </a:r>
            <a:r>
              <a:rPr lang="ru-RU" sz="1100" i="0" dirty="0">
                <a:solidFill>
                  <a:srgbClr val="333333"/>
                </a:solidFill>
                <a:effectLst/>
                <a:latin typeface="Times New Roman" panose="02020603050405020304" pitchFamily="18" charset="0"/>
                <a:cs typeface="Times New Roman" panose="02020603050405020304" pitchFamily="18" charset="0"/>
              </a:rPr>
              <a:t> форма образования и расходования фонда денежных средств, предназначенных для финансового обеспечения задач и функций государства и местного самоуправления</a:t>
            </a:r>
            <a:r>
              <a:rPr lang="ru-RU" sz="1100" b="0" i="0" dirty="0">
                <a:solidFill>
                  <a:srgbClr val="333333"/>
                </a:solidFill>
                <a:effectLst/>
                <a:latin typeface="Times New Roman" panose="02020603050405020304" pitchFamily="18" charset="0"/>
                <a:cs typeface="Times New Roman" panose="02020603050405020304" pitchFamily="18" charset="0"/>
              </a:rPr>
              <a:t>.</a:t>
            </a:r>
          </a:p>
          <a:p>
            <a:pPr algn="just"/>
            <a:r>
              <a:rPr lang="ru-RU" sz="1100" b="0" i="0" dirty="0">
                <a:solidFill>
                  <a:srgbClr val="333333"/>
                </a:solidFill>
                <a:effectLst/>
                <a:latin typeface="Times New Roman" panose="02020603050405020304" pitchFamily="18" charset="0"/>
                <a:cs typeface="Times New Roman" panose="02020603050405020304" pitchFamily="18" charset="0"/>
              </a:rPr>
              <a:t>Как правовой акт бюджет – это основной финансовый план образования, распределения и использования централизованного денежного фонда муниципального образования, утверждаемый соответствующим представительным органом власти.</a:t>
            </a:r>
          </a:p>
          <a:p>
            <a:pPr algn="just"/>
            <a:endParaRPr lang="ru-RU" sz="1100" b="1" i="0" u="none" strike="noStrike" baseline="0" dirty="0">
              <a:solidFill>
                <a:srgbClr val="C00000"/>
              </a:solidFill>
              <a:latin typeface="Times New Roman" panose="02020603050405020304" pitchFamily="18" charset="0"/>
              <a:cs typeface="Times New Roman" panose="02020603050405020304" pitchFamily="18" charset="0"/>
            </a:endParaRPr>
          </a:p>
          <a:p>
            <a:pPr algn="just"/>
            <a:r>
              <a:rPr lang="ru-RU" sz="1100" b="1" i="0" u="none" strike="noStrike" baseline="0" dirty="0">
                <a:solidFill>
                  <a:srgbClr val="C00000"/>
                </a:solidFill>
                <a:latin typeface="Times New Roman" panose="02020603050405020304" pitchFamily="18" charset="0"/>
                <a:cs typeface="Times New Roman" panose="02020603050405020304" pitchFamily="18" charset="0"/>
              </a:rPr>
              <a:t>Бюджетные ассигнования </a:t>
            </a:r>
            <a:r>
              <a:rPr lang="ru-RU" sz="1100" i="0" u="none" strike="noStrike" baseline="0" dirty="0">
                <a:solidFill>
                  <a:srgbClr val="000000"/>
                </a:solidFill>
                <a:latin typeface="Times New Roman" panose="02020603050405020304" pitchFamily="18" charset="0"/>
                <a:cs typeface="Times New Roman" panose="02020603050405020304" pitchFamily="18" charset="0"/>
              </a:rPr>
              <a:t>– денежные средства, предусмотренные законом (решением) о бюджете, направленные на различные виды расходов</a:t>
            </a:r>
            <a:r>
              <a:rPr lang="ru-RU" sz="1100" dirty="0">
                <a:solidFill>
                  <a:srgbClr val="000000"/>
                </a:solidFill>
                <a:latin typeface="Times New Roman" panose="02020603050405020304" pitchFamily="18" charset="0"/>
                <a:cs typeface="Times New Roman" panose="02020603050405020304" pitchFamily="18" charset="0"/>
              </a:rPr>
              <a:t>.</a:t>
            </a:r>
          </a:p>
          <a:p>
            <a:pPr algn="just"/>
            <a:endParaRPr lang="ru-RU" sz="1100" dirty="0">
              <a:solidFill>
                <a:srgbClr val="000000"/>
              </a:solidFill>
              <a:latin typeface="Times New Roman" panose="02020603050405020304" pitchFamily="18"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 typeface="Arial" pitchFamily="34" charset="0"/>
              <a:buNone/>
              <a:tabLst/>
              <a:defRPr/>
            </a:pPr>
            <a:r>
              <a:rPr kumimoji="0" lang="ru-RU" sz="1100" b="1" i="0" u="none" strike="noStrike" kern="1200" cap="none" spc="0" normalizeH="0" baseline="0" noProof="0" dirty="0">
                <a:ln>
                  <a:noFill/>
                </a:ln>
                <a:solidFill>
                  <a:srgbClr val="C00000"/>
                </a:solidFill>
                <a:effectLst/>
                <a:uLnTx/>
                <a:uFillTx/>
                <a:latin typeface="Times New Roman" panose="02020603050405020304" pitchFamily="18" charset="0"/>
                <a:ea typeface="Calibri" panose="020F0502020204030204" pitchFamily="34" charset="0"/>
                <a:cs typeface="+mn-cs"/>
              </a:rPr>
              <a:t>Сводная бюджетная роспись </a:t>
            </a:r>
            <a:r>
              <a:rPr kumimoji="0" lang="ru-RU" sz="1100" b="1" i="0" u="none" strike="noStrike" kern="120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mn-cs"/>
              </a:rPr>
              <a:t>– </a:t>
            </a:r>
            <a:r>
              <a:rPr kumimoji="0" lang="ru-RU" sz="1100" b="0" i="0" u="none" strike="noStrike" kern="120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mn-cs"/>
              </a:rPr>
              <a:t>документ, который составляется и ведется финансовым органом (органом управления государственным внебюджетным фондом) в соответствии с Бюджетным кодексом Российской Федерации в целях организации исполнения бюджета по расходам бюджета и источникам финансирования дефицита бюджета.</a:t>
            </a:r>
          </a:p>
          <a:p>
            <a:pPr marL="0" marR="0" lvl="0" indent="0" algn="just" defTabSz="914400" rtl="0" eaLnBrk="1" fontAlgn="auto" latinLnBrk="0" hangingPunct="1">
              <a:lnSpc>
                <a:spcPct val="100000"/>
              </a:lnSpc>
              <a:spcBef>
                <a:spcPts val="0"/>
              </a:spcBef>
              <a:spcAft>
                <a:spcPts val="0"/>
              </a:spcAft>
              <a:buClrTx/>
              <a:buSzTx/>
              <a:buFont typeface="Arial" pitchFamily="34" charset="0"/>
              <a:buNone/>
              <a:tabLst/>
              <a:defRPr/>
            </a:pPr>
            <a:endParaRPr lang="ru-RU" sz="1100" dirty="0">
              <a:solidFill>
                <a:srgbClr val="000000"/>
              </a:solidFill>
              <a:latin typeface="Times New Roman" panose="02020603050405020304" pitchFamily="18" charset="0"/>
              <a:ea typeface="Calibri" panose="020F0502020204030204" pitchFamily="34" charset="0"/>
            </a:endParaRPr>
          </a:p>
          <a:p>
            <a:pPr algn="just"/>
            <a:r>
              <a:rPr lang="ru-RU" sz="1100" b="1" i="0" u="none" strike="noStrike" baseline="0" dirty="0">
                <a:solidFill>
                  <a:srgbClr val="C00000"/>
                </a:solidFill>
                <a:latin typeface="Times New Roman" panose="02020603050405020304" pitchFamily="18" charset="0"/>
                <a:cs typeface="Times New Roman" panose="02020603050405020304" pitchFamily="18" charset="0"/>
              </a:rPr>
              <a:t>Бюджетные обязательства </a:t>
            </a:r>
            <a:r>
              <a:rPr lang="ru-RU" sz="1100" b="1" i="0" u="none" strike="noStrike" baseline="0" dirty="0">
                <a:solidFill>
                  <a:srgbClr val="000000"/>
                </a:solidFill>
                <a:latin typeface="Times New Roman" panose="02020603050405020304" pitchFamily="18" charset="0"/>
                <a:cs typeface="Times New Roman" panose="02020603050405020304" pitchFamily="18" charset="0"/>
              </a:rPr>
              <a:t>– </a:t>
            </a:r>
            <a:r>
              <a:rPr lang="ru-RU" sz="1100" i="0" u="none" strike="noStrike" baseline="0" dirty="0">
                <a:solidFill>
                  <a:srgbClr val="000000"/>
                </a:solidFill>
                <a:latin typeface="Times New Roman" panose="02020603050405020304" pitchFamily="18" charset="0"/>
                <a:cs typeface="Times New Roman" panose="02020603050405020304" pitchFamily="18" charset="0"/>
              </a:rPr>
              <a:t>обязательства, предусмотренные законом (решением) о бюджете, подлежащие исполнению в соответствующем финансовом году.</a:t>
            </a:r>
          </a:p>
          <a:p>
            <a:pPr algn="just"/>
            <a:endParaRPr kumimoji="0" lang="ru-RU" sz="1100" kern="1200" cap="none" spc="0" normalizeH="0" noProof="0" dirty="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p>
            <a:pPr algn="just"/>
            <a:r>
              <a:rPr lang="ru-RU" sz="1100" b="1" i="0" u="none" strike="noStrike" baseline="0" dirty="0">
                <a:solidFill>
                  <a:srgbClr val="C00000"/>
                </a:solidFill>
                <a:latin typeface="Times New Roman" panose="02020603050405020304" pitchFamily="18" charset="0"/>
                <a:cs typeface="Times New Roman" panose="02020603050405020304" pitchFamily="18" charset="0"/>
              </a:rPr>
              <a:t>Текущий финансовый год </a:t>
            </a:r>
            <a:r>
              <a:rPr lang="ru-RU" sz="1100" b="1" i="0" u="none" strike="noStrike" baseline="0" dirty="0">
                <a:solidFill>
                  <a:srgbClr val="000000"/>
                </a:solidFill>
                <a:latin typeface="Times New Roman" panose="02020603050405020304" pitchFamily="18" charset="0"/>
                <a:cs typeface="Times New Roman" panose="02020603050405020304" pitchFamily="18" charset="0"/>
              </a:rPr>
              <a:t>- </a:t>
            </a:r>
            <a:r>
              <a:rPr lang="ru-RU" sz="1100" i="0" u="none" strike="noStrike" baseline="0" dirty="0">
                <a:solidFill>
                  <a:srgbClr val="000000"/>
                </a:solidFill>
                <a:latin typeface="Times New Roman" panose="02020603050405020304" pitchFamily="18" charset="0"/>
                <a:cs typeface="Times New Roman" panose="02020603050405020304" pitchFamily="18" charset="0"/>
              </a:rPr>
              <a:t>год, в котором осуществляется исполнение бюджета, составление и рассмотрение проекта бюджета на очередной финансовый год (очередной финансовый год и плановый период).</a:t>
            </a:r>
          </a:p>
          <a:p>
            <a:pPr algn="just"/>
            <a:endParaRPr kumimoji="0" lang="ru-RU" sz="1100" i="0" u="none" strike="noStrike" kern="120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p>
            <a:pPr algn="just"/>
            <a:r>
              <a:rPr lang="ru-RU" sz="1100" b="1" i="0" u="none" strike="noStrike" baseline="0" dirty="0">
                <a:solidFill>
                  <a:srgbClr val="C00000"/>
                </a:solidFill>
                <a:latin typeface="Times New Roman" panose="02020603050405020304" pitchFamily="18" charset="0"/>
                <a:cs typeface="Times New Roman" panose="02020603050405020304" pitchFamily="18" charset="0"/>
              </a:rPr>
              <a:t>Очередной финансовый год - </a:t>
            </a:r>
            <a:r>
              <a:rPr lang="ru-RU" sz="1100" i="0" u="none" strike="noStrike" baseline="0" dirty="0">
                <a:solidFill>
                  <a:srgbClr val="000000"/>
                </a:solidFill>
                <a:latin typeface="Times New Roman" panose="02020603050405020304" pitchFamily="18" charset="0"/>
                <a:cs typeface="Times New Roman" panose="02020603050405020304" pitchFamily="18" charset="0"/>
              </a:rPr>
              <a:t>год, следующий за текущим финансовым годом. </a:t>
            </a:r>
            <a:endParaRPr lang="ru-RU" sz="1100" i="0" dirty="0">
              <a:solidFill>
                <a:srgbClr val="333333"/>
              </a:solidFill>
              <a:effectLst/>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384D7762-EA1F-0198-3881-F11BD16BA1AF}"/>
              </a:ext>
            </a:extLst>
          </p:cNvPr>
          <p:cNvSpPr txBox="1"/>
          <p:nvPr/>
        </p:nvSpPr>
        <p:spPr>
          <a:xfrm>
            <a:off x="5334347" y="738230"/>
            <a:ext cx="4430438" cy="769441"/>
          </a:xfrm>
          <a:prstGeom prst="rect">
            <a:avLst/>
          </a:prstGeom>
          <a:noFill/>
        </p:spPr>
        <p:txBody>
          <a:bodyPr wrap="square">
            <a:spAutoFit/>
          </a:bodyPr>
          <a:lstStyle/>
          <a:p>
            <a:pPr algn="just"/>
            <a:r>
              <a:rPr lang="ru-RU" sz="1100" b="1" i="0" u="none" strike="noStrike" baseline="0" dirty="0">
                <a:solidFill>
                  <a:srgbClr val="C00000"/>
                </a:solidFill>
                <a:latin typeface="Times New Roman" panose="02020603050405020304" pitchFamily="18" charset="0"/>
                <a:cs typeface="Times New Roman" panose="02020603050405020304" pitchFamily="18" charset="0"/>
              </a:rPr>
              <a:t>Плановый период - </a:t>
            </a:r>
            <a:r>
              <a:rPr lang="ru-RU" sz="1100" i="0" u="none" strike="noStrike" baseline="0" dirty="0">
                <a:solidFill>
                  <a:srgbClr val="000000"/>
                </a:solidFill>
                <a:latin typeface="Times New Roman" panose="02020603050405020304" pitchFamily="18" charset="0"/>
                <a:cs typeface="Times New Roman" panose="02020603050405020304" pitchFamily="18" charset="0"/>
              </a:rPr>
              <a:t>два финансовых года, следующие за очередным финансовым годом.</a:t>
            </a:r>
          </a:p>
          <a:p>
            <a:pPr algn="just"/>
            <a:endParaRPr lang="ru-RU" sz="1100" i="0" u="none" strike="noStrike" baseline="0" dirty="0">
              <a:solidFill>
                <a:srgbClr val="C00000"/>
              </a:solidFill>
              <a:latin typeface="Times New Roman" panose="02020603050405020304" pitchFamily="18" charset="0"/>
              <a:cs typeface="Times New Roman" panose="02020603050405020304" pitchFamily="18" charset="0"/>
            </a:endParaRPr>
          </a:p>
          <a:p>
            <a:pPr algn="just"/>
            <a:endParaRPr lang="ru-RU" sz="1100" i="0" u="none" strike="noStrike" baseline="0" dirty="0">
              <a:solidFill>
                <a:srgbClr val="C00000"/>
              </a:solidFill>
              <a:latin typeface="Times New Roman" panose="02020603050405020304" pitchFamily="18" charset="0"/>
              <a:cs typeface="Times New Roman" panose="02020603050405020304" pitchFamily="18" charset="0"/>
            </a:endParaRPr>
          </a:p>
        </p:txBody>
      </p:sp>
      <p:pic>
        <p:nvPicPr>
          <p:cNvPr id="11" name="Рисунок 10">
            <a:extLst>
              <a:ext uri="{FF2B5EF4-FFF2-40B4-BE49-F238E27FC236}">
                <a16:creationId xmlns:a16="http://schemas.microsoft.com/office/drawing/2014/main" id="{30A98513-98A6-1DBA-9754-936AAEA0BA79}"/>
              </a:ext>
            </a:extLst>
          </p:cNvPr>
          <p:cNvPicPr>
            <a:picLocks noChangeAspect="1"/>
          </p:cNvPicPr>
          <p:nvPr/>
        </p:nvPicPr>
        <p:blipFill rotWithShape="1">
          <a:blip r:embed="rId4"/>
          <a:srcRect l="6172" t="21984" r="1899" b="3107"/>
          <a:stretch/>
        </p:blipFill>
        <p:spPr>
          <a:xfrm>
            <a:off x="5244413" y="1335064"/>
            <a:ext cx="4637818" cy="2800707"/>
          </a:xfrm>
          <a:prstGeom prst="rect">
            <a:avLst/>
          </a:prstGeom>
        </p:spPr>
      </p:pic>
      <p:pic>
        <p:nvPicPr>
          <p:cNvPr id="12" name="Рисунок 11">
            <a:extLst>
              <a:ext uri="{FF2B5EF4-FFF2-40B4-BE49-F238E27FC236}">
                <a16:creationId xmlns:a16="http://schemas.microsoft.com/office/drawing/2014/main" id="{582AAE12-6D2E-FE35-0180-38B7B49122B5}"/>
              </a:ext>
            </a:extLst>
          </p:cNvPr>
          <p:cNvPicPr>
            <a:picLocks noChangeAspect="1"/>
          </p:cNvPicPr>
          <p:nvPr/>
        </p:nvPicPr>
        <p:blipFill>
          <a:blip r:embed="rId5"/>
          <a:stretch>
            <a:fillRect/>
          </a:stretch>
        </p:blipFill>
        <p:spPr>
          <a:xfrm>
            <a:off x="4469234" y="4135771"/>
            <a:ext cx="6613321" cy="2314662"/>
          </a:xfrm>
          <a:prstGeom prst="rect">
            <a:avLst/>
          </a:prstGeom>
        </p:spPr>
      </p:pic>
    </p:spTree>
    <p:extLst>
      <p:ext uri="{BB962C8B-B14F-4D97-AF65-F5344CB8AC3E}">
        <p14:creationId xmlns:p14="http://schemas.microsoft.com/office/powerpoint/2010/main" val="3186411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CF019F1D-6FD3-CA3C-07CF-FE2C9A460CB8}"/>
              </a:ext>
            </a:extLst>
          </p:cNvPr>
          <p:cNvPicPr>
            <a:picLocks noChangeAspect="1"/>
          </p:cNvPicPr>
          <p:nvPr/>
        </p:nvPicPr>
        <p:blipFill>
          <a:blip r:embed="rId2"/>
          <a:stretch>
            <a:fillRect/>
          </a:stretch>
        </p:blipFill>
        <p:spPr>
          <a:xfrm>
            <a:off x="0" y="0"/>
            <a:ext cx="12192000" cy="6857999"/>
          </a:xfrm>
          <a:prstGeom prst="rect">
            <a:avLst/>
          </a:prstGeom>
        </p:spPr>
      </p:pic>
      <p:sp>
        <p:nvSpPr>
          <p:cNvPr id="3" name="Прямоугольник: усеченные верхние углы 2">
            <a:extLst>
              <a:ext uri="{FF2B5EF4-FFF2-40B4-BE49-F238E27FC236}">
                <a16:creationId xmlns:a16="http://schemas.microsoft.com/office/drawing/2014/main" id="{1C144F36-3996-8DA2-0F40-F2FF781EBEF7}"/>
              </a:ext>
            </a:extLst>
          </p:cNvPr>
          <p:cNvSpPr/>
          <p:nvPr/>
        </p:nvSpPr>
        <p:spPr>
          <a:xfrm>
            <a:off x="3271706" y="83890"/>
            <a:ext cx="4697836" cy="444616"/>
          </a:xfrm>
          <a:prstGeom prst="snip2SameRect">
            <a:avLst/>
          </a:prstGeom>
          <a:solidFill>
            <a:schemeClr val="accent2">
              <a:alpha val="50000"/>
            </a:schemeClr>
          </a:solidFill>
          <a:ln>
            <a:noFill/>
          </a:ln>
          <a:scene3d>
            <a:camera prst="orthographicFront"/>
            <a:lightRig rig="threePt" dir="t"/>
          </a:scene3d>
          <a:sp3d>
            <a:bevelT prst="angle"/>
          </a:sp3d>
        </p:spPr>
        <p:style>
          <a:lnRef idx="0">
            <a:scrgbClr r="0" g="0" b="0"/>
          </a:lnRef>
          <a:fillRef idx="0">
            <a:scrgbClr r="0" g="0" b="0"/>
          </a:fillRef>
          <a:effectRef idx="0">
            <a:scrgbClr r="0" g="0" b="0"/>
          </a:effectRef>
          <a:fontRef idx="minor">
            <a:schemeClr val="lt1"/>
          </a:fontRef>
        </p:style>
        <p:txBody>
          <a:bodyPr rtlCol="0" anchor="ctr"/>
          <a:lstStyle/>
          <a:p>
            <a:pPr algn="ctr"/>
            <a:r>
              <a:rPr lang="ru-RU" sz="1400" b="1" dirty="0">
                <a:solidFill>
                  <a:srgbClr val="C00000"/>
                </a:solidFill>
                <a:latin typeface="Times New Roman" panose="02020603050405020304" pitchFamily="18" charset="0"/>
                <a:cs typeface="Times New Roman" panose="02020603050405020304" pitchFamily="18" charset="0"/>
              </a:rPr>
              <a:t>Бюджетный процесс</a:t>
            </a:r>
          </a:p>
        </p:txBody>
      </p:sp>
      <p:sp>
        <p:nvSpPr>
          <p:cNvPr id="4" name="TextBox 3">
            <a:extLst>
              <a:ext uri="{FF2B5EF4-FFF2-40B4-BE49-F238E27FC236}">
                <a16:creationId xmlns:a16="http://schemas.microsoft.com/office/drawing/2014/main" id="{654F239A-3A8F-6D08-4540-B43B495C4F64}"/>
              </a:ext>
            </a:extLst>
          </p:cNvPr>
          <p:cNvSpPr txBox="1"/>
          <p:nvPr/>
        </p:nvSpPr>
        <p:spPr>
          <a:xfrm>
            <a:off x="170403" y="612396"/>
            <a:ext cx="6266402" cy="615553"/>
          </a:xfrm>
          <a:prstGeom prst="rect">
            <a:avLst/>
          </a:prstGeom>
          <a:noFill/>
        </p:spPr>
        <p:txBody>
          <a:bodyPr wrap="square" rtlCol="0">
            <a:spAutoFit/>
          </a:bodyPr>
          <a:lstStyle/>
          <a:p>
            <a:pPr algn="just"/>
            <a:r>
              <a:rPr lang="ru-RU" sz="1200" b="1" dirty="0">
                <a:solidFill>
                  <a:srgbClr val="C00000"/>
                </a:solidFill>
                <a:latin typeface="Times New Roman" panose="02020603050405020304" pitchFamily="18" charset="0"/>
                <a:cs typeface="Times New Roman" panose="02020603050405020304" pitchFamily="18" charset="0"/>
              </a:rPr>
              <a:t>Бюджетный процесс </a:t>
            </a:r>
            <a:r>
              <a:rPr lang="ru-RU" sz="1200" dirty="0">
                <a:solidFill>
                  <a:schemeClr val="tx1">
                    <a:lumMod val="95000"/>
                    <a:lumOff val="5000"/>
                  </a:schemeClr>
                </a:solidFill>
                <a:latin typeface="Times New Roman" panose="02020603050405020304" pitchFamily="18" charset="0"/>
                <a:cs typeface="Times New Roman" panose="02020603050405020304" pitchFamily="18" charset="0"/>
              </a:rPr>
              <a:t>– </a:t>
            </a: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регламентируемая законодательством РФ деятельность органов местного самоуправления и иных участников бюджетного процесса по составлению и рассмотрению проекта бюджета, утверждению и исполнению бюджета, контролю за исполнением бюджета.</a:t>
            </a:r>
          </a:p>
        </p:txBody>
      </p:sp>
      <p:sp>
        <p:nvSpPr>
          <p:cNvPr id="5" name="TextBox 4">
            <a:extLst>
              <a:ext uri="{FF2B5EF4-FFF2-40B4-BE49-F238E27FC236}">
                <a16:creationId xmlns:a16="http://schemas.microsoft.com/office/drawing/2014/main" id="{F51B8F22-9102-5FBA-0F72-65EB8561D5E8}"/>
              </a:ext>
            </a:extLst>
          </p:cNvPr>
          <p:cNvSpPr txBox="1"/>
          <p:nvPr/>
        </p:nvSpPr>
        <p:spPr>
          <a:xfrm>
            <a:off x="6522005" y="612396"/>
            <a:ext cx="5584794" cy="615553"/>
          </a:xfrm>
          <a:prstGeom prst="rect">
            <a:avLst/>
          </a:prstGeom>
          <a:noFill/>
        </p:spPr>
        <p:txBody>
          <a:bodyPr wrap="square" rtlCol="0">
            <a:spAutoFit/>
          </a:bodyPr>
          <a:lstStyle/>
          <a:p>
            <a:pPr algn="ctr"/>
            <a:r>
              <a:rPr lang="ru-RU" sz="1100" dirty="0">
                <a:effectLst/>
                <a:latin typeface="Times New Roman" panose="02020603050405020304" pitchFamily="18" charset="0"/>
                <a:ea typeface="Times New Roman" panose="02020603050405020304" pitchFamily="18" charset="0"/>
              </a:rPr>
              <a:t>Бюджетный процесс в Анучинском муниципальном округе регулируется решением Думы от 25.11.2020г № 119-НПА «Об утверждении Положения о бюджетном устройстве и бюджетном процессе</a:t>
            </a:r>
            <a:r>
              <a:rPr lang="ru-RU" sz="1100" dirty="0">
                <a:effectLst/>
                <a:latin typeface="Arial" panose="020B0604020202020204" pitchFamily="34" charset="0"/>
                <a:ea typeface="Times New Roman" panose="02020603050405020304" pitchFamily="18" charset="0"/>
              </a:rPr>
              <a:t>  </a:t>
            </a:r>
            <a:r>
              <a:rPr lang="ru-RU" sz="1100" dirty="0">
                <a:effectLst/>
                <a:latin typeface="Times New Roman" panose="02020603050405020304" pitchFamily="18" charset="0"/>
                <a:ea typeface="Times New Roman" panose="02020603050405020304" pitchFamily="18" charset="0"/>
              </a:rPr>
              <a:t>в</a:t>
            </a:r>
            <a:r>
              <a:rPr lang="ru-RU" sz="1100" dirty="0">
                <a:effectLst/>
                <a:latin typeface="Arial" panose="020B0604020202020204" pitchFamily="34" charset="0"/>
                <a:ea typeface="Times New Roman" panose="02020603050405020304" pitchFamily="18" charset="0"/>
              </a:rPr>
              <a:t> </a:t>
            </a:r>
            <a:r>
              <a:rPr lang="ru-RU" sz="1100" dirty="0">
                <a:effectLst/>
                <a:latin typeface="Times New Roman" panose="02020603050405020304" pitchFamily="18" charset="0"/>
                <a:ea typeface="Times New Roman" panose="02020603050405020304" pitchFamily="18" charset="0"/>
              </a:rPr>
              <a:t>Анучинском муниципальном округе»</a:t>
            </a:r>
            <a:r>
              <a:rPr lang="ru-RU" sz="1100" dirty="0">
                <a:effectLst/>
                <a:latin typeface="Arial" panose="020B0604020202020204" pitchFamily="34" charset="0"/>
                <a:ea typeface="Times New Roman" panose="02020603050405020304" pitchFamily="18" charset="0"/>
              </a:rPr>
              <a:t>      </a:t>
            </a:r>
            <a:r>
              <a:rPr lang="ru-RU" sz="1200" dirty="0">
                <a:effectLst/>
                <a:latin typeface="Arial" panose="020B0604020202020204" pitchFamily="34" charset="0"/>
                <a:ea typeface="Times New Roman" panose="02020603050405020304" pitchFamily="18" charset="0"/>
              </a:rPr>
              <a:t>          </a:t>
            </a:r>
          </a:p>
        </p:txBody>
      </p:sp>
      <p:grpSp>
        <p:nvGrpSpPr>
          <p:cNvPr id="7" name="Группа 6">
            <a:extLst>
              <a:ext uri="{FF2B5EF4-FFF2-40B4-BE49-F238E27FC236}">
                <a16:creationId xmlns:a16="http://schemas.microsoft.com/office/drawing/2014/main" id="{1B055E7F-04C9-D8C9-0FCF-DD5225038094}"/>
              </a:ext>
            </a:extLst>
          </p:cNvPr>
          <p:cNvGrpSpPr/>
          <p:nvPr/>
        </p:nvGrpSpPr>
        <p:grpSpPr>
          <a:xfrm>
            <a:off x="7146684" y="1291975"/>
            <a:ext cx="4162411" cy="548370"/>
            <a:chOff x="807083" y="62563"/>
            <a:chExt cx="4162411" cy="801048"/>
          </a:xfrm>
        </p:grpSpPr>
        <p:sp>
          <p:nvSpPr>
            <p:cNvPr id="8" name="Прямоугольник: скругленные углы 7">
              <a:extLst>
                <a:ext uri="{FF2B5EF4-FFF2-40B4-BE49-F238E27FC236}">
                  <a16:creationId xmlns:a16="http://schemas.microsoft.com/office/drawing/2014/main" id="{2343A9CA-99E5-7423-3D35-5B294D911DB9}"/>
                </a:ext>
              </a:extLst>
            </p:cNvPr>
            <p:cNvSpPr/>
            <p:nvPr/>
          </p:nvSpPr>
          <p:spPr>
            <a:xfrm>
              <a:off x="807083" y="62563"/>
              <a:ext cx="4162411" cy="801048"/>
            </a:xfrm>
            <a:prstGeom prst="roundRect">
              <a:avLst>
                <a:gd name="adj" fmla="val 10000"/>
              </a:avLst>
            </a:pr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9" name="Прямоугольник: скругленные углы 4">
              <a:extLst>
                <a:ext uri="{FF2B5EF4-FFF2-40B4-BE49-F238E27FC236}">
                  <a16:creationId xmlns:a16="http://schemas.microsoft.com/office/drawing/2014/main" id="{9075CA53-3419-EB24-9BF4-75EBB5C324D1}"/>
                </a:ext>
              </a:extLst>
            </p:cNvPr>
            <p:cNvSpPr txBox="1"/>
            <p:nvPr/>
          </p:nvSpPr>
          <p:spPr>
            <a:xfrm>
              <a:off x="807083" y="86025"/>
              <a:ext cx="4115487" cy="75412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None/>
              </a:pPr>
              <a:r>
                <a:rPr lang="ru-RU" sz="1200" b="1" kern="1200" dirty="0">
                  <a:solidFill>
                    <a:srgbClr val="C00000"/>
                  </a:solidFill>
                  <a:latin typeface="Times New Roman" panose="02020603050405020304" pitchFamily="18" charset="0"/>
                  <a:cs typeface="Times New Roman" panose="02020603050405020304" pitchFamily="18" charset="0"/>
                </a:rPr>
                <a:t>Стадии бюджетного процесса</a:t>
              </a:r>
            </a:p>
          </p:txBody>
        </p:sp>
      </p:grpSp>
      <p:graphicFrame>
        <p:nvGraphicFramePr>
          <p:cNvPr id="18" name="Схема 17">
            <a:extLst>
              <a:ext uri="{FF2B5EF4-FFF2-40B4-BE49-F238E27FC236}">
                <a16:creationId xmlns:a16="http://schemas.microsoft.com/office/drawing/2014/main" id="{E515684D-701A-B8D8-7B94-6B777CEF94C0}"/>
              </a:ext>
            </a:extLst>
          </p:cNvPr>
          <p:cNvGraphicFramePr/>
          <p:nvPr>
            <p:extLst>
              <p:ext uri="{D42A27DB-BD31-4B8C-83A1-F6EECF244321}">
                <p14:modId xmlns:p14="http://schemas.microsoft.com/office/powerpoint/2010/main" val="1491705567"/>
              </p:ext>
            </p:extLst>
          </p:nvPr>
        </p:nvGraphicFramePr>
        <p:xfrm>
          <a:off x="170402" y="1311839"/>
          <a:ext cx="6037449" cy="247159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9" name="Схема 18">
            <a:extLst>
              <a:ext uri="{FF2B5EF4-FFF2-40B4-BE49-F238E27FC236}">
                <a16:creationId xmlns:a16="http://schemas.microsoft.com/office/drawing/2014/main" id="{39F77EF2-9508-A791-C079-2F7F5AE91D9A}"/>
              </a:ext>
            </a:extLst>
          </p:cNvPr>
          <p:cNvGraphicFramePr/>
          <p:nvPr>
            <p:extLst>
              <p:ext uri="{D42A27DB-BD31-4B8C-83A1-F6EECF244321}">
                <p14:modId xmlns:p14="http://schemas.microsoft.com/office/powerpoint/2010/main" val="3236106056"/>
              </p:ext>
            </p:extLst>
          </p:nvPr>
        </p:nvGraphicFramePr>
        <p:xfrm>
          <a:off x="170403" y="4084919"/>
          <a:ext cx="6037450" cy="2471595"/>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10" name="Рисунок 9">
            <a:extLst>
              <a:ext uri="{FF2B5EF4-FFF2-40B4-BE49-F238E27FC236}">
                <a16:creationId xmlns:a16="http://schemas.microsoft.com/office/drawing/2014/main" id="{038D1F6B-0F1B-4D22-4E0C-E3442449AC2C}"/>
              </a:ext>
            </a:extLst>
          </p:cNvPr>
          <p:cNvPicPr>
            <a:picLocks noChangeAspect="1"/>
          </p:cNvPicPr>
          <p:nvPr/>
        </p:nvPicPr>
        <p:blipFill>
          <a:blip r:embed="rId13"/>
          <a:stretch>
            <a:fillRect/>
          </a:stretch>
        </p:blipFill>
        <p:spPr>
          <a:xfrm>
            <a:off x="6522005" y="1904371"/>
            <a:ext cx="5499591" cy="4652143"/>
          </a:xfrm>
          <a:prstGeom prst="rect">
            <a:avLst/>
          </a:prstGeom>
        </p:spPr>
      </p:pic>
    </p:spTree>
    <p:extLst>
      <p:ext uri="{BB962C8B-B14F-4D97-AF65-F5344CB8AC3E}">
        <p14:creationId xmlns:p14="http://schemas.microsoft.com/office/powerpoint/2010/main" val="10924814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9CFA20ED-9919-C2FE-B91B-AF01E4002800}"/>
              </a:ext>
            </a:extLst>
          </p:cNvPr>
          <p:cNvPicPr>
            <a:picLocks noChangeAspect="1"/>
          </p:cNvPicPr>
          <p:nvPr/>
        </p:nvPicPr>
        <p:blipFill>
          <a:blip r:embed="rId2"/>
          <a:stretch>
            <a:fillRect/>
          </a:stretch>
        </p:blipFill>
        <p:spPr>
          <a:xfrm>
            <a:off x="0" y="1"/>
            <a:ext cx="12192000" cy="6857999"/>
          </a:xfrm>
          <a:prstGeom prst="rect">
            <a:avLst/>
          </a:prstGeom>
        </p:spPr>
      </p:pic>
      <p:sp>
        <p:nvSpPr>
          <p:cNvPr id="2" name="Прямоугольник: усеченные верхние углы 1">
            <a:extLst>
              <a:ext uri="{FF2B5EF4-FFF2-40B4-BE49-F238E27FC236}">
                <a16:creationId xmlns:a16="http://schemas.microsoft.com/office/drawing/2014/main" id="{46533041-F5B5-77D0-00F2-EDF1832344B5}"/>
              </a:ext>
            </a:extLst>
          </p:cNvPr>
          <p:cNvSpPr/>
          <p:nvPr/>
        </p:nvSpPr>
        <p:spPr>
          <a:xfrm>
            <a:off x="2558642" y="125835"/>
            <a:ext cx="6241410" cy="469783"/>
          </a:xfrm>
          <a:prstGeom prst="snip2SameRect">
            <a:avLst/>
          </a:prstGeom>
          <a:solidFill>
            <a:schemeClr val="accent6">
              <a:lumMod val="60000"/>
              <a:lumOff val="40000"/>
              <a:alpha val="50000"/>
            </a:schemeClr>
          </a:solidFill>
          <a:ln>
            <a:noFill/>
          </a:ln>
          <a:scene3d>
            <a:camera prst="orthographicFront"/>
            <a:lightRig rig="threePt" dir="t"/>
          </a:scene3d>
          <a:sp3d>
            <a:bevelT prst="angle"/>
          </a:sp3d>
        </p:spPr>
        <p:style>
          <a:lnRef idx="0">
            <a:scrgbClr r="0" g="0" b="0"/>
          </a:lnRef>
          <a:fillRef idx="0">
            <a:scrgbClr r="0" g="0" b="0"/>
          </a:fillRef>
          <a:effectRef idx="0">
            <a:scrgbClr r="0" g="0" b="0"/>
          </a:effectRef>
          <a:fontRef idx="minor">
            <a:schemeClr val="lt1"/>
          </a:fontRef>
        </p:style>
        <p:txBody>
          <a:bodyPr rtlCol="0" anchor="ctr"/>
          <a:lstStyle/>
          <a:p>
            <a:pPr algn="ctr"/>
            <a:r>
              <a:rPr lang="ru-RU" sz="1400" b="1" dirty="0">
                <a:solidFill>
                  <a:srgbClr val="C00000"/>
                </a:solidFill>
                <a:latin typeface="Times New Roman" panose="02020603050405020304" pitchFamily="18" charset="0"/>
                <a:cs typeface="Times New Roman" panose="02020603050405020304" pitchFamily="18" charset="0"/>
              </a:rPr>
              <a:t>Основные направления бюджетной, налоговой и долговой политики</a:t>
            </a:r>
          </a:p>
          <a:p>
            <a:pPr algn="ctr"/>
            <a:endParaRPr lang="ru-RU" sz="1400" b="1" dirty="0">
              <a:solidFill>
                <a:srgbClr val="C00000"/>
              </a:solidFill>
              <a:latin typeface="Times New Roman" panose="02020603050405020304" pitchFamily="18" charset="0"/>
              <a:cs typeface="Times New Roman" panose="02020603050405020304" pitchFamily="18" charset="0"/>
            </a:endParaRPr>
          </a:p>
        </p:txBody>
      </p:sp>
      <p:sp>
        <p:nvSpPr>
          <p:cNvPr id="11" name="Прямоугольник: скругленные углы 10">
            <a:extLst>
              <a:ext uri="{FF2B5EF4-FFF2-40B4-BE49-F238E27FC236}">
                <a16:creationId xmlns:a16="http://schemas.microsoft.com/office/drawing/2014/main" id="{D39FCABA-D9FA-CF86-F6A9-2DE3D9F23DE0}"/>
              </a:ext>
            </a:extLst>
          </p:cNvPr>
          <p:cNvSpPr/>
          <p:nvPr/>
        </p:nvSpPr>
        <p:spPr>
          <a:xfrm>
            <a:off x="528502" y="2621554"/>
            <a:ext cx="11266413" cy="360729"/>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marR="8890" lvl="0" algn="just" fontAlgn="base">
              <a:lnSpc>
                <a:spcPct val="102000"/>
              </a:lnSpc>
              <a:spcAft>
                <a:spcPts val="20"/>
              </a:spcAft>
              <a:buClr>
                <a:srgbClr val="000000"/>
              </a:buClr>
              <a:buSzPts val="1700"/>
            </a:pPr>
            <a:r>
              <a:rPr lang="ru-RU" sz="1100" u="none" strike="noStrike"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Оптимизация контрактной системы в части совершенствования процедур организации закупок товаров, работ, услуг для обеспечения муниципальных нужд.</a:t>
            </a:r>
            <a:endParaRPr lang="ru-RU" sz="1100" u="none" strike="noStrike" dirty="0">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15" name="Прямоугольник: скругленные углы 14">
            <a:extLst>
              <a:ext uri="{FF2B5EF4-FFF2-40B4-BE49-F238E27FC236}">
                <a16:creationId xmlns:a16="http://schemas.microsoft.com/office/drawing/2014/main" id="{7DE9F984-28F3-95BB-81D2-84739889377B}"/>
              </a:ext>
            </a:extLst>
          </p:cNvPr>
          <p:cNvSpPr/>
          <p:nvPr/>
        </p:nvSpPr>
        <p:spPr>
          <a:xfrm>
            <a:off x="528502" y="3071067"/>
            <a:ext cx="11266413" cy="360729"/>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marR="8890" lvl="0" algn="just" fontAlgn="base">
              <a:lnSpc>
                <a:spcPct val="102000"/>
              </a:lnSpc>
              <a:spcAft>
                <a:spcPts val="20"/>
              </a:spcAft>
              <a:buClr>
                <a:srgbClr val="000000"/>
              </a:buClr>
              <a:buSzPts val="1700"/>
            </a:pPr>
            <a:r>
              <a:rPr lang="ru-RU" sz="1100" dirty="0">
                <a:solidFill>
                  <a:srgbClr val="000000"/>
                </a:solidFill>
                <a:effectLst/>
                <a:latin typeface="Times New Roman" panose="02020603050405020304" pitchFamily="18" charset="0"/>
                <a:ea typeface="Times New Roman" panose="02020603050405020304" pitchFamily="18" charset="0"/>
              </a:rPr>
              <a:t>Совершенствование механизмов контроля за исполнением условий контрактов.</a:t>
            </a:r>
            <a:endParaRPr lang="ru-RU" sz="1100" u="none" strike="noStrike" dirty="0">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16" name="Прямоугольник: скругленные углы 15">
            <a:extLst>
              <a:ext uri="{FF2B5EF4-FFF2-40B4-BE49-F238E27FC236}">
                <a16:creationId xmlns:a16="http://schemas.microsoft.com/office/drawing/2014/main" id="{F4400121-40F9-3DBD-F0A5-2D11E56C5C95}"/>
              </a:ext>
            </a:extLst>
          </p:cNvPr>
          <p:cNvSpPr/>
          <p:nvPr/>
        </p:nvSpPr>
        <p:spPr>
          <a:xfrm>
            <a:off x="528502" y="2184972"/>
            <a:ext cx="11266413" cy="360729"/>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marR="8890" lvl="0" algn="just" fontAlgn="base">
              <a:lnSpc>
                <a:spcPct val="102000"/>
              </a:lnSpc>
              <a:spcAft>
                <a:spcPts val="20"/>
              </a:spcAft>
              <a:buClr>
                <a:srgbClr val="000000"/>
              </a:buClr>
              <a:buSzPts val="1700"/>
            </a:pPr>
            <a:r>
              <a:rPr lang="ru-RU" sz="1100" u="none" strike="noStrike" dirty="0">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Реализация приоритетных проектов.</a:t>
            </a:r>
          </a:p>
        </p:txBody>
      </p:sp>
      <p:sp>
        <p:nvSpPr>
          <p:cNvPr id="17" name="Прямоугольник: скругленные углы 16">
            <a:extLst>
              <a:ext uri="{FF2B5EF4-FFF2-40B4-BE49-F238E27FC236}">
                <a16:creationId xmlns:a16="http://schemas.microsoft.com/office/drawing/2014/main" id="{21A0B2E5-D9E4-B37A-5559-1A5C4D81E035}"/>
              </a:ext>
            </a:extLst>
          </p:cNvPr>
          <p:cNvSpPr/>
          <p:nvPr/>
        </p:nvSpPr>
        <p:spPr>
          <a:xfrm>
            <a:off x="528502" y="1738619"/>
            <a:ext cx="11266413" cy="360729"/>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marR="8890" lvl="0" algn="just" fontAlgn="base">
              <a:lnSpc>
                <a:spcPct val="102000"/>
              </a:lnSpc>
              <a:spcAft>
                <a:spcPts val="20"/>
              </a:spcAft>
              <a:buClr>
                <a:srgbClr val="000000"/>
              </a:buClr>
              <a:buSzPts val="1700"/>
            </a:pPr>
            <a:r>
              <a:rPr lang="ru-RU" sz="1100" u="none" strike="noStrike" dirty="0">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Определение четких приоритетов использования бюджетных средств.</a:t>
            </a:r>
          </a:p>
        </p:txBody>
      </p:sp>
      <p:sp>
        <p:nvSpPr>
          <p:cNvPr id="18" name="Прямоугольник: скругленные углы 17">
            <a:extLst>
              <a:ext uri="{FF2B5EF4-FFF2-40B4-BE49-F238E27FC236}">
                <a16:creationId xmlns:a16="http://schemas.microsoft.com/office/drawing/2014/main" id="{436A093F-2CC2-E624-ACF4-5F5CBCA93C89}"/>
              </a:ext>
            </a:extLst>
          </p:cNvPr>
          <p:cNvSpPr/>
          <p:nvPr/>
        </p:nvSpPr>
        <p:spPr>
          <a:xfrm>
            <a:off x="528502" y="1273729"/>
            <a:ext cx="11266413" cy="360729"/>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marR="8890" lvl="0" algn="just" fontAlgn="base">
              <a:lnSpc>
                <a:spcPct val="102000"/>
              </a:lnSpc>
              <a:spcAft>
                <a:spcPts val="20"/>
              </a:spcAft>
              <a:buClr>
                <a:srgbClr val="000000"/>
              </a:buClr>
              <a:buSzPts val="1700"/>
            </a:pPr>
            <a:r>
              <a:rPr lang="ru-RU" sz="1100" u="none" strike="noStrike" dirty="0">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Совершенствование работы по повышению эффективности управления муниципальной собственностью.</a:t>
            </a:r>
          </a:p>
        </p:txBody>
      </p:sp>
      <p:sp>
        <p:nvSpPr>
          <p:cNvPr id="19" name="Прямоугольник: скругленные углы 18">
            <a:extLst>
              <a:ext uri="{FF2B5EF4-FFF2-40B4-BE49-F238E27FC236}">
                <a16:creationId xmlns:a16="http://schemas.microsoft.com/office/drawing/2014/main" id="{22C66BC5-BB7C-0C34-3144-EE847E9E8E15}"/>
              </a:ext>
            </a:extLst>
          </p:cNvPr>
          <p:cNvSpPr/>
          <p:nvPr/>
        </p:nvSpPr>
        <p:spPr>
          <a:xfrm>
            <a:off x="528502" y="800448"/>
            <a:ext cx="11266413" cy="360729"/>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marR="8890" lvl="0" algn="just" fontAlgn="base">
              <a:lnSpc>
                <a:spcPct val="102000"/>
              </a:lnSpc>
              <a:spcAft>
                <a:spcPts val="20"/>
              </a:spcAft>
              <a:buClr>
                <a:srgbClr val="000000"/>
              </a:buClr>
              <a:buSzPts val="1700"/>
            </a:pPr>
            <a:r>
              <a:rPr lang="ru-RU" sz="1100" u="none" strike="noStrike" dirty="0">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Повышение собираемости налоговых и неналоговых платежей в местный бюджет, сокращение задолженности и недоимки путем работы комиссии по «легализации» заработной платы, ликвидации недоимки и обеспечению поступления платежей в бюджет.</a:t>
            </a:r>
          </a:p>
        </p:txBody>
      </p:sp>
      <p:sp>
        <p:nvSpPr>
          <p:cNvPr id="20" name="Прямоугольник: скругленные углы 19">
            <a:extLst>
              <a:ext uri="{FF2B5EF4-FFF2-40B4-BE49-F238E27FC236}">
                <a16:creationId xmlns:a16="http://schemas.microsoft.com/office/drawing/2014/main" id="{C66B3D33-9746-48B9-394C-A03FB17D3425}"/>
              </a:ext>
            </a:extLst>
          </p:cNvPr>
          <p:cNvSpPr/>
          <p:nvPr/>
        </p:nvSpPr>
        <p:spPr>
          <a:xfrm>
            <a:off x="528501" y="3478986"/>
            <a:ext cx="11266413" cy="360729"/>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marR="8890" lvl="0" algn="just" fontAlgn="base">
              <a:lnSpc>
                <a:spcPct val="102000"/>
              </a:lnSpc>
              <a:spcAft>
                <a:spcPts val="20"/>
              </a:spcAft>
              <a:buClr>
                <a:srgbClr val="000000"/>
              </a:buClr>
              <a:buSzPts val="1700"/>
            </a:pPr>
            <a:r>
              <a:rPr lang="ru-RU" sz="1100" dirty="0">
                <a:solidFill>
                  <a:srgbClr val="000000"/>
                </a:solidFill>
                <a:effectLst/>
                <a:latin typeface="Times New Roman" panose="02020603050405020304" pitchFamily="18" charset="0"/>
                <a:ea typeface="Times New Roman" panose="02020603050405020304" pitchFamily="18" charset="0"/>
              </a:rPr>
              <a:t>Повышение ответственности муниципальных учреждений за невыполнение муниципальных заданий.</a:t>
            </a:r>
            <a:endParaRPr lang="ru-RU" sz="1100" u="none" strike="noStrike" dirty="0">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21" name="Прямоугольник: скругленные углы 20">
            <a:extLst>
              <a:ext uri="{FF2B5EF4-FFF2-40B4-BE49-F238E27FC236}">
                <a16:creationId xmlns:a16="http://schemas.microsoft.com/office/drawing/2014/main" id="{E739CFE6-2733-FB34-61CE-CBEDA227A3BD}"/>
              </a:ext>
            </a:extLst>
          </p:cNvPr>
          <p:cNvSpPr/>
          <p:nvPr/>
        </p:nvSpPr>
        <p:spPr>
          <a:xfrm>
            <a:off x="528500" y="3909613"/>
            <a:ext cx="11266413" cy="360729"/>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marR="8890" lvl="0" algn="just" fontAlgn="base">
              <a:lnSpc>
                <a:spcPct val="102000"/>
              </a:lnSpc>
              <a:spcAft>
                <a:spcPts val="20"/>
              </a:spcAft>
              <a:buClr>
                <a:srgbClr val="000000"/>
              </a:buClr>
              <a:buSzPts val="1700"/>
            </a:pPr>
            <a:r>
              <a:rPr lang="ru-RU" sz="1100" dirty="0">
                <a:solidFill>
                  <a:srgbClr val="000000"/>
                </a:solidFill>
                <a:effectLst/>
                <a:latin typeface="Times New Roman" panose="02020603050405020304" pitchFamily="18" charset="0"/>
                <a:ea typeface="Times New Roman" panose="02020603050405020304" pitchFamily="18" charset="0"/>
              </a:rPr>
              <a:t>Обеспечение выполнения ключевых и целевых показателей муниципальных программ.</a:t>
            </a:r>
            <a:endParaRPr lang="ru-RU" sz="1100" u="none" strike="noStrike" dirty="0">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24" name="Прямоугольник: скругленные углы 23">
            <a:extLst>
              <a:ext uri="{FF2B5EF4-FFF2-40B4-BE49-F238E27FC236}">
                <a16:creationId xmlns:a16="http://schemas.microsoft.com/office/drawing/2014/main" id="{99E26928-BBAE-0FBA-2441-469F587A3110}"/>
              </a:ext>
            </a:extLst>
          </p:cNvPr>
          <p:cNvSpPr/>
          <p:nvPr/>
        </p:nvSpPr>
        <p:spPr>
          <a:xfrm>
            <a:off x="528499" y="4397924"/>
            <a:ext cx="11266413" cy="360729"/>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marR="8890" lvl="0" algn="just" fontAlgn="base">
              <a:lnSpc>
                <a:spcPct val="102000"/>
              </a:lnSpc>
              <a:spcAft>
                <a:spcPts val="20"/>
              </a:spcAft>
              <a:buClr>
                <a:srgbClr val="000000"/>
              </a:buClr>
              <a:buSzPts val="1700"/>
            </a:pPr>
            <a:r>
              <a:rPr lang="ru-RU" sz="1100" u="none" strike="noStrike" dirty="0">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Все решения в процессе</a:t>
            </a:r>
            <a:r>
              <a:rPr kumimoji="0" lang="ru-RU" sz="11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rPr>
              <a:t> исполнения местного бюджета должны приниматься и реализовываться максимально оперативно, а принятие бюджетных обязательств должно осуществляться в строгом соответствии с законодательством Российской Федерации.</a:t>
            </a:r>
            <a:r>
              <a:rPr lang="ru-RU" sz="1100" u="none" strike="noStrike" dirty="0">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t>
            </a:r>
          </a:p>
        </p:txBody>
      </p:sp>
      <p:sp>
        <p:nvSpPr>
          <p:cNvPr id="25" name="Прямоугольник: скругленные углы 24">
            <a:extLst>
              <a:ext uri="{FF2B5EF4-FFF2-40B4-BE49-F238E27FC236}">
                <a16:creationId xmlns:a16="http://schemas.microsoft.com/office/drawing/2014/main" id="{74CD52F0-E9D0-9E40-445E-0A0B95045793}"/>
              </a:ext>
            </a:extLst>
          </p:cNvPr>
          <p:cNvSpPr/>
          <p:nvPr/>
        </p:nvSpPr>
        <p:spPr>
          <a:xfrm>
            <a:off x="528498" y="4898466"/>
            <a:ext cx="11266413" cy="360729"/>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marR="8890" lvl="0" algn="just" fontAlgn="base">
              <a:lnSpc>
                <a:spcPct val="102000"/>
              </a:lnSpc>
              <a:spcAft>
                <a:spcPts val="20"/>
              </a:spcAft>
              <a:buClr>
                <a:srgbClr val="000000"/>
              </a:buClr>
              <a:buSzPts val="1700"/>
            </a:pPr>
            <a:r>
              <a:rPr lang="ru-RU" sz="1100" dirty="0">
                <a:effectLst/>
                <a:latin typeface="Times New Roman" panose="02020603050405020304" pitchFamily="18" charset="0"/>
                <a:ea typeface="Times New Roman" panose="02020603050405020304" pitchFamily="18" charset="0"/>
              </a:rPr>
              <a:t>Поддержание величины   муниципального долга муниципального округа на экономически безопасном уровне.</a:t>
            </a:r>
            <a:endParaRPr lang="ru-RU" sz="1100" u="none" strike="noStrike" dirty="0">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26" name="Прямоугольник: скругленные углы 25">
            <a:extLst>
              <a:ext uri="{FF2B5EF4-FFF2-40B4-BE49-F238E27FC236}">
                <a16:creationId xmlns:a16="http://schemas.microsoft.com/office/drawing/2014/main" id="{2350B199-5FC2-4300-1B5A-AFB7CA834649}"/>
              </a:ext>
            </a:extLst>
          </p:cNvPr>
          <p:cNvSpPr/>
          <p:nvPr/>
        </p:nvSpPr>
        <p:spPr>
          <a:xfrm>
            <a:off x="528497" y="5371747"/>
            <a:ext cx="11266413" cy="360729"/>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marR="8890" lvl="0" algn="just" fontAlgn="base">
              <a:lnSpc>
                <a:spcPct val="102000"/>
              </a:lnSpc>
              <a:spcAft>
                <a:spcPts val="20"/>
              </a:spcAft>
              <a:buClr>
                <a:srgbClr val="000000"/>
              </a:buClr>
              <a:buSzPts val="1700"/>
            </a:pPr>
            <a:r>
              <a:rPr lang="ru-RU" sz="1100" dirty="0">
                <a:effectLst/>
                <a:latin typeface="Times New Roman" panose="02020603050405020304" pitchFamily="18" charset="0"/>
                <a:ea typeface="Times New Roman" panose="02020603050405020304" pitchFamily="18" charset="0"/>
              </a:rPr>
              <a:t>Минимизация стоимости заимствований.</a:t>
            </a:r>
            <a:endParaRPr lang="ru-RU" sz="1100" u="none" strike="noStrike" dirty="0">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27" name="Прямоугольник: скругленные углы 26">
            <a:extLst>
              <a:ext uri="{FF2B5EF4-FFF2-40B4-BE49-F238E27FC236}">
                <a16:creationId xmlns:a16="http://schemas.microsoft.com/office/drawing/2014/main" id="{9DAB0CBD-F461-62E4-A904-F42DB278E006}"/>
              </a:ext>
            </a:extLst>
          </p:cNvPr>
          <p:cNvSpPr/>
          <p:nvPr/>
        </p:nvSpPr>
        <p:spPr>
          <a:xfrm>
            <a:off x="528496" y="5885562"/>
            <a:ext cx="11266413" cy="360729"/>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marR="8890" lvl="0" algn="just" fontAlgn="base">
              <a:lnSpc>
                <a:spcPct val="102000"/>
              </a:lnSpc>
              <a:spcAft>
                <a:spcPts val="20"/>
              </a:spcAft>
              <a:buClr>
                <a:srgbClr val="000000"/>
              </a:buClr>
              <a:buSzPts val="1700"/>
            </a:pPr>
            <a:r>
              <a:rPr lang="ru-RU" sz="1100" dirty="0">
                <a:effectLst/>
                <a:latin typeface="Times New Roman" panose="02020603050405020304" pitchFamily="18" charset="0"/>
                <a:ea typeface="Times New Roman" panose="02020603050405020304" pitchFamily="18" charset="0"/>
              </a:rPr>
              <a:t>Осуществление привлечения   заимствований с учетом соблюдения ограничений, установленных Бюджетным кодексом Российской Федерации, в отношении объема муниципального долга и расходов на его обслуживание.</a:t>
            </a:r>
            <a:endParaRPr lang="ru-RU" sz="1100" u="none" strike="noStrike" dirty="0">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149194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025F0943-DDDC-353F-2277-5BB8BEF24C0E}"/>
              </a:ext>
            </a:extLst>
          </p:cNvPr>
          <p:cNvPicPr>
            <a:picLocks noChangeAspect="1"/>
          </p:cNvPicPr>
          <p:nvPr/>
        </p:nvPicPr>
        <p:blipFill>
          <a:blip r:embed="rId2"/>
          <a:stretch>
            <a:fillRect/>
          </a:stretch>
        </p:blipFill>
        <p:spPr>
          <a:xfrm>
            <a:off x="0" y="1"/>
            <a:ext cx="12192000" cy="6858000"/>
          </a:xfrm>
          <a:prstGeom prst="rect">
            <a:avLst/>
          </a:prstGeom>
        </p:spPr>
      </p:pic>
      <p:sp>
        <p:nvSpPr>
          <p:cNvPr id="3" name="Прямоугольник: усеченные верхние углы 2">
            <a:extLst>
              <a:ext uri="{FF2B5EF4-FFF2-40B4-BE49-F238E27FC236}">
                <a16:creationId xmlns:a16="http://schemas.microsoft.com/office/drawing/2014/main" id="{B6EA729B-AFAD-3664-88AF-BE95CBB0FD85}"/>
              </a:ext>
            </a:extLst>
          </p:cNvPr>
          <p:cNvSpPr/>
          <p:nvPr/>
        </p:nvSpPr>
        <p:spPr>
          <a:xfrm>
            <a:off x="2920068" y="113022"/>
            <a:ext cx="6957977" cy="469783"/>
          </a:xfrm>
          <a:prstGeom prst="snip2SameRect">
            <a:avLst/>
          </a:prstGeom>
          <a:solidFill>
            <a:schemeClr val="accent6">
              <a:lumMod val="60000"/>
              <a:lumOff val="40000"/>
              <a:alpha val="50000"/>
            </a:schemeClr>
          </a:solidFill>
          <a:ln>
            <a:noFill/>
          </a:ln>
          <a:scene3d>
            <a:camera prst="orthographicFront"/>
            <a:lightRig rig="threePt" dir="t"/>
          </a:scene3d>
          <a:sp3d>
            <a:bevelT prst="angle"/>
          </a:sp3d>
        </p:spPr>
        <p:style>
          <a:lnRef idx="0">
            <a:scrgbClr r="0" g="0" b="0"/>
          </a:lnRef>
          <a:fillRef idx="0">
            <a:scrgbClr r="0" g="0" b="0"/>
          </a:fillRef>
          <a:effectRef idx="0">
            <a:scrgbClr r="0" g="0" b="0"/>
          </a:effectRef>
          <a:fontRef idx="minor">
            <a:schemeClr val="lt1"/>
          </a:fontRef>
        </p:style>
        <p:txBody>
          <a:bodyPr rtlCol="0" anchor="ctr"/>
          <a:lstStyle/>
          <a:p>
            <a:pPr algn="ctr"/>
            <a:r>
              <a:rPr kumimoji="0" lang="ru-RU" sz="1400" b="1" u="none" strike="noStrike" kern="1200" cap="none" spc="0" normalizeH="0" baseline="0" noProof="0" dirty="0">
                <a:ln>
                  <a:noFill/>
                </a:ln>
                <a:solidFill>
                  <a:srgbClr val="C00000"/>
                </a:solidFill>
                <a:effectLst/>
                <a:uLnTx/>
                <a:uFillTx/>
                <a:latin typeface="Times New Roman" panose="02020603050405020304" pitchFamily="18" charset="0"/>
                <a:ea typeface="+mn-ea"/>
                <a:cs typeface="Times New Roman" panose="02020603050405020304" pitchFamily="18" charset="0"/>
              </a:rPr>
              <a:t>Прогноз социально-экономического развития муниципального образования</a:t>
            </a:r>
            <a:endParaRPr lang="ru-RU" sz="1400" b="1" dirty="0">
              <a:solidFill>
                <a:srgbClr val="C00000"/>
              </a:solidFill>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3AEBA00F-6182-A5CE-A961-67450F3D6B27}"/>
              </a:ext>
            </a:extLst>
          </p:cNvPr>
          <p:cNvSpPr txBox="1"/>
          <p:nvPr/>
        </p:nvSpPr>
        <p:spPr>
          <a:xfrm>
            <a:off x="241183" y="695826"/>
            <a:ext cx="11604071" cy="1015663"/>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200" b="1" i="1"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Прогноз социально-экономического развития муниципального образования </a:t>
            </a:r>
            <a:r>
              <a:rPr kumimoji="0" lang="ru-RU" sz="1200" b="1"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 </a:t>
            </a:r>
            <a:r>
              <a:rPr kumimoji="0" lang="ru-RU" sz="12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научно обоснованное представление о направлениях и результатах раз­вития муниципального образования, определение параметров его состояния в определенный период в будущем.</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2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Прогноз социально-экономического развития муниципального образования представляет собой систему научно обосно­ванных количественных и качественных характеристик темпов и пропор­ций развития муниципального образования, динамики и структуры производства товаров и услуг, демографических и социальных показателей, баланса ресурсов произ­водства и потребления в планируемом периоде.</a:t>
            </a:r>
          </a:p>
        </p:txBody>
      </p:sp>
      <p:graphicFrame>
        <p:nvGraphicFramePr>
          <p:cNvPr id="8" name="Диаграмма 7">
            <a:extLst>
              <a:ext uri="{FF2B5EF4-FFF2-40B4-BE49-F238E27FC236}">
                <a16:creationId xmlns:a16="http://schemas.microsoft.com/office/drawing/2014/main" id="{6C0B1636-DC7B-078C-32B5-4818C74486D5}"/>
              </a:ext>
            </a:extLst>
          </p:cNvPr>
          <p:cNvGraphicFramePr/>
          <p:nvPr>
            <p:extLst>
              <p:ext uri="{D42A27DB-BD31-4B8C-83A1-F6EECF244321}">
                <p14:modId xmlns:p14="http://schemas.microsoft.com/office/powerpoint/2010/main" val="700441031"/>
              </p:ext>
            </p:extLst>
          </p:nvPr>
        </p:nvGraphicFramePr>
        <p:xfrm>
          <a:off x="241183" y="1959604"/>
          <a:ext cx="4561822" cy="330327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Диаграмма 8">
            <a:extLst>
              <a:ext uri="{FF2B5EF4-FFF2-40B4-BE49-F238E27FC236}">
                <a16:creationId xmlns:a16="http://schemas.microsoft.com/office/drawing/2014/main" id="{EE3D325F-D610-FD64-5F86-0988A3DA93DF}"/>
              </a:ext>
            </a:extLst>
          </p:cNvPr>
          <p:cNvGraphicFramePr/>
          <p:nvPr>
            <p:extLst>
              <p:ext uri="{D42A27DB-BD31-4B8C-83A1-F6EECF244321}">
                <p14:modId xmlns:p14="http://schemas.microsoft.com/office/powerpoint/2010/main" val="786352700"/>
              </p:ext>
            </p:extLst>
          </p:nvPr>
        </p:nvGraphicFramePr>
        <p:xfrm>
          <a:off x="4237429" y="1692242"/>
          <a:ext cx="3934420" cy="347351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Диаграмма 9">
            <a:extLst>
              <a:ext uri="{FF2B5EF4-FFF2-40B4-BE49-F238E27FC236}">
                <a16:creationId xmlns:a16="http://schemas.microsoft.com/office/drawing/2014/main" id="{B5D2906A-6608-C66E-1CE4-5FE31B55DFF1}"/>
              </a:ext>
            </a:extLst>
          </p:cNvPr>
          <p:cNvGraphicFramePr/>
          <p:nvPr>
            <p:extLst>
              <p:ext uri="{D42A27DB-BD31-4B8C-83A1-F6EECF244321}">
                <p14:modId xmlns:p14="http://schemas.microsoft.com/office/powerpoint/2010/main" val="3099442632"/>
              </p:ext>
            </p:extLst>
          </p:nvPr>
        </p:nvGraphicFramePr>
        <p:xfrm>
          <a:off x="7910835" y="1692242"/>
          <a:ext cx="3934420" cy="3473516"/>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565760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33C7E696-2215-8275-44D8-4B87144C6E33}"/>
              </a:ext>
            </a:extLst>
          </p:cNvPr>
          <p:cNvPicPr>
            <a:picLocks noChangeAspect="1"/>
          </p:cNvPicPr>
          <p:nvPr/>
        </p:nvPicPr>
        <p:blipFill>
          <a:blip r:embed="rId2"/>
          <a:stretch>
            <a:fillRect/>
          </a:stretch>
        </p:blipFill>
        <p:spPr>
          <a:xfrm>
            <a:off x="0" y="0"/>
            <a:ext cx="12192000" cy="6857999"/>
          </a:xfrm>
          <a:prstGeom prst="rect">
            <a:avLst/>
          </a:prstGeom>
        </p:spPr>
      </p:pic>
      <p:graphicFrame>
        <p:nvGraphicFramePr>
          <p:cNvPr id="3" name="Диаграмма 2">
            <a:extLst>
              <a:ext uri="{FF2B5EF4-FFF2-40B4-BE49-F238E27FC236}">
                <a16:creationId xmlns:a16="http://schemas.microsoft.com/office/drawing/2014/main" id="{DB30A0AC-3987-A174-09D6-6A1C50DBF558}"/>
              </a:ext>
            </a:extLst>
          </p:cNvPr>
          <p:cNvGraphicFramePr/>
          <p:nvPr>
            <p:extLst>
              <p:ext uri="{D42A27DB-BD31-4B8C-83A1-F6EECF244321}">
                <p14:modId xmlns:p14="http://schemas.microsoft.com/office/powerpoint/2010/main" val="2041856508"/>
              </p:ext>
            </p:extLst>
          </p:nvPr>
        </p:nvGraphicFramePr>
        <p:xfrm>
          <a:off x="57252" y="87226"/>
          <a:ext cx="4561822" cy="299646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Диаграмма 3">
            <a:extLst>
              <a:ext uri="{FF2B5EF4-FFF2-40B4-BE49-F238E27FC236}">
                <a16:creationId xmlns:a16="http://schemas.microsoft.com/office/drawing/2014/main" id="{B81E4B97-DC7A-C766-72D7-867AC2C4EDBF}"/>
              </a:ext>
            </a:extLst>
          </p:cNvPr>
          <p:cNvGraphicFramePr/>
          <p:nvPr>
            <p:extLst>
              <p:ext uri="{D42A27DB-BD31-4B8C-83A1-F6EECF244321}">
                <p14:modId xmlns:p14="http://schemas.microsoft.com/office/powerpoint/2010/main" val="175127976"/>
              </p:ext>
            </p:extLst>
          </p:nvPr>
        </p:nvGraphicFramePr>
        <p:xfrm>
          <a:off x="4146910" y="87226"/>
          <a:ext cx="4561822" cy="299948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5" name="Диаграмма 4">
            <a:extLst>
              <a:ext uri="{FF2B5EF4-FFF2-40B4-BE49-F238E27FC236}">
                <a16:creationId xmlns:a16="http://schemas.microsoft.com/office/drawing/2014/main" id="{A94E4D34-D444-BB6E-A43A-0D35230FC6E4}"/>
              </a:ext>
            </a:extLst>
          </p:cNvPr>
          <p:cNvGraphicFramePr/>
          <p:nvPr>
            <p:extLst>
              <p:ext uri="{D42A27DB-BD31-4B8C-83A1-F6EECF244321}">
                <p14:modId xmlns:p14="http://schemas.microsoft.com/office/powerpoint/2010/main" val="1951594851"/>
              </p:ext>
            </p:extLst>
          </p:nvPr>
        </p:nvGraphicFramePr>
        <p:xfrm>
          <a:off x="8002852" y="174452"/>
          <a:ext cx="4131896" cy="299948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6" name="Диаграмма 5">
            <a:extLst>
              <a:ext uri="{FF2B5EF4-FFF2-40B4-BE49-F238E27FC236}">
                <a16:creationId xmlns:a16="http://schemas.microsoft.com/office/drawing/2014/main" id="{EB59BB7A-E05F-9B55-0BB9-4B9C54AD942F}"/>
              </a:ext>
            </a:extLst>
          </p:cNvPr>
          <p:cNvGraphicFramePr/>
          <p:nvPr>
            <p:extLst>
              <p:ext uri="{D42A27DB-BD31-4B8C-83A1-F6EECF244321}">
                <p14:modId xmlns:p14="http://schemas.microsoft.com/office/powerpoint/2010/main" val="1480384196"/>
              </p:ext>
            </p:extLst>
          </p:nvPr>
        </p:nvGraphicFramePr>
        <p:xfrm>
          <a:off x="1037425" y="3423575"/>
          <a:ext cx="4561822" cy="2996461"/>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7" name="Диаграмма 6">
            <a:extLst>
              <a:ext uri="{FF2B5EF4-FFF2-40B4-BE49-F238E27FC236}">
                <a16:creationId xmlns:a16="http://schemas.microsoft.com/office/drawing/2014/main" id="{442D8DC5-0C7A-5BC8-ABA6-D89F3F335CB1}"/>
              </a:ext>
            </a:extLst>
          </p:cNvPr>
          <p:cNvGraphicFramePr/>
          <p:nvPr>
            <p:extLst>
              <p:ext uri="{D42A27DB-BD31-4B8C-83A1-F6EECF244321}">
                <p14:modId xmlns:p14="http://schemas.microsoft.com/office/powerpoint/2010/main" val="1212793493"/>
              </p:ext>
            </p:extLst>
          </p:nvPr>
        </p:nvGraphicFramePr>
        <p:xfrm>
          <a:off x="5800326" y="3348384"/>
          <a:ext cx="4561822" cy="2996461"/>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36241102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61B21CE4-028D-E9DC-9E84-DFD2B682C078}"/>
              </a:ext>
            </a:extLst>
          </p:cNvPr>
          <p:cNvPicPr>
            <a:picLocks noChangeAspect="1"/>
          </p:cNvPicPr>
          <p:nvPr/>
        </p:nvPicPr>
        <p:blipFill>
          <a:blip r:embed="rId2"/>
          <a:stretch>
            <a:fillRect/>
          </a:stretch>
        </p:blipFill>
        <p:spPr>
          <a:xfrm>
            <a:off x="0" y="0"/>
            <a:ext cx="12192000" cy="6857999"/>
          </a:xfrm>
          <a:prstGeom prst="rect">
            <a:avLst/>
          </a:prstGeom>
        </p:spPr>
      </p:pic>
      <p:sp>
        <p:nvSpPr>
          <p:cNvPr id="3" name="Прямоугольник: усеченные верхние углы 2">
            <a:extLst>
              <a:ext uri="{FF2B5EF4-FFF2-40B4-BE49-F238E27FC236}">
                <a16:creationId xmlns:a16="http://schemas.microsoft.com/office/drawing/2014/main" id="{22F2F1EE-239D-9F62-A663-EF5E494A6815}"/>
              </a:ext>
            </a:extLst>
          </p:cNvPr>
          <p:cNvSpPr/>
          <p:nvPr/>
        </p:nvSpPr>
        <p:spPr>
          <a:xfrm>
            <a:off x="2617011" y="104633"/>
            <a:ext cx="6957977" cy="331595"/>
          </a:xfrm>
          <a:prstGeom prst="snip2SameRect">
            <a:avLst/>
          </a:prstGeom>
          <a:solidFill>
            <a:schemeClr val="accent6">
              <a:lumMod val="60000"/>
              <a:lumOff val="40000"/>
              <a:alpha val="50000"/>
            </a:schemeClr>
          </a:solidFill>
          <a:ln>
            <a:noFill/>
          </a:ln>
          <a:scene3d>
            <a:camera prst="orthographicFront"/>
            <a:lightRig rig="threePt" dir="t"/>
          </a:scene3d>
          <a:sp3d>
            <a:bevelT prst="angle"/>
          </a:sp3d>
        </p:spPr>
        <p:style>
          <a:lnRef idx="0">
            <a:scrgbClr r="0" g="0" b="0"/>
          </a:lnRef>
          <a:fillRef idx="0">
            <a:scrgbClr r="0" g="0" b="0"/>
          </a:fillRef>
          <a:effectRef idx="0">
            <a:scrgbClr r="0" g="0" b="0"/>
          </a:effectRef>
          <a:fontRef idx="minor">
            <a:schemeClr val="lt1"/>
          </a:fontRef>
        </p:style>
        <p:txBody>
          <a:bodyPr rtlCol="0" anchor="ctr"/>
          <a:lstStyle/>
          <a:p>
            <a:pPr algn="ctr"/>
            <a:r>
              <a:rPr kumimoji="0" lang="ru-RU" sz="1400" b="1" u="none" strike="noStrike" kern="1200" cap="none" spc="0" normalizeH="0" baseline="0" noProof="0" dirty="0">
                <a:ln>
                  <a:noFill/>
                </a:ln>
                <a:solidFill>
                  <a:srgbClr val="C00000"/>
                </a:solidFill>
                <a:effectLst/>
                <a:uLnTx/>
                <a:uFillTx/>
                <a:latin typeface="Times New Roman" panose="02020603050405020304" pitchFamily="18" charset="0"/>
                <a:ea typeface="+mn-ea"/>
                <a:cs typeface="Times New Roman" panose="02020603050405020304" pitchFamily="18" charset="0"/>
              </a:rPr>
              <a:t>Основные характеристики бюджета.</a:t>
            </a:r>
            <a:endParaRPr lang="ru-RU" sz="1400" b="1" dirty="0">
              <a:solidFill>
                <a:srgbClr val="C00000"/>
              </a:solidFill>
              <a:latin typeface="Times New Roman" panose="02020603050405020304" pitchFamily="18" charset="0"/>
              <a:cs typeface="Times New Roman" panose="02020603050405020304" pitchFamily="18" charset="0"/>
            </a:endParaRPr>
          </a:p>
        </p:txBody>
      </p:sp>
      <p:pic>
        <p:nvPicPr>
          <p:cNvPr id="5" name="Рисунок 4">
            <a:extLst>
              <a:ext uri="{FF2B5EF4-FFF2-40B4-BE49-F238E27FC236}">
                <a16:creationId xmlns:a16="http://schemas.microsoft.com/office/drawing/2014/main" id="{3851CABD-75D0-BB08-B6A5-747AA1740874}"/>
              </a:ext>
            </a:extLst>
          </p:cNvPr>
          <p:cNvPicPr>
            <a:picLocks noChangeAspect="1"/>
          </p:cNvPicPr>
          <p:nvPr/>
        </p:nvPicPr>
        <p:blipFill>
          <a:blip r:embed="rId3"/>
          <a:stretch>
            <a:fillRect/>
          </a:stretch>
        </p:blipFill>
        <p:spPr>
          <a:xfrm>
            <a:off x="215318" y="691087"/>
            <a:ext cx="5615031" cy="1590719"/>
          </a:xfrm>
          <a:prstGeom prst="rect">
            <a:avLst/>
          </a:prstGeom>
        </p:spPr>
      </p:pic>
      <p:graphicFrame>
        <p:nvGraphicFramePr>
          <p:cNvPr id="6" name="Таблица 4">
            <a:extLst>
              <a:ext uri="{FF2B5EF4-FFF2-40B4-BE49-F238E27FC236}">
                <a16:creationId xmlns:a16="http://schemas.microsoft.com/office/drawing/2014/main" id="{64CD82DC-F206-FA8F-AE68-F1D92199B8AD}"/>
              </a:ext>
            </a:extLst>
          </p:cNvPr>
          <p:cNvGraphicFramePr>
            <a:graphicFrameLocks noGrp="1"/>
          </p:cNvGraphicFramePr>
          <p:nvPr>
            <p:extLst>
              <p:ext uri="{D42A27DB-BD31-4B8C-83A1-F6EECF244321}">
                <p14:modId xmlns:p14="http://schemas.microsoft.com/office/powerpoint/2010/main" val="1150215760"/>
              </p:ext>
            </p:extLst>
          </p:nvPr>
        </p:nvGraphicFramePr>
        <p:xfrm>
          <a:off x="215318" y="691085"/>
          <a:ext cx="5615031" cy="752935"/>
        </p:xfrm>
        <a:graphic>
          <a:graphicData uri="http://schemas.openxmlformats.org/drawingml/2006/table">
            <a:tbl>
              <a:tblPr firstRow="1" bandRow="1">
                <a:tableStyleId>{ED083AE6-46FA-4A59-8FB0-9F97EB10719F}</a:tableStyleId>
              </a:tblPr>
              <a:tblGrid>
                <a:gridCol w="1017864">
                  <a:extLst>
                    <a:ext uri="{9D8B030D-6E8A-4147-A177-3AD203B41FA5}">
                      <a16:colId xmlns:a16="http://schemas.microsoft.com/office/drawing/2014/main" val="3933347937"/>
                    </a:ext>
                  </a:extLst>
                </a:gridCol>
                <a:gridCol w="1115735">
                  <a:extLst>
                    <a:ext uri="{9D8B030D-6E8A-4147-A177-3AD203B41FA5}">
                      <a16:colId xmlns:a16="http://schemas.microsoft.com/office/drawing/2014/main" val="4160259659"/>
                    </a:ext>
                  </a:extLst>
                </a:gridCol>
                <a:gridCol w="1132514">
                  <a:extLst>
                    <a:ext uri="{9D8B030D-6E8A-4147-A177-3AD203B41FA5}">
                      <a16:colId xmlns:a16="http://schemas.microsoft.com/office/drawing/2014/main" val="1552834592"/>
                    </a:ext>
                  </a:extLst>
                </a:gridCol>
                <a:gridCol w="1023457">
                  <a:extLst>
                    <a:ext uri="{9D8B030D-6E8A-4147-A177-3AD203B41FA5}">
                      <a16:colId xmlns:a16="http://schemas.microsoft.com/office/drawing/2014/main" val="2362314952"/>
                    </a:ext>
                  </a:extLst>
                </a:gridCol>
                <a:gridCol w="1325461">
                  <a:extLst>
                    <a:ext uri="{9D8B030D-6E8A-4147-A177-3AD203B41FA5}">
                      <a16:colId xmlns:a16="http://schemas.microsoft.com/office/drawing/2014/main" val="3955161670"/>
                    </a:ext>
                  </a:extLst>
                </a:gridCol>
              </a:tblGrid>
              <a:tr h="172704">
                <a:tc>
                  <a:txBody>
                    <a:bodyPr/>
                    <a:lstStyle/>
                    <a:p>
                      <a:r>
                        <a:rPr lang="ru-RU" sz="1100" dirty="0">
                          <a:solidFill>
                            <a:srgbClr val="FF0000"/>
                          </a:solidFill>
                          <a:latin typeface="Times New Roman" panose="02020603050405020304" pitchFamily="18" charset="0"/>
                          <a:cs typeface="Times New Roman" panose="02020603050405020304" pitchFamily="18" charset="0"/>
                        </a:rPr>
                        <a:t>Налоговые</a:t>
                      </a:r>
                    </a:p>
                  </a:txBody>
                  <a:tcPr/>
                </a:tc>
                <a:tc>
                  <a:txBody>
                    <a:bodyPr/>
                    <a:lstStyle/>
                    <a:p>
                      <a:r>
                        <a:rPr lang="ru-RU" sz="1100" dirty="0">
                          <a:solidFill>
                            <a:srgbClr val="FF0000"/>
                          </a:solidFill>
                          <a:latin typeface="Times New Roman" panose="02020603050405020304" pitchFamily="18" charset="0"/>
                          <a:cs typeface="Times New Roman" panose="02020603050405020304" pitchFamily="18" charset="0"/>
                        </a:rPr>
                        <a:t>Неналоговые</a:t>
                      </a:r>
                    </a:p>
                  </a:txBody>
                  <a:tcPr/>
                </a:tc>
                <a:tc>
                  <a:txBody>
                    <a:bodyPr/>
                    <a:lstStyle/>
                    <a:p>
                      <a:r>
                        <a:rPr lang="ru-RU" sz="1100" dirty="0">
                          <a:solidFill>
                            <a:srgbClr val="FF0000"/>
                          </a:solidFill>
                          <a:latin typeface="Times New Roman" panose="02020603050405020304" pitchFamily="18" charset="0"/>
                          <a:cs typeface="Times New Roman" panose="02020603050405020304" pitchFamily="18" charset="0"/>
                        </a:rPr>
                        <a:t>Безвозмездные</a:t>
                      </a:r>
                    </a:p>
                  </a:txBody>
                  <a:tcPr/>
                </a:tc>
                <a:tc>
                  <a:txBody>
                    <a:bodyPr/>
                    <a:lstStyle/>
                    <a:p>
                      <a:r>
                        <a:rPr lang="ru-RU" sz="1100" dirty="0">
                          <a:solidFill>
                            <a:srgbClr val="FF0000"/>
                          </a:solidFill>
                          <a:latin typeface="Times New Roman" panose="02020603050405020304" pitchFamily="18" charset="0"/>
                          <a:cs typeface="Times New Roman" panose="02020603050405020304" pitchFamily="18" charset="0"/>
                        </a:rPr>
                        <a:t>Расходы</a:t>
                      </a:r>
                    </a:p>
                  </a:txBody>
                  <a:tcPr/>
                </a:tc>
                <a:tc>
                  <a:txBody>
                    <a:bodyPr/>
                    <a:lstStyle/>
                    <a:p>
                      <a:r>
                        <a:rPr lang="ru-RU" sz="1100" dirty="0">
                          <a:solidFill>
                            <a:srgbClr val="FF0000"/>
                          </a:solidFill>
                          <a:latin typeface="Times New Roman" panose="02020603050405020304" pitchFamily="18" charset="0"/>
                          <a:cs typeface="Times New Roman" panose="02020603050405020304" pitchFamily="18" charset="0"/>
                        </a:rPr>
                        <a:t>Дефицит (-), профицит (+)</a:t>
                      </a:r>
                    </a:p>
                  </a:txBody>
                  <a:tcPr/>
                </a:tc>
                <a:extLst>
                  <a:ext uri="{0D108BD9-81ED-4DB2-BD59-A6C34878D82A}">
                    <a16:rowId xmlns:a16="http://schemas.microsoft.com/office/drawing/2014/main" val="691679704"/>
                  </a:ext>
                </a:extLst>
              </a:tr>
              <a:tr h="326215">
                <a:tc>
                  <a:txBody>
                    <a:bodyPr/>
                    <a:lstStyle/>
                    <a:p>
                      <a:r>
                        <a:rPr lang="ru-RU" sz="1100" b="1" dirty="0">
                          <a:solidFill>
                            <a:srgbClr val="FF0000"/>
                          </a:solidFill>
                          <a:latin typeface="Times New Roman" panose="02020603050405020304" pitchFamily="18" charset="0"/>
                          <a:cs typeface="Times New Roman" panose="02020603050405020304" pitchFamily="18" charset="0"/>
                        </a:rPr>
                        <a:t>227557311,71</a:t>
                      </a:r>
                    </a:p>
                  </a:txBody>
                  <a:tcPr/>
                </a:tc>
                <a:tc>
                  <a:txBody>
                    <a:bodyPr/>
                    <a:lstStyle/>
                    <a:p>
                      <a:r>
                        <a:rPr lang="ru-RU" sz="1100" b="1" dirty="0">
                          <a:solidFill>
                            <a:srgbClr val="FF0000"/>
                          </a:solidFill>
                          <a:latin typeface="Times New Roman" panose="02020603050405020304" pitchFamily="18" charset="0"/>
                          <a:cs typeface="Times New Roman" panose="02020603050405020304" pitchFamily="18" charset="0"/>
                        </a:rPr>
                        <a:t>25030255,36</a:t>
                      </a:r>
                    </a:p>
                  </a:txBody>
                  <a:tcPr/>
                </a:tc>
                <a:tc>
                  <a:txBody>
                    <a:bodyPr/>
                    <a:lstStyle/>
                    <a:p>
                      <a:r>
                        <a:rPr lang="ru-RU" sz="1100" b="1" dirty="0">
                          <a:solidFill>
                            <a:srgbClr val="FF0000"/>
                          </a:solidFill>
                          <a:latin typeface="Times New Roman" panose="02020603050405020304" pitchFamily="18" charset="0"/>
                          <a:cs typeface="Times New Roman" panose="02020603050405020304" pitchFamily="18" charset="0"/>
                        </a:rPr>
                        <a:t>334886457,30</a:t>
                      </a:r>
                    </a:p>
                  </a:txBody>
                  <a:tcPr/>
                </a:tc>
                <a:tc>
                  <a:txBody>
                    <a:bodyPr/>
                    <a:lstStyle/>
                    <a:p>
                      <a:r>
                        <a:rPr lang="ru-RU" sz="1100" b="1" dirty="0">
                          <a:solidFill>
                            <a:srgbClr val="FF0000"/>
                          </a:solidFill>
                          <a:latin typeface="Times New Roman" panose="02020603050405020304" pitchFamily="18" charset="0"/>
                          <a:cs typeface="Times New Roman" panose="02020603050405020304" pitchFamily="18" charset="0"/>
                        </a:rPr>
                        <a:t>575603593,62</a:t>
                      </a:r>
                    </a:p>
                  </a:txBody>
                  <a:tcPr/>
                </a:tc>
                <a:tc>
                  <a:txBody>
                    <a:bodyPr/>
                    <a:lstStyle/>
                    <a:p>
                      <a:r>
                        <a:rPr lang="ru-RU" sz="1100" b="1" dirty="0">
                          <a:solidFill>
                            <a:srgbClr val="FF0000"/>
                          </a:solidFill>
                          <a:latin typeface="Times New Roman" panose="02020603050405020304" pitchFamily="18" charset="0"/>
                          <a:cs typeface="Times New Roman" panose="02020603050405020304" pitchFamily="18" charset="0"/>
                        </a:rPr>
                        <a:t>+ 11870430,75</a:t>
                      </a:r>
                    </a:p>
                  </a:txBody>
                  <a:tcPr/>
                </a:tc>
                <a:extLst>
                  <a:ext uri="{0D108BD9-81ED-4DB2-BD59-A6C34878D82A}">
                    <a16:rowId xmlns:a16="http://schemas.microsoft.com/office/drawing/2014/main" val="1762600587"/>
                  </a:ext>
                </a:extLst>
              </a:tr>
            </a:tbl>
          </a:graphicData>
        </a:graphic>
      </p:graphicFrame>
      <p:sp>
        <p:nvSpPr>
          <p:cNvPr id="8" name="TextBox 7">
            <a:extLst>
              <a:ext uri="{FF2B5EF4-FFF2-40B4-BE49-F238E27FC236}">
                <a16:creationId xmlns:a16="http://schemas.microsoft.com/office/drawing/2014/main" id="{78E77D89-EFD9-00DA-52CD-C734F92CDD6E}"/>
              </a:ext>
            </a:extLst>
          </p:cNvPr>
          <p:cNvSpPr txBox="1"/>
          <p:nvPr/>
        </p:nvSpPr>
        <p:spPr>
          <a:xfrm>
            <a:off x="396715" y="1739802"/>
            <a:ext cx="2145149" cy="246221"/>
          </a:xfrm>
          <a:prstGeom prst="rect">
            <a:avLst/>
          </a:prstGeom>
          <a:noFill/>
        </p:spPr>
        <p:txBody>
          <a:bodyPr wrap="square" rtlCol="0">
            <a:spAutoFit/>
          </a:bodyPr>
          <a:lstStyle/>
          <a:p>
            <a:r>
              <a:rPr lang="ru-RU" sz="1000" b="1" dirty="0">
                <a:solidFill>
                  <a:srgbClr val="FF0000"/>
                </a:solidFill>
                <a:latin typeface="Times New Roman" panose="02020603050405020304" pitchFamily="18" charset="0"/>
                <a:cs typeface="Times New Roman" panose="02020603050405020304" pitchFamily="18" charset="0"/>
              </a:rPr>
              <a:t>Итого доходов – 587474024,37 </a:t>
            </a:r>
          </a:p>
        </p:txBody>
      </p:sp>
      <p:pic>
        <p:nvPicPr>
          <p:cNvPr id="15" name="Рисунок 14">
            <a:extLst>
              <a:ext uri="{FF2B5EF4-FFF2-40B4-BE49-F238E27FC236}">
                <a16:creationId xmlns:a16="http://schemas.microsoft.com/office/drawing/2014/main" id="{CAE35721-3EDB-BCB0-4C39-5B8CB63ABDD0}"/>
              </a:ext>
            </a:extLst>
          </p:cNvPr>
          <p:cNvPicPr>
            <a:picLocks noChangeAspect="1"/>
          </p:cNvPicPr>
          <p:nvPr/>
        </p:nvPicPr>
        <p:blipFill>
          <a:blip r:embed="rId4"/>
          <a:stretch>
            <a:fillRect/>
          </a:stretch>
        </p:blipFill>
        <p:spPr>
          <a:xfrm>
            <a:off x="215317" y="2410204"/>
            <a:ext cx="5615031" cy="2010794"/>
          </a:xfrm>
          <a:prstGeom prst="rect">
            <a:avLst/>
          </a:prstGeom>
        </p:spPr>
      </p:pic>
      <p:graphicFrame>
        <p:nvGraphicFramePr>
          <p:cNvPr id="16" name="Таблица 4">
            <a:extLst>
              <a:ext uri="{FF2B5EF4-FFF2-40B4-BE49-F238E27FC236}">
                <a16:creationId xmlns:a16="http://schemas.microsoft.com/office/drawing/2014/main" id="{E9B659C0-BAFA-2333-3408-D014FCB8C536}"/>
              </a:ext>
            </a:extLst>
          </p:cNvPr>
          <p:cNvGraphicFramePr>
            <a:graphicFrameLocks noGrp="1"/>
          </p:cNvGraphicFramePr>
          <p:nvPr>
            <p:extLst>
              <p:ext uri="{D42A27DB-BD31-4B8C-83A1-F6EECF244321}">
                <p14:modId xmlns:p14="http://schemas.microsoft.com/office/powerpoint/2010/main" val="1982139983"/>
              </p:ext>
            </p:extLst>
          </p:nvPr>
        </p:nvGraphicFramePr>
        <p:xfrm>
          <a:off x="215317" y="2426421"/>
          <a:ext cx="5615031" cy="752935"/>
        </p:xfrm>
        <a:graphic>
          <a:graphicData uri="http://schemas.openxmlformats.org/drawingml/2006/table">
            <a:tbl>
              <a:tblPr firstRow="1" bandRow="1">
                <a:tableStyleId>{ED083AE6-46FA-4A59-8FB0-9F97EB10719F}</a:tableStyleId>
              </a:tblPr>
              <a:tblGrid>
                <a:gridCol w="1017864">
                  <a:extLst>
                    <a:ext uri="{9D8B030D-6E8A-4147-A177-3AD203B41FA5}">
                      <a16:colId xmlns:a16="http://schemas.microsoft.com/office/drawing/2014/main" val="3933347937"/>
                    </a:ext>
                  </a:extLst>
                </a:gridCol>
                <a:gridCol w="1115735">
                  <a:extLst>
                    <a:ext uri="{9D8B030D-6E8A-4147-A177-3AD203B41FA5}">
                      <a16:colId xmlns:a16="http://schemas.microsoft.com/office/drawing/2014/main" val="4160259659"/>
                    </a:ext>
                  </a:extLst>
                </a:gridCol>
                <a:gridCol w="1132514">
                  <a:extLst>
                    <a:ext uri="{9D8B030D-6E8A-4147-A177-3AD203B41FA5}">
                      <a16:colId xmlns:a16="http://schemas.microsoft.com/office/drawing/2014/main" val="1552834592"/>
                    </a:ext>
                  </a:extLst>
                </a:gridCol>
                <a:gridCol w="1023457">
                  <a:extLst>
                    <a:ext uri="{9D8B030D-6E8A-4147-A177-3AD203B41FA5}">
                      <a16:colId xmlns:a16="http://schemas.microsoft.com/office/drawing/2014/main" val="2362314952"/>
                    </a:ext>
                  </a:extLst>
                </a:gridCol>
                <a:gridCol w="1325461">
                  <a:extLst>
                    <a:ext uri="{9D8B030D-6E8A-4147-A177-3AD203B41FA5}">
                      <a16:colId xmlns:a16="http://schemas.microsoft.com/office/drawing/2014/main" val="3955161670"/>
                    </a:ext>
                  </a:extLst>
                </a:gridCol>
              </a:tblGrid>
              <a:tr h="172704">
                <a:tc>
                  <a:txBody>
                    <a:bodyPr/>
                    <a:lstStyle/>
                    <a:p>
                      <a:r>
                        <a:rPr lang="ru-RU" sz="1100" dirty="0">
                          <a:solidFill>
                            <a:srgbClr val="0000CC"/>
                          </a:solidFill>
                          <a:latin typeface="Times New Roman" panose="02020603050405020304" pitchFamily="18" charset="0"/>
                          <a:cs typeface="Times New Roman" panose="02020603050405020304" pitchFamily="18" charset="0"/>
                        </a:rPr>
                        <a:t>Налоговые</a:t>
                      </a:r>
                    </a:p>
                  </a:txBody>
                  <a:tcPr/>
                </a:tc>
                <a:tc>
                  <a:txBody>
                    <a:bodyPr/>
                    <a:lstStyle/>
                    <a:p>
                      <a:r>
                        <a:rPr lang="ru-RU" sz="1100" dirty="0">
                          <a:solidFill>
                            <a:srgbClr val="0000CC"/>
                          </a:solidFill>
                          <a:latin typeface="Times New Roman" panose="02020603050405020304" pitchFamily="18" charset="0"/>
                          <a:cs typeface="Times New Roman" panose="02020603050405020304" pitchFamily="18" charset="0"/>
                        </a:rPr>
                        <a:t>Неналоговые</a:t>
                      </a:r>
                    </a:p>
                  </a:txBody>
                  <a:tcPr/>
                </a:tc>
                <a:tc>
                  <a:txBody>
                    <a:bodyPr/>
                    <a:lstStyle/>
                    <a:p>
                      <a:r>
                        <a:rPr lang="ru-RU" sz="1100" dirty="0">
                          <a:solidFill>
                            <a:srgbClr val="0000CC"/>
                          </a:solidFill>
                          <a:latin typeface="Times New Roman" panose="02020603050405020304" pitchFamily="18" charset="0"/>
                          <a:cs typeface="Times New Roman" panose="02020603050405020304" pitchFamily="18" charset="0"/>
                        </a:rPr>
                        <a:t>Безвозмездные</a:t>
                      </a:r>
                    </a:p>
                  </a:txBody>
                  <a:tcPr/>
                </a:tc>
                <a:tc>
                  <a:txBody>
                    <a:bodyPr/>
                    <a:lstStyle/>
                    <a:p>
                      <a:r>
                        <a:rPr lang="ru-RU" sz="1100" dirty="0">
                          <a:solidFill>
                            <a:srgbClr val="0000CC"/>
                          </a:solidFill>
                          <a:latin typeface="Times New Roman" panose="02020603050405020304" pitchFamily="18" charset="0"/>
                          <a:cs typeface="Times New Roman" panose="02020603050405020304" pitchFamily="18" charset="0"/>
                        </a:rPr>
                        <a:t>Расходы</a:t>
                      </a:r>
                    </a:p>
                  </a:txBody>
                  <a:tcPr/>
                </a:tc>
                <a:tc>
                  <a:txBody>
                    <a:bodyPr/>
                    <a:lstStyle/>
                    <a:p>
                      <a:r>
                        <a:rPr lang="ru-RU" sz="1100" dirty="0">
                          <a:solidFill>
                            <a:srgbClr val="0000CC"/>
                          </a:solidFill>
                          <a:latin typeface="Times New Roman" panose="02020603050405020304" pitchFamily="18" charset="0"/>
                          <a:cs typeface="Times New Roman" panose="02020603050405020304" pitchFamily="18" charset="0"/>
                        </a:rPr>
                        <a:t>Дефицит (-), профицит (+)</a:t>
                      </a:r>
                    </a:p>
                  </a:txBody>
                  <a:tcPr/>
                </a:tc>
                <a:extLst>
                  <a:ext uri="{0D108BD9-81ED-4DB2-BD59-A6C34878D82A}">
                    <a16:rowId xmlns:a16="http://schemas.microsoft.com/office/drawing/2014/main" val="691679704"/>
                  </a:ext>
                </a:extLst>
              </a:tr>
              <a:tr h="326215">
                <a:tc>
                  <a:txBody>
                    <a:bodyPr/>
                    <a:lstStyle/>
                    <a:p>
                      <a:r>
                        <a:rPr lang="ru-RU" sz="1100" b="1" dirty="0">
                          <a:solidFill>
                            <a:srgbClr val="0000CC"/>
                          </a:solidFill>
                          <a:latin typeface="Times New Roman" panose="02020603050405020304" pitchFamily="18" charset="0"/>
                          <a:cs typeface="Times New Roman" panose="02020603050405020304" pitchFamily="18" charset="0"/>
                        </a:rPr>
                        <a:t>247177000</a:t>
                      </a:r>
                    </a:p>
                  </a:txBody>
                  <a:tcPr/>
                </a:tc>
                <a:tc>
                  <a:txBody>
                    <a:bodyPr/>
                    <a:lstStyle/>
                    <a:p>
                      <a:r>
                        <a:rPr lang="ru-RU" sz="1100" b="1" dirty="0">
                          <a:solidFill>
                            <a:srgbClr val="0000CC"/>
                          </a:solidFill>
                          <a:latin typeface="Times New Roman" panose="02020603050405020304" pitchFamily="18" charset="0"/>
                          <a:cs typeface="Times New Roman" panose="02020603050405020304" pitchFamily="18" charset="0"/>
                        </a:rPr>
                        <a:t>23209000</a:t>
                      </a:r>
                    </a:p>
                  </a:txBody>
                  <a:tcPr/>
                </a:tc>
                <a:tc>
                  <a:txBody>
                    <a:bodyPr/>
                    <a:lstStyle/>
                    <a:p>
                      <a:r>
                        <a:rPr lang="ru-RU" sz="1100" b="1" dirty="0">
                          <a:solidFill>
                            <a:srgbClr val="0000CC"/>
                          </a:solidFill>
                          <a:latin typeface="Times New Roman" panose="02020603050405020304" pitchFamily="18" charset="0"/>
                          <a:cs typeface="Times New Roman" panose="02020603050405020304" pitchFamily="18" charset="0"/>
                        </a:rPr>
                        <a:t>443482358,95</a:t>
                      </a:r>
                    </a:p>
                  </a:txBody>
                  <a:tcPr/>
                </a:tc>
                <a:tc>
                  <a:txBody>
                    <a:bodyPr/>
                    <a:lstStyle/>
                    <a:p>
                      <a:r>
                        <a:rPr lang="ru-RU" sz="1100" b="1" dirty="0">
                          <a:solidFill>
                            <a:srgbClr val="0000CC"/>
                          </a:solidFill>
                          <a:latin typeface="Times New Roman" panose="02020603050405020304" pitchFamily="18" charset="0"/>
                          <a:cs typeface="Times New Roman" panose="02020603050405020304" pitchFamily="18" charset="0"/>
                        </a:rPr>
                        <a:t>736126800,52</a:t>
                      </a:r>
                    </a:p>
                  </a:txBody>
                  <a:tcPr/>
                </a:tc>
                <a:tc>
                  <a:txBody>
                    <a:bodyPr/>
                    <a:lstStyle/>
                    <a:p>
                      <a:r>
                        <a:rPr lang="ru-RU" sz="1100" b="1" dirty="0">
                          <a:solidFill>
                            <a:srgbClr val="0000CC"/>
                          </a:solidFill>
                          <a:latin typeface="Times New Roman" panose="02020603050405020304" pitchFamily="18" charset="0"/>
                          <a:cs typeface="Times New Roman" panose="02020603050405020304" pitchFamily="18" charset="0"/>
                        </a:rPr>
                        <a:t>- 22258441,5</a:t>
                      </a:r>
                    </a:p>
                  </a:txBody>
                  <a:tcPr/>
                </a:tc>
                <a:extLst>
                  <a:ext uri="{0D108BD9-81ED-4DB2-BD59-A6C34878D82A}">
                    <a16:rowId xmlns:a16="http://schemas.microsoft.com/office/drawing/2014/main" val="1762600587"/>
                  </a:ext>
                </a:extLst>
              </a:tr>
            </a:tbl>
          </a:graphicData>
        </a:graphic>
      </p:graphicFrame>
      <p:sp>
        <p:nvSpPr>
          <p:cNvPr id="17" name="TextBox 16">
            <a:extLst>
              <a:ext uri="{FF2B5EF4-FFF2-40B4-BE49-F238E27FC236}">
                <a16:creationId xmlns:a16="http://schemas.microsoft.com/office/drawing/2014/main" id="{649F9657-17F0-E6E6-86C9-7A909DC9AC12}"/>
              </a:ext>
            </a:extLst>
          </p:cNvPr>
          <p:cNvSpPr txBox="1"/>
          <p:nvPr/>
        </p:nvSpPr>
        <p:spPr>
          <a:xfrm>
            <a:off x="215317" y="3997532"/>
            <a:ext cx="1830950" cy="400110"/>
          </a:xfrm>
          <a:prstGeom prst="rect">
            <a:avLst/>
          </a:prstGeom>
          <a:noFill/>
        </p:spPr>
        <p:txBody>
          <a:bodyPr wrap="none" rtlCol="0">
            <a:spAutoFit/>
          </a:bodyPr>
          <a:lstStyle/>
          <a:p>
            <a:r>
              <a:rPr lang="ru-RU" sz="1000" b="1" dirty="0">
                <a:solidFill>
                  <a:srgbClr val="0000CC"/>
                </a:solidFill>
                <a:latin typeface="Times New Roman" panose="02020603050405020304" pitchFamily="18" charset="0"/>
                <a:cs typeface="Times New Roman" panose="02020603050405020304" pitchFamily="18" charset="0"/>
              </a:rPr>
              <a:t>Итого доходов: 713868358,95</a:t>
            </a:r>
          </a:p>
          <a:p>
            <a:endParaRPr lang="ru-RU" sz="1000" b="1" dirty="0">
              <a:solidFill>
                <a:srgbClr val="0000CC"/>
              </a:solidFill>
              <a:latin typeface="Times New Roman" panose="02020603050405020304" pitchFamily="18" charset="0"/>
              <a:cs typeface="Times New Roman" panose="02020603050405020304" pitchFamily="18" charset="0"/>
            </a:endParaRPr>
          </a:p>
        </p:txBody>
      </p:sp>
      <p:sp>
        <p:nvSpPr>
          <p:cNvPr id="18" name="TextBox 17">
            <a:extLst>
              <a:ext uri="{FF2B5EF4-FFF2-40B4-BE49-F238E27FC236}">
                <a16:creationId xmlns:a16="http://schemas.microsoft.com/office/drawing/2014/main" id="{AA1F80A3-8201-A2F5-C353-075045F89D6A}"/>
              </a:ext>
            </a:extLst>
          </p:cNvPr>
          <p:cNvSpPr txBox="1"/>
          <p:nvPr/>
        </p:nvSpPr>
        <p:spPr>
          <a:xfrm>
            <a:off x="2757181" y="1888884"/>
            <a:ext cx="1303091" cy="261610"/>
          </a:xfrm>
          <a:prstGeom prst="rect">
            <a:avLst/>
          </a:prstGeom>
          <a:noFill/>
        </p:spPr>
        <p:txBody>
          <a:bodyPr wrap="square" rtlCol="0">
            <a:spAutoFit/>
          </a:bodyPr>
          <a:lstStyle/>
          <a:p>
            <a:r>
              <a:rPr lang="ru-RU" sz="1100" b="1" dirty="0">
                <a:solidFill>
                  <a:srgbClr val="FF0000"/>
                </a:solidFill>
                <a:latin typeface="Times New Roman" panose="02020603050405020304" pitchFamily="18" charset="0"/>
                <a:cs typeface="Times New Roman" panose="02020603050405020304" pitchFamily="18" charset="0"/>
              </a:rPr>
              <a:t>ОТЧЕТ (руб.)</a:t>
            </a:r>
          </a:p>
        </p:txBody>
      </p:sp>
      <p:sp>
        <p:nvSpPr>
          <p:cNvPr id="19" name="TextBox 18">
            <a:extLst>
              <a:ext uri="{FF2B5EF4-FFF2-40B4-BE49-F238E27FC236}">
                <a16:creationId xmlns:a16="http://schemas.microsoft.com/office/drawing/2014/main" id="{321D8FC7-5502-DB14-55CC-2FF784DA1507}"/>
              </a:ext>
            </a:extLst>
          </p:cNvPr>
          <p:cNvSpPr txBox="1"/>
          <p:nvPr/>
        </p:nvSpPr>
        <p:spPr>
          <a:xfrm>
            <a:off x="2757182" y="3964805"/>
            <a:ext cx="1235978" cy="261610"/>
          </a:xfrm>
          <a:prstGeom prst="rect">
            <a:avLst/>
          </a:prstGeom>
          <a:noFill/>
        </p:spPr>
        <p:txBody>
          <a:bodyPr wrap="square" rtlCol="0">
            <a:spAutoFit/>
          </a:bodyPr>
          <a:lstStyle/>
          <a:p>
            <a:r>
              <a:rPr lang="ru-RU" sz="1100" b="1" dirty="0">
                <a:solidFill>
                  <a:srgbClr val="0000CC"/>
                </a:solidFill>
                <a:latin typeface="Times New Roman" panose="02020603050405020304" pitchFamily="18" charset="0"/>
                <a:cs typeface="Times New Roman" panose="02020603050405020304" pitchFamily="18" charset="0"/>
              </a:rPr>
              <a:t>ОЦЕНКА (руб.)</a:t>
            </a:r>
          </a:p>
        </p:txBody>
      </p:sp>
      <p:pic>
        <p:nvPicPr>
          <p:cNvPr id="20" name="Рисунок 19">
            <a:extLst>
              <a:ext uri="{FF2B5EF4-FFF2-40B4-BE49-F238E27FC236}">
                <a16:creationId xmlns:a16="http://schemas.microsoft.com/office/drawing/2014/main" id="{735964A0-9EBC-1C2D-1378-2EAE44FD807E}"/>
              </a:ext>
            </a:extLst>
          </p:cNvPr>
          <p:cNvPicPr>
            <a:picLocks noChangeAspect="1"/>
          </p:cNvPicPr>
          <p:nvPr/>
        </p:nvPicPr>
        <p:blipFill>
          <a:blip r:embed="rId5"/>
          <a:stretch>
            <a:fillRect/>
          </a:stretch>
        </p:blipFill>
        <p:spPr>
          <a:xfrm>
            <a:off x="6095999" y="691085"/>
            <a:ext cx="5615031" cy="1590719"/>
          </a:xfrm>
          <a:prstGeom prst="rect">
            <a:avLst/>
          </a:prstGeom>
        </p:spPr>
      </p:pic>
      <p:graphicFrame>
        <p:nvGraphicFramePr>
          <p:cNvPr id="21" name="Таблица 4">
            <a:extLst>
              <a:ext uri="{FF2B5EF4-FFF2-40B4-BE49-F238E27FC236}">
                <a16:creationId xmlns:a16="http://schemas.microsoft.com/office/drawing/2014/main" id="{E4CFED5B-E11B-CF46-434D-A575AE74A5AF}"/>
              </a:ext>
            </a:extLst>
          </p:cNvPr>
          <p:cNvGraphicFramePr>
            <a:graphicFrameLocks noGrp="1"/>
          </p:cNvGraphicFramePr>
          <p:nvPr>
            <p:extLst>
              <p:ext uri="{D42A27DB-BD31-4B8C-83A1-F6EECF244321}">
                <p14:modId xmlns:p14="http://schemas.microsoft.com/office/powerpoint/2010/main" val="2936079010"/>
              </p:ext>
            </p:extLst>
          </p:nvPr>
        </p:nvGraphicFramePr>
        <p:xfrm>
          <a:off x="6095999" y="691085"/>
          <a:ext cx="5615031" cy="752935"/>
        </p:xfrm>
        <a:graphic>
          <a:graphicData uri="http://schemas.openxmlformats.org/drawingml/2006/table">
            <a:tbl>
              <a:tblPr firstRow="1" bandRow="1">
                <a:tableStyleId>{ED083AE6-46FA-4A59-8FB0-9F97EB10719F}</a:tableStyleId>
              </a:tblPr>
              <a:tblGrid>
                <a:gridCol w="1017864">
                  <a:extLst>
                    <a:ext uri="{9D8B030D-6E8A-4147-A177-3AD203B41FA5}">
                      <a16:colId xmlns:a16="http://schemas.microsoft.com/office/drawing/2014/main" val="3933347937"/>
                    </a:ext>
                  </a:extLst>
                </a:gridCol>
                <a:gridCol w="1115735">
                  <a:extLst>
                    <a:ext uri="{9D8B030D-6E8A-4147-A177-3AD203B41FA5}">
                      <a16:colId xmlns:a16="http://schemas.microsoft.com/office/drawing/2014/main" val="4160259659"/>
                    </a:ext>
                  </a:extLst>
                </a:gridCol>
                <a:gridCol w="1132514">
                  <a:extLst>
                    <a:ext uri="{9D8B030D-6E8A-4147-A177-3AD203B41FA5}">
                      <a16:colId xmlns:a16="http://schemas.microsoft.com/office/drawing/2014/main" val="1552834592"/>
                    </a:ext>
                  </a:extLst>
                </a:gridCol>
                <a:gridCol w="1023457">
                  <a:extLst>
                    <a:ext uri="{9D8B030D-6E8A-4147-A177-3AD203B41FA5}">
                      <a16:colId xmlns:a16="http://schemas.microsoft.com/office/drawing/2014/main" val="2362314952"/>
                    </a:ext>
                  </a:extLst>
                </a:gridCol>
                <a:gridCol w="1325461">
                  <a:extLst>
                    <a:ext uri="{9D8B030D-6E8A-4147-A177-3AD203B41FA5}">
                      <a16:colId xmlns:a16="http://schemas.microsoft.com/office/drawing/2014/main" val="3955161670"/>
                    </a:ext>
                  </a:extLst>
                </a:gridCol>
              </a:tblGrid>
              <a:tr h="172704">
                <a:tc>
                  <a:txBody>
                    <a:bodyPr/>
                    <a:lstStyle/>
                    <a:p>
                      <a:r>
                        <a:rPr lang="ru-RU" sz="1100" dirty="0">
                          <a:solidFill>
                            <a:srgbClr val="7D0560"/>
                          </a:solidFill>
                          <a:latin typeface="Times New Roman" panose="02020603050405020304" pitchFamily="18" charset="0"/>
                          <a:cs typeface="Times New Roman" panose="02020603050405020304" pitchFamily="18" charset="0"/>
                        </a:rPr>
                        <a:t>Налоговые</a:t>
                      </a:r>
                    </a:p>
                  </a:txBody>
                  <a:tcPr/>
                </a:tc>
                <a:tc>
                  <a:txBody>
                    <a:bodyPr/>
                    <a:lstStyle/>
                    <a:p>
                      <a:r>
                        <a:rPr lang="ru-RU" sz="1100" dirty="0">
                          <a:solidFill>
                            <a:srgbClr val="7D0560"/>
                          </a:solidFill>
                          <a:latin typeface="Times New Roman" panose="02020603050405020304" pitchFamily="18" charset="0"/>
                          <a:cs typeface="Times New Roman" panose="02020603050405020304" pitchFamily="18" charset="0"/>
                        </a:rPr>
                        <a:t>Неналоговые</a:t>
                      </a:r>
                    </a:p>
                  </a:txBody>
                  <a:tcPr/>
                </a:tc>
                <a:tc>
                  <a:txBody>
                    <a:bodyPr/>
                    <a:lstStyle/>
                    <a:p>
                      <a:r>
                        <a:rPr lang="ru-RU" sz="1100" dirty="0">
                          <a:solidFill>
                            <a:srgbClr val="7D0560"/>
                          </a:solidFill>
                          <a:latin typeface="Times New Roman" panose="02020603050405020304" pitchFamily="18" charset="0"/>
                          <a:cs typeface="Times New Roman" panose="02020603050405020304" pitchFamily="18" charset="0"/>
                        </a:rPr>
                        <a:t>Безвозмездные</a:t>
                      </a:r>
                    </a:p>
                  </a:txBody>
                  <a:tcPr/>
                </a:tc>
                <a:tc>
                  <a:txBody>
                    <a:bodyPr/>
                    <a:lstStyle/>
                    <a:p>
                      <a:r>
                        <a:rPr lang="ru-RU" sz="1100" dirty="0">
                          <a:solidFill>
                            <a:srgbClr val="7D0560"/>
                          </a:solidFill>
                          <a:latin typeface="Times New Roman" panose="02020603050405020304" pitchFamily="18" charset="0"/>
                          <a:cs typeface="Times New Roman" panose="02020603050405020304" pitchFamily="18" charset="0"/>
                        </a:rPr>
                        <a:t>Расходы</a:t>
                      </a:r>
                    </a:p>
                  </a:txBody>
                  <a:tcPr/>
                </a:tc>
                <a:tc>
                  <a:txBody>
                    <a:bodyPr/>
                    <a:lstStyle/>
                    <a:p>
                      <a:r>
                        <a:rPr lang="ru-RU" sz="1100" dirty="0">
                          <a:solidFill>
                            <a:srgbClr val="7D0560"/>
                          </a:solidFill>
                          <a:latin typeface="Times New Roman" panose="02020603050405020304" pitchFamily="18" charset="0"/>
                          <a:cs typeface="Times New Roman" panose="02020603050405020304" pitchFamily="18" charset="0"/>
                        </a:rPr>
                        <a:t>Дефицит (-), профицит (+)</a:t>
                      </a:r>
                    </a:p>
                  </a:txBody>
                  <a:tcPr/>
                </a:tc>
                <a:extLst>
                  <a:ext uri="{0D108BD9-81ED-4DB2-BD59-A6C34878D82A}">
                    <a16:rowId xmlns:a16="http://schemas.microsoft.com/office/drawing/2014/main" val="691679704"/>
                  </a:ext>
                </a:extLst>
              </a:tr>
              <a:tr h="326215">
                <a:tc>
                  <a:txBody>
                    <a:bodyPr/>
                    <a:lstStyle/>
                    <a:p>
                      <a:r>
                        <a:rPr lang="ru-RU" sz="1100" b="1" dirty="0">
                          <a:solidFill>
                            <a:srgbClr val="7D0560"/>
                          </a:solidFill>
                          <a:latin typeface="Times New Roman" panose="02020603050405020304" pitchFamily="18" charset="0"/>
                          <a:cs typeface="Times New Roman" panose="02020603050405020304" pitchFamily="18" charset="0"/>
                        </a:rPr>
                        <a:t>248596000</a:t>
                      </a:r>
                    </a:p>
                  </a:txBody>
                  <a:tcPr/>
                </a:tc>
                <a:tc>
                  <a:txBody>
                    <a:bodyPr/>
                    <a:lstStyle/>
                    <a:p>
                      <a:r>
                        <a:rPr lang="ru-RU" sz="1100" b="1" dirty="0">
                          <a:solidFill>
                            <a:srgbClr val="7D0560"/>
                          </a:solidFill>
                          <a:latin typeface="Times New Roman" panose="02020603050405020304" pitchFamily="18" charset="0"/>
                          <a:cs typeface="Times New Roman" panose="02020603050405020304" pitchFamily="18" charset="0"/>
                        </a:rPr>
                        <a:t>21617000</a:t>
                      </a:r>
                    </a:p>
                  </a:txBody>
                  <a:tcPr/>
                </a:tc>
                <a:tc>
                  <a:txBody>
                    <a:bodyPr/>
                    <a:lstStyle/>
                    <a:p>
                      <a:r>
                        <a:rPr lang="ru-RU" sz="1100" b="1" dirty="0">
                          <a:solidFill>
                            <a:srgbClr val="7D0560"/>
                          </a:solidFill>
                          <a:latin typeface="Times New Roman" panose="02020603050405020304" pitchFamily="18" charset="0"/>
                          <a:cs typeface="Times New Roman" panose="02020603050405020304" pitchFamily="18" charset="0"/>
                        </a:rPr>
                        <a:t>460336534,78</a:t>
                      </a:r>
                    </a:p>
                  </a:txBody>
                  <a:tcPr/>
                </a:tc>
                <a:tc>
                  <a:txBody>
                    <a:bodyPr/>
                    <a:lstStyle/>
                    <a:p>
                      <a:r>
                        <a:rPr lang="ru-RU" sz="1100" b="1" dirty="0">
                          <a:solidFill>
                            <a:srgbClr val="7D0560"/>
                          </a:solidFill>
                          <a:latin typeface="Times New Roman" panose="02020603050405020304" pitchFamily="18" charset="0"/>
                          <a:cs typeface="Times New Roman" panose="02020603050405020304" pitchFamily="18" charset="0"/>
                        </a:rPr>
                        <a:t>730549534,78</a:t>
                      </a:r>
                    </a:p>
                  </a:txBody>
                  <a:tcPr/>
                </a:tc>
                <a:tc>
                  <a:txBody>
                    <a:bodyPr/>
                    <a:lstStyle/>
                    <a:p>
                      <a:endParaRPr lang="ru-RU" sz="1100" b="1" dirty="0">
                        <a:solidFill>
                          <a:srgbClr val="7D0560"/>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762600587"/>
                  </a:ext>
                </a:extLst>
              </a:tr>
            </a:tbl>
          </a:graphicData>
        </a:graphic>
      </p:graphicFrame>
      <p:pic>
        <p:nvPicPr>
          <p:cNvPr id="1026" name="Picture 2">
            <a:extLst>
              <a:ext uri="{FF2B5EF4-FFF2-40B4-BE49-F238E27FC236}">
                <a16:creationId xmlns:a16="http://schemas.microsoft.com/office/drawing/2014/main" id="{996C7BB1-738C-9EC8-589E-9F022C3875A1}"/>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b="9900"/>
          <a:stretch/>
        </p:blipFill>
        <p:spPr bwMode="auto">
          <a:xfrm>
            <a:off x="6095998" y="2410204"/>
            <a:ext cx="5615031" cy="201079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4" name="Таблица 4">
            <a:extLst>
              <a:ext uri="{FF2B5EF4-FFF2-40B4-BE49-F238E27FC236}">
                <a16:creationId xmlns:a16="http://schemas.microsoft.com/office/drawing/2014/main" id="{2FAFCD89-4274-BF15-8E22-A6F1F7CB509B}"/>
              </a:ext>
            </a:extLst>
          </p:cNvPr>
          <p:cNvGraphicFramePr>
            <a:graphicFrameLocks noGrp="1"/>
          </p:cNvGraphicFramePr>
          <p:nvPr>
            <p:extLst>
              <p:ext uri="{D42A27DB-BD31-4B8C-83A1-F6EECF244321}">
                <p14:modId xmlns:p14="http://schemas.microsoft.com/office/powerpoint/2010/main" val="78068640"/>
              </p:ext>
            </p:extLst>
          </p:nvPr>
        </p:nvGraphicFramePr>
        <p:xfrm>
          <a:off x="6095997" y="2410204"/>
          <a:ext cx="5615031" cy="752935"/>
        </p:xfrm>
        <a:graphic>
          <a:graphicData uri="http://schemas.openxmlformats.org/drawingml/2006/table">
            <a:tbl>
              <a:tblPr firstRow="1" bandRow="1">
                <a:tableStyleId>{ED083AE6-46FA-4A59-8FB0-9F97EB10719F}</a:tableStyleId>
              </a:tblPr>
              <a:tblGrid>
                <a:gridCol w="1017864">
                  <a:extLst>
                    <a:ext uri="{9D8B030D-6E8A-4147-A177-3AD203B41FA5}">
                      <a16:colId xmlns:a16="http://schemas.microsoft.com/office/drawing/2014/main" val="3933347937"/>
                    </a:ext>
                  </a:extLst>
                </a:gridCol>
                <a:gridCol w="1115735">
                  <a:extLst>
                    <a:ext uri="{9D8B030D-6E8A-4147-A177-3AD203B41FA5}">
                      <a16:colId xmlns:a16="http://schemas.microsoft.com/office/drawing/2014/main" val="4160259659"/>
                    </a:ext>
                  </a:extLst>
                </a:gridCol>
                <a:gridCol w="1132514">
                  <a:extLst>
                    <a:ext uri="{9D8B030D-6E8A-4147-A177-3AD203B41FA5}">
                      <a16:colId xmlns:a16="http://schemas.microsoft.com/office/drawing/2014/main" val="1552834592"/>
                    </a:ext>
                  </a:extLst>
                </a:gridCol>
                <a:gridCol w="1023457">
                  <a:extLst>
                    <a:ext uri="{9D8B030D-6E8A-4147-A177-3AD203B41FA5}">
                      <a16:colId xmlns:a16="http://schemas.microsoft.com/office/drawing/2014/main" val="2362314952"/>
                    </a:ext>
                  </a:extLst>
                </a:gridCol>
                <a:gridCol w="1325461">
                  <a:extLst>
                    <a:ext uri="{9D8B030D-6E8A-4147-A177-3AD203B41FA5}">
                      <a16:colId xmlns:a16="http://schemas.microsoft.com/office/drawing/2014/main" val="3955161670"/>
                    </a:ext>
                  </a:extLst>
                </a:gridCol>
              </a:tblGrid>
              <a:tr h="172704">
                <a:tc>
                  <a:txBody>
                    <a:bodyPr/>
                    <a:lstStyle/>
                    <a:p>
                      <a:r>
                        <a:rPr lang="ru-RU" sz="1100" dirty="0">
                          <a:solidFill>
                            <a:schemeClr val="accent6">
                              <a:lumMod val="50000"/>
                            </a:schemeClr>
                          </a:solidFill>
                          <a:latin typeface="Times New Roman" panose="02020603050405020304" pitchFamily="18" charset="0"/>
                          <a:cs typeface="Times New Roman" panose="02020603050405020304" pitchFamily="18" charset="0"/>
                        </a:rPr>
                        <a:t>Налоговые</a:t>
                      </a:r>
                    </a:p>
                  </a:txBody>
                  <a:tcPr/>
                </a:tc>
                <a:tc>
                  <a:txBody>
                    <a:bodyPr/>
                    <a:lstStyle/>
                    <a:p>
                      <a:r>
                        <a:rPr lang="ru-RU" sz="1100" dirty="0">
                          <a:solidFill>
                            <a:schemeClr val="accent6">
                              <a:lumMod val="50000"/>
                            </a:schemeClr>
                          </a:solidFill>
                          <a:latin typeface="Times New Roman" panose="02020603050405020304" pitchFamily="18" charset="0"/>
                          <a:cs typeface="Times New Roman" panose="02020603050405020304" pitchFamily="18" charset="0"/>
                        </a:rPr>
                        <a:t>Неналоговые</a:t>
                      </a:r>
                    </a:p>
                  </a:txBody>
                  <a:tcPr/>
                </a:tc>
                <a:tc>
                  <a:txBody>
                    <a:bodyPr/>
                    <a:lstStyle/>
                    <a:p>
                      <a:r>
                        <a:rPr lang="ru-RU" sz="1100" dirty="0">
                          <a:solidFill>
                            <a:schemeClr val="accent6">
                              <a:lumMod val="50000"/>
                            </a:schemeClr>
                          </a:solidFill>
                          <a:latin typeface="Times New Roman" panose="02020603050405020304" pitchFamily="18" charset="0"/>
                          <a:cs typeface="Times New Roman" panose="02020603050405020304" pitchFamily="18" charset="0"/>
                        </a:rPr>
                        <a:t>Безвозмездные</a:t>
                      </a:r>
                    </a:p>
                  </a:txBody>
                  <a:tcPr/>
                </a:tc>
                <a:tc>
                  <a:txBody>
                    <a:bodyPr/>
                    <a:lstStyle/>
                    <a:p>
                      <a:r>
                        <a:rPr lang="ru-RU" sz="1100" dirty="0">
                          <a:solidFill>
                            <a:schemeClr val="accent6">
                              <a:lumMod val="50000"/>
                            </a:schemeClr>
                          </a:solidFill>
                          <a:latin typeface="Times New Roman" panose="02020603050405020304" pitchFamily="18" charset="0"/>
                          <a:cs typeface="Times New Roman" panose="02020603050405020304" pitchFamily="18" charset="0"/>
                        </a:rPr>
                        <a:t>Расходы</a:t>
                      </a:r>
                    </a:p>
                  </a:txBody>
                  <a:tcPr/>
                </a:tc>
                <a:tc>
                  <a:txBody>
                    <a:bodyPr/>
                    <a:lstStyle/>
                    <a:p>
                      <a:r>
                        <a:rPr lang="ru-RU" sz="1100" dirty="0">
                          <a:solidFill>
                            <a:schemeClr val="accent6">
                              <a:lumMod val="50000"/>
                            </a:schemeClr>
                          </a:solidFill>
                          <a:latin typeface="Times New Roman" panose="02020603050405020304" pitchFamily="18" charset="0"/>
                          <a:cs typeface="Times New Roman" panose="02020603050405020304" pitchFamily="18" charset="0"/>
                        </a:rPr>
                        <a:t>Дефицит (-), профицит (+)</a:t>
                      </a:r>
                    </a:p>
                  </a:txBody>
                  <a:tcPr/>
                </a:tc>
                <a:extLst>
                  <a:ext uri="{0D108BD9-81ED-4DB2-BD59-A6C34878D82A}">
                    <a16:rowId xmlns:a16="http://schemas.microsoft.com/office/drawing/2014/main" val="691679704"/>
                  </a:ext>
                </a:extLst>
              </a:tr>
              <a:tr h="326215">
                <a:tc>
                  <a:txBody>
                    <a:bodyPr/>
                    <a:lstStyle/>
                    <a:p>
                      <a:r>
                        <a:rPr lang="ru-RU" sz="1100" b="1" dirty="0">
                          <a:solidFill>
                            <a:schemeClr val="accent6">
                              <a:lumMod val="50000"/>
                            </a:schemeClr>
                          </a:solidFill>
                          <a:latin typeface="Times New Roman" panose="02020603050405020304" pitchFamily="18" charset="0"/>
                          <a:cs typeface="Times New Roman" panose="02020603050405020304" pitchFamily="18" charset="0"/>
                        </a:rPr>
                        <a:t>251936000</a:t>
                      </a:r>
                    </a:p>
                  </a:txBody>
                  <a:tcPr/>
                </a:tc>
                <a:tc>
                  <a:txBody>
                    <a:bodyPr/>
                    <a:lstStyle/>
                    <a:p>
                      <a:r>
                        <a:rPr lang="ru-RU" sz="1100" b="1" dirty="0">
                          <a:solidFill>
                            <a:schemeClr val="accent6">
                              <a:lumMod val="50000"/>
                            </a:schemeClr>
                          </a:solidFill>
                          <a:latin typeface="Times New Roman" panose="02020603050405020304" pitchFamily="18" charset="0"/>
                          <a:cs typeface="Times New Roman" panose="02020603050405020304" pitchFamily="18" charset="0"/>
                        </a:rPr>
                        <a:t>21617000</a:t>
                      </a:r>
                    </a:p>
                  </a:txBody>
                  <a:tcPr/>
                </a:tc>
                <a:tc>
                  <a:txBody>
                    <a:bodyPr/>
                    <a:lstStyle/>
                    <a:p>
                      <a:r>
                        <a:rPr lang="ru-RU" sz="1100" b="1" dirty="0">
                          <a:solidFill>
                            <a:schemeClr val="accent6">
                              <a:lumMod val="50000"/>
                            </a:schemeClr>
                          </a:solidFill>
                          <a:latin typeface="Times New Roman" panose="02020603050405020304" pitchFamily="18" charset="0"/>
                          <a:cs typeface="Times New Roman" panose="02020603050405020304" pitchFamily="18" charset="0"/>
                        </a:rPr>
                        <a:t>481498118,34</a:t>
                      </a:r>
                    </a:p>
                  </a:txBody>
                  <a:tcPr/>
                </a:tc>
                <a:tc>
                  <a:txBody>
                    <a:bodyPr/>
                    <a:lstStyle/>
                    <a:p>
                      <a:r>
                        <a:rPr lang="ru-RU" sz="1100" b="1" dirty="0">
                          <a:solidFill>
                            <a:schemeClr val="accent6">
                              <a:lumMod val="50000"/>
                            </a:schemeClr>
                          </a:solidFill>
                          <a:latin typeface="Times New Roman" panose="02020603050405020304" pitchFamily="18" charset="0"/>
                          <a:cs typeface="Times New Roman" panose="02020603050405020304" pitchFamily="18" charset="0"/>
                        </a:rPr>
                        <a:t>755051118,34</a:t>
                      </a:r>
                    </a:p>
                  </a:txBody>
                  <a:tcPr/>
                </a:tc>
                <a:tc>
                  <a:txBody>
                    <a:bodyPr/>
                    <a:lstStyle/>
                    <a:p>
                      <a:endParaRPr lang="ru-RU" sz="1100" b="1" dirty="0">
                        <a:solidFill>
                          <a:schemeClr val="accent6">
                            <a:lumMod val="50000"/>
                          </a:schemeClr>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762600587"/>
                  </a:ext>
                </a:extLst>
              </a:tr>
            </a:tbl>
          </a:graphicData>
        </a:graphic>
      </p:graphicFrame>
      <p:pic>
        <p:nvPicPr>
          <p:cNvPr id="25" name="Рисунок 24">
            <a:extLst>
              <a:ext uri="{FF2B5EF4-FFF2-40B4-BE49-F238E27FC236}">
                <a16:creationId xmlns:a16="http://schemas.microsoft.com/office/drawing/2014/main" id="{9270DA3F-561D-192C-2B93-28EF5F825819}"/>
              </a:ext>
            </a:extLst>
          </p:cNvPr>
          <p:cNvPicPr>
            <a:picLocks noChangeAspect="1"/>
          </p:cNvPicPr>
          <p:nvPr/>
        </p:nvPicPr>
        <p:blipFill rotWithShape="1">
          <a:blip r:embed="rId7"/>
          <a:srcRect b="12734"/>
          <a:stretch/>
        </p:blipFill>
        <p:spPr>
          <a:xfrm>
            <a:off x="2757181" y="4576195"/>
            <a:ext cx="6014906" cy="2255007"/>
          </a:xfrm>
          <a:prstGeom prst="rect">
            <a:avLst/>
          </a:prstGeom>
        </p:spPr>
      </p:pic>
      <p:graphicFrame>
        <p:nvGraphicFramePr>
          <p:cNvPr id="26" name="Таблица 4">
            <a:extLst>
              <a:ext uri="{FF2B5EF4-FFF2-40B4-BE49-F238E27FC236}">
                <a16:creationId xmlns:a16="http://schemas.microsoft.com/office/drawing/2014/main" id="{819994AA-49AD-5F09-12C5-CD76725E47B5}"/>
              </a:ext>
            </a:extLst>
          </p:cNvPr>
          <p:cNvGraphicFramePr>
            <a:graphicFrameLocks noGrp="1"/>
          </p:cNvGraphicFramePr>
          <p:nvPr>
            <p:extLst>
              <p:ext uri="{D42A27DB-BD31-4B8C-83A1-F6EECF244321}">
                <p14:modId xmlns:p14="http://schemas.microsoft.com/office/powerpoint/2010/main" val="3877152246"/>
              </p:ext>
            </p:extLst>
          </p:nvPr>
        </p:nvGraphicFramePr>
        <p:xfrm>
          <a:off x="2757181" y="4592412"/>
          <a:ext cx="6014906" cy="752935"/>
        </p:xfrm>
        <a:graphic>
          <a:graphicData uri="http://schemas.openxmlformats.org/drawingml/2006/table">
            <a:tbl>
              <a:tblPr firstRow="1" bandRow="1">
                <a:tableStyleId>{ED083AE6-46FA-4A59-8FB0-9F97EB10719F}</a:tableStyleId>
              </a:tblPr>
              <a:tblGrid>
                <a:gridCol w="1090351">
                  <a:extLst>
                    <a:ext uri="{9D8B030D-6E8A-4147-A177-3AD203B41FA5}">
                      <a16:colId xmlns:a16="http://schemas.microsoft.com/office/drawing/2014/main" val="3933347937"/>
                    </a:ext>
                  </a:extLst>
                </a:gridCol>
                <a:gridCol w="1195192">
                  <a:extLst>
                    <a:ext uri="{9D8B030D-6E8A-4147-A177-3AD203B41FA5}">
                      <a16:colId xmlns:a16="http://schemas.microsoft.com/office/drawing/2014/main" val="4160259659"/>
                    </a:ext>
                  </a:extLst>
                </a:gridCol>
                <a:gridCol w="1213166">
                  <a:extLst>
                    <a:ext uri="{9D8B030D-6E8A-4147-A177-3AD203B41FA5}">
                      <a16:colId xmlns:a16="http://schemas.microsoft.com/office/drawing/2014/main" val="1552834592"/>
                    </a:ext>
                  </a:extLst>
                </a:gridCol>
                <a:gridCol w="1096343">
                  <a:extLst>
                    <a:ext uri="{9D8B030D-6E8A-4147-A177-3AD203B41FA5}">
                      <a16:colId xmlns:a16="http://schemas.microsoft.com/office/drawing/2014/main" val="2362314952"/>
                    </a:ext>
                  </a:extLst>
                </a:gridCol>
                <a:gridCol w="1419854">
                  <a:extLst>
                    <a:ext uri="{9D8B030D-6E8A-4147-A177-3AD203B41FA5}">
                      <a16:colId xmlns:a16="http://schemas.microsoft.com/office/drawing/2014/main" val="3955161670"/>
                    </a:ext>
                  </a:extLst>
                </a:gridCol>
              </a:tblGrid>
              <a:tr h="172704">
                <a:tc>
                  <a:txBody>
                    <a:bodyPr/>
                    <a:lstStyle/>
                    <a:p>
                      <a:r>
                        <a:rPr lang="ru-RU" sz="1100" dirty="0">
                          <a:solidFill>
                            <a:srgbClr val="070B5D"/>
                          </a:solidFill>
                          <a:latin typeface="Times New Roman" panose="02020603050405020304" pitchFamily="18" charset="0"/>
                          <a:cs typeface="Times New Roman" panose="02020603050405020304" pitchFamily="18" charset="0"/>
                        </a:rPr>
                        <a:t>Налоговые</a:t>
                      </a:r>
                    </a:p>
                  </a:txBody>
                  <a:tcPr/>
                </a:tc>
                <a:tc>
                  <a:txBody>
                    <a:bodyPr/>
                    <a:lstStyle/>
                    <a:p>
                      <a:r>
                        <a:rPr lang="ru-RU" sz="1100" dirty="0">
                          <a:solidFill>
                            <a:srgbClr val="070B5D"/>
                          </a:solidFill>
                          <a:latin typeface="Times New Roman" panose="02020603050405020304" pitchFamily="18" charset="0"/>
                          <a:cs typeface="Times New Roman" panose="02020603050405020304" pitchFamily="18" charset="0"/>
                        </a:rPr>
                        <a:t>Неналоговые</a:t>
                      </a:r>
                    </a:p>
                  </a:txBody>
                  <a:tcPr/>
                </a:tc>
                <a:tc>
                  <a:txBody>
                    <a:bodyPr/>
                    <a:lstStyle/>
                    <a:p>
                      <a:r>
                        <a:rPr lang="ru-RU" sz="1100" dirty="0">
                          <a:solidFill>
                            <a:srgbClr val="070B5D"/>
                          </a:solidFill>
                          <a:latin typeface="Times New Roman" panose="02020603050405020304" pitchFamily="18" charset="0"/>
                          <a:cs typeface="Times New Roman" panose="02020603050405020304" pitchFamily="18" charset="0"/>
                        </a:rPr>
                        <a:t>Безвозмездные</a:t>
                      </a:r>
                    </a:p>
                  </a:txBody>
                  <a:tcPr/>
                </a:tc>
                <a:tc>
                  <a:txBody>
                    <a:bodyPr/>
                    <a:lstStyle/>
                    <a:p>
                      <a:r>
                        <a:rPr lang="ru-RU" sz="1100" dirty="0">
                          <a:solidFill>
                            <a:srgbClr val="070B5D"/>
                          </a:solidFill>
                          <a:latin typeface="Times New Roman" panose="02020603050405020304" pitchFamily="18" charset="0"/>
                          <a:cs typeface="Times New Roman" panose="02020603050405020304" pitchFamily="18" charset="0"/>
                        </a:rPr>
                        <a:t>Расходы</a:t>
                      </a:r>
                    </a:p>
                  </a:txBody>
                  <a:tcPr/>
                </a:tc>
                <a:tc>
                  <a:txBody>
                    <a:bodyPr/>
                    <a:lstStyle/>
                    <a:p>
                      <a:r>
                        <a:rPr lang="ru-RU" sz="1100" dirty="0">
                          <a:solidFill>
                            <a:srgbClr val="070B5D"/>
                          </a:solidFill>
                          <a:latin typeface="Times New Roman" panose="02020603050405020304" pitchFamily="18" charset="0"/>
                          <a:cs typeface="Times New Roman" panose="02020603050405020304" pitchFamily="18" charset="0"/>
                        </a:rPr>
                        <a:t>Дефицит (-), профицит (+)</a:t>
                      </a:r>
                    </a:p>
                  </a:txBody>
                  <a:tcPr/>
                </a:tc>
                <a:extLst>
                  <a:ext uri="{0D108BD9-81ED-4DB2-BD59-A6C34878D82A}">
                    <a16:rowId xmlns:a16="http://schemas.microsoft.com/office/drawing/2014/main" val="691679704"/>
                  </a:ext>
                </a:extLst>
              </a:tr>
              <a:tr h="326215">
                <a:tc>
                  <a:txBody>
                    <a:bodyPr/>
                    <a:lstStyle/>
                    <a:p>
                      <a:r>
                        <a:rPr lang="ru-RU" sz="1100" b="1" dirty="0">
                          <a:solidFill>
                            <a:srgbClr val="070B5D"/>
                          </a:solidFill>
                          <a:latin typeface="Times New Roman" panose="02020603050405020304" pitchFamily="18" charset="0"/>
                          <a:cs typeface="Times New Roman" panose="02020603050405020304" pitchFamily="18" charset="0"/>
                        </a:rPr>
                        <a:t>255960000</a:t>
                      </a:r>
                    </a:p>
                  </a:txBody>
                  <a:tcPr/>
                </a:tc>
                <a:tc>
                  <a:txBody>
                    <a:bodyPr/>
                    <a:lstStyle/>
                    <a:p>
                      <a:r>
                        <a:rPr lang="ru-RU" sz="1100" b="1" dirty="0">
                          <a:solidFill>
                            <a:srgbClr val="070B5D"/>
                          </a:solidFill>
                          <a:latin typeface="Times New Roman" panose="02020603050405020304" pitchFamily="18" charset="0"/>
                          <a:cs typeface="Times New Roman" panose="02020603050405020304" pitchFamily="18" charset="0"/>
                        </a:rPr>
                        <a:t>21617000</a:t>
                      </a:r>
                    </a:p>
                  </a:txBody>
                  <a:tcPr/>
                </a:tc>
                <a:tc>
                  <a:txBody>
                    <a:bodyPr/>
                    <a:lstStyle/>
                    <a:p>
                      <a:r>
                        <a:rPr lang="ru-RU" sz="1100" b="1" dirty="0">
                          <a:solidFill>
                            <a:srgbClr val="070B5D"/>
                          </a:solidFill>
                          <a:latin typeface="Times New Roman" panose="02020603050405020304" pitchFamily="18" charset="0"/>
                          <a:cs typeface="Times New Roman" panose="02020603050405020304" pitchFamily="18" charset="0"/>
                        </a:rPr>
                        <a:t>487366264,75</a:t>
                      </a:r>
                    </a:p>
                  </a:txBody>
                  <a:tcPr/>
                </a:tc>
                <a:tc>
                  <a:txBody>
                    <a:bodyPr/>
                    <a:lstStyle/>
                    <a:p>
                      <a:r>
                        <a:rPr lang="ru-RU" sz="1100" b="1" dirty="0">
                          <a:solidFill>
                            <a:srgbClr val="070B5D"/>
                          </a:solidFill>
                          <a:latin typeface="Times New Roman" panose="02020603050405020304" pitchFamily="18" charset="0"/>
                          <a:cs typeface="Times New Roman" panose="02020603050405020304" pitchFamily="18" charset="0"/>
                        </a:rPr>
                        <a:t>764943264,75</a:t>
                      </a:r>
                    </a:p>
                  </a:txBody>
                  <a:tcPr/>
                </a:tc>
                <a:tc>
                  <a:txBody>
                    <a:bodyPr/>
                    <a:lstStyle/>
                    <a:p>
                      <a:endParaRPr lang="ru-RU" sz="1100" b="1" dirty="0">
                        <a:solidFill>
                          <a:srgbClr val="070B5D"/>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762600587"/>
                  </a:ext>
                </a:extLst>
              </a:tr>
            </a:tbl>
          </a:graphicData>
        </a:graphic>
      </p:graphicFrame>
      <p:sp>
        <p:nvSpPr>
          <p:cNvPr id="27" name="TextBox 26">
            <a:extLst>
              <a:ext uri="{FF2B5EF4-FFF2-40B4-BE49-F238E27FC236}">
                <a16:creationId xmlns:a16="http://schemas.microsoft.com/office/drawing/2014/main" id="{BCA35A72-9C81-3B74-86A1-D6B5F48B9019}"/>
              </a:ext>
            </a:extLst>
          </p:cNvPr>
          <p:cNvSpPr txBox="1"/>
          <p:nvPr/>
        </p:nvSpPr>
        <p:spPr>
          <a:xfrm>
            <a:off x="2876024" y="6574375"/>
            <a:ext cx="2056703" cy="246221"/>
          </a:xfrm>
          <a:prstGeom prst="rect">
            <a:avLst/>
          </a:prstGeom>
          <a:noFill/>
        </p:spPr>
        <p:txBody>
          <a:bodyPr wrap="square" rtlCol="0">
            <a:spAutoFit/>
          </a:bodyPr>
          <a:lstStyle/>
          <a:p>
            <a:r>
              <a:rPr lang="ru-RU" sz="1000" b="1" dirty="0">
                <a:solidFill>
                  <a:srgbClr val="070B5D"/>
                </a:solidFill>
                <a:latin typeface="Times New Roman" panose="02020603050405020304" pitchFamily="18" charset="0"/>
                <a:cs typeface="Times New Roman" panose="02020603050405020304" pitchFamily="18" charset="0"/>
              </a:rPr>
              <a:t>Итого доходов:764943264,75</a:t>
            </a:r>
          </a:p>
        </p:txBody>
      </p:sp>
      <p:sp>
        <p:nvSpPr>
          <p:cNvPr id="4" name="TextBox 3">
            <a:extLst>
              <a:ext uri="{FF2B5EF4-FFF2-40B4-BE49-F238E27FC236}">
                <a16:creationId xmlns:a16="http://schemas.microsoft.com/office/drawing/2014/main" id="{7FDBF051-9531-F972-834F-9793A4BD07C2}"/>
              </a:ext>
            </a:extLst>
          </p:cNvPr>
          <p:cNvSpPr txBox="1"/>
          <p:nvPr/>
        </p:nvSpPr>
        <p:spPr>
          <a:xfrm>
            <a:off x="6216658" y="1877309"/>
            <a:ext cx="1830950" cy="400110"/>
          </a:xfrm>
          <a:prstGeom prst="rect">
            <a:avLst/>
          </a:prstGeom>
          <a:noFill/>
        </p:spPr>
        <p:txBody>
          <a:bodyPr wrap="none" rtlCol="0">
            <a:spAutoFit/>
          </a:bodyPr>
          <a:lstStyle/>
          <a:p>
            <a:r>
              <a:rPr lang="ru-RU" sz="1000" b="1" dirty="0">
                <a:solidFill>
                  <a:srgbClr val="7D0560"/>
                </a:solidFill>
                <a:latin typeface="Times New Roman" panose="02020603050405020304" pitchFamily="18" charset="0"/>
                <a:cs typeface="Times New Roman" panose="02020603050405020304" pitchFamily="18" charset="0"/>
              </a:rPr>
              <a:t>Итого доходов: 730549534,78</a:t>
            </a:r>
          </a:p>
          <a:p>
            <a:endParaRPr lang="ru-RU" sz="1000" b="1" dirty="0">
              <a:solidFill>
                <a:srgbClr val="0000CC"/>
              </a:solidFill>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C4AB285D-73D6-02C6-F875-4C6B61F81746}"/>
              </a:ext>
            </a:extLst>
          </p:cNvPr>
          <p:cNvSpPr txBox="1"/>
          <p:nvPr/>
        </p:nvSpPr>
        <p:spPr>
          <a:xfrm>
            <a:off x="8198841" y="1849284"/>
            <a:ext cx="1235978" cy="261610"/>
          </a:xfrm>
          <a:prstGeom prst="rect">
            <a:avLst/>
          </a:prstGeom>
          <a:noFill/>
        </p:spPr>
        <p:txBody>
          <a:bodyPr wrap="square" rtlCol="0">
            <a:spAutoFit/>
          </a:bodyPr>
          <a:lstStyle/>
          <a:p>
            <a:r>
              <a:rPr lang="ru-RU" sz="1100" b="1" dirty="0">
                <a:solidFill>
                  <a:srgbClr val="7D0560"/>
                </a:solidFill>
                <a:latin typeface="Times New Roman" panose="02020603050405020304" pitchFamily="18" charset="0"/>
                <a:cs typeface="Times New Roman" panose="02020603050405020304" pitchFamily="18" charset="0"/>
              </a:rPr>
              <a:t>ПЛАН (руб.)</a:t>
            </a:r>
          </a:p>
        </p:txBody>
      </p:sp>
      <p:sp>
        <p:nvSpPr>
          <p:cNvPr id="9" name="TextBox 8">
            <a:extLst>
              <a:ext uri="{FF2B5EF4-FFF2-40B4-BE49-F238E27FC236}">
                <a16:creationId xmlns:a16="http://schemas.microsoft.com/office/drawing/2014/main" id="{B0538425-C263-8A8F-70F4-4B6DADF3F92C}"/>
              </a:ext>
            </a:extLst>
          </p:cNvPr>
          <p:cNvSpPr txBox="1"/>
          <p:nvPr/>
        </p:nvSpPr>
        <p:spPr>
          <a:xfrm>
            <a:off x="6216657" y="3418789"/>
            <a:ext cx="1798890" cy="400110"/>
          </a:xfrm>
          <a:prstGeom prst="rect">
            <a:avLst/>
          </a:prstGeom>
          <a:noFill/>
        </p:spPr>
        <p:txBody>
          <a:bodyPr wrap="none" rtlCol="0">
            <a:spAutoFit/>
          </a:bodyPr>
          <a:lstStyle/>
          <a:p>
            <a:r>
              <a:rPr lang="ru-RU" sz="1000" b="1" dirty="0">
                <a:solidFill>
                  <a:schemeClr val="accent6">
                    <a:lumMod val="50000"/>
                  </a:schemeClr>
                </a:solidFill>
                <a:latin typeface="Times New Roman" panose="02020603050405020304" pitchFamily="18" charset="0"/>
                <a:cs typeface="Times New Roman" panose="02020603050405020304" pitchFamily="18" charset="0"/>
              </a:rPr>
              <a:t>Итого доходов:755051118,34</a:t>
            </a:r>
          </a:p>
          <a:p>
            <a:endParaRPr lang="ru-RU" sz="1000" b="1" dirty="0">
              <a:solidFill>
                <a:srgbClr val="0000CC"/>
              </a:solidFill>
              <a:latin typeface="Times New Roman" panose="02020603050405020304" pitchFamily="18" charset="0"/>
              <a:cs typeface="Times New Roman" panose="02020603050405020304" pitchFamily="18" charset="0"/>
            </a:endParaRPr>
          </a:p>
        </p:txBody>
      </p:sp>
      <p:sp>
        <p:nvSpPr>
          <p:cNvPr id="10" name="TextBox 9">
            <a:extLst>
              <a:ext uri="{FF2B5EF4-FFF2-40B4-BE49-F238E27FC236}">
                <a16:creationId xmlns:a16="http://schemas.microsoft.com/office/drawing/2014/main" id="{9D34CC40-FB21-17C2-0BEA-FF73DBA68864}"/>
              </a:ext>
            </a:extLst>
          </p:cNvPr>
          <p:cNvSpPr txBox="1"/>
          <p:nvPr/>
        </p:nvSpPr>
        <p:spPr>
          <a:xfrm>
            <a:off x="6878972" y="3935977"/>
            <a:ext cx="1319869" cy="261610"/>
          </a:xfrm>
          <a:prstGeom prst="rect">
            <a:avLst/>
          </a:prstGeom>
          <a:noFill/>
        </p:spPr>
        <p:txBody>
          <a:bodyPr wrap="square" rtlCol="0">
            <a:spAutoFit/>
          </a:bodyPr>
          <a:lstStyle/>
          <a:p>
            <a:r>
              <a:rPr lang="ru-RU" sz="1100" b="1" dirty="0">
                <a:solidFill>
                  <a:schemeClr val="accent6">
                    <a:lumMod val="50000"/>
                  </a:schemeClr>
                </a:solidFill>
                <a:latin typeface="Times New Roman" panose="02020603050405020304" pitchFamily="18" charset="0"/>
                <a:cs typeface="Times New Roman" panose="02020603050405020304" pitchFamily="18" charset="0"/>
              </a:rPr>
              <a:t>ПРОГНОЗ (руб.)</a:t>
            </a:r>
          </a:p>
        </p:txBody>
      </p:sp>
      <p:sp>
        <p:nvSpPr>
          <p:cNvPr id="11" name="TextBox 10">
            <a:extLst>
              <a:ext uri="{FF2B5EF4-FFF2-40B4-BE49-F238E27FC236}">
                <a16:creationId xmlns:a16="http://schemas.microsoft.com/office/drawing/2014/main" id="{A9514592-E4B6-07D6-DA22-556AF638DA60}"/>
              </a:ext>
            </a:extLst>
          </p:cNvPr>
          <p:cNvSpPr txBox="1"/>
          <p:nvPr/>
        </p:nvSpPr>
        <p:spPr>
          <a:xfrm>
            <a:off x="5188719" y="6564503"/>
            <a:ext cx="1413417" cy="261610"/>
          </a:xfrm>
          <a:prstGeom prst="rect">
            <a:avLst/>
          </a:prstGeom>
          <a:noFill/>
        </p:spPr>
        <p:txBody>
          <a:bodyPr wrap="square" rtlCol="0">
            <a:spAutoFit/>
          </a:bodyPr>
          <a:lstStyle/>
          <a:p>
            <a:r>
              <a:rPr lang="ru-RU" sz="1100" b="1" dirty="0">
                <a:solidFill>
                  <a:srgbClr val="070B5D"/>
                </a:solidFill>
                <a:latin typeface="Times New Roman" panose="02020603050405020304" pitchFamily="18" charset="0"/>
                <a:cs typeface="Times New Roman" panose="02020603050405020304" pitchFamily="18" charset="0"/>
              </a:rPr>
              <a:t>ПРОГНОЗ(руб.)</a:t>
            </a:r>
          </a:p>
        </p:txBody>
      </p:sp>
    </p:spTree>
    <p:extLst>
      <p:ext uri="{BB962C8B-B14F-4D97-AF65-F5344CB8AC3E}">
        <p14:creationId xmlns:p14="http://schemas.microsoft.com/office/powerpoint/2010/main" val="13912344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5695E566-C26D-9305-8F46-53927726CDB1}"/>
              </a:ext>
            </a:extLst>
          </p:cNvPr>
          <p:cNvPicPr>
            <a:picLocks noChangeAspect="1"/>
          </p:cNvPicPr>
          <p:nvPr/>
        </p:nvPicPr>
        <p:blipFill>
          <a:blip r:embed="rId2"/>
          <a:stretch>
            <a:fillRect/>
          </a:stretch>
        </p:blipFill>
        <p:spPr>
          <a:xfrm>
            <a:off x="0" y="0"/>
            <a:ext cx="12192000" cy="6857999"/>
          </a:xfrm>
          <a:prstGeom prst="rect">
            <a:avLst/>
          </a:prstGeom>
        </p:spPr>
      </p:pic>
      <p:pic>
        <p:nvPicPr>
          <p:cNvPr id="1026" name="Picture 2" descr="Фон для презентации бюджет - 32 фото">
            <a:extLst>
              <a:ext uri="{FF2B5EF4-FFF2-40B4-BE49-F238E27FC236}">
                <a16:creationId xmlns:a16="http://schemas.microsoft.com/office/drawing/2014/main" id="{6E4DB67B-E99A-FD71-25C4-494095DE23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045" y="192946"/>
            <a:ext cx="2319206" cy="1546137"/>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graphicFrame>
        <p:nvGraphicFramePr>
          <p:cNvPr id="3" name="Схема 2">
            <a:extLst>
              <a:ext uri="{FF2B5EF4-FFF2-40B4-BE49-F238E27FC236}">
                <a16:creationId xmlns:a16="http://schemas.microsoft.com/office/drawing/2014/main" id="{30597258-B465-29C7-5C49-AFFEF32CF934}"/>
              </a:ext>
            </a:extLst>
          </p:cNvPr>
          <p:cNvGraphicFramePr/>
          <p:nvPr>
            <p:extLst>
              <p:ext uri="{D42A27DB-BD31-4B8C-83A1-F6EECF244321}">
                <p14:modId xmlns:p14="http://schemas.microsoft.com/office/powerpoint/2010/main" val="2734040996"/>
              </p:ext>
            </p:extLst>
          </p:nvPr>
        </p:nvGraphicFramePr>
        <p:xfrm>
          <a:off x="168419" y="3481047"/>
          <a:ext cx="2527427" cy="210827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9" name="Схема 8">
            <a:extLst>
              <a:ext uri="{FF2B5EF4-FFF2-40B4-BE49-F238E27FC236}">
                <a16:creationId xmlns:a16="http://schemas.microsoft.com/office/drawing/2014/main" id="{495BFB33-149F-C059-1C93-130F1302BF15}"/>
              </a:ext>
            </a:extLst>
          </p:cNvPr>
          <p:cNvGraphicFramePr/>
          <p:nvPr>
            <p:extLst>
              <p:ext uri="{D42A27DB-BD31-4B8C-83A1-F6EECF244321}">
                <p14:modId xmlns:p14="http://schemas.microsoft.com/office/powerpoint/2010/main" val="2619353353"/>
              </p:ext>
            </p:extLst>
          </p:nvPr>
        </p:nvGraphicFramePr>
        <p:xfrm>
          <a:off x="1858918" y="463881"/>
          <a:ext cx="1832238" cy="2208402"/>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
        <p:nvSpPr>
          <p:cNvPr id="14" name="Прямоугольник: усеченные верхние углы 13">
            <a:extLst>
              <a:ext uri="{FF2B5EF4-FFF2-40B4-BE49-F238E27FC236}">
                <a16:creationId xmlns:a16="http://schemas.microsoft.com/office/drawing/2014/main" id="{E914D302-686E-61CF-75A9-B4D53D362110}"/>
              </a:ext>
            </a:extLst>
          </p:cNvPr>
          <p:cNvSpPr/>
          <p:nvPr/>
        </p:nvSpPr>
        <p:spPr>
          <a:xfrm>
            <a:off x="2617011" y="104633"/>
            <a:ext cx="6957977" cy="331595"/>
          </a:xfrm>
          <a:prstGeom prst="snip2SameRect">
            <a:avLst/>
          </a:prstGeom>
          <a:solidFill>
            <a:srgbClr val="FFFF00">
              <a:alpha val="50000"/>
            </a:srgbClr>
          </a:solidFill>
          <a:ln>
            <a:noFill/>
          </a:ln>
          <a:scene3d>
            <a:camera prst="orthographicFront"/>
            <a:lightRig rig="threePt" dir="t"/>
          </a:scene3d>
          <a:sp3d>
            <a:bevelT prst="angle"/>
          </a:sp3d>
        </p:spPr>
        <p:style>
          <a:lnRef idx="0">
            <a:scrgbClr r="0" g="0" b="0"/>
          </a:lnRef>
          <a:fillRef idx="0">
            <a:scrgbClr r="0" g="0" b="0"/>
          </a:fillRef>
          <a:effectRef idx="0">
            <a:scrgbClr r="0" g="0" b="0"/>
          </a:effectRef>
          <a:fontRef idx="minor">
            <a:schemeClr val="lt1"/>
          </a:fontRef>
        </p:style>
        <p:txBody>
          <a:bodyPr rtlCol="0" anchor="ctr"/>
          <a:lstStyle/>
          <a:p>
            <a:pPr algn="ctr"/>
            <a:r>
              <a:rPr kumimoji="0" lang="ru-RU" sz="1400" b="1" u="none" strike="noStrike" kern="1200" cap="none" spc="0" normalizeH="0" baseline="0" noProof="0" dirty="0">
                <a:ln>
                  <a:noFill/>
                </a:ln>
                <a:solidFill>
                  <a:srgbClr val="C00000"/>
                </a:solidFill>
                <a:effectLst/>
                <a:uLnTx/>
                <a:uFillTx/>
                <a:latin typeface="Times New Roman" panose="02020603050405020304" pitchFamily="18" charset="0"/>
                <a:ea typeface="+mn-ea"/>
                <a:cs typeface="Times New Roman" panose="02020603050405020304" pitchFamily="18" charset="0"/>
              </a:rPr>
              <a:t>Информация о доходах на душу населения (на 1 человека)</a:t>
            </a:r>
            <a:endParaRPr lang="ru-RU" sz="1400" b="1" dirty="0">
              <a:solidFill>
                <a:srgbClr val="C00000"/>
              </a:solidFill>
              <a:latin typeface="Times New Roman" panose="02020603050405020304" pitchFamily="18" charset="0"/>
              <a:cs typeface="Times New Roman" panose="02020603050405020304" pitchFamily="18" charset="0"/>
            </a:endParaRPr>
          </a:p>
        </p:txBody>
      </p:sp>
      <p:sp>
        <p:nvSpPr>
          <p:cNvPr id="15" name="TextBox 14">
            <a:extLst>
              <a:ext uri="{FF2B5EF4-FFF2-40B4-BE49-F238E27FC236}">
                <a16:creationId xmlns:a16="http://schemas.microsoft.com/office/drawing/2014/main" id="{FED8B87F-B54C-F7CD-1EF8-3143DD79D09C}"/>
              </a:ext>
            </a:extLst>
          </p:cNvPr>
          <p:cNvSpPr txBox="1"/>
          <p:nvPr/>
        </p:nvSpPr>
        <p:spPr>
          <a:xfrm>
            <a:off x="2347556" y="2368727"/>
            <a:ext cx="978153" cy="261610"/>
          </a:xfrm>
          <a:prstGeom prst="rect">
            <a:avLst/>
          </a:prstGeom>
          <a:noFill/>
        </p:spPr>
        <p:txBody>
          <a:bodyPr wrap="none" rtlCol="0">
            <a:spAutoFit/>
          </a:bodyPr>
          <a:lstStyle/>
          <a:p>
            <a:r>
              <a:rPr lang="ru-RU" sz="1100" b="1" dirty="0">
                <a:solidFill>
                  <a:schemeClr val="tx1">
                    <a:lumMod val="95000"/>
                    <a:lumOff val="5000"/>
                  </a:schemeClr>
                </a:solidFill>
                <a:latin typeface="Times New Roman" panose="02020603050405020304" pitchFamily="18" charset="0"/>
                <a:cs typeface="Times New Roman" panose="02020603050405020304" pitchFamily="18" charset="0"/>
              </a:rPr>
              <a:t>2021г (факт)</a:t>
            </a:r>
          </a:p>
        </p:txBody>
      </p:sp>
      <p:graphicFrame>
        <p:nvGraphicFramePr>
          <p:cNvPr id="16" name="Схема 15">
            <a:extLst>
              <a:ext uri="{FF2B5EF4-FFF2-40B4-BE49-F238E27FC236}">
                <a16:creationId xmlns:a16="http://schemas.microsoft.com/office/drawing/2014/main" id="{4439B9C9-D15B-C80A-4B89-4AC7171A19DD}"/>
              </a:ext>
            </a:extLst>
          </p:cNvPr>
          <p:cNvGraphicFramePr/>
          <p:nvPr>
            <p:extLst>
              <p:ext uri="{D42A27DB-BD31-4B8C-83A1-F6EECF244321}">
                <p14:modId xmlns:p14="http://schemas.microsoft.com/office/powerpoint/2010/main" val="1833663668"/>
              </p:ext>
            </p:extLst>
          </p:nvPr>
        </p:nvGraphicFramePr>
        <p:xfrm>
          <a:off x="3750994" y="480094"/>
          <a:ext cx="1832238" cy="2208402"/>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sp>
        <p:nvSpPr>
          <p:cNvPr id="17" name="TextBox 16">
            <a:extLst>
              <a:ext uri="{FF2B5EF4-FFF2-40B4-BE49-F238E27FC236}">
                <a16:creationId xmlns:a16="http://schemas.microsoft.com/office/drawing/2014/main" id="{4C92900E-0975-2DB6-A048-60D7FC18C78A}"/>
              </a:ext>
            </a:extLst>
          </p:cNvPr>
          <p:cNvSpPr txBox="1"/>
          <p:nvPr/>
        </p:nvSpPr>
        <p:spPr>
          <a:xfrm>
            <a:off x="4113115" y="2398281"/>
            <a:ext cx="1107996" cy="261610"/>
          </a:xfrm>
          <a:prstGeom prst="rect">
            <a:avLst/>
          </a:prstGeom>
          <a:noFill/>
        </p:spPr>
        <p:txBody>
          <a:bodyPr wrap="none" rtlCol="0">
            <a:spAutoFit/>
          </a:bodyPr>
          <a:lstStyle/>
          <a:p>
            <a:r>
              <a:rPr lang="ru-RU" sz="1100" b="1" dirty="0">
                <a:solidFill>
                  <a:schemeClr val="tx1">
                    <a:lumMod val="95000"/>
                    <a:lumOff val="5000"/>
                  </a:schemeClr>
                </a:solidFill>
                <a:latin typeface="Times New Roman" panose="02020603050405020304" pitchFamily="18" charset="0"/>
                <a:cs typeface="Times New Roman" panose="02020603050405020304" pitchFamily="18" charset="0"/>
              </a:rPr>
              <a:t>2022г (оценка)</a:t>
            </a:r>
          </a:p>
        </p:txBody>
      </p:sp>
      <p:graphicFrame>
        <p:nvGraphicFramePr>
          <p:cNvPr id="18" name="Схема 17">
            <a:extLst>
              <a:ext uri="{FF2B5EF4-FFF2-40B4-BE49-F238E27FC236}">
                <a16:creationId xmlns:a16="http://schemas.microsoft.com/office/drawing/2014/main" id="{ED8E90F7-7CCE-5B2C-0152-5A7ABC2E0FDE}"/>
              </a:ext>
            </a:extLst>
          </p:cNvPr>
          <p:cNvGraphicFramePr/>
          <p:nvPr>
            <p:extLst>
              <p:ext uri="{D42A27DB-BD31-4B8C-83A1-F6EECF244321}">
                <p14:modId xmlns:p14="http://schemas.microsoft.com/office/powerpoint/2010/main" val="3540531862"/>
              </p:ext>
            </p:extLst>
          </p:nvPr>
        </p:nvGraphicFramePr>
        <p:xfrm>
          <a:off x="5643070" y="480659"/>
          <a:ext cx="1832238" cy="2208402"/>
        </p:xfrm>
        <a:graphic>
          <a:graphicData uri="http://schemas.openxmlformats.org/drawingml/2006/diagram">
            <dgm:relIds xmlns:dgm="http://schemas.openxmlformats.org/drawingml/2006/diagram" xmlns:r="http://schemas.openxmlformats.org/officeDocument/2006/relationships" r:dm="rId19" r:lo="rId20" r:qs="rId21" r:cs="rId22"/>
          </a:graphicData>
        </a:graphic>
      </p:graphicFrame>
      <p:sp>
        <p:nvSpPr>
          <p:cNvPr id="19" name="TextBox 18">
            <a:extLst>
              <a:ext uri="{FF2B5EF4-FFF2-40B4-BE49-F238E27FC236}">
                <a16:creationId xmlns:a16="http://schemas.microsoft.com/office/drawing/2014/main" id="{6D175F7E-D97D-E2BB-5BA9-BA9A3CA262F3}"/>
              </a:ext>
            </a:extLst>
          </p:cNvPr>
          <p:cNvSpPr txBox="1"/>
          <p:nvPr/>
        </p:nvSpPr>
        <p:spPr>
          <a:xfrm>
            <a:off x="6006609" y="2389892"/>
            <a:ext cx="971741" cy="261610"/>
          </a:xfrm>
          <a:prstGeom prst="rect">
            <a:avLst/>
          </a:prstGeom>
          <a:noFill/>
        </p:spPr>
        <p:txBody>
          <a:bodyPr wrap="none" rtlCol="0">
            <a:spAutoFit/>
          </a:bodyPr>
          <a:lstStyle/>
          <a:p>
            <a:r>
              <a:rPr lang="ru-RU" sz="1100" b="1" dirty="0">
                <a:solidFill>
                  <a:schemeClr val="tx1">
                    <a:lumMod val="95000"/>
                    <a:lumOff val="5000"/>
                  </a:schemeClr>
                </a:solidFill>
                <a:latin typeface="Times New Roman" panose="02020603050405020304" pitchFamily="18" charset="0"/>
                <a:cs typeface="Times New Roman" panose="02020603050405020304" pitchFamily="18" charset="0"/>
              </a:rPr>
              <a:t>2023г (план)</a:t>
            </a:r>
          </a:p>
        </p:txBody>
      </p:sp>
      <p:graphicFrame>
        <p:nvGraphicFramePr>
          <p:cNvPr id="20" name="Схема 19">
            <a:extLst>
              <a:ext uri="{FF2B5EF4-FFF2-40B4-BE49-F238E27FC236}">
                <a16:creationId xmlns:a16="http://schemas.microsoft.com/office/drawing/2014/main" id="{C5EA3FB7-804A-0949-ED7D-FF9D26E2F36A}"/>
              </a:ext>
            </a:extLst>
          </p:cNvPr>
          <p:cNvGraphicFramePr/>
          <p:nvPr>
            <p:extLst>
              <p:ext uri="{D42A27DB-BD31-4B8C-83A1-F6EECF244321}">
                <p14:modId xmlns:p14="http://schemas.microsoft.com/office/powerpoint/2010/main" val="247328443"/>
              </p:ext>
            </p:extLst>
          </p:nvPr>
        </p:nvGraphicFramePr>
        <p:xfrm>
          <a:off x="7584727" y="480094"/>
          <a:ext cx="1832238" cy="2208402"/>
        </p:xfrm>
        <a:graphic>
          <a:graphicData uri="http://schemas.openxmlformats.org/drawingml/2006/diagram">
            <dgm:relIds xmlns:dgm="http://schemas.openxmlformats.org/drawingml/2006/diagram" xmlns:r="http://schemas.openxmlformats.org/officeDocument/2006/relationships" r:dm="rId24" r:lo="rId25" r:qs="rId26" r:cs="rId27"/>
          </a:graphicData>
        </a:graphic>
      </p:graphicFrame>
      <p:sp>
        <p:nvSpPr>
          <p:cNvPr id="21" name="TextBox 20">
            <a:extLst>
              <a:ext uri="{FF2B5EF4-FFF2-40B4-BE49-F238E27FC236}">
                <a16:creationId xmlns:a16="http://schemas.microsoft.com/office/drawing/2014/main" id="{02EE7AA2-C8BD-72B0-0759-BB691566926D}"/>
              </a:ext>
            </a:extLst>
          </p:cNvPr>
          <p:cNvSpPr txBox="1"/>
          <p:nvPr/>
        </p:nvSpPr>
        <p:spPr>
          <a:xfrm>
            <a:off x="7879997" y="2410673"/>
            <a:ext cx="1162498" cy="261610"/>
          </a:xfrm>
          <a:prstGeom prst="rect">
            <a:avLst/>
          </a:prstGeom>
          <a:noFill/>
        </p:spPr>
        <p:txBody>
          <a:bodyPr wrap="none" rtlCol="0">
            <a:spAutoFit/>
          </a:bodyPr>
          <a:lstStyle/>
          <a:p>
            <a:r>
              <a:rPr lang="ru-RU" sz="1100" b="1" dirty="0">
                <a:solidFill>
                  <a:schemeClr val="tx1">
                    <a:lumMod val="95000"/>
                    <a:lumOff val="5000"/>
                  </a:schemeClr>
                </a:solidFill>
                <a:latin typeface="Times New Roman" panose="02020603050405020304" pitchFamily="18" charset="0"/>
                <a:cs typeface="Times New Roman" panose="02020603050405020304" pitchFamily="18" charset="0"/>
              </a:rPr>
              <a:t>2024г (прогноз)</a:t>
            </a:r>
          </a:p>
        </p:txBody>
      </p:sp>
      <p:graphicFrame>
        <p:nvGraphicFramePr>
          <p:cNvPr id="22" name="Схема 21">
            <a:extLst>
              <a:ext uri="{FF2B5EF4-FFF2-40B4-BE49-F238E27FC236}">
                <a16:creationId xmlns:a16="http://schemas.microsoft.com/office/drawing/2014/main" id="{DCAF09B4-0D92-0C0E-9865-135F4A98BFDB}"/>
              </a:ext>
            </a:extLst>
          </p:cNvPr>
          <p:cNvGraphicFramePr/>
          <p:nvPr>
            <p:extLst>
              <p:ext uri="{D42A27DB-BD31-4B8C-83A1-F6EECF244321}">
                <p14:modId xmlns:p14="http://schemas.microsoft.com/office/powerpoint/2010/main" val="2441923493"/>
              </p:ext>
            </p:extLst>
          </p:nvPr>
        </p:nvGraphicFramePr>
        <p:xfrm>
          <a:off x="9542975" y="480094"/>
          <a:ext cx="1832238" cy="2208402"/>
        </p:xfrm>
        <a:graphic>
          <a:graphicData uri="http://schemas.openxmlformats.org/drawingml/2006/diagram">
            <dgm:relIds xmlns:dgm="http://schemas.openxmlformats.org/drawingml/2006/diagram" xmlns:r="http://schemas.openxmlformats.org/officeDocument/2006/relationships" r:dm="rId29" r:lo="rId30" r:qs="rId31" r:cs="rId32"/>
          </a:graphicData>
        </a:graphic>
      </p:graphicFrame>
      <p:sp>
        <p:nvSpPr>
          <p:cNvPr id="23" name="TextBox 22">
            <a:extLst>
              <a:ext uri="{FF2B5EF4-FFF2-40B4-BE49-F238E27FC236}">
                <a16:creationId xmlns:a16="http://schemas.microsoft.com/office/drawing/2014/main" id="{331EF536-456E-91DE-B628-E1F4D0698A2A}"/>
              </a:ext>
            </a:extLst>
          </p:cNvPr>
          <p:cNvSpPr txBox="1"/>
          <p:nvPr/>
        </p:nvSpPr>
        <p:spPr>
          <a:xfrm>
            <a:off x="9751833" y="2398281"/>
            <a:ext cx="1162498" cy="261610"/>
          </a:xfrm>
          <a:prstGeom prst="rect">
            <a:avLst/>
          </a:prstGeom>
          <a:noFill/>
        </p:spPr>
        <p:txBody>
          <a:bodyPr wrap="none" rtlCol="0">
            <a:spAutoFit/>
          </a:bodyPr>
          <a:lstStyle/>
          <a:p>
            <a:r>
              <a:rPr lang="ru-RU" sz="1100" b="1" dirty="0">
                <a:solidFill>
                  <a:schemeClr val="tx1">
                    <a:lumMod val="95000"/>
                    <a:lumOff val="5000"/>
                  </a:schemeClr>
                </a:solidFill>
                <a:latin typeface="Times New Roman" panose="02020603050405020304" pitchFamily="18" charset="0"/>
                <a:cs typeface="Times New Roman" panose="02020603050405020304" pitchFamily="18" charset="0"/>
              </a:rPr>
              <a:t>2025г (прогноз)</a:t>
            </a:r>
          </a:p>
        </p:txBody>
      </p:sp>
      <p:sp>
        <p:nvSpPr>
          <p:cNvPr id="24" name="Прямоугольник: усеченные верхние углы 23">
            <a:extLst>
              <a:ext uri="{FF2B5EF4-FFF2-40B4-BE49-F238E27FC236}">
                <a16:creationId xmlns:a16="http://schemas.microsoft.com/office/drawing/2014/main" id="{63B577F3-CF76-32D3-63D1-F38AD299CD55}"/>
              </a:ext>
            </a:extLst>
          </p:cNvPr>
          <p:cNvSpPr/>
          <p:nvPr/>
        </p:nvSpPr>
        <p:spPr>
          <a:xfrm>
            <a:off x="2527620" y="2928417"/>
            <a:ext cx="6957977" cy="331595"/>
          </a:xfrm>
          <a:prstGeom prst="snip2SameRect">
            <a:avLst/>
          </a:prstGeom>
          <a:solidFill>
            <a:srgbClr val="FFFF00">
              <a:alpha val="50000"/>
            </a:srgbClr>
          </a:solidFill>
          <a:ln>
            <a:noFill/>
          </a:ln>
          <a:scene3d>
            <a:camera prst="orthographicFront"/>
            <a:lightRig rig="threePt" dir="t"/>
          </a:scene3d>
          <a:sp3d>
            <a:bevelT prst="angle"/>
          </a:sp3d>
        </p:spPr>
        <p:style>
          <a:lnRef idx="0">
            <a:scrgbClr r="0" g="0" b="0"/>
          </a:lnRef>
          <a:fillRef idx="0">
            <a:scrgbClr r="0" g="0" b="0"/>
          </a:fillRef>
          <a:effectRef idx="0">
            <a:scrgbClr r="0" g="0" b="0"/>
          </a:effectRef>
          <a:fontRef idx="minor">
            <a:schemeClr val="lt1"/>
          </a:fontRef>
        </p:style>
        <p:txBody>
          <a:bodyPr rtlCol="0" anchor="ctr"/>
          <a:lstStyle/>
          <a:p>
            <a:pPr algn="ctr"/>
            <a:r>
              <a:rPr kumimoji="0" lang="ru-RU" sz="1400" b="1" u="none" strike="noStrike" kern="1200" cap="none" spc="0" normalizeH="0" baseline="0" noProof="0" dirty="0">
                <a:ln>
                  <a:noFill/>
                </a:ln>
                <a:solidFill>
                  <a:srgbClr val="C00000"/>
                </a:solidFill>
                <a:effectLst/>
                <a:uLnTx/>
                <a:uFillTx/>
                <a:latin typeface="Times New Roman" panose="02020603050405020304" pitchFamily="18" charset="0"/>
                <a:ea typeface="+mn-ea"/>
                <a:cs typeface="Times New Roman" panose="02020603050405020304" pitchFamily="18" charset="0"/>
              </a:rPr>
              <a:t>Информация о расходах на душу населения (на 1 человека)</a:t>
            </a:r>
            <a:endParaRPr lang="ru-RU" sz="1400" b="1" dirty="0">
              <a:solidFill>
                <a:srgbClr val="C00000"/>
              </a:solidFill>
              <a:latin typeface="Times New Roman" panose="02020603050405020304" pitchFamily="18" charset="0"/>
              <a:cs typeface="Times New Roman" panose="02020603050405020304" pitchFamily="18" charset="0"/>
            </a:endParaRPr>
          </a:p>
        </p:txBody>
      </p:sp>
      <p:graphicFrame>
        <p:nvGraphicFramePr>
          <p:cNvPr id="25" name="Схема 24">
            <a:extLst>
              <a:ext uri="{FF2B5EF4-FFF2-40B4-BE49-F238E27FC236}">
                <a16:creationId xmlns:a16="http://schemas.microsoft.com/office/drawing/2014/main" id="{4B1AEAC9-3244-B7F4-FA7D-A8B97D75FA7B}"/>
              </a:ext>
            </a:extLst>
          </p:cNvPr>
          <p:cNvGraphicFramePr/>
          <p:nvPr>
            <p:extLst>
              <p:ext uri="{D42A27DB-BD31-4B8C-83A1-F6EECF244321}">
                <p14:modId xmlns:p14="http://schemas.microsoft.com/office/powerpoint/2010/main" val="2068025013"/>
              </p:ext>
            </p:extLst>
          </p:nvPr>
        </p:nvGraphicFramePr>
        <p:xfrm>
          <a:off x="2527620" y="3470780"/>
          <a:ext cx="2599857" cy="2118539"/>
        </p:xfrm>
        <a:graphic>
          <a:graphicData uri="http://schemas.openxmlformats.org/drawingml/2006/diagram">
            <dgm:relIds xmlns:dgm="http://schemas.openxmlformats.org/drawingml/2006/diagram" xmlns:r="http://schemas.openxmlformats.org/officeDocument/2006/relationships" r:dm="rId34" r:lo="rId35" r:qs="rId36" r:cs="rId37"/>
          </a:graphicData>
        </a:graphic>
      </p:graphicFrame>
      <p:graphicFrame>
        <p:nvGraphicFramePr>
          <p:cNvPr id="26" name="Схема 25">
            <a:extLst>
              <a:ext uri="{FF2B5EF4-FFF2-40B4-BE49-F238E27FC236}">
                <a16:creationId xmlns:a16="http://schemas.microsoft.com/office/drawing/2014/main" id="{AF3D6B7E-5528-55D3-8E55-BC94AFCFBCF4}"/>
              </a:ext>
            </a:extLst>
          </p:cNvPr>
          <p:cNvGraphicFramePr/>
          <p:nvPr>
            <p:extLst>
              <p:ext uri="{D42A27DB-BD31-4B8C-83A1-F6EECF244321}">
                <p14:modId xmlns:p14="http://schemas.microsoft.com/office/powerpoint/2010/main" val="2835156408"/>
              </p:ext>
            </p:extLst>
          </p:nvPr>
        </p:nvGraphicFramePr>
        <p:xfrm>
          <a:off x="4927178" y="3472494"/>
          <a:ext cx="2527427" cy="2116825"/>
        </p:xfrm>
        <a:graphic>
          <a:graphicData uri="http://schemas.openxmlformats.org/drawingml/2006/diagram">
            <dgm:relIds xmlns:dgm="http://schemas.openxmlformats.org/drawingml/2006/diagram" xmlns:r="http://schemas.openxmlformats.org/officeDocument/2006/relationships" r:dm="rId39" r:lo="rId40" r:qs="rId41" r:cs="rId42"/>
          </a:graphicData>
        </a:graphic>
      </p:graphicFrame>
      <p:graphicFrame>
        <p:nvGraphicFramePr>
          <p:cNvPr id="27" name="Схема 26">
            <a:extLst>
              <a:ext uri="{FF2B5EF4-FFF2-40B4-BE49-F238E27FC236}">
                <a16:creationId xmlns:a16="http://schemas.microsoft.com/office/drawing/2014/main" id="{13DAC3C2-71C3-0DD6-8405-DA04D3BFF108}"/>
              </a:ext>
            </a:extLst>
          </p:cNvPr>
          <p:cNvGraphicFramePr/>
          <p:nvPr>
            <p:extLst>
              <p:ext uri="{D42A27DB-BD31-4B8C-83A1-F6EECF244321}">
                <p14:modId xmlns:p14="http://schemas.microsoft.com/office/powerpoint/2010/main" val="2199155595"/>
              </p:ext>
            </p:extLst>
          </p:nvPr>
        </p:nvGraphicFramePr>
        <p:xfrm>
          <a:off x="7348064" y="3470497"/>
          <a:ext cx="2527427" cy="2116825"/>
        </p:xfrm>
        <a:graphic>
          <a:graphicData uri="http://schemas.openxmlformats.org/drawingml/2006/diagram">
            <dgm:relIds xmlns:dgm="http://schemas.openxmlformats.org/drawingml/2006/diagram" xmlns:r="http://schemas.openxmlformats.org/officeDocument/2006/relationships" r:dm="rId44" r:lo="rId45" r:qs="rId46" r:cs="rId47"/>
          </a:graphicData>
        </a:graphic>
      </p:graphicFrame>
      <p:graphicFrame>
        <p:nvGraphicFramePr>
          <p:cNvPr id="28" name="Схема 27">
            <a:extLst>
              <a:ext uri="{FF2B5EF4-FFF2-40B4-BE49-F238E27FC236}">
                <a16:creationId xmlns:a16="http://schemas.microsoft.com/office/drawing/2014/main" id="{3EC5C31B-A6A4-D74B-CC74-3CBCA840A2D5}"/>
              </a:ext>
            </a:extLst>
          </p:cNvPr>
          <p:cNvGraphicFramePr/>
          <p:nvPr>
            <p:extLst>
              <p:ext uri="{D42A27DB-BD31-4B8C-83A1-F6EECF244321}">
                <p14:modId xmlns:p14="http://schemas.microsoft.com/office/powerpoint/2010/main" val="274556232"/>
              </p:ext>
            </p:extLst>
          </p:nvPr>
        </p:nvGraphicFramePr>
        <p:xfrm>
          <a:off x="9685937" y="3441892"/>
          <a:ext cx="2527427" cy="2116825"/>
        </p:xfrm>
        <a:graphic>
          <a:graphicData uri="http://schemas.openxmlformats.org/drawingml/2006/diagram">
            <dgm:relIds xmlns:dgm="http://schemas.openxmlformats.org/drawingml/2006/diagram" xmlns:r="http://schemas.openxmlformats.org/officeDocument/2006/relationships" r:dm="rId49" r:lo="rId50" r:qs="rId51" r:cs="rId52"/>
          </a:graphicData>
        </a:graphic>
      </p:graphicFrame>
    </p:spTree>
    <p:extLst>
      <p:ext uri="{BB962C8B-B14F-4D97-AF65-F5344CB8AC3E}">
        <p14:creationId xmlns:p14="http://schemas.microsoft.com/office/powerpoint/2010/main" val="30889652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78D65A98-C071-CB96-436A-9713E5C6E60E}"/>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5900"/>
                    </a14:imgEffect>
                  </a14:imgLayer>
                </a14:imgProps>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8A19E2DE-9EB7-8643-9CA4-06A3A32244D7}"/>
              </a:ext>
            </a:extLst>
          </p:cNvPr>
          <p:cNvSpPr txBox="1"/>
          <p:nvPr/>
        </p:nvSpPr>
        <p:spPr>
          <a:xfrm>
            <a:off x="687897" y="540861"/>
            <a:ext cx="10880521" cy="461665"/>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200" b="1" i="0" u="none" strike="noStrike" kern="1200" cap="none" spc="0" normalizeH="0" baseline="0" noProof="0" dirty="0">
                <a:ln>
                  <a:noFill/>
                </a:ln>
                <a:solidFill>
                  <a:srgbClr val="FF0066"/>
                </a:solidFill>
                <a:effectLst/>
                <a:uLnTx/>
                <a:uFillTx/>
                <a:latin typeface="Times New Roman" pitchFamily="18" charset="0"/>
                <a:ea typeface="+mn-ea"/>
                <a:cs typeface="Times New Roman" pitchFamily="18" charset="0"/>
              </a:rPr>
              <a:t>Доходы бюджета - поступающие в бюджет денежные средства, за исключением средств, являющихся в соответствии с Бюджетным Кодексом источниками финансирования дефицита бюджета.</a:t>
            </a:r>
          </a:p>
        </p:txBody>
      </p:sp>
      <p:graphicFrame>
        <p:nvGraphicFramePr>
          <p:cNvPr id="11" name="Диаграмма 10">
            <a:extLst>
              <a:ext uri="{FF2B5EF4-FFF2-40B4-BE49-F238E27FC236}">
                <a16:creationId xmlns:a16="http://schemas.microsoft.com/office/drawing/2014/main" id="{2E63EFEF-0943-2538-9892-FD2A9F75ECD1}"/>
              </a:ext>
            </a:extLst>
          </p:cNvPr>
          <p:cNvGraphicFramePr/>
          <p:nvPr>
            <p:extLst>
              <p:ext uri="{D42A27DB-BD31-4B8C-83A1-F6EECF244321}">
                <p14:modId xmlns:p14="http://schemas.microsoft.com/office/powerpoint/2010/main" val="1770549621"/>
              </p:ext>
            </p:extLst>
          </p:nvPr>
        </p:nvGraphicFramePr>
        <p:xfrm>
          <a:off x="1785010" y="1190343"/>
          <a:ext cx="8128000" cy="4477313"/>
        </p:xfrm>
        <a:graphic>
          <a:graphicData uri="http://schemas.openxmlformats.org/drawingml/2006/chart">
            <c:chart xmlns:c="http://schemas.openxmlformats.org/drawingml/2006/chart" xmlns:r="http://schemas.openxmlformats.org/officeDocument/2006/relationships" r:id="rId4"/>
          </a:graphicData>
        </a:graphic>
      </p:graphicFrame>
      <p:sp>
        <p:nvSpPr>
          <p:cNvPr id="12" name="Прямоугольник: усеченные верхние углы 11">
            <a:extLst>
              <a:ext uri="{FF2B5EF4-FFF2-40B4-BE49-F238E27FC236}">
                <a16:creationId xmlns:a16="http://schemas.microsoft.com/office/drawing/2014/main" id="{62C18DBA-4EA4-0E9E-6E96-D4CC0E8C6FF4}"/>
              </a:ext>
            </a:extLst>
          </p:cNvPr>
          <p:cNvSpPr/>
          <p:nvPr/>
        </p:nvSpPr>
        <p:spPr>
          <a:xfrm>
            <a:off x="2617011" y="104633"/>
            <a:ext cx="6957977" cy="331595"/>
          </a:xfrm>
          <a:prstGeom prst="snip2SameRect">
            <a:avLst/>
          </a:prstGeom>
          <a:solidFill>
            <a:schemeClr val="accent2">
              <a:lumMod val="60000"/>
              <a:lumOff val="40000"/>
              <a:alpha val="50000"/>
            </a:schemeClr>
          </a:solidFill>
          <a:ln>
            <a:noFill/>
          </a:ln>
          <a:scene3d>
            <a:camera prst="orthographicFront"/>
            <a:lightRig rig="threePt" dir="t"/>
          </a:scene3d>
          <a:sp3d>
            <a:bevelT prst="angle"/>
          </a:sp3d>
        </p:spPr>
        <p:style>
          <a:lnRef idx="0">
            <a:scrgbClr r="0" g="0" b="0"/>
          </a:lnRef>
          <a:fillRef idx="0">
            <a:scrgbClr r="0" g="0" b="0"/>
          </a:fillRef>
          <a:effectRef idx="0">
            <a:scrgbClr r="0" g="0" b="0"/>
          </a:effectRef>
          <a:fontRef idx="minor">
            <a:schemeClr val="lt1"/>
          </a:fontRef>
        </p:style>
        <p:txBody>
          <a:bodyPr rtlCol="0" anchor="ctr"/>
          <a:lstStyle/>
          <a:p>
            <a:pPr algn="ctr"/>
            <a:r>
              <a:rPr kumimoji="0" lang="ru-RU" sz="1400" b="1" u="none" strike="noStrike" kern="1200" cap="none" spc="0" normalizeH="0" baseline="0" noProof="0" dirty="0">
                <a:ln>
                  <a:noFill/>
                </a:ln>
                <a:solidFill>
                  <a:srgbClr val="C00000"/>
                </a:solidFill>
                <a:effectLst/>
                <a:uLnTx/>
                <a:uFillTx/>
                <a:latin typeface="Times New Roman" panose="02020603050405020304" pitchFamily="18" charset="0"/>
                <a:ea typeface="+mn-ea"/>
                <a:cs typeface="Times New Roman" panose="02020603050405020304" pitchFamily="18" charset="0"/>
              </a:rPr>
              <a:t>Доходы бюджета округа</a:t>
            </a:r>
            <a:endParaRPr lang="ru-RU" sz="1400" b="1"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810558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AF423469-199A-071A-8B64-F8CC98B72BDB}"/>
              </a:ext>
            </a:extLst>
          </p:cNvPr>
          <p:cNvPicPr>
            <a:picLocks noChangeAspect="1"/>
          </p:cNvPicPr>
          <p:nvPr/>
        </p:nvPicPr>
        <p:blipFill>
          <a:blip r:embed="rId2"/>
          <a:stretch>
            <a:fillRect/>
          </a:stretch>
        </p:blipFill>
        <p:spPr>
          <a:xfrm>
            <a:off x="0" y="0"/>
            <a:ext cx="12192000" cy="6858000"/>
          </a:xfrm>
          <a:prstGeom prst="rect">
            <a:avLst/>
          </a:prstGeom>
        </p:spPr>
      </p:pic>
      <p:sp>
        <p:nvSpPr>
          <p:cNvPr id="4" name="Прямоугольник: усеченные верхние углы 3">
            <a:extLst>
              <a:ext uri="{FF2B5EF4-FFF2-40B4-BE49-F238E27FC236}">
                <a16:creationId xmlns:a16="http://schemas.microsoft.com/office/drawing/2014/main" id="{8724DBE8-4E1A-8BFE-68D1-8E536086F1C9}"/>
              </a:ext>
            </a:extLst>
          </p:cNvPr>
          <p:cNvSpPr/>
          <p:nvPr/>
        </p:nvSpPr>
        <p:spPr>
          <a:xfrm>
            <a:off x="2617011" y="104633"/>
            <a:ext cx="6957977" cy="331595"/>
          </a:xfrm>
          <a:prstGeom prst="snip2SameRect">
            <a:avLst/>
          </a:prstGeom>
          <a:solidFill>
            <a:srgbClr val="FFFF00">
              <a:alpha val="50000"/>
            </a:srgbClr>
          </a:solidFill>
          <a:ln>
            <a:noFill/>
          </a:ln>
          <a:scene3d>
            <a:camera prst="orthographicFront"/>
            <a:lightRig rig="threePt" dir="t"/>
          </a:scene3d>
          <a:sp3d>
            <a:bevelT prst="angle"/>
          </a:sp3d>
        </p:spPr>
        <p:style>
          <a:lnRef idx="0">
            <a:scrgbClr r="0" g="0" b="0"/>
          </a:lnRef>
          <a:fillRef idx="0">
            <a:scrgbClr r="0" g="0" b="0"/>
          </a:fillRef>
          <a:effectRef idx="0">
            <a:scrgbClr r="0" g="0" b="0"/>
          </a:effectRef>
          <a:fontRef idx="minor">
            <a:schemeClr val="lt1"/>
          </a:fontRef>
        </p:style>
        <p:txBody>
          <a:bodyPr rtlCol="0" anchor="ctr"/>
          <a:lstStyle/>
          <a:p>
            <a:pPr algn="ctr"/>
            <a:r>
              <a:rPr kumimoji="0" lang="ru-RU" sz="1400" b="1" u="none" strike="noStrike" kern="1200" cap="none" spc="0" normalizeH="0" baseline="0" noProof="0" dirty="0">
                <a:ln>
                  <a:noFill/>
                </a:ln>
                <a:solidFill>
                  <a:srgbClr val="C00000"/>
                </a:solidFill>
                <a:effectLst/>
                <a:uLnTx/>
                <a:uFillTx/>
                <a:latin typeface="Times New Roman" panose="02020603050405020304" pitchFamily="18" charset="0"/>
                <a:ea typeface="+mn-ea"/>
                <a:cs typeface="Times New Roman" panose="02020603050405020304" pitchFamily="18" charset="0"/>
              </a:rPr>
              <a:t>Структура доходов бюджета округа</a:t>
            </a:r>
            <a:endParaRPr lang="ru-RU" sz="1400" b="1" dirty="0">
              <a:solidFill>
                <a:srgbClr val="C00000"/>
              </a:solidFill>
              <a:latin typeface="Times New Roman" panose="02020603050405020304" pitchFamily="18" charset="0"/>
              <a:cs typeface="Times New Roman" panose="02020603050405020304" pitchFamily="18" charset="0"/>
            </a:endParaRPr>
          </a:p>
        </p:txBody>
      </p:sp>
      <p:graphicFrame>
        <p:nvGraphicFramePr>
          <p:cNvPr id="7" name="Диаграмма 6">
            <a:extLst>
              <a:ext uri="{FF2B5EF4-FFF2-40B4-BE49-F238E27FC236}">
                <a16:creationId xmlns:a16="http://schemas.microsoft.com/office/drawing/2014/main" id="{D3881A86-E92E-AA5E-A5A6-EDD2538031C3}"/>
              </a:ext>
            </a:extLst>
          </p:cNvPr>
          <p:cNvGraphicFramePr/>
          <p:nvPr>
            <p:extLst>
              <p:ext uri="{D42A27DB-BD31-4B8C-83A1-F6EECF244321}">
                <p14:modId xmlns:p14="http://schemas.microsoft.com/office/powerpoint/2010/main" val="3772921682"/>
              </p:ext>
            </p:extLst>
          </p:nvPr>
        </p:nvGraphicFramePr>
        <p:xfrm>
          <a:off x="106947" y="540861"/>
          <a:ext cx="3704657" cy="320336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Диаграмма 7">
            <a:extLst>
              <a:ext uri="{FF2B5EF4-FFF2-40B4-BE49-F238E27FC236}">
                <a16:creationId xmlns:a16="http://schemas.microsoft.com/office/drawing/2014/main" id="{753ADED1-73AD-11AB-EC52-A5343B9E1D0F}"/>
              </a:ext>
            </a:extLst>
          </p:cNvPr>
          <p:cNvGraphicFramePr/>
          <p:nvPr>
            <p:extLst>
              <p:ext uri="{D42A27DB-BD31-4B8C-83A1-F6EECF244321}">
                <p14:modId xmlns:p14="http://schemas.microsoft.com/office/powerpoint/2010/main" val="166406246"/>
              </p:ext>
            </p:extLst>
          </p:nvPr>
        </p:nvGraphicFramePr>
        <p:xfrm>
          <a:off x="3918551" y="520749"/>
          <a:ext cx="3704657" cy="330047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 name="Диаграмма 8">
            <a:extLst>
              <a:ext uri="{FF2B5EF4-FFF2-40B4-BE49-F238E27FC236}">
                <a16:creationId xmlns:a16="http://schemas.microsoft.com/office/drawing/2014/main" id="{BEB066F1-FF82-ADB1-6A8D-3D9EA5FDE4F7}"/>
              </a:ext>
            </a:extLst>
          </p:cNvPr>
          <p:cNvGraphicFramePr/>
          <p:nvPr>
            <p:extLst>
              <p:ext uri="{D42A27DB-BD31-4B8C-83A1-F6EECF244321}">
                <p14:modId xmlns:p14="http://schemas.microsoft.com/office/powerpoint/2010/main" val="3684281169"/>
              </p:ext>
            </p:extLst>
          </p:nvPr>
        </p:nvGraphicFramePr>
        <p:xfrm>
          <a:off x="7967314" y="540862"/>
          <a:ext cx="3967746" cy="3126364"/>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0" name="Диаграмма 9">
            <a:extLst>
              <a:ext uri="{FF2B5EF4-FFF2-40B4-BE49-F238E27FC236}">
                <a16:creationId xmlns:a16="http://schemas.microsoft.com/office/drawing/2014/main" id="{510BFDFA-2C2A-6E56-DA10-A6DCD500C88B}"/>
              </a:ext>
            </a:extLst>
          </p:cNvPr>
          <p:cNvGraphicFramePr/>
          <p:nvPr>
            <p:extLst>
              <p:ext uri="{D42A27DB-BD31-4B8C-83A1-F6EECF244321}">
                <p14:modId xmlns:p14="http://schemas.microsoft.com/office/powerpoint/2010/main" val="3378624567"/>
              </p:ext>
            </p:extLst>
          </p:nvPr>
        </p:nvGraphicFramePr>
        <p:xfrm>
          <a:off x="976963" y="3429000"/>
          <a:ext cx="3954914" cy="3231503"/>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1" name="Диаграмма 10">
            <a:extLst>
              <a:ext uri="{FF2B5EF4-FFF2-40B4-BE49-F238E27FC236}">
                <a16:creationId xmlns:a16="http://schemas.microsoft.com/office/drawing/2014/main" id="{8D23C927-DECD-E22B-8034-4675391CF604}"/>
              </a:ext>
            </a:extLst>
          </p:cNvPr>
          <p:cNvGraphicFramePr/>
          <p:nvPr>
            <p:extLst>
              <p:ext uri="{D42A27DB-BD31-4B8C-83A1-F6EECF244321}">
                <p14:modId xmlns:p14="http://schemas.microsoft.com/office/powerpoint/2010/main" val="3527104002"/>
              </p:ext>
            </p:extLst>
          </p:nvPr>
        </p:nvGraphicFramePr>
        <p:xfrm>
          <a:off x="5038824" y="3350394"/>
          <a:ext cx="3954914" cy="3231503"/>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9632788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7923F5E3-0B1A-C30B-6E16-27E278D67929}"/>
              </a:ext>
            </a:extLst>
          </p:cNvPr>
          <p:cNvPicPr>
            <a:picLocks noChangeAspect="1"/>
          </p:cNvPicPr>
          <p:nvPr/>
        </p:nvPicPr>
        <p:blipFill>
          <a:blip r:embed="rId2"/>
          <a:stretch>
            <a:fillRect/>
          </a:stretch>
        </p:blipFill>
        <p:spPr>
          <a:xfrm>
            <a:off x="0" y="0"/>
            <a:ext cx="12192000" cy="6857999"/>
          </a:xfrm>
          <a:prstGeom prst="rect">
            <a:avLst/>
          </a:prstGeom>
        </p:spPr>
      </p:pic>
      <p:sp>
        <p:nvSpPr>
          <p:cNvPr id="3" name="Прямоугольник: усеченные верхние углы 2">
            <a:extLst>
              <a:ext uri="{FF2B5EF4-FFF2-40B4-BE49-F238E27FC236}">
                <a16:creationId xmlns:a16="http://schemas.microsoft.com/office/drawing/2014/main" id="{FE4C813A-AA6B-E08C-7677-BB88A4E6F970}"/>
              </a:ext>
            </a:extLst>
          </p:cNvPr>
          <p:cNvSpPr/>
          <p:nvPr/>
        </p:nvSpPr>
        <p:spPr>
          <a:xfrm>
            <a:off x="2617011" y="104633"/>
            <a:ext cx="6957977" cy="331595"/>
          </a:xfrm>
          <a:prstGeom prst="snip2SameRect">
            <a:avLst/>
          </a:prstGeom>
          <a:solidFill>
            <a:srgbClr val="FFFF00">
              <a:alpha val="50000"/>
            </a:srgbClr>
          </a:solidFill>
          <a:ln>
            <a:noFill/>
          </a:ln>
          <a:scene3d>
            <a:camera prst="orthographicFront"/>
            <a:lightRig rig="threePt" dir="t"/>
          </a:scene3d>
          <a:sp3d>
            <a:bevelT prst="angle"/>
          </a:sp3d>
        </p:spPr>
        <p:style>
          <a:lnRef idx="0">
            <a:scrgbClr r="0" g="0" b="0"/>
          </a:lnRef>
          <a:fillRef idx="0">
            <a:scrgbClr r="0" g="0" b="0"/>
          </a:fillRef>
          <a:effectRef idx="0">
            <a:scrgbClr r="0" g="0" b="0"/>
          </a:effectRef>
          <a:fontRef idx="minor">
            <a:schemeClr val="lt1"/>
          </a:fontRef>
        </p:style>
        <p:txBody>
          <a:bodyPr rtlCol="0" anchor="ctr"/>
          <a:lstStyle/>
          <a:p>
            <a:pPr algn="ctr"/>
            <a:r>
              <a:rPr kumimoji="0" lang="ru-RU" sz="1400" b="1" u="none" strike="noStrike" kern="1200" cap="none" spc="0" normalizeH="0" baseline="0" noProof="0" dirty="0">
                <a:ln>
                  <a:noFill/>
                </a:ln>
                <a:solidFill>
                  <a:srgbClr val="C00000"/>
                </a:solidFill>
                <a:effectLst/>
                <a:uLnTx/>
                <a:uFillTx/>
                <a:latin typeface="Times New Roman" panose="02020603050405020304" pitchFamily="18" charset="0"/>
                <a:ea typeface="+mn-ea"/>
                <a:cs typeface="Times New Roman" panose="02020603050405020304" pitchFamily="18" charset="0"/>
              </a:rPr>
              <a:t>Налоговые доходы (руб.)</a:t>
            </a:r>
            <a:endParaRPr lang="ru-RU" sz="1400" b="1" dirty="0">
              <a:solidFill>
                <a:srgbClr val="C00000"/>
              </a:solidFill>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2FC0EC44-E6A4-FA50-04E6-75EA462BA389}"/>
              </a:ext>
            </a:extLst>
          </p:cNvPr>
          <p:cNvSpPr txBox="1"/>
          <p:nvPr/>
        </p:nvSpPr>
        <p:spPr>
          <a:xfrm>
            <a:off x="543188" y="519820"/>
            <a:ext cx="11310457" cy="461665"/>
          </a:xfrm>
          <a:prstGeom prst="rect">
            <a:avLst/>
          </a:prstGeom>
          <a:noFill/>
        </p:spPr>
        <p:txBody>
          <a:bodyPr wrap="square">
            <a:spAutoFit/>
          </a:bodyPr>
          <a:lstStyle/>
          <a:p>
            <a:pPr algn="just"/>
            <a:r>
              <a:rPr lang="ru-RU" sz="1200" b="1" i="0" dirty="0">
                <a:solidFill>
                  <a:srgbClr val="070B5D"/>
                </a:solidFill>
                <a:effectLst/>
                <a:latin typeface="Times New Roman" panose="02020603050405020304" pitchFamily="18" charset="0"/>
                <a:cs typeface="Times New Roman" panose="02020603050405020304" pitchFamily="18" charset="0"/>
              </a:rPr>
              <a:t>Налоговые доходы бюджета </a:t>
            </a:r>
            <a:r>
              <a:rPr lang="ru-RU" sz="1200" b="0" i="0" dirty="0">
                <a:solidFill>
                  <a:srgbClr val="202124"/>
                </a:solidFill>
                <a:effectLst/>
                <a:latin typeface="Times New Roman" panose="02020603050405020304" pitchFamily="18" charset="0"/>
                <a:cs typeface="Times New Roman" panose="02020603050405020304" pitchFamily="18" charset="0"/>
              </a:rPr>
              <a:t>- это </a:t>
            </a:r>
            <a:r>
              <a:rPr lang="ru-RU" sz="1200" b="1" i="0" dirty="0">
                <a:solidFill>
                  <a:srgbClr val="202124"/>
                </a:solidFill>
                <a:effectLst/>
                <a:latin typeface="Times New Roman" panose="02020603050405020304" pitchFamily="18" charset="0"/>
                <a:cs typeface="Times New Roman" panose="02020603050405020304" pitchFamily="18" charset="0"/>
              </a:rPr>
              <a:t>доходы</a:t>
            </a:r>
            <a:r>
              <a:rPr lang="ru-RU" sz="1200" b="0" i="0" dirty="0">
                <a:solidFill>
                  <a:srgbClr val="202124"/>
                </a:solidFill>
                <a:effectLst/>
                <a:latin typeface="Times New Roman" panose="02020603050405020304" pitchFamily="18" charset="0"/>
                <a:cs typeface="Times New Roman" panose="02020603050405020304" pitchFamily="18" charset="0"/>
              </a:rPr>
              <a:t> от предусмотренных законодательством Российской Федерации о налогах и сборах федеральных </a:t>
            </a:r>
            <a:r>
              <a:rPr lang="ru-RU" sz="1200" b="1" i="0" dirty="0">
                <a:solidFill>
                  <a:srgbClr val="202124"/>
                </a:solidFill>
                <a:effectLst/>
                <a:latin typeface="Times New Roman" panose="02020603050405020304" pitchFamily="18" charset="0"/>
                <a:cs typeface="Times New Roman" panose="02020603050405020304" pitchFamily="18" charset="0"/>
              </a:rPr>
              <a:t>налогов</a:t>
            </a:r>
            <a:r>
              <a:rPr lang="ru-RU" sz="1200" b="0" i="0" dirty="0">
                <a:solidFill>
                  <a:srgbClr val="202124"/>
                </a:solidFill>
                <a:effectLst/>
                <a:latin typeface="Times New Roman" panose="02020603050405020304" pitchFamily="18" charset="0"/>
                <a:cs typeface="Times New Roman" panose="02020603050405020304" pitchFamily="18" charset="0"/>
              </a:rPr>
              <a:t> и сборов, в том числе от </a:t>
            </a:r>
            <a:r>
              <a:rPr lang="ru-RU" sz="1200" b="1" i="0" dirty="0">
                <a:solidFill>
                  <a:srgbClr val="202124"/>
                </a:solidFill>
                <a:effectLst/>
                <a:latin typeface="Times New Roman" panose="02020603050405020304" pitchFamily="18" charset="0"/>
                <a:cs typeface="Times New Roman" panose="02020603050405020304" pitchFamily="18" charset="0"/>
              </a:rPr>
              <a:t>налогов</a:t>
            </a:r>
            <a:r>
              <a:rPr lang="ru-RU" sz="1200" b="0" i="0" dirty="0">
                <a:solidFill>
                  <a:srgbClr val="202124"/>
                </a:solidFill>
                <a:effectLst/>
                <a:latin typeface="Times New Roman" panose="02020603050405020304" pitchFamily="18" charset="0"/>
                <a:cs typeface="Times New Roman" panose="02020603050405020304" pitchFamily="18" charset="0"/>
              </a:rPr>
              <a:t>, предусмотренных специальными налоговыми режимами, региональных и местных </a:t>
            </a:r>
            <a:r>
              <a:rPr lang="ru-RU" sz="1200" b="1" i="0" dirty="0">
                <a:solidFill>
                  <a:srgbClr val="202124"/>
                </a:solidFill>
                <a:effectLst/>
                <a:latin typeface="Times New Roman" panose="02020603050405020304" pitchFamily="18" charset="0"/>
                <a:cs typeface="Times New Roman" panose="02020603050405020304" pitchFamily="18" charset="0"/>
              </a:rPr>
              <a:t>налогов</a:t>
            </a:r>
            <a:r>
              <a:rPr lang="ru-RU" sz="1200" b="0" i="0" dirty="0">
                <a:solidFill>
                  <a:srgbClr val="202124"/>
                </a:solidFill>
                <a:effectLst/>
                <a:latin typeface="Times New Roman" panose="02020603050405020304" pitchFamily="18" charset="0"/>
                <a:cs typeface="Times New Roman" panose="02020603050405020304" pitchFamily="18" charset="0"/>
              </a:rPr>
              <a:t>, а также пеней и штрафов по ним.</a:t>
            </a:r>
            <a:endParaRPr lang="ru-RU" sz="1200" dirty="0">
              <a:latin typeface="Times New Roman" panose="02020603050405020304" pitchFamily="18" charset="0"/>
              <a:cs typeface="Times New Roman" panose="02020603050405020304" pitchFamily="18" charset="0"/>
            </a:endParaRPr>
          </a:p>
        </p:txBody>
      </p:sp>
      <p:graphicFrame>
        <p:nvGraphicFramePr>
          <p:cNvPr id="6" name="Таблица 6">
            <a:extLst>
              <a:ext uri="{FF2B5EF4-FFF2-40B4-BE49-F238E27FC236}">
                <a16:creationId xmlns:a16="http://schemas.microsoft.com/office/drawing/2014/main" id="{26BAEAC3-E1AC-BBAA-B765-2CC1B44B80B5}"/>
              </a:ext>
            </a:extLst>
          </p:cNvPr>
          <p:cNvGraphicFramePr>
            <a:graphicFrameLocks noGrp="1"/>
          </p:cNvGraphicFramePr>
          <p:nvPr>
            <p:extLst>
              <p:ext uri="{D42A27DB-BD31-4B8C-83A1-F6EECF244321}">
                <p14:modId xmlns:p14="http://schemas.microsoft.com/office/powerpoint/2010/main" val="2397781352"/>
              </p:ext>
            </p:extLst>
          </p:nvPr>
        </p:nvGraphicFramePr>
        <p:xfrm>
          <a:off x="192947" y="1065077"/>
          <a:ext cx="11660698" cy="5598019"/>
        </p:xfrm>
        <a:graphic>
          <a:graphicData uri="http://schemas.openxmlformats.org/drawingml/2006/table">
            <a:tbl>
              <a:tblPr firstRow="1" bandRow="1">
                <a:tableStyleId>{22838BEF-8BB2-4498-84A7-C5851F593DF1}</a:tableStyleId>
              </a:tblPr>
              <a:tblGrid>
                <a:gridCol w="1174459">
                  <a:extLst>
                    <a:ext uri="{9D8B030D-6E8A-4147-A177-3AD203B41FA5}">
                      <a16:colId xmlns:a16="http://schemas.microsoft.com/office/drawing/2014/main" val="564279074"/>
                    </a:ext>
                  </a:extLst>
                </a:gridCol>
                <a:gridCol w="1434517">
                  <a:extLst>
                    <a:ext uri="{9D8B030D-6E8A-4147-A177-3AD203B41FA5}">
                      <a16:colId xmlns:a16="http://schemas.microsoft.com/office/drawing/2014/main" val="3448297871"/>
                    </a:ext>
                  </a:extLst>
                </a:gridCol>
                <a:gridCol w="1098958">
                  <a:extLst>
                    <a:ext uri="{9D8B030D-6E8A-4147-A177-3AD203B41FA5}">
                      <a16:colId xmlns:a16="http://schemas.microsoft.com/office/drawing/2014/main" val="1865636448"/>
                    </a:ext>
                  </a:extLst>
                </a:gridCol>
                <a:gridCol w="817028">
                  <a:extLst>
                    <a:ext uri="{9D8B030D-6E8A-4147-A177-3AD203B41FA5}">
                      <a16:colId xmlns:a16="http://schemas.microsoft.com/office/drawing/2014/main" val="2854175519"/>
                    </a:ext>
                  </a:extLst>
                </a:gridCol>
                <a:gridCol w="925947">
                  <a:extLst>
                    <a:ext uri="{9D8B030D-6E8A-4147-A177-3AD203B41FA5}">
                      <a16:colId xmlns:a16="http://schemas.microsoft.com/office/drawing/2014/main" val="2174965571"/>
                    </a:ext>
                  </a:extLst>
                </a:gridCol>
                <a:gridCol w="756048">
                  <a:extLst>
                    <a:ext uri="{9D8B030D-6E8A-4147-A177-3AD203B41FA5}">
                      <a16:colId xmlns:a16="http://schemas.microsoft.com/office/drawing/2014/main" val="19664591"/>
                    </a:ext>
                  </a:extLst>
                </a:gridCol>
                <a:gridCol w="722068">
                  <a:extLst>
                    <a:ext uri="{9D8B030D-6E8A-4147-A177-3AD203B41FA5}">
                      <a16:colId xmlns:a16="http://schemas.microsoft.com/office/drawing/2014/main" val="1520574171"/>
                    </a:ext>
                  </a:extLst>
                </a:gridCol>
                <a:gridCol w="840997">
                  <a:extLst>
                    <a:ext uri="{9D8B030D-6E8A-4147-A177-3AD203B41FA5}">
                      <a16:colId xmlns:a16="http://schemas.microsoft.com/office/drawing/2014/main" val="3267095644"/>
                    </a:ext>
                  </a:extLst>
                </a:gridCol>
                <a:gridCol w="925947">
                  <a:extLst>
                    <a:ext uri="{9D8B030D-6E8A-4147-A177-3AD203B41FA5}">
                      <a16:colId xmlns:a16="http://schemas.microsoft.com/office/drawing/2014/main" val="1093503490"/>
                    </a:ext>
                  </a:extLst>
                </a:gridCol>
                <a:gridCol w="2964729">
                  <a:extLst>
                    <a:ext uri="{9D8B030D-6E8A-4147-A177-3AD203B41FA5}">
                      <a16:colId xmlns:a16="http://schemas.microsoft.com/office/drawing/2014/main" val="918015735"/>
                    </a:ext>
                  </a:extLst>
                </a:gridCol>
              </a:tblGrid>
              <a:tr h="461826">
                <a:tc>
                  <a:txBody>
                    <a:bodyPr/>
                    <a:lstStyle/>
                    <a:p>
                      <a:pPr algn="ctr"/>
                      <a:endParaRPr lang="ru-RU" sz="1100" dirty="0">
                        <a:latin typeface="Times New Roman" panose="02020603050405020304" pitchFamily="18" charset="0"/>
                        <a:cs typeface="Times New Roman" panose="02020603050405020304" pitchFamily="18" charset="0"/>
                      </a:endParaRPr>
                    </a:p>
                  </a:txBody>
                  <a:tcPr/>
                </a:tc>
                <a:tc>
                  <a:txBody>
                    <a:bodyPr/>
                    <a:lstStyle/>
                    <a:p>
                      <a:pPr algn="ctr"/>
                      <a:r>
                        <a:rPr lang="ru-RU" sz="1100" dirty="0">
                          <a:latin typeface="Times New Roman" panose="02020603050405020304" pitchFamily="18" charset="0"/>
                          <a:cs typeface="Times New Roman" panose="02020603050405020304" pitchFamily="18" charset="0"/>
                        </a:rPr>
                        <a:t>Наименование налога, сбора</a:t>
                      </a:r>
                    </a:p>
                  </a:txBody>
                  <a:tcPr/>
                </a:tc>
                <a:tc>
                  <a:txBody>
                    <a:bodyPr/>
                    <a:lstStyle/>
                    <a:p>
                      <a:pPr algn="ctr"/>
                      <a:r>
                        <a:rPr lang="ru-RU" sz="1100" dirty="0">
                          <a:latin typeface="Times New Roman" panose="02020603050405020304" pitchFamily="18" charset="0"/>
                          <a:cs typeface="Times New Roman" panose="02020603050405020304" pitchFamily="18" charset="0"/>
                        </a:rPr>
                        <a:t>2021г (отчет)</a:t>
                      </a:r>
                    </a:p>
                  </a:txBody>
                  <a:tcPr/>
                </a:tc>
                <a:tc>
                  <a:txBody>
                    <a:bodyPr/>
                    <a:lstStyle/>
                    <a:p>
                      <a:pPr algn="ctr"/>
                      <a:r>
                        <a:rPr lang="ru-RU" sz="1100" dirty="0">
                          <a:latin typeface="Times New Roman" panose="02020603050405020304" pitchFamily="18" charset="0"/>
                          <a:cs typeface="Times New Roman" panose="02020603050405020304" pitchFamily="18" charset="0"/>
                        </a:rPr>
                        <a:t>2022г (оценка)</a:t>
                      </a:r>
                    </a:p>
                  </a:txBody>
                  <a:tcPr/>
                </a:tc>
                <a:tc>
                  <a:txBody>
                    <a:bodyPr/>
                    <a:lstStyle/>
                    <a:p>
                      <a:pPr algn="ctr"/>
                      <a:r>
                        <a:rPr lang="ru-RU" sz="1100" dirty="0">
                          <a:latin typeface="Times New Roman" panose="02020603050405020304" pitchFamily="18" charset="0"/>
                          <a:cs typeface="Times New Roman" panose="02020603050405020304" pitchFamily="18" charset="0"/>
                        </a:rPr>
                        <a:t>2023г (план)</a:t>
                      </a:r>
                    </a:p>
                  </a:txBody>
                  <a:tcPr/>
                </a:tc>
                <a:tc>
                  <a:txBody>
                    <a:bodyPr/>
                    <a:lstStyle/>
                    <a:p>
                      <a:pPr algn="ctr"/>
                      <a:r>
                        <a:rPr lang="ru-RU" sz="1100" dirty="0">
                          <a:latin typeface="Times New Roman" panose="02020603050405020304" pitchFamily="18" charset="0"/>
                          <a:cs typeface="Times New Roman" panose="02020603050405020304" pitchFamily="18" charset="0"/>
                        </a:rPr>
                        <a:t>% 2023г к 2021г</a:t>
                      </a:r>
                    </a:p>
                  </a:txBody>
                  <a:tcPr/>
                </a:tc>
                <a:tc>
                  <a:txBody>
                    <a:bodyPr/>
                    <a:lstStyle/>
                    <a:p>
                      <a:pPr algn="ctr"/>
                      <a:r>
                        <a:rPr lang="ru-RU" sz="1100" dirty="0">
                          <a:latin typeface="Times New Roman" panose="02020603050405020304" pitchFamily="18" charset="0"/>
                          <a:cs typeface="Times New Roman" panose="02020603050405020304" pitchFamily="18" charset="0"/>
                        </a:rPr>
                        <a:t>%2023г к 2022г</a:t>
                      </a:r>
                    </a:p>
                  </a:txBody>
                  <a:tcPr/>
                </a:tc>
                <a:tc>
                  <a:txBody>
                    <a:bodyPr/>
                    <a:lstStyle/>
                    <a:p>
                      <a:pPr algn="ctr"/>
                      <a:r>
                        <a:rPr lang="ru-RU" sz="1100" dirty="0">
                          <a:latin typeface="Times New Roman" panose="02020603050405020304" pitchFamily="18" charset="0"/>
                          <a:cs typeface="Times New Roman" panose="02020603050405020304" pitchFamily="18" charset="0"/>
                        </a:rPr>
                        <a:t>2024г (прогноз)</a:t>
                      </a:r>
                    </a:p>
                  </a:txBody>
                  <a:tcPr/>
                </a:tc>
                <a:tc>
                  <a:txBody>
                    <a:bodyPr/>
                    <a:lstStyle/>
                    <a:p>
                      <a:pPr algn="ctr"/>
                      <a:r>
                        <a:rPr lang="ru-RU" sz="1100" dirty="0">
                          <a:latin typeface="Times New Roman" panose="02020603050405020304" pitchFamily="18" charset="0"/>
                          <a:cs typeface="Times New Roman" panose="02020603050405020304" pitchFamily="18" charset="0"/>
                        </a:rPr>
                        <a:t>2025г (прогноз)</a:t>
                      </a:r>
                    </a:p>
                  </a:txBody>
                  <a:tcPr/>
                </a:tc>
                <a:tc>
                  <a:txBody>
                    <a:bodyPr/>
                    <a:lstStyle/>
                    <a:p>
                      <a:pPr algn="ctr"/>
                      <a:r>
                        <a:rPr lang="ru-RU" sz="1100" dirty="0">
                          <a:latin typeface="Times New Roman" panose="02020603050405020304" pitchFamily="18" charset="0"/>
                          <a:cs typeface="Times New Roman" panose="02020603050405020304" pitchFamily="18" charset="0"/>
                        </a:rPr>
                        <a:t>Норматив отчислений</a:t>
                      </a:r>
                    </a:p>
                  </a:txBody>
                  <a:tcPr/>
                </a:tc>
                <a:extLst>
                  <a:ext uri="{0D108BD9-81ED-4DB2-BD59-A6C34878D82A}">
                    <a16:rowId xmlns:a16="http://schemas.microsoft.com/office/drawing/2014/main" val="1535082943"/>
                  </a:ext>
                </a:extLst>
              </a:tr>
              <a:tr h="998183">
                <a:tc>
                  <a:txBody>
                    <a:bodyPr/>
                    <a:lstStyle/>
                    <a:p>
                      <a:pPr algn="ctr"/>
                      <a:endParaRPr lang="ru-RU" sz="1100" dirty="0">
                        <a:latin typeface="Times New Roman" panose="02020603050405020304" pitchFamily="18" charset="0"/>
                        <a:cs typeface="Times New Roman" panose="02020603050405020304" pitchFamily="18" charset="0"/>
                      </a:endParaRPr>
                    </a:p>
                  </a:txBody>
                  <a:tcPr/>
                </a:tc>
                <a:tc>
                  <a:txBody>
                    <a:bodyPr/>
                    <a:lstStyle/>
                    <a:p>
                      <a:pPr algn="just"/>
                      <a:r>
                        <a:rPr lang="ru-RU" sz="1100" dirty="0">
                          <a:latin typeface="Times New Roman" panose="02020603050405020304" pitchFamily="18" charset="0"/>
                          <a:cs typeface="Times New Roman" panose="02020603050405020304" pitchFamily="18" charset="0"/>
                        </a:rPr>
                        <a:t>НДФЛ</a:t>
                      </a:r>
                    </a:p>
                  </a:txBody>
                  <a:tcPr/>
                </a:tc>
                <a:tc>
                  <a:txBody>
                    <a:bodyPr/>
                    <a:lstStyle/>
                    <a:p>
                      <a:pPr algn="ctr"/>
                      <a:r>
                        <a:rPr lang="ru-RU" sz="1100" dirty="0">
                          <a:latin typeface="Times New Roman" panose="02020603050405020304" pitchFamily="18" charset="0"/>
                          <a:cs typeface="Times New Roman" panose="02020603050405020304" pitchFamily="18" charset="0"/>
                        </a:rPr>
                        <a:t>191122307,28</a:t>
                      </a:r>
                    </a:p>
                  </a:txBody>
                  <a:tcPr/>
                </a:tc>
                <a:tc>
                  <a:txBody>
                    <a:bodyPr/>
                    <a:lstStyle/>
                    <a:p>
                      <a:pPr algn="ctr"/>
                      <a:r>
                        <a:rPr lang="ru-RU" sz="1100" dirty="0">
                          <a:latin typeface="Times New Roman" panose="02020603050405020304" pitchFamily="18" charset="0"/>
                          <a:cs typeface="Times New Roman" panose="02020603050405020304" pitchFamily="18" charset="0"/>
                        </a:rPr>
                        <a:t>200458000</a:t>
                      </a:r>
                    </a:p>
                  </a:txBody>
                  <a:tcPr/>
                </a:tc>
                <a:tc>
                  <a:txBody>
                    <a:bodyPr/>
                    <a:lstStyle/>
                    <a:p>
                      <a:pPr algn="ctr"/>
                      <a:r>
                        <a:rPr lang="ru-RU" sz="1100" dirty="0">
                          <a:latin typeface="Times New Roman" panose="02020603050405020304" pitchFamily="18" charset="0"/>
                          <a:cs typeface="Times New Roman" panose="02020603050405020304" pitchFamily="18" charset="0"/>
                        </a:rPr>
                        <a:t>210000000</a:t>
                      </a:r>
                    </a:p>
                  </a:txBody>
                  <a:tcPr/>
                </a:tc>
                <a:tc>
                  <a:txBody>
                    <a:bodyPr/>
                    <a:lstStyle/>
                    <a:p>
                      <a:pPr algn="ctr"/>
                      <a:r>
                        <a:rPr lang="ru-RU" sz="1100" dirty="0">
                          <a:latin typeface="Times New Roman" panose="02020603050405020304" pitchFamily="18" charset="0"/>
                          <a:cs typeface="Times New Roman" panose="02020603050405020304" pitchFamily="18" charset="0"/>
                        </a:rPr>
                        <a:t>109,88</a:t>
                      </a:r>
                    </a:p>
                  </a:txBody>
                  <a:tcPr/>
                </a:tc>
                <a:tc>
                  <a:txBody>
                    <a:bodyPr/>
                    <a:lstStyle/>
                    <a:p>
                      <a:pPr algn="ctr"/>
                      <a:r>
                        <a:rPr lang="ru-RU" sz="1100" dirty="0">
                          <a:latin typeface="Times New Roman" panose="02020603050405020304" pitchFamily="18" charset="0"/>
                          <a:cs typeface="Times New Roman" panose="02020603050405020304" pitchFamily="18" charset="0"/>
                        </a:rPr>
                        <a:t>104,76</a:t>
                      </a:r>
                    </a:p>
                  </a:txBody>
                  <a:tcPr/>
                </a:tc>
                <a:tc>
                  <a:txBody>
                    <a:bodyPr/>
                    <a:lstStyle/>
                    <a:p>
                      <a:pPr algn="ctr"/>
                      <a:r>
                        <a:rPr lang="ru-RU" sz="1100" dirty="0">
                          <a:latin typeface="Times New Roman" panose="02020603050405020304" pitchFamily="18" charset="0"/>
                          <a:cs typeface="Times New Roman" panose="02020603050405020304" pitchFamily="18" charset="0"/>
                        </a:rPr>
                        <a:t>210000000</a:t>
                      </a:r>
                    </a:p>
                  </a:txBody>
                  <a:tcPr/>
                </a:tc>
                <a:tc>
                  <a:txBody>
                    <a:bodyPr/>
                    <a:lstStyle/>
                    <a:p>
                      <a:pPr algn="ctr"/>
                      <a:r>
                        <a:rPr lang="ru-RU" sz="1100" dirty="0">
                          <a:latin typeface="Times New Roman" panose="02020603050405020304" pitchFamily="18" charset="0"/>
                          <a:cs typeface="Times New Roman" panose="02020603050405020304" pitchFamily="18" charset="0"/>
                        </a:rPr>
                        <a:t>211000000</a:t>
                      </a:r>
                    </a:p>
                  </a:txBody>
                  <a:tcPr/>
                </a:tc>
                <a:tc>
                  <a:txBody>
                    <a:bodyPr/>
                    <a:lstStyle/>
                    <a:p>
                      <a:pPr algn="just"/>
                      <a:r>
                        <a:rPr lang="ru-RU" sz="1100" dirty="0">
                          <a:latin typeface="Times New Roman" panose="02020603050405020304" pitchFamily="18" charset="0"/>
                          <a:cs typeface="Times New Roman" panose="02020603050405020304" pitchFamily="18" charset="0"/>
                        </a:rPr>
                        <a:t>85% - ст.58 БК РФ дополнительный норматив отчислений в местные бюджеты определен проектом закона «О краевом бюджете на 2023-2025 годы»</a:t>
                      </a:r>
                    </a:p>
                    <a:p>
                      <a:pPr algn="just"/>
                      <a:r>
                        <a:rPr lang="ru-RU" sz="1100" dirty="0">
                          <a:latin typeface="Times New Roman" panose="02020603050405020304" pitchFamily="18" charset="0"/>
                          <a:cs typeface="Times New Roman" panose="02020603050405020304" pitchFamily="18" charset="0"/>
                        </a:rPr>
                        <a:t>15% - установлен законом НДФЛ, подлежащий зачислению в бюджет округа</a:t>
                      </a:r>
                    </a:p>
                  </a:txBody>
                  <a:tcPr/>
                </a:tc>
                <a:extLst>
                  <a:ext uri="{0D108BD9-81ED-4DB2-BD59-A6C34878D82A}">
                    <a16:rowId xmlns:a16="http://schemas.microsoft.com/office/drawing/2014/main" val="332852864"/>
                  </a:ext>
                </a:extLst>
              </a:tr>
              <a:tr h="643257">
                <a:tc>
                  <a:txBody>
                    <a:bodyPr/>
                    <a:lstStyle/>
                    <a:p>
                      <a:pPr algn="ctr"/>
                      <a:r>
                        <a:rPr lang="ru-RU" sz="1100" dirty="0">
                          <a:latin typeface="Times New Roman" panose="02020603050405020304" pitchFamily="18" charset="0"/>
                          <a:cs typeface="Times New Roman" panose="02020603050405020304" pitchFamily="18" charset="0"/>
                        </a:rPr>
                        <a:t>2</a:t>
                      </a:r>
                    </a:p>
                  </a:txBody>
                  <a:tcPr/>
                </a:tc>
                <a:tc>
                  <a:txBody>
                    <a:bodyPr/>
                    <a:lstStyle/>
                    <a:p>
                      <a:pPr algn="just"/>
                      <a:r>
                        <a:rPr lang="ru-RU" sz="1100" dirty="0">
                          <a:latin typeface="Times New Roman" panose="02020603050405020304" pitchFamily="18" charset="0"/>
                          <a:cs typeface="Times New Roman" panose="02020603050405020304" pitchFamily="18" charset="0"/>
                        </a:rPr>
                        <a:t>Акцизы</a:t>
                      </a:r>
                    </a:p>
                  </a:txBody>
                  <a:tcPr/>
                </a:tc>
                <a:tc>
                  <a:txBody>
                    <a:bodyPr/>
                    <a:lstStyle/>
                    <a:p>
                      <a:pPr algn="ctr"/>
                      <a:r>
                        <a:rPr lang="ru-RU" sz="1100" dirty="0">
                          <a:latin typeface="Times New Roman" panose="02020603050405020304" pitchFamily="18" charset="0"/>
                          <a:cs typeface="Times New Roman" panose="02020603050405020304" pitchFamily="18" charset="0"/>
                        </a:rPr>
                        <a:t>22394345,86</a:t>
                      </a:r>
                    </a:p>
                  </a:txBody>
                  <a:tcPr/>
                </a:tc>
                <a:tc>
                  <a:txBody>
                    <a:bodyPr/>
                    <a:lstStyle/>
                    <a:p>
                      <a:pPr algn="ctr"/>
                      <a:r>
                        <a:rPr lang="ru-RU" sz="1100" dirty="0">
                          <a:latin typeface="Times New Roman" panose="02020603050405020304" pitchFamily="18" charset="0"/>
                          <a:cs typeface="Times New Roman" panose="02020603050405020304" pitchFamily="18" charset="0"/>
                        </a:rPr>
                        <a:t>27614000</a:t>
                      </a:r>
                    </a:p>
                  </a:txBody>
                  <a:tcPr/>
                </a:tc>
                <a:tc>
                  <a:txBody>
                    <a:bodyPr/>
                    <a:lstStyle/>
                    <a:p>
                      <a:pPr algn="ctr"/>
                      <a:r>
                        <a:rPr lang="ru-RU" sz="1100" dirty="0">
                          <a:latin typeface="Times New Roman" panose="02020603050405020304" pitchFamily="18" charset="0"/>
                          <a:cs typeface="Times New Roman" panose="02020603050405020304" pitchFamily="18" charset="0"/>
                        </a:rPr>
                        <a:t>26820000</a:t>
                      </a:r>
                    </a:p>
                  </a:txBody>
                  <a:tcPr/>
                </a:tc>
                <a:tc>
                  <a:txBody>
                    <a:bodyPr/>
                    <a:lstStyle/>
                    <a:p>
                      <a:pPr algn="ctr"/>
                      <a:r>
                        <a:rPr lang="ru-RU" sz="1100" dirty="0">
                          <a:latin typeface="Times New Roman" panose="02020603050405020304" pitchFamily="18" charset="0"/>
                          <a:cs typeface="Times New Roman" panose="02020603050405020304" pitchFamily="18" charset="0"/>
                        </a:rPr>
                        <a:t>119,76</a:t>
                      </a:r>
                    </a:p>
                  </a:txBody>
                  <a:tcPr/>
                </a:tc>
                <a:tc>
                  <a:txBody>
                    <a:bodyPr/>
                    <a:lstStyle/>
                    <a:p>
                      <a:pPr algn="ctr"/>
                      <a:r>
                        <a:rPr lang="ru-RU" sz="1100" dirty="0">
                          <a:latin typeface="Times New Roman" panose="02020603050405020304" pitchFamily="18" charset="0"/>
                          <a:cs typeface="Times New Roman" panose="02020603050405020304" pitchFamily="18" charset="0"/>
                        </a:rPr>
                        <a:t>97,12</a:t>
                      </a:r>
                    </a:p>
                  </a:txBody>
                  <a:tcPr/>
                </a:tc>
                <a:tc>
                  <a:txBody>
                    <a:bodyPr/>
                    <a:lstStyle/>
                    <a:p>
                      <a:pPr algn="ctr"/>
                      <a:r>
                        <a:rPr lang="ru-RU" sz="1100" dirty="0">
                          <a:latin typeface="Times New Roman" panose="02020603050405020304" pitchFamily="18" charset="0"/>
                          <a:cs typeface="Times New Roman" panose="02020603050405020304" pitchFamily="18" charset="0"/>
                        </a:rPr>
                        <a:t>29750000</a:t>
                      </a:r>
                    </a:p>
                  </a:txBody>
                  <a:tcPr/>
                </a:tc>
                <a:tc>
                  <a:txBody>
                    <a:bodyPr/>
                    <a:lstStyle/>
                    <a:p>
                      <a:pPr algn="ctr"/>
                      <a:r>
                        <a:rPr lang="ru-RU" sz="1100" dirty="0">
                          <a:latin typeface="Times New Roman" panose="02020603050405020304" pitchFamily="18" charset="0"/>
                          <a:cs typeface="Times New Roman" panose="02020603050405020304" pitchFamily="18" charset="0"/>
                        </a:rPr>
                        <a:t>32654000</a:t>
                      </a:r>
                    </a:p>
                  </a:txBody>
                  <a:tcPr/>
                </a:tc>
                <a:tc>
                  <a:txBody>
                    <a:bodyPr/>
                    <a:lstStyle/>
                    <a:p>
                      <a:pPr algn="just"/>
                      <a:r>
                        <a:rPr lang="ru-RU" sz="1100" dirty="0">
                          <a:latin typeface="Times New Roman" panose="02020603050405020304" pitchFamily="18" charset="0"/>
                          <a:cs typeface="Times New Roman" panose="02020603050405020304" pitchFamily="18" charset="0"/>
                        </a:rPr>
                        <a:t>0,322908 установлен краем от 10% консолидируемых поступлений краевого бюджета</a:t>
                      </a:r>
                    </a:p>
                  </a:txBody>
                  <a:tcPr/>
                </a:tc>
                <a:extLst>
                  <a:ext uri="{0D108BD9-81ED-4DB2-BD59-A6C34878D82A}">
                    <a16:rowId xmlns:a16="http://schemas.microsoft.com/office/drawing/2014/main" val="1724327478"/>
                  </a:ext>
                </a:extLst>
              </a:tr>
              <a:tr h="1098898">
                <a:tc>
                  <a:txBody>
                    <a:bodyPr/>
                    <a:lstStyle/>
                    <a:p>
                      <a:pPr algn="ctr"/>
                      <a:r>
                        <a:rPr lang="ru-RU" sz="1100" dirty="0">
                          <a:latin typeface="Times New Roman" panose="02020603050405020304" pitchFamily="18" charset="0"/>
                          <a:cs typeface="Times New Roman" panose="02020603050405020304" pitchFamily="18" charset="0"/>
                        </a:rPr>
                        <a:t>3</a:t>
                      </a:r>
                    </a:p>
                  </a:txBody>
                  <a:tcPr/>
                </a:tc>
                <a:tc>
                  <a:txBody>
                    <a:bodyPr/>
                    <a:lstStyle/>
                    <a:p>
                      <a:pPr algn="just" fontAlgn="t"/>
                      <a:r>
                        <a:rPr lang="ru-RU" sz="1100" b="0" i="0" u="none" strike="noStrike" dirty="0">
                          <a:effectLst/>
                          <a:latin typeface="Times New Roman" panose="02020603050405020304" pitchFamily="18" charset="0"/>
                        </a:rPr>
                        <a:t>Налог, взимаемый с налогоплательщиков, выбравших в качестве объекта налогообложения доходы</a:t>
                      </a:r>
                    </a:p>
                  </a:txBody>
                  <a:tcPr marL="9525" marR="9525" marT="9525" marB="0"/>
                </a:tc>
                <a:tc>
                  <a:txBody>
                    <a:bodyPr/>
                    <a:lstStyle/>
                    <a:p>
                      <a:pPr algn="ctr"/>
                      <a:r>
                        <a:rPr lang="ru-RU" sz="1100" dirty="0">
                          <a:latin typeface="Times New Roman" panose="02020603050405020304" pitchFamily="18" charset="0"/>
                          <a:cs typeface="Times New Roman" panose="02020603050405020304" pitchFamily="18" charset="0"/>
                        </a:rPr>
                        <a:t>250697,38</a:t>
                      </a:r>
                    </a:p>
                  </a:txBody>
                  <a:tcPr/>
                </a:tc>
                <a:tc>
                  <a:txBody>
                    <a:bodyPr/>
                    <a:lstStyle/>
                    <a:p>
                      <a:pPr algn="ctr"/>
                      <a:r>
                        <a:rPr lang="ru-RU" sz="1100" dirty="0">
                          <a:latin typeface="Times New Roman" panose="02020603050405020304" pitchFamily="18" charset="0"/>
                          <a:cs typeface="Times New Roman" panose="02020603050405020304" pitchFamily="18" charset="0"/>
                        </a:rPr>
                        <a:t>10000000</a:t>
                      </a:r>
                    </a:p>
                  </a:txBody>
                  <a:tcPr/>
                </a:tc>
                <a:tc>
                  <a:txBody>
                    <a:bodyPr/>
                    <a:lstStyle/>
                    <a:p>
                      <a:pPr algn="ctr"/>
                      <a:r>
                        <a:rPr lang="ru-RU" sz="1100" dirty="0">
                          <a:latin typeface="Times New Roman" panose="02020603050405020304" pitchFamily="18" charset="0"/>
                          <a:cs typeface="Times New Roman" panose="02020603050405020304" pitchFamily="18" charset="0"/>
                        </a:rPr>
                        <a:t>270000</a:t>
                      </a:r>
                    </a:p>
                  </a:txBody>
                  <a:tcPr/>
                </a:tc>
                <a:tc>
                  <a:txBody>
                    <a:bodyPr/>
                    <a:lstStyle/>
                    <a:p>
                      <a:pPr algn="ctr"/>
                      <a:r>
                        <a:rPr lang="ru-RU" sz="1100" dirty="0">
                          <a:latin typeface="Times New Roman" panose="02020603050405020304" pitchFamily="18" charset="0"/>
                          <a:cs typeface="Times New Roman" panose="02020603050405020304" pitchFamily="18" charset="0"/>
                        </a:rPr>
                        <a:t>107,7</a:t>
                      </a:r>
                    </a:p>
                  </a:txBody>
                  <a:tcPr/>
                </a:tc>
                <a:tc>
                  <a:txBody>
                    <a:bodyPr/>
                    <a:lstStyle/>
                    <a:p>
                      <a:pPr algn="ctr"/>
                      <a:r>
                        <a:rPr lang="ru-RU" sz="1100" dirty="0">
                          <a:latin typeface="Times New Roman" panose="02020603050405020304" pitchFamily="18" charset="0"/>
                          <a:cs typeface="Times New Roman" panose="02020603050405020304" pitchFamily="18" charset="0"/>
                        </a:rPr>
                        <a:t>2,7</a:t>
                      </a:r>
                    </a:p>
                  </a:txBody>
                  <a:tcPr/>
                </a:tc>
                <a:tc>
                  <a:txBody>
                    <a:bodyPr/>
                    <a:lstStyle/>
                    <a:p>
                      <a:pPr algn="ctr"/>
                      <a:r>
                        <a:rPr lang="ru-RU" sz="1100" dirty="0">
                          <a:latin typeface="Times New Roman" panose="02020603050405020304" pitchFamily="18" charset="0"/>
                          <a:cs typeface="Times New Roman" panose="02020603050405020304" pitchFamily="18" charset="0"/>
                        </a:rPr>
                        <a:t>280000</a:t>
                      </a:r>
                    </a:p>
                  </a:txBody>
                  <a:tcPr/>
                </a:tc>
                <a:tc>
                  <a:txBody>
                    <a:bodyPr/>
                    <a:lstStyle/>
                    <a:p>
                      <a:pPr algn="ctr"/>
                      <a:r>
                        <a:rPr lang="ru-RU" sz="1100" dirty="0">
                          <a:latin typeface="Times New Roman" panose="02020603050405020304" pitchFamily="18" charset="0"/>
                          <a:cs typeface="Times New Roman" panose="02020603050405020304" pitchFamily="18" charset="0"/>
                        </a:rPr>
                        <a:t>300000</a:t>
                      </a:r>
                    </a:p>
                  </a:txBody>
                  <a:tcPr/>
                </a:tc>
                <a:tc>
                  <a:txBody>
                    <a:bodyPr/>
                    <a:lstStyle/>
                    <a:p>
                      <a:pPr algn="ctr"/>
                      <a:r>
                        <a:rPr lang="ru-RU" sz="1100" dirty="0">
                          <a:latin typeface="Times New Roman" panose="02020603050405020304" pitchFamily="18" charset="0"/>
                          <a:cs typeface="Times New Roman" panose="02020603050405020304" pitchFamily="18" charset="0"/>
                        </a:rPr>
                        <a:t>2% от общего поступления УСН по округу</a:t>
                      </a:r>
                    </a:p>
                  </a:txBody>
                  <a:tcPr/>
                </a:tc>
                <a:extLst>
                  <a:ext uri="{0D108BD9-81ED-4DB2-BD59-A6C34878D82A}">
                    <a16:rowId xmlns:a16="http://schemas.microsoft.com/office/drawing/2014/main" val="4115921296"/>
                  </a:ext>
                </a:extLst>
              </a:tr>
              <a:tr h="736035">
                <a:tc>
                  <a:txBody>
                    <a:bodyPr/>
                    <a:lstStyle/>
                    <a:p>
                      <a:pPr algn="ctr"/>
                      <a:r>
                        <a:rPr lang="ru-RU" sz="1100" dirty="0">
                          <a:latin typeface="Times New Roman" panose="02020603050405020304" pitchFamily="18" charset="0"/>
                          <a:cs typeface="Times New Roman" panose="02020603050405020304" pitchFamily="18" charset="0"/>
                        </a:rPr>
                        <a:t>4</a:t>
                      </a:r>
                    </a:p>
                  </a:txBody>
                  <a:tcPr/>
                </a:tc>
                <a:tc>
                  <a:txBody>
                    <a:bodyPr/>
                    <a:lstStyle/>
                    <a:p>
                      <a:pPr algn="just" fontAlgn="t"/>
                      <a:r>
                        <a:rPr lang="ru-RU" sz="1100" b="0" i="0" u="none" strike="noStrike" dirty="0">
                          <a:effectLst/>
                          <a:latin typeface="Times New Roman" panose="02020603050405020304" pitchFamily="18" charset="0"/>
                        </a:rPr>
                        <a:t>Единый налог на вмененный доход для отдельных видов деятельности</a:t>
                      </a:r>
                    </a:p>
                  </a:txBody>
                  <a:tcPr marL="9525" marR="9525" marT="9525" marB="0"/>
                </a:tc>
                <a:tc>
                  <a:txBody>
                    <a:bodyPr/>
                    <a:lstStyle/>
                    <a:p>
                      <a:pPr algn="ctr"/>
                      <a:r>
                        <a:rPr lang="ru-RU" sz="1100" dirty="0">
                          <a:latin typeface="Times New Roman" panose="02020603050405020304" pitchFamily="18" charset="0"/>
                          <a:cs typeface="Times New Roman" panose="02020603050405020304" pitchFamily="18" charset="0"/>
                        </a:rPr>
                        <a:t>939086,89</a:t>
                      </a:r>
                    </a:p>
                  </a:txBody>
                  <a:tcPr/>
                </a:tc>
                <a:tc>
                  <a:txBody>
                    <a:bodyPr/>
                    <a:lstStyle/>
                    <a:p>
                      <a:pPr algn="ctr"/>
                      <a:endParaRPr lang="ru-RU" sz="1100" dirty="0">
                        <a:latin typeface="Times New Roman" panose="02020603050405020304" pitchFamily="18" charset="0"/>
                        <a:cs typeface="Times New Roman" panose="02020603050405020304" pitchFamily="18" charset="0"/>
                      </a:endParaRPr>
                    </a:p>
                  </a:txBody>
                  <a:tcPr/>
                </a:tc>
                <a:tc>
                  <a:txBody>
                    <a:bodyPr/>
                    <a:lstStyle/>
                    <a:p>
                      <a:pPr algn="ctr"/>
                      <a:endParaRPr lang="ru-RU" sz="1100" dirty="0">
                        <a:latin typeface="Times New Roman" panose="02020603050405020304" pitchFamily="18" charset="0"/>
                        <a:cs typeface="Times New Roman" panose="02020603050405020304" pitchFamily="18" charset="0"/>
                      </a:endParaRPr>
                    </a:p>
                  </a:txBody>
                  <a:tcPr/>
                </a:tc>
                <a:tc>
                  <a:txBody>
                    <a:bodyPr/>
                    <a:lstStyle/>
                    <a:p>
                      <a:pPr algn="ctr"/>
                      <a:endParaRPr lang="ru-RU" sz="1100" dirty="0">
                        <a:latin typeface="Times New Roman" panose="02020603050405020304" pitchFamily="18" charset="0"/>
                        <a:cs typeface="Times New Roman" panose="02020603050405020304" pitchFamily="18" charset="0"/>
                      </a:endParaRPr>
                    </a:p>
                  </a:txBody>
                  <a:tcPr/>
                </a:tc>
                <a:tc>
                  <a:txBody>
                    <a:bodyPr/>
                    <a:lstStyle/>
                    <a:p>
                      <a:pPr algn="ctr"/>
                      <a:endParaRPr lang="ru-RU" sz="1100" dirty="0">
                        <a:latin typeface="Times New Roman" panose="02020603050405020304" pitchFamily="18" charset="0"/>
                        <a:cs typeface="Times New Roman" panose="02020603050405020304" pitchFamily="18" charset="0"/>
                      </a:endParaRPr>
                    </a:p>
                  </a:txBody>
                  <a:tcPr/>
                </a:tc>
                <a:tc>
                  <a:txBody>
                    <a:bodyPr/>
                    <a:lstStyle/>
                    <a:p>
                      <a:pPr algn="ctr"/>
                      <a:endParaRPr lang="ru-RU" sz="1100" dirty="0">
                        <a:latin typeface="Times New Roman" panose="02020603050405020304" pitchFamily="18" charset="0"/>
                        <a:cs typeface="Times New Roman" panose="02020603050405020304" pitchFamily="18" charset="0"/>
                      </a:endParaRPr>
                    </a:p>
                  </a:txBody>
                  <a:tcPr/>
                </a:tc>
                <a:tc>
                  <a:txBody>
                    <a:bodyPr/>
                    <a:lstStyle/>
                    <a:p>
                      <a:pPr algn="ctr"/>
                      <a:endParaRPr lang="ru-RU" sz="1100" dirty="0">
                        <a:latin typeface="Times New Roman" panose="02020603050405020304" pitchFamily="18" charset="0"/>
                        <a:cs typeface="Times New Roman" panose="02020603050405020304" pitchFamily="18" charset="0"/>
                      </a:endParaRPr>
                    </a:p>
                  </a:txBody>
                  <a:tcPr/>
                </a:tc>
                <a:tc>
                  <a:txBody>
                    <a:bodyPr/>
                    <a:lstStyle/>
                    <a:p>
                      <a:pPr algn="ctr"/>
                      <a:endParaRPr lang="ru-RU" sz="110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492379717"/>
                  </a:ext>
                </a:extLst>
              </a:tr>
              <a:tr h="554603">
                <a:tc>
                  <a:txBody>
                    <a:bodyPr/>
                    <a:lstStyle/>
                    <a:p>
                      <a:pPr algn="ctr"/>
                      <a:endParaRPr lang="ru-RU" sz="1100" dirty="0">
                        <a:latin typeface="Times New Roman" panose="02020603050405020304" pitchFamily="18" charset="0"/>
                        <a:cs typeface="Times New Roman" panose="02020603050405020304" pitchFamily="18" charset="0"/>
                      </a:endParaRPr>
                    </a:p>
                  </a:txBody>
                  <a:tcPr/>
                </a:tc>
                <a:tc>
                  <a:txBody>
                    <a:bodyPr/>
                    <a:lstStyle/>
                    <a:p>
                      <a:pPr algn="just" fontAlgn="t"/>
                      <a:r>
                        <a:rPr lang="ru-RU" sz="1100" b="0" i="0" u="none" strike="noStrike" dirty="0">
                          <a:effectLst/>
                          <a:latin typeface="Times New Roman" panose="02020603050405020304" pitchFamily="18" charset="0"/>
                        </a:rPr>
                        <a:t>Единый сельскохозяйственный налог</a:t>
                      </a:r>
                    </a:p>
                  </a:txBody>
                  <a:tcPr marL="9525" marR="9525" marT="9525" marB="0"/>
                </a:tc>
                <a:tc>
                  <a:txBody>
                    <a:bodyPr/>
                    <a:lstStyle/>
                    <a:p>
                      <a:pPr algn="ctr"/>
                      <a:r>
                        <a:rPr lang="ru-RU" sz="1100" dirty="0">
                          <a:latin typeface="Times New Roman" panose="02020603050405020304" pitchFamily="18" charset="0"/>
                          <a:cs typeface="Times New Roman" panose="02020603050405020304" pitchFamily="18" charset="0"/>
                        </a:rPr>
                        <a:t>1215040,15</a:t>
                      </a:r>
                    </a:p>
                  </a:txBody>
                  <a:tcPr/>
                </a:tc>
                <a:tc>
                  <a:txBody>
                    <a:bodyPr/>
                    <a:lstStyle/>
                    <a:p>
                      <a:pPr algn="ctr"/>
                      <a:r>
                        <a:rPr lang="ru-RU" sz="1100" dirty="0">
                          <a:latin typeface="Times New Roman" panose="02020603050405020304" pitchFamily="18" charset="0"/>
                          <a:cs typeface="Times New Roman" panose="02020603050405020304" pitchFamily="18" charset="0"/>
                        </a:rPr>
                        <a:t>339000</a:t>
                      </a:r>
                    </a:p>
                  </a:txBody>
                  <a:tcPr/>
                </a:tc>
                <a:tc>
                  <a:txBody>
                    <a:bodyPr/>
                    <a:lstStyle/>
                    <a:p>
                      <a:pPr algn="ctr"/>
                      <a:r>
                        <a:rPr lang="ru-RU" sz="1100" dirty="0">
                          <a:latin typeface="Times New Roman" panose="02020603050405020304" pitchFamily="18" charset="0"/>
                          <a:cs typeface="Times New Roman" panose="02020603050405020304" pitchFamily="18" charset="0"/>
                        </a:rPr>
                        <a:t>500000</a:t>
                      </a:r>
                    </a:p>
                  </a:txBody>
                  <a:tcPr/>
                </a:tc>
                <a:tc>
                  <a:txBody>
                    <a:bodyPr/>
                    <a:lstStyle/>
                    <a:p>
                      <a:pPr algn="ctr"/>
                      <a:r>
                        <a:rPr lang="ru-RU" sz="1100" dirty="0">
                          <a:latin typeface="Times New Roman" panose="02020603050405020304" pitchFamily="18" charset="0"/>
                          <a:cs typeface="Times New Roman" panose="02020603050405020304" pitchFamily="18" charset="0"/>
                        </a:rPr>
                        <a:t>41,15</a:t>
                      </a:r>
                    </a:p>
                  </a:txBody>
                  <a:tcPr/>
                </a:tc>
                <a:tc>
                  <a:txBody>
                    <a:bodyPr/>
                    <a:lstStyle/>
                    <a:p>
                      <a:pPr algn="ctr"/>
                      <a:r>
                        <a:rPr lang="ru-RU" sz="1100" dirty="0">
                          <a:latin typeface="Times New Roman" panose="02020603050405020304" pitchFamily="18" charset="0"/>
                          <a:cs typeface="Times New Roman" panose="02020603050405020304" pitchFamily="18" charset="0"/>
                        </a:rPr>
                        <a:t>147,49</a:t>
                      </a:r>
                    </a:p>
                  </a:txBody>
                  <a:tcPr/>
                </a:tc>
                <a:tc>
                  <a:txBody>
                    <a:bodyPr/>
                    <a:lstStyle/>
                    <a:p>
                      <a:pPr algn="ctr"/>
                      <a:r>
                        <a:rPr lang="ru-RU" sz="1100" dirty="0">
                          <a:latin typeface="Times New Roman" panose="02020603050405020304" pitchFamily="18" charset="0"/>
                          <a:cs typeface="Times New Roman" panose="02020603050405020304" pitchFamily="18" charset="0"/>
                        </a:rPr>
                        <a:t>500000</a:t>
                      </a:r>
                    </a:p>
                  </a:txBody>
                  <a:tcPr/>
                </a:tc>
                <a:tc>
                  <a:txBody>
                    <a:bodyPr/>
                    <a:lstStyle/>
                    <a:p>
                      <a:pPr algn="ctr"/>
                      <a:r>
                        <a:rPr lang="ru-RU" sz="1100" dirty="0">
                          <a:latin typeface="Times New Roman" panose="02020603050405020304" pitchFamily="18" charset="0"/>
                          <a:cs typeface="Times New Roman" panose="02020603050405020304" pitchFamily="18" charset="0"/>
                        </a:rPr>
                        <a:t>500000</a:t>
                      </a:r>
                    </a:p>
                  </a:txBody>
                  <a:tcPr/>
                </a:tc>
                <a:tc>
                  <a:txBody>
                    <a:bodyPr/>
                    <a:lstStyle/>
                    <a:p>
                      <a:pPr algn="ctr"/>
                      <a:r>
                        <a:rPr lang="ru-RU" sz="1100" dirty="0">
                          <a:latin typeface="Times New Roman" panose="02020603050405020304" pitchFamily="18" charset="0"/>
                          <a:cs typeface="Times New Roman" panose="02020603050405020304" pitchFamily="18" charset="0"/>
                        </a:rPr>
                        <a:t>100%</a:t>
                      </a:r>
                    </a:p>
                  </a:txBody>
                  <a:tcPr/>
                </a:tc>
                <a:extLst>
                  <a:ext uri="{0D108BD9-81ED-4DB2-BD59-A6C34878D82A}">
                    <a16:rowId xmlns:a16="http://schemas.microsoft.com/office/drawing/2014/main" val="2183195311"/>
                  </a:ext>
                </a:extLst>
              </a:tr>
              <a:tr h="1006120">
                <a:tc>
                  <a:txBody>
                    <a:bodyPr/>
                    <a:lstStyle/>
                    <a:p>
                      <a:pPr algn="ctr"/>
                      <a:endParaRPr lang="ru-RU" sz="1100" dirty="0">
                        <a:latin typeface="Times New Roman" panose="02020603050405020304" pitchFamily="18" charset="0"/>
                        <a:cs typeface="Times New Roman" panose="02020603050405020304" pitchFamily="18" charset="0"/>
                      </a:endParaRPr>
                    </a:p>
                  </a:txBody>
                  <a:tcPr/>
                </a:tc>
                <a:tc>
                  <a:txBody>
                    <a:bodyPr/>
                    <a:lstStyle/>
                    <a:p>
                      <a:pPr algn="just"/>
                      <a:r>
                        <a:rPr lang="ru-RU" sz="1100" dirty="0">
                          <a:latin typeface="Times New Roman" panose="02020603050405020304" pitchFamily="18" charset="0"/>
                          <a:cs typeface="Times New Roman" panose="02020603050405020304" pitchFamily="18" charset="0"/>
                        </a:rPr>
                        <a:t>Налог, взимаемый в связи с применением патентной системы налогообложения</a:t>
                      </a:r>
                    </a:p>
                  </a:txBody>
                  <a:tcPr/>
                </a:tc>
                <a:tc>
                  <a:txBody>
                    <a:bodyPr/>
                    <a:lstStyle/>
                    <a:p>
                      <a:pPr algn="ctr"/>
                      <a:r>
                        <a:rPr lang="en-US" sz="1100" dirty="0">
                          <a:latin typeface="Times New Roman" panose="02020603050405020304" pitchFamily="18" charset="0"/>
                          <a:cs typeface="Times New Roman" panose="02020603050405020304" pitchFamily="18" charset="0"/>
                        </a:rPr>
                        <a:t>1869688,51</a:t>
                      </a:r>
                      <a:endParaRPr lang="ru-RU" sz="1100" dirty="0">
                        <a:latin typeface="Times New Roman" panose="02020603050405020304" pitchFamily="18" charset="0"/>
                        <a:cs typeface="Times New Roman" panose="02020603050405020304" pitchFamily="18" charset="0"/>
                      </a:endParaRPr>
                    </a:p>
                  </a:txBody>
                  <a:tcPr/>
                </a:tc>
                <a:tc>
                  <a:txBody>
                    <a:bodyPr/>
                    <a:lstStyle/>
                    <a:p>
                      <a:pPr algn="ctr"/>
                      <a:r>
                        <a:rPr lang="ru-RU" sz="1100" dirty="0">
                          <a:latin typeface="Times New Roman" panose="02020603050405020304" pitchFamily="18" charset="0"/>
                          <a:cs typeface="Times New Roman" panose="02020603050405020304" pitchFamily="18" charset="0"/>
                        </a:rPr>
                        <a:t>1450000</a:t>
                      </a:r>
                    </a:p>
                  </a:txBody>
                  <a:tcPr/>
                </a:tc>
                <a:tc>
                  <a:txBody>
                    <a:bodyPr/>
                    <a:lstStyle/>
                    <a:p>
                      <a:pPr algn="ctr"/>
                      <a:r>
                        <a:rPr lang="ru-RU" sz="1100" dirty="0">
                          <a:latin typeface="Times New Roman" panose="02020603050405020304" pitchFamily="18" charset="0"/>
                          <a:cs typeface="Times New Roman" panose="02020603050405020304" pitchFamily="18" charset="0"/>
                        </a:rPr>
                        <a:t>2200000</a:t>
                      </a:r>
                    </a:p>
                  </a:txBody>
                  <a:tcPr/>
                </a:tc>
                <a:tc>
                  <a:txBody>
                    <a:bodyPr/>
                    <a:lstStyle/>
                    <a:p>
                      <a:pPr algn="ctr"/>
                      <a:r>
                        <a:rPr lang="ru-RU" sz="1100" dirty="0">
                          <a:latin typeface="Times New Roman" panose="02020603050405020304" pitchFamily="18" charset="0"/>
                          <a:cs typeface="Times New Roman" panose="02020603050405020304" pitchFamily="18" charset="0"/>
                        </a:rPr>
                        <a:t>117,67</a:t>
                      </a:r>
                    </a:p>
                  </a:txBody>
                  <a:tcPr/>
                </a:tc>
                <a:tc>
                  <a:txBody>
                    <a:bodyPr/>
                    <a:lstStyle/>
                    <a:p>
                      <a:pPr algn="ctr"/>
                      <a:r>
                        <a:rPr lang="ru-RU" sz="1100" dirty="0">
                          <a:latin typeface="Times New Roman" panose="02020603050405020304" pitchFamily="18" charset="0"/>
                          <a:cs typeface="Times New Roman" panose="02020603050405020304" pitchFamily="18" charset="0"/>
                        </a:rPr>
                        <a:t>151,72</a:t>
                      </a:r>
                    </a:p>
                  </a:txBody>
                  <a:tcPr/>
                </a:tc>
                <a:tc>
                  <a:txBody>
                    <a:bodyPr/>
                    <a:lstStyle/>
                    <a:p>
                      <a:pPr algn="ctr"/>
                      <a:r>
                        <a:rPr lang="ru-RU" sz="1100" dirty="0">
                          <a:latin typeface="Times New Roman" panose="02020603050405020304" pitchFamily="18" charset="0"/>
                          <a:cs typeface="Times New Roman" panose="02020603050405020304" pitchFamily="18" charset="0"/>
                        </a:rPr>
                        <a:t>2300000</a:t>
                      </a:r>
                    </a:p>
                  </a:txBody>
                  <a:tcPr/>
                </a:tc>
                <a:tc>
                  <a:txBody>
                    <a:bodyPr/>
                    <a:lstStyle/>
                    <a:p>
                      <a:pPr algn="ctr"/>
                      <a:r>
                        <a:rPr lang="ru-RU" sz="1100" dirty="0">
                          <a:latin typeface="Times New Roman" panose="02020603050405020304" pitchFamily="18" charset="0"/>
                          <a:cs typeface="Times New Roman" panose="02020603050405020304" pitchFamily="18" charset="0"/>
                        </a:rPr>
                        <a:t>2300000</a:t>
                      </a:r>
                    </a:p>
                  </a:txBody>
                  <a:tcPr/>
                </a:tc>
                <a:tc>
                  <a:txBody>
                    <a:bodyPr/>
                    <a:lstStyle/>
                    <a:p>
                      <a:pPr algn="ctr"/>
                      <a:r>
                        <a:rPr lang="ru-RU" sz="1100" dirty="0">
                          <a:latin typeface="Times New Roman" panose="02020603050405020304" pitchFamily="18" charset="0"/>
                          <a:cs typeface="Times New Roman" panose="02020603050405020304" pitchFamily="18" charset="0"/>
                        </a:rPr>
                        <a:t>100%</a:t>
                      </a:r>
                    </a:p>
                  </a:txBody>
                  <a:tcPr/>
                </a:tc>
                <a:extLst>
                  <a:ext uri="{0D108BD9-81ED-4DB2-BD59-A6C34878D82A}">
                    <a16:rowId xmlns:a16="http://schemas.microsoft.com/office/drawing/2014/main" val="1772631179"/>
                  </a:ext>
                </a:extLst>
              </a:tr>
            </a:tbl>
          </a:graphicData>
        </a:graphic>
      </p:graphicFrame>
      <p:pic>
        <p:nvPicPr>
          <p:cNvPr id="7" name="Рисунок 6">
            <a:extLst>
              <a:ext uri="{FF2B5EF4-FFF2-40B4-BE49-F238E27FC236}">
                <a16:creationId xmlns:a16="http://schemas.microsoft.com/office/drawing/2014/main" id="{AF78B24B-1492-3C68-96BA-977CC7B36F2B}"/>
              </a:ext>
            </a:extLst>
          </p:cNvPr>
          <p:cNvPicPr>
            <a:picLocks noChangeAspect="1"/>
          </p:cNvPicPr>
          <p:nvPr/>
        </p:nvPicPr>
        <p:blipFill>
          <a:blip r:embed="rId3"/>
          <a:stretch>
            <a:fillRect/>
          </a:stretch>
        </p:blipFill>
        <p:spPr>
          <a:xfrm>
            <a:off x="192947" y="1534509"/>
            <a:ext cx="1140903" cy="1060048"/>
          </a:xfrm>
          <a:prstGeom prst="rect">
            <a:avLst/>
          </a:prstGeom>
        </p:spPr>
      </p:pic>
      <p:pic>
        <p:nvPicPr>
          <p:cNvPr id="9" name="Рисунок 8" descr="Изображение выглядит как текст, часы&#10;&#10;Автоматически созданное описание">
            <a:extLst>
              <a:ext uri="{FF2B5EF4-FFF2-40B4-BE49-F238E27FC236}">
                <a16:creationId xmlns:a16="http://schemas.microsoft.com/office/drawing/2014/main" id="{E02818B0-7724-CF4C-300A-51BDBEC626A3}"/>
              </a:ext>
            </a:extLst>
          </p:cNvPr>
          <p:cNvPicPr>
            <a:picLocks noChangeAspect="1"/>
          </p:cNvPicPr>
          <p:nvPr/>
        </p:nvPicPr>
        <p:blipFill>
          <a:blip r:embed="rId4"/>
          <a:stretch>
            <a:fillRect/>
          </a:stretch>
        </p:blipFill>
        <p:spPr>
          <a:xfrm>
            <a:off x="192947" y="2678149"/>
            <a:ext cx="1140903" cy="562598"/>
          </a:xfrm>
          <a:prstGeom prst="rect">
            <a:avLst/>
          </a:prstGeom>
        </p:spPr>
      </p:pic>
      <p:pic>
        <p:nvPicPr>
          <p:cNvPr id="15" name="Рисунок 14" descr="Изображение выглядит как текст, электроника&#10;&#10;Автоматически созданное описание">
            <a:extLst>
              <a:ext uri="{FF2B5EF4-FFF2-40B4-BE49-F238E27FC236}">
                <a16:creationId xmlns:a16="http://schemas.microsoft.com/office/drawing/2014/main" id="{6FE2E704-B934-2DBE-519E-0133B7252CBE}"/>
              </a:ext>
            </a:extLst>
          </p:cNvPr>
          <p:cNvPicPr>
            <a:picLocks noChangeAspect="1"/>
          </p:cNvPicPr>
          <p:nvPr/>
        </p:nvPicPr>
        <p:blipFill>
          <a:blip r:embed="rId5"/>
          <a:stretch>
            <a:fillRect/>
          </a:stretch>
        </p:blipFill>
        <p:spPr>
          <a:xfrm>
            <a:off x="192947" y="3251126"/>
            <a:ext cx="1140903" cy="1123543"/>
          </a:xfrm>
          <a:prstGeom prst="rect">
            <a:avLst/>
          </a:prstGeom>
        </p:spPr>
      </p:pic>
      <p:pic>
        <p:nvPicPr>
          <p:cNvPr id="17" name="Рисунок 16" descr="Изображение выглядит как текст, внутренний">
            <a:extLst>
              <a:ext uri="{FF2B5EF4-FFF2-40B4-BE49-F238E27FC236}">
                <a16:creationId xmlns:a16="http://schemas.microsoft.com/office/drawing/2014/main" id="{5EB5FDCF-6EF8-A538-0D21-D3168D2D522A}"/>
              </a:ext>
            </a:extLst>
          </p:cNvPr>
          <p:cNvPicPr>
            <a:picLocks noChangeAspect="1"/>
          </p:cNvPicPr>
          <p:nvPr/>
        </p:nvPicPr>
        <p:blipFill>
          <a:blip r:embed="rId6"/>
          <a:stretch>
            <a:fillRect/>
          </a:stretch>
        </p:blipFill>
        <p:spPr>
          <a:xfrm>
            <a:off x="192947" y="4376579"/>
            <a:ext cx="1140903" cy="689627"/>
          </a:xfrm>
          <a:prstGeom prst="rect">
            <a:avLst/>
          </a:prstGeom>
        </p:spPr>
      </p:pic>
      <p:pic>
        <p:nvPicPr>
          <p:cNvPr id="23" name="Рисунок 22" descr="Изображение выглядит как текст, трава, внешний, сельскохозяйственная машина&#10;&#10;Автоматически созданное описание">
            <a:extLst>
              <a:ext uri="{FF2B5EF4-FFF2-40B4-BE49-F238E27FC236}">
                <a16:creationId xmlns:a16="http://schemas.microsoft.com/office/drawing/2014/main" id="{20187366-376A-8DF1-714B-3E12C56216C2}"/>
              </a:ext>
            </a:extLst>
          </p:cNvPr>
          <p:cNvPicPr>
            <a:picLocks noChangeAspect="1"/>
          </p:cNvPicPr>
          <p:nvPr/>
        </p:nvPicPr>
        <p:blipFill>
          <a:blip r:embed="rId7"/>
          <a:stretch>
            <a:fillRect/>
          </a:stretch>
        </p:blipFill>
        <p:spPr>
          <a:xfrm>
            <a:off x="192947" y="5149798"/>
            <a:ext cx="1140904" cy="491549"/>
          </a:xfrm>
          <a:prstGeom prst="rect">
            <a:avLst/>
          </a:prstGeom>
        </p:spPr>
      </p:pic>
      <p:pic>
        <p:nvPicPr>
          <p:cNvPr id="25" name="Рисунок 24">
            <a:extLst>
              <a:ext uri="{FF2B5EF4-FFF2-40B4-BE49-F238E27FC236}">
                <a16:creationId xmlns:a16="http://schemas.microsoft.com/office/drawing/2014/main" id="{971FAC7C-949B-3E1A-9204-3D6A011C9A0B}"/>
              </a:ext>
            </a:extLst>
          </p:cNvPr>
          <p:cNvPicPr>
            <a:picLocks noChangeAspect="1"/>
          </p:cNvPicPr>
          <p:nvPr/>
        </p:nvPicPr>
        <p:blipFill>
          <a:blip r:embed="rId8"/>
          <a:stretch>
            <a:fillRect/>
          </a:stretch>
        </p:blipFill>
        <p:spPr>
          <a:xfrm>
            <a:off x="192947" y="5792923"/>
            <a:ext cx="1140903" cy="868263"/>
          </a:xfrm>
          <a:prstGeom prst="rect">
            <a:avLst/>
          </a:prstGeom>
        </p:spPr>
      </p:pic>
    </p:spTree>
    <p:extLst>
      <p:ext uri="{BB962C8B-B14F-4D97-AF65-F5344CB8AC3E}">
        <p14:creationId xmlns:p14="http://schemas.microsoft.com/office/powerpoint/2010/main" val="42477941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EFC8762B-9C54-ACE6-4DC8-3584CF562218}"/>
              </a:ext>
            </a:extLst>
          </p:cNvPr>
          <p:cNvPicPr>
            <a:picLocks noChangeAspect="1"/>
          </p:cNvPicPr>
          <p:nvPr/>
        </p:nvPicPr>
        <p:blipFill>
          <a:blip r:embed="rId2"/>
          <a:stretch>
            <a:fillRect/>
          </a:stretch>
        </p:blipFill>
        <p:spPr>
          <a:xfrm>
            <a:off x="0" y="0"/>
            <a:ext cx="12192000" cy="6857999"/>
          </a:xfrm>
          <a:prstGeom prst="rect">
            <a:avLst/>
          </a:prstGeom>
        </p:spPr>
      </p:pic>
      <p:graphicFrame>
        <p:nvGraphicFramePr>
          <p:cNvPr id="4" name="Таблица 6">
            <a:extLst>
              <a:ext uri="{FF2B5EF4-FFF2-40B4-BE49-F238E27FC236}">
                <a16:creationId xmlns:a16="http://schemas.microsoft.com/office/drawing/2014/main" id="{92A38C2E-FA2C-7B98-2265-CF60FDEB743C}"/>
              </a:ext>
            </a:extLst>
          </p:cNvPr>
          <p:cNvGraphicFramePr>
            <a:graphicFrameLocks noGrp="1"/>
          </p:cNvGraphicFramePr>
          <p:nvPr>
            <p:extLst>
              <p:ext uri="{D42A27DB-BD31-4B8C-83A1-F6EECF244321}">
                <p14:modId xmlns:p14="http://schemas.microsoft.com/office/powerpoint/2010/main" val="1042226357"/>
              </p:ext>
            </p:extLst>
          </p:nvPr>
        </p:nvGraphicFramePr>
        <p:xfrm>
          <a:off x="125835" y="226178"/>
          <a:ext cx="11660698" cy="2525411"/>
        </p:xfrm>
        <a:graphic>
          <a:graphicData uri="http://schemas.openxmlformats.org/drawingml/2006/table">
            <a:tbl>
              <a:tblPr firstRow="1" bandRow="1">
                <a:tableStyleId>{22838BEF-8BB2-4498-84A7-C5851F593DF1}</a:tableStyleId>
              </a:tblPr>
              <a:tblGrid>
                <a:gridCol w="1157681">
                  <a:extLst>
                    <a:ext uri="{9D8B030D-6E8A-4147-A177-3AD203B41FA5}">
                      <a16:colId xmlns:a16="http://schemas.microsoft.com/office/drawing/2014/main" val="564279074"/>
                    </a:ext>
                  </a:extLst>
                </a:gridCol>
                <a:gridCol w="1870744">
                  <a:extLst>
                    <a:ext uri="{9D8B030D-6E8A-4147-A177-3AD203B41FA5}">
                      <a16:colId xmlns:a16="http://schemas.microsoft.com/office/drawing/2014/main" val="3448297871"/>
                    </a:ext>
                  </a:extLst>
                </a:gridCol>
                <a:gridCol w="1040235">
                  <a:extLst>
                    <a:ext uri="{9D8B030D-6E8A-4147-A177-3AD203B41FA5}">
                      <a16:colId xmlns:a16="http://schemas.microsoft.com/office/drawing/2014/main" val="1865636448"/>
                    </a:ext>
                  </a:extLst>
                </a:gridCol>
                <a:gridCol w="822121">
                  <a:extLst>
                    <a:ext uri="{9D8B030D-6E8A-4147-A177-3AD203B41FA5}">
                      <a16:colId xmlns:a16="http://schemas.microsoft.com/office/drawing/2014/main" val="2854175519"/>
                    </a:ext>
                  </a:extLst>
                </a:gridCol>
                <a:gridCol w="897622">
                  <a:extLst>
                    <a:ext uri="{9D8B030D-6E8A-4147-A177-3AD203B41FA5}">
                      <a16:colId xmlns:a16="http://schemas.microsoft.com/office/drawing/2014/main" val="2174965571"/>
                    </a:ext>
                  </a:extLst>
                </a:gridCol>
                <a:gridCol w="864067">
                  <a:extLst>
                    <a:ext uri="{9D8B030D-6E8A-4147-A177-3AD203B41FA5}">
                      <a16:colId xmlns:a16="http://schemas.microsoft.com/office/drawing/2014/main" val="19664591"/>
                    </a:ext>
                  </a:extLst>
                </a:gridCol>
                <a:gridCol w="922789">
                  <a:extLst>
                    <a:ext uri="{9D8B030D-6E8A-4147-A177-3AD203B41FA5}">
                      <a16:colId xmlns:a16="http://schemas.microsoft.com/office/drawing/2014/main" val="1520574171"/>
                    </a:ext>
                  </a:extLst>
                </a:gridCol>
                <a:gridCol w="847288">
                  <a:extLst>
                    <a:ext uri="{9D8B030D-6E8A-4147-A177-3AD203B41FA5}">
                      <a16:colId xmlns:a16="http://schemas.microsoft.com/office/drawing/2014/main" val="3267095644"/>
                    </a:ext>
                  </a:extLst>
                </a:gridCol>
                <a:gridCol w="1199625">
                  <a:extLst>
                    <a:ext uri="{9D8B030D-6E8A-4147-A177-3AD203B41FA5}">
                      <a16:colId xmlns:a16="http://schemas.microsoft.com/office/drawing/2014/main" val="1093503490"/>
                    </a:ext>
                  </a:extLst>
                </a:gridCol>
                <a:gridCol w="2038526">
                  <a:extLst>
                    <a:ext uri="{9D8B030D-6E8A-4147-A177-3AD203B41FA5}">
                      <a16:colId xmlns:a16="http://schemas.microsoft.com/office/drawing/2014/main" val="918015735"/>
                    </a:ext>
                  </a:extLst>
                </a:gridCol>
              </a:tblGrid>
              <a:tr h="657712">
                <a:tc>
                  <a:txBody>
                    <a:bodyPr/>
                    <a:lstStyle/>
                    <a:p>
                      <a:pPr algn="ctr"/>
                      <a:r>
                        <a:rPr lang="ru-RU" sz="1100" dirty="0">
                          <a:latin typeface="Times New Roman" panose="02020603050405020304" pitchFamily="18" charset="0"/>
                          <a:cs typeface="Times New Roman" panose="02020603050405020304" pitchFamily="18" charset="0"/>
                        </a:rPr>
                        <a:t>№ п/п</a:t>
                      </a:r>
                    </a:p>
                  </a:txBody>
                  <a:tcPr/>
                </a:tc>
                <a:tc>
                  <a:txBody>
                    <a:bodyPr/>
                    <a:lstStyle/>
                    <a:p>
                      <a:pPr algn="ctr"/>
                      <a:r>
                        <a:rPr lang="ru-RU" sz="1100" dirty="0">
                          <a:latin typeface="Times New Roman" panose="02020603050405020304" pitchFamily="18" charset="0"/>
                          <a:cs typeface="Times New Roman" panose="02020603050405020304" pitchFamily="18" charset="0"/>
                        </a:rPr>
                        <a:t>Наименование налога, сбора</a:t>
                      </a:r>
                    </a:p>
                  </a:txBody>
                  <a:tcPr/>
                </a:tc>
                <a:tc>
                  <a:txBody>
                    <a:bodyPr/>
                    <a:lstStyle/>
                    <a:p>
                      <a:pPr algn="ctr"/>
                      <a:r>
                        <a:rPr lang="ru-RU" sz="1100" dirty="0">
                          <a:latin typeface="Times New Roman" panose="02020603050405020304" pitchFamily="18" charset="0"/>
                          <a:cs typeface="Times New Roman" panose="02020603050405020304" pitchFamily="18" charset="0"/>
                        </a:rPr>
                        <a:t>2021г (отчет)</a:t>
                      </a:r>
                    </a:p>
                  </a:txBody>
                  <a:tcPr/>
                </a:tc>
                <a:tc>
                  <a:txBody>
                    <a:bodyPr/>
                    <a:lstStyle/>
                    <a:p>
                      <a:pPr algn="ctr"/>
                      <a:r>
                        <a:rPr lang="ru-RU" sz="1100" dirty="0">
                          <a:latin typeface="Times New Roman" panose="02020603050405020304" pitchFamily="18" charset="0"/>
                          <a:cs typeface="Times New Roman" panose="02020603050405020304" pitchFamily="18" charset="0"/>
                        </a:rPr>
                        <a:t>2022г (оценка)</a:t>
                      </a:r>
                    </a:p>
                  </a:txBody>
                  <a:tcPr/>
                </a:tc>
                <a:tc>
                  <a:txBody>
                    <a:bodyPr/>
                    <a:lstStyle/>
                    <a:p>
                      <a:pPr algn="ctr"/>
                      <a:r>
                        <a:rPr lang="ru-RU" sz="1100" dirty="0">
                          <a:latin typeface="Times New Roman" panose="02020603050405020304" pitchFamily="18" charset="0"/>
                          <a:cs typeface="Times New Roman" panose="02020603050405020304" pitchFamily="18" charset="0"/>
                        </a:rPr>
                        <a:t>2023г (план)</a:t>
                      </a:r>
                    </a:p>
                  </a:txBody>
                  <a:tcPr/>
                </a:tc>
                <a:tc>
                  <a:txBody>
                    <a:bodyPr/>
                    <a:lstStyle/>
                    <a:p>
                      <a:pPr algn="ctr"/>
                      <a:r>
                        <a:rPr lang="ru-RU" sz="1100" dirty="0">
                          <a:latin typeface="Times New Roman" panose="02020603050405020304" pitchFamily="18" charset="0"/>
                          <a:cs typeface="Times New Roman" panose="02020603050405020304" pitchFamily="18" charset="0"/>
                        </a:rPr>
                        <a:t>% 2023г к 2021г</a:t>
                      </a:r>
                    </a:p>
                  </a:txBody>
                  <a:tcPr/>
                </a:tc>
                <a:tc>
                  <a:txBody>
                    <a:bodyPr/>
                    <a:lstStyle/>
                    <a:p>
                      <a:pPr algn="ctr"/>
                      <a:r>
                        <a:rPr lang="ru-RU" sz="1100" dirty="0">
                          <a:latin typeface="Times New Roman" panose="02020603050405020304" pitchFamily="18" charset="0"/>
                          <a:cs typeface="Times New Roman" panose="02020603050405020304" pitchFamily="18" charset="0"/>
                        </a:rPr>
                        <a:t>%2023г к 2022г</a:t>
                      </a:r>
                    </a:p>
                  </a:txBody>
                  <a:tcPr/>
                </a:tc>
                <a:tc>
                  <a:txBody>
                    <a:bodyPr/>
                    <a:lstStyle/>
                    <a:p>
                      <a:pPr algn="ctr"/>
                      <a:r>
                        <a:rPr lang="ru-RU" sz="1100" dirty="0">
                          <a:latin typeface="Times New Roman" panose="02020603050405020304" pitchFamily="18" charset="0"/>
                          <a:cs typeface="Times New Roman" panose="02020603050405020304" pitchFamily="18" charset="0"/>
                        </a:rPr>
                        <a:t>2024г (прогноз)</a:t>
                      </a:r>
                    </a:p>
                  </a:txBody>
                  <a:tcPr/>
                </a:tc>
                <a:tc>
                  <a:txBody>
                    <a:bodyPr/>
                    <a:lstStyle/>
                    <a:p>
                      <a:pPr algn="ctr"/>
                      <a:r>
                        <a:rPr lang="ru-RU" sz="1100" dirty="0">
                          <a:latin typeface="Times New Roman" panose="02020603050405020304" pitchFamily="18" charset="0"/>
                          <a:cs typeface="Times New Roman" panose="02020603050405020304" pitchFamily="18" charset="0"/>
                        </a:rPr>
                        <a:t>2025г (прогноз)</a:t>
                      </a:r>
                    </a:p>
                  </a:txBody>
                  <a:tcPr/>
                </a:tc>
                <a:tc>
                  <a:txBody>
                    <a:bodyPr/>
                    <a:lstStyle/>
                    <a:p>
                      <a:pPr algn="ctr"/>
                      <a:r>
                        <a:rPr lang="ru-RU" sz="1100" dirty="0">
                          <a:latin typeface="Times New Roman" panose="02020603050405020304" pitchFamily="18" charset="0"/>
                          <a:cs typeface="Times New Roman" panose="02020603050405020304" pitchFamily="18" charset="0"/>
                        </a:rPr>
                        <a:t>Норматив отчислений</a:t>
                      </a:r>
                    </a:p>
                  </a:txBody>
                  <a:tcPr/>
                </a:tc>
                <a:extLst>
                  <a:ext uri="{0D108BD9-81ED-4DB2-BD59-A6C34878D82A}">
                    <a16:rowId xmlns:a16="http://schemas.microsoft.com/office/drawing/2014/main" val="1535082943"/>
                  </a:ext>
                </a:extLst>
              </a:tr>
              <a:tr h="634517">
                <a:tc>
                  <a:txBody>
                    <a:bodyPr/>
                    <a:lstStyle/>
                    <a:p>
                      <a:pPr algn="ctr"/>
                      <a:endParaRPr lang="ru-RU" sz="1100" dirty="0">
                        <a:latin typeface="Times New Roman" panose="02020603050405020304" pitchFamily="18" charset="0"/>
                        <a:cs typeface="Times New Roman" panose="02020603050405020304" pitchFamily="18" charset="0"/>
                      </a:endParaRPr>
                    </a:p>
                  </a:txBody>
                  <a:tcPr/>
                </a:tc>
                <a:tc>
                  <a:txBody>
                    <a:bodyPr/>
                    <a:lstStyle/>
                    <a:p>
                      <a:pPr algn="just"/>
                      <a:r>
                        <a:rPr lang="ru-RU" sz="1100" dirty="0">
                          <a:latin typeface="Times New Roman" panose="02020603050405020304" pitchFamily="18" charset="0"/>
                          <a:cs typeface="Times New Roman" panose="02020603050405020304" pitchFamily="18" charset="0"/>
                        </a:rPr>
                        <a:t>Налог на имущество физических лиц</a:t>
                      </a:r>
                    </a:p>
                  </a:txBody>
                  <a:tcPr/>
                </a:tc>
                <a:tc>
                  <a:txBody>
                    <a:bodyPr/>
                    <a:lstStyle/>
                    <a:p>
                      <a:pPr algn="ctr"/>
                      <a:r>
                        <a:rPr lang="ru-RU" sz="1100" dirty="0">
                          <a:latin typeface="Times New Roman" panose="02020603050405020304" pitchFamily="18" charset="0"/>
                          <a:cs typeface="Times New Roman" panose="02020603050405020304" pitchFamily="18" charset="0"/>
                        </a:rPr>
                        <a:t>2988538,66</a:t>
                      </a:r>
                    </a:p>
                  </a:txBody>
                  <a:tcPr/>
                </a:tc>
                <a:tc>
                  <a:txBody>
                    <a:bodyPr/>
                    <a:lstStyle/>
                    <a:p>
                      <a:pPr algn="ctr"/>
                      <a:r>
                        <a:rPr lang="ru-RU" sz="1100" dirty="0">
                          <a:latin typeface="Times New Roman" panose="02020603050405020304" pitchFamily="18" charset="0"/>
                          <a:cs typeface="Times New Roman" panose="02020603050405020304" pitchFamily="18" charset="0"/>
                        </a:rPr>
                        <a:t>2100000</a:t>
                      </a:r>
                    </a:p>
                  </a:txBody>
                  <a:tcPr/>
                </a:tc>
                <a:tc>
                  <a:txBody>
                    <a:bodyPr/>
                    <a:lstStyle/>
                    <a:p>
                      <a:pPr algn="ctr"/>
                      <a:r>
                        <a:rPr lang="ru-RU" sz="1100" dirty="0">
                          <a:latin typeface="Times New Roman" panose="02020603050405020304" pitchFamily="18" charset="0"/>
                          <a:cs typeface="Times New Roman" panose="02020603050405020304" pitchFamily="18" charset="0"/>
                        </a:rPr>
                        <a:t>3300000</a:t>
                      </a:r>
                    </a:p>
                  </a:txBody>
                  <a:tcPr/>
                </a:tc>
                <a:tc>
                  <a:txBody>
                    <a:bodyPr/>
                    <a:lstStyle/>
                    <a:p>
                      <a:pPr algn="ctr"/>
                      <a:r>
                        <a:rPr lang="ru-RU" sz="1100" dirty="0">
                          <a:latin typeface="Times New Roman" panose="02020603050405020304" pitchFamily="18" charset="0"/>
                          <a:cs typeface="Times New Roman" panose="02020603050405020304" pitchFamily="18" charset="0"/>
                        </a:rPr>
                        <a:t>110,42</a:t>
                      </a:r>
                    </a:p>
                  </a:txBody>
                  <a:tcPr/>
                </a:tc>
                <a:tc>
                  <a:txBody>
                    <a:bodyPr/>
                    <a:lstStyle/>
                    <a:p>
                      <a:pPr algn="ctr"/>
                      <a:r>
                        <a:rPr lang="ru-RU" sz="1100" dirty="0">
                          <a:latin typeface="Times New Roman" panose="02020603050405020304" pitchFamily="18" charset="0"/>
                          <a:cs typeface="Times New Roman" panose="02020603050405020304" pitchFamily="18" charset="0"/>
                        </a:rPr>
                        <a:t>157,14</a:t>
                      </a:r>
                    </a:p>
                  </a:txBody>
                  <a:tcPr/>
                </a:tc>
                <a:tc>
                  <a:txBody>
                    <a:bodyPr/>
                    <a:lstStyle/>
                    <a:p>
                      <a:pPr algn="ctr"/>
                      <a:r>
                        <a:rPr lang="ru-RU" sz="1100" dirty="0">
                          <a:latin typeface="Times New Roman" panose="02020603050405020304" pitchFamily="18" charset="0"/>
                          <a:cs typeface="Times New Roman" panose="02020603050405020304" pitchFamily="18" charset="0"/>
                        </a:rPr>
                        <a:t>3500000</a:t>
                      </a:r>
                    </a:p>
                  </a:txBody>
                  <a:tcPr/>
                </a:tc>
                <a:tc>
                  <a:txBody>
                    <a:bodyPr/>
                    <a:lstStyle/>
                    <a:p>
                      <a:pPr algn="ctr"/>
                      <a:r>
                        <a:rPr lang="ru-RU" sz="1100" dirty="0">
                          <a:latin typeface="Times New Roman" panose="02020603050405020304" pitchFamily="18" charset="0"/>
                          <a:cs typeface="Times New Roman" panose="02020603050405020304" pitchFamily="18" charset="0"/>
                        </a:rPr>
                        <a:t>3500000</a:t>
                      </a:r>
                    </a:p>
                  </a:txBody>
                  <a:tcPr/>
                </a:tc>
                <a:tc>
                  <a:txBody>
                    <a:bodyPr/>
                    <a:lstStyle/>
                    <a:p>
                      <a:pPr algn="ctr"/>
                      <a:r>
                        <a:rPr lang="ru-RU" sz="1100" dirty="0">
                          <a:latin typeface="Times New Roman" panose="02020603050405020304" pitchFamily="18" charset="0"/>
                          <a:cs typeface="Times New Roman" panose="02020603050405020304" pitchFamily="18" charset="0"/>
                        </a:rPr>
                        <a:t>100%</a:t>
                      </a:r>
                    </a:p>
                  </a:txBody>
                  <a:tcPr/>
                </a:tc>
                <a:extLst>
                  <a:ext uri="{0D108BD9-81ED-4DB2-BD59-A6C34878D82A}">
                    <a16:rowId xmlns:a16="http://schemas.microsoft.com/office/drawing/2014/main" val="2001293590"/>
                  </a:ext>
                </a:extLst>
              </a:tr>
              <a:tr h="520118">
                <a:tc>
                  <a:txBody>
                    <a:bodyPr/>
                    <a:lstStyle/>
                    <a:p>
                      <a:pPr algn="ctr"/>
                      <a:endParaRPr lang="ru-RU" sz="1100" dirty="0">
                        <a:latin typeface="Times New Roman" panose="02020603050405020304" pitchFamily="18" charset="0"/>
                        <a:cs typeface="Times New Roman" panose="02020603050405020304" pitchFamily="18" charset="0"/>
                      </a:endParaRPr>
                    </a:p>
                  </a:txBody>
                  <a:tcPr/>
                </a:tc>
                <a:tc>
                  <a:txBody>
                    <a:bodyPr/>
                    <a:lstStyle/>
                    <a:p>
                      <a:pPr algn="just"/>
                      <a:r>
                        <a:rPr lang="ru-RU" sz="1100" dirty="0">
                          <a:latin typeface="Times New Roman" panose="02020603050405020304" pitchFamily="18" charset="0"/>
                          <a:cs typeface="Times New Roman" panose="02020603050405020304" pitchFamily="18" charset="0"/>
                        </a:rPr>
                        <a:t>Земельный налог</a:t>
                      </a:r>
                    </a:p>
                  </a:txBody>
                  <a:tcPr/>
                </a:tc>
                <a:tc>
                  <a:txBody>
                    <a:bodyPr/>
                    <a:lstStyle/>
                    <a:p>
                      <a:pPr algn="ctr"/>
                      <a:r>
                        <a:rPr lang="ru-RU" sz="1100" dirty="0">
                          <a:latin typeface="Times New Roman" panose="02020603050405020304" pitchFamily="18" charset="0"/>
                          <a:cs typeface="Times New Roman" panose="02020603050405020304" pitchFamily="18" charset="0"/>
                        </a:rPr>
                        <a:t>4911898,22</a:t>
                      </a:r>
                    </a:p>
                  </a:txBody>
                  <a:tcPr/>
                </a:tc>
                <a:tc>
                  <a:txBody>
                    <a:bodyPr/>
                    <a:lstStyle/>
                    <a:p>
                      <a:pPr algn="ctr"/>
                      <a:r>
                        <a:rPr lang="ru-RU" sz="1100" dirty="0">
                          <a:latin typeface="Times New Roman" panose="02020603050405020304" pitchFamily="18" charset="0"/>
                          <a:cs typeface="Times New Roman" panose="02020603050405020304" pitchFamily="18" charset="0"/>
                        </a:rPr>
                        <a:t>3816000</a:t>
                      </a:r>
                    </a:p>
                  </a:txBody>
                  <a:tcPr/>
                </a:tc>
                <a:tc>
                  <a:txBody>
                    <a:bodyPr/>
                    <a:lstStyle/>
                    <a:p>
                      <a:pPr algn="ctr"/>
                      <a:r>
                        <a:rPr lang="ru-RU" sz="1100" dirty="0">
                          <a:latin typeface="Times New Roman" panose="02020603050405020304" pitchFamily="18" charset="0"/>
                          <a:cs typeface="Times New Roman" panose="02020603050405020304" pitchFamily="18" charset="0"/>
                        </a:rPr>
                        <a:t>3806000</a:t>
                      </a:r>
                    </a:p>
                  </a:txBody>
                  <a:tcPr/>
                </a:tc>
                <a:tc>
                  <a:txBody>
                    <a:bodyPr/>
                    <a:lstStyle/>
                    <a:p>
                      <a:pPr algn="ctr"/>
                      <a:r>
                        <a:rPr lang="ru-RU" sz="1100" dirty="0">
                          <a:latin typeface="Times New Roman" panose="02020603050405020304" pitchFamily="18" charset="0"/>
                          <a:cs typeface="Times New Roman" panose="02020603050405020304" pitchFamily="18" charset="0"/>
                        </a:rPr>
                        <a:t>77,49</a:t>
                      </a:r>
                    </a:p>
                  </a:txBody>
                  <a:tcPr/>
                </a:tc>
                <a:tc>
                  <a:txBody>
                    <a:bodyPr/>
                    <a:lstStyle/>
                    <a:p>
                      <a:pPr algn="ctr"/>
                      <a:r>
                        <a:rPr lang="ru-RU" sz="1100" dirty="0">
                          <a:latin typeface="Times New Roman" panose="02020603050405020304" pitchFamily="18" charset="0"/>
                          <a:cs typeface="Times New Roman" panose="02020603050405020304" pitchFamily="18" charset="0"/>
                        </a:rPr>
                        <a:t>99,74</a:t>
                      </a:r>
                    </a:p>
                  </a:txBody>
                  <a:tcPr/>
                </a:tc>
                <a:tc>
                  <a:txBody>
                    <a:bodyPr/>
                    <a:lstStyle/>
                    <a:p>
                      <a:pPr algn="ctr"/>
                      <a:r>
                        <a:rPr lang="ru-RU" sz="1100" dirty="0">
                          <a:latin typeface="Times New Roman" panose="02020603050405020304" pitchFamily="18" charset="0"/>
                          <a:cs typeface="Times New Roman" panose="02020603050405020304" pitchFamily="18" charset="0"/>
                        </a:rPr>
                        <a:t>3806000</a:t>
                      </a:r>
                    </a:p>
                  </a:txBody>
                  <a:tcPr/>
                </a:tc>
                <a:tc>
                  <a:txBody>
                    <a:bodyPr/>
                    <a:lstStyle/>
                    <a:p>
                      <a:pPr algn="ctr"/>
                      <a:r>
                        <a:rPr lang="ru-RU" sz="1100" dirty="0">
                          <a:latin typeface="Times New Roman" panose="02020603050405020304" pitchFamily="18" charset="0"/>
                          <a:cs typeface="Times New Roman" panose="02020603050405020304" pitchFamily="18" charset="0"/>
                        </a:rPr>
                        <a:t>3806000</a:t>
                      </a:r>
                    </a:p>
                  </a:txBody>
                  <a:tcPr/>
                </a:tc>
                <a:tc>
                  <a:txBody>
                    <a:bodyPr/>
                    <a:lstStyle/>
                    <a:p>
                      <a:pPr algn="ctr"/>
                      <a:r>
                        <a:rPr lang="ru-RU" sz="1100" dirty="0">
                          <a:latin typeface="Times New Roman" panose="02020603050405020304" pitchFamily="18" charset="0"/>
                          <a:cs typeface="Times New Roman" panose="02020603050405020304" pitchFamily="18" charset="0"/>
                        </a:rPr>
                        <a:t>100%</a:t>
                      </a:r>
                    </a:p>
                  </a:txBody>
                  <a:tcPr/>
                </a:tc>
                <a:extLst>
                  <a:ext uri="{0D108BD9-81ED-4DB2-BD59-A6C34878D82A}">
                    <a16:rowId xmlns:a16="http://schemas.microsoft.com/office/drawing/2014/main" val="3155387179"/>
                  </a:ext>
                </a:extLst>
              </a:tr>
              <a:tr h="446895">
                <a:tc>
                  <a:txBody>
                    <a:bodyPr/>
                    <a:lstStyle/>
                    <a:p>
                      <a:pPr algn="ctr"/>
                      <a:endParaRPr lang="ru-RU" sz="1100" dirty="0">
                        <a:latin typeface="Times New Roman" panose="02020603050405020304" pitchFamily="18" charset="0"/>
                        <a:cs typeface="Times New Roman" panose="02020603050405020304" pitchFamily="18" charset="0"/>
                      </a:endParaRPr>
                    </a:p>
                  </a:txBody>
                  <a:tcPr/>
                </a:tc>
                <a:tc>
                  <a:txBody>
                    <a:bodyPr/>
                    <a:lstStyle/>
                    <a:p>
                      <a:pPr algn="just"/>
                      <a:r>
                        <a:rPr lang="ru-RU" sz="1100" dirty="0">
                          <a:latin typeface="Times New Roman" panose="02020603050405020304" pitchFamily="18" charset="0"/>
                          <a:cs typeface="Times New Roman" panose="02020603050405020304" pitchFamily="18" charset="0"/>
                        </a:rPr>
                        <a:t>Государственная пошлина</a:t>
                      </a:r>
                    </a:p>
                  </a:txBody>
                  <a:tcPr/>
                </a:tc>
                <a:tc>
                  <a:txBody>
                    <a:bodyPr/>
                    <a:lstStyle/>
                    <a:p>
                      <a:pPr algn="ctr"/>
                      <a:r>
                        <a:rPr lang="ru-RU" sz="1100" dirty="0">
                          <a:latin typeface="Times New Roman" panose="02020603050405020304" pitchFamily="18" charset="0"/>
                          <a:cs typeface="Times New Roman" panose="02020603050405020304" pitchFamily="18" charset="0"/>
                        </a:rPr>
                        <a:t>1865708,76</a:t>
                      </a:r>
                    </a:p>
                  </a:txBody>
                  <a:tcPr/>
                </a:tc>
                <a:tc>
                  <a:txBody>
                    <a:bodyPr/>
                    <a:lstStyle/>
                    <a:p>
                      <a:pPr algn="ctr"/>
                      <a:r>
                        <a:rPr lang="ru-RU" sz="1100" dirty="0">
                          <a:latin typeface="Times New Roman" panose="02020603050405020304" pitchFamily="18" charset="0"/>
                          <a:cs typeface="Times New Roman" panose="02020603050405020304" pitchFamily="18" charset="0"/>
                        </a:rPr>
                        <a:t>1400000</a:t>
                      </a:r>
                    </a:p>
                  </a:txBody>
                  <a:tcPr/>
                </a:tc>
                <a:tc>
                  <a:txBody>
                    <a:bodyPr/>
                    <a:lstStyle/>
                    <a:p>
                      <a:pPr algn="ctr"/>
                      <a:r>
                        <a:rPr lang="ru-RU" sz="1100" dirty="0">
                          <a:latin typeface="Times New Roman" panose="02020603050405020304" pitchFamily="18" charset="0"/>
                          <a:cs typeface="Times New Roman" panose="02020603050405020304" pitchFamily="18" charset="0"/>
                        </a:rPr>
                        <a:t>1700000</a:t>
                      </a:r>
                    </a:p>
                  </a:txBody>
                  <a:tcPr/>
                </a:tc>
                <a:tc>
                  <a:txBody>
                    <a:bodyPr/>
                    <a:lstStyle/>
                    <a:p>
                      <a:pPr algn="ctr"/>
                      <a:r>
                        <a:rPr lang="ru-RU" sz="1100" dirty="0">
                          <a:latin typeface="Times New Roman" panose="02020603050405020304" pitchFamily="18" charset="0"/>
                          <a:cs typeface="Times New Roman" panose="02020603050405020304" pitchFamily="18" charset="0"/>
                        </a:rPr>
                        <a:t>91,12</a:t>
                      </a:r>
                    </a:p>
                  </a:txBody>
                  <a:tcPr/>
                </a:tc>
                <a:tc>
                  <a:txBody>
                    <a:bodyPr/>
                    <a:lstStyle/>
                    <a:p>
                      <a:pPr algn="ctr"/>
                      <a:r>
                        <a:rPr lang="ru-RU" sz="1100" dirty="0">
                          <a:latin typeface="Times New Roman" panose="02020603050405020304" pitchFamily="18" charset="0"/>
                          <a:cs typeface="Times New Roman" panose="02020603050405020304" pitchFamily="18" charset="0"/>
                        </a:rPr>
                        <a:t>121,43</a:t>
                      </a:r>
                    </a:p>
                  </a:txBody>
                  <a:tcPr/>
                </a:tc>
                <a:tc>
                  <a:txBody>
                    <a:bodyPr/>
                    <a:lstStyle/>
                    <a:p>
                      <a:pPr algn="ctr"/>
                      <a:r>
                        <a:rPr lang="ru-RU" sz="1100" dirty="0">
                          <a:latin typeface="Times New Roman" panose="02020603050405020304" pitchFamily="18" charset="0"/>
                          <a:cs typeface="Times New Roman" panose="02020603050405020304" pitchFamily="18" charset="0"/>
                        </a:rPr>
                        <a:t>1800000</a:t>
                      </a:r>
                    </a:p>
                  </a:txBody>
                  <a:tcPr/>
                </a:tc>
                <a:tc>
                  <a:txBody>
                    <a:bodyPr/>
                    <a:lstStyle/>
                    <a:p>
                      <a:pPr algn="ctr"/>
                      <a:r>
                        <a:rPr lang="ru-RU" sz="1100" dirty="0">
                          <a:latin typeface="Times New Roman" panose="02020603050405020304" pitchFamily="18" charset="0"/>
                          <a:cs typeface="Times New Roman" panose="02020603050405020304" pitchFamily="18" charset="0"/>
                        </a:rPr>
                        <a:t>1900000</a:t>
                      </a:r>
                    </a:p>
                  </a:txBody>
                  <a:tcPr/>
                </a:tc>
                <a:tc>
                  <a:txBody>
                    <a:bodyPr/>
                    <a:lstStyle/>
                    <a:p>
                      <a:pPr algn="ctr"/>
                      <a:r>
                        <a:rPr lang="ru-RU" sz="1100" dirty="0">
                          <a:latin typeface="Times New Roman" panose="02020603050405020304" pitchFamily="18" charset="0"/>
                          <a:cs typeface="Times New Roman" panose="02020603050405020304" pitchFamily="18" charset="0"/>
                        </a:rPr>
                        <a:t>100%</a:t>
                      </a:r>
                    </a:p>
                  </a:txBody>
                  <a:tcPr/>
                </a:tc>
                <a:extLst>
                  <a:ext uri="{0D108BD9-81ED-4DB2-BD59-A6C34878D82A}">
                    <a16:rowId xmlns:a16="http://schemas.microsoft.com/office/drawing/2014/main" val="1738480171"/>
                  </a:ext>
                </a:extLst>
              </a:tr>
              <a:tr h="266169">
                <a:tc>
                  <a:txBody>
                    <a:bodyPr/>
                    <a:lstStyle/>
                    <a:p>
                      <a:pPr algn="ctr"/>
                      <a:endParaRPr lang="ru-RU" sz="1100" dirty="0">
                        <a:latin typeface="Times New Roman" panose="02020603050405020304" pitchFamily="18" charset="0"/>
                        <a:cs typeface="Times New Roman" panose="02020603050405020304" pitchFamily="18" charset="0"/>
                      </a:endParaRPr>
                    </a:p>
                  </a:txBody>
                  <a:tcPr/>
                </a:tc>
                <a:tc>
                  <a:txBody>
                    <a:bodyPr/>
                    <a:lstStyle/>
                    <a:p>
                      <a:pPr algn="ctr"/>
                      <a:r>
                        <a:rPr lang="ru-RU" sz="1100" b="1" dirty="0">
                          <a:latin typeface="Times New Roman" panose="02020603050405020304" pitchFamily="18" charset="0"/>
                          <a:cs typeface="Times New Roman" panose="02020603050405020304" pitchFamily="18" charset="0"/>
                        </a:rPr>
                        <a:t>ИТОГО</a:t>
                      </a:r>
                    </a:p>
                  </a:txBody>
                  <a:tcPr/>
                </a:tc>
                <a:tc>
                  <a:txBody>
                    <a:bodyPr/>
                    <a:lstStyle/>
                    <a:p>
                      <a:pPr algn="ctr"/>
                      <a:r>
                        <a:rPr lang="ru-RU" sz="1100" b="1" dirty="0">
                          <a:latin typeface="Times New Roman" panose="02020603050405020304" pitchFamily="18" charset="0"/>
                          <a:cs typeface="Times New Roman" panose="02020603050405020304" pitchFamily="18" charset="0"/>
                        </a:rPr>
                        <a:t>227557311,71</a:t>
                      </a:r>
                    </a:p>
                  </a:txBody>
                  <a:tcPr/>
                </a:tc>
                <a:tc>
                  <a:txBody>
                    <a:bodyPr/>
                    <a:lstStyle/>
                    <a:p>
                      <a:pPr algn="ctr"/>
                      <a:r>
                        <a:rPr lang="ru-RU" sz="1100" b="1" dirty="0">
                          <a:latin typeface="Times New Roman" panose="02020603050405020304" pitchFamily="18" charset="0"/>
                          <a:cs typeface="Times New Roman" panose="02020603050405020304" pitchFamily="18" charset="0"/>
                        </a:rPr>
                        <a:t>247177000</a:t>
                      </a:r>
                    </a:p>
                  </a:txBody>
                  <a:tcPr/>
                </a:tc>
                <a:tc>
                  <a:txBody>
                    <a:bodyPr/>
                    <a:lstStyle/>
                    <a:p>
                      <a:pPr algn="ctr"/>
                      <a:r>
                        <a:rPr lang="ru-RU" sz="1100" b="1" dirty="0">
                          <a:latin typeface="Times New Roman" panose="02020603050405020304" pitchFamily="18" charset="0"/>
                          <a:cs typeface="Times New Roman" panose="02020603050405020304" pitchFamily="18" charset="0"/>
                        </a:rPr>
                        <a:t>248596000</a:t>
                      </a:r>
                    </a:p>
                  </a:txBody>
                  <a:tcPr/>
                </a:tc>
                <a:tc>
                  <a:txBody>
                    <a:bodyPr/>
                    <a:lstStyle/>
                    <a:p>
                      <a:pPr algn="ctr"/>
                      <a:r>
                        <a:rPr lang="ru-RU" sz="1100" b="1" dirty="0">
                          <a:latin typeface="Times New Roman" panose="02020603050405020304" pitchFamily="18" charset="0"/>
                          <a:cs typeface="Times New Roman" panose="02020603050405020304" pitchFamily="18" charset="0"/>
                        </a:rPr>
                        <a:t>109,25</a:t>
                      </a:r>
                    </a:p>
                  </a:txBody>
                  <a:tcPr/>
                </a:tc>
                <a:tc>
                  <a:txBody>
                    <a:bodyPr/>
                    <a:lstStyle/>
                    <a:p>
                      <a:pPr algn="ctr"/>
                      <a:r>
                        <a:rPr lang="ru-RU" sz="1100" b="1" dirty="0">
                          <a:latin typeface="Times New Roman" panose="02020603050405020304" pitchFamily="18" charset="0"/>
                          <a:cs typeface="Times New Roman" panose="02020603050405020304" pitchFamily="18" charset="0"/>
                        </a:rPr>
                        <a:t>100,57</a:t>
                      </a:r>
                    </a:p>
                  </a:txBody>
                  <a:tcPr/>
                </a:tc>
                <a:tc>
                  <a:txBody>
                    <a:bodyPr/>
                    <a:lstStyle/>
                    <a:p>
                      <a:pPr algn="ctr"/>
                      <a:r>
                        <a:rPr lang="ru-RU" sz="1100" b="1" dirty="0">
                          <a:latin typeface="Times New Roman" panose="02020603050405020304" pitchFamily="18" charset="0"/>
                          <a:cs typeface="Times New Roman" panose="02020603050405020304" pitchFamily="18" charset="0"/>
                        </a:rPr>
                        <a:t>251936000</a:t>
                      </a:r>
                    </a:p>
                  </a:txBody>
                  <a:tcPr/>
                </a:tc>
                <a:tc>
                  <a:txBody>
                    <a:bodyPr/>
                    <a:lstStyle/>
                    <a:p>
                      <a:pPr algn="ctr"/>
                      <a:r>
                        <a:rPr lang="ru-RU" sz="1100" b="1" dirty="0">
                          <a:latin typeface="Times New Roman" panose="02020603050405020304" pitchFamily="18" charset="0"/>
                          <a:cs typeface="Times New Roman" panose="02020603050405020304" pitchFamily="18" charset="0"/>
                        </a:rPr>
                        <a:t>255960000</a:t>
                      </a:r>
                    </a:p>
                  </a:txBody>
                  <a:tcPr/>
                </a:tc>
                <a:tc>
                  <a:txBody>
                    <a:bodyPr/>
                    <a:lstStyle/>
                    <a:p>
                      <a:pPr algn="ctr"/>
                      <a:endParaRPr lang="ru-RU" sz="11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975618911"/>
                  </a:ext>
                </a:extLst>
              </a:tr>
            </a:tbl>
          </a:graphicData>
        </a:graphic>
      </p:graphicFrame>
      <p:pic>
        <p:nvPicPr>
          <p:cNvPr id="5" name="Рисунок 4">
            <a:extLst>
              <a:ext uri="{FF2B5EF4-FFF2-40B4-BE49-F238E27FC236}">
                <a16:creationId xmlns:a16="http://schemas.microsoft.com/office/drawing/2014/main" id="{3DDBAA2E-A9DA-4767-3817-90F4ED4F7F85}"/>
              </a:ext>
            </a:extLst>
          </p:cNvPr>
          <p:cNvPicPr>
            <a:picLocks noChangeAspect="1"/>
          </p:cNvPicPr>
          <p:nvPr/>
        </p:nvPicPr>
        <p:blipFill>
          <a:blip r:embed="rId3"/>
          <a:stretch>
            <a:fillRect/>
          </a:stretch>
        </p:blipFill>
        <p:spPr>
          <a:xfrm>
            <a:off x="125835" y="886141"/>
            <a:ext cx="1140051" cy="632267"/>
          </a:xfrm>
          <a:prstGeom prst="rect">
            <a:avLst/>
          </a:prstGeom>
        </p:spPr>
      </p:pic>
      <p:pic>
        <p:nvPicPr>
          <p:cNvPr id="6" name="Рисунок 5">
            <a:extLst>
              <a:ext uri="{FF2B5EF4-FFF2-40B4-BE49-F238E27FC236}">
                <a16:creationId xmlns:a16="http://schemas.microsoft.com/office/drawing/2014/main" id="{F9E02C86-BB69-90C5-A6A0-DE38D7264EC2}"/>
              </a:ext>
            </a:extLst>
          </p:cNvPr>
          <p:cNvPicPr>
            <a:picLocks noChangeAspect="1"/>
          </p:cNvPicPr>
          <p:nvPr/>
        </p:nvPicPr>
        <p:blipFill>
          <a:blip r:embed="rId4"/>
          <a:stretch>
            <a:fillRect/>
          </a:stretch>
        </p:blipFill>
        <p:spPr>
          <a:xfrm>
            <a:off x="125835" y="1518408"/>
            <a:ext cx="1140051" cy="511728"/>
          </a:xfrm>
          <a:prstGeom prst="rect">
            <a:avLst/>
          </a:prstGeom>
        </p:spPr>
      </p:pic>
      <p:pic>
        <p:nvPicPr>
          <p:cNvPr id="7" name="Рисунок 6">
            <a:extLst>
              <a:ext uri="{FF2B5EF4-FFF2-40B4-BE49-F238E27FC236}">
                <a16:creationId xmlns:a16="http://schemas.microsoft.com/office/drawing/2014/main" id="{C66292EE-85A5-6F08-CF51-C4F190291B59}"/>
              </a:ext>
            </a:extLst>
          </p:cNvPr>
          <p:cNvPicPr>
            <a:picLocks noChangeAspect="1"/>
          </p:cNvPicPr>
          <p:nvPr/>
        </p:nvPicPr>
        <p:blipFill>
          <a:blip r:embed="rId5"/>
          <a:stretch>
            <a:fillRect/>
          </a:stretch>
        </p:blipFill>
        <p:spPr>
          <a:xfrm>
            <a:off x="125835" y="2041585"/>
            <a:ext cx="1140051" cy="449946"/>
          </a:xfrm>
          <a:prstGeom prst="rect">
            <a:avLst/>
          </a:prstGeom>
        </p:spPr>
      </p:pic>
      <p:graphicFrame>
        <p:nvGraphicFramePr>
          <p:cNvPr id="10" name="Диаграмма 9">
            <a:extLst>
              <a:ext uri="{FF2B5EF4-FFF2-40B4-BE49-F238E27FC236}">
                <a16:creationId xmlns:a16="http://schemas.microsoft.com/office/drawing/2014/main" id="{40568DA3-AA2B-C6C9-2679-7283850D42AF}"/>
              </a:ext>
            </a:extLst>
          </p:cNvPr>
          <p:cNvGraphicFramePr/>
          <p:nvPr>
            <p:extLst>
              <p:ext uri="{D42A27DB-BD31-4B8C-83A1-F6EECF244321}">
                <p14:modId xmlns:p14="http://schemas.microsoft.com/office/powerpoint/2010/main" val="1740990009"/>
              </p:ext>
            </p:extLst>
          </p:nvPr>
        </p:nvGraphicFramePr>
        <p:xfrm>
          <a:off x="317633" y="2763038"/>
          <a:ext cx="8855241" cy="3976292"/>
        </p:xfrm>
        <a:graphic>
          <a:graphicData uri="http://schemas.openxmlformats.org/drawingml/2006/chart">
            <c:chart xmlns:c="http://schemas.openxmlformats.org/drawingml/2006/chart" xmlns:r="http://schemas.openxmlformats.org/officeDocument/2006/relationships" r:id="rId6"/>
          </a:graphicData>
        </a:graphic>
      </p:graphicFrame>
      <p:sp>
        <p:nvSpPr>
          <p:cNvPr id="12" name="TextBox 11">
            <a:extLst>
              <a:ext uri="{FF2B5EF4-FFF2-40B4-BE49-F238E27FC236}">
                <a16:creationId xmlns:a16="http://schemas.microsoft.com/office/drawing/2014/main" id="{61C32807-85D6-1801-5D6B-34B73AF7C797}"/>
              </a:ext>
            </a:extLst>
          </p:cNvPr>
          <p:cNvSpPr txBox="1"/>
          <p:nvPr/>
        </p:nvSpPr>
        <p:spPr>
          <a:xfrm>
            <a:off x="9365379" y="3152000"/>
            <a:ext cx="2723951" cy="861774"/>
          </a:xfrm>
          <a:prstGeom prst="rect">
            <a:avLst/>
          </a:prstGeom>
          <a:noFill/>
        </p:spPr>
        <p:txBody>
          <a:bodyPr wrap="square">
            <a:spAutoFit/>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Налоги на имущество (налог на имущество физических лиц, земельный налог)</a:t>
            </a:r>
          </a:p>
          <a:p>
            <a:endParaRPr lang="ru-RU" sz="1000" b="1" dirty="0">
              <a:solidFill>
                <a:schemeClr val="tx1">
                  <a:lumMod val="95000"/>
                  <a:lumOff val="5000"/>
                </a:schemeClr>
              </a:solidFill>
              <a:latin typeface="Times New Roman" panose="02020603050405020304" pitchFamily="18" charset="0"/>
              <a:cs typeface="Times New Roman" panose="02020603050405020304" pitchFamily="18" charset="0"/>
            </a:endParaRPr>
          </a:p>
          <a:p>
            <a:r>
              <a:rPr lang="ru-RU" sz="1000" dirty="0">
                <a:solidFill>
                  <a:schemeClr val="tx1">
                    <a:lumMod val="95000"/>
                    <a:lumOff val="5000"/>
                  </a:schemeClr>
                </a:solidFill>
              </a:rPr>
              <a:t> </a:t>
            </a: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Прочие поступления - налоги на совокупный доход (УСН, ЕСХН, Патент), госпошлина</a:t>
            </a:r>
          </a:p>
        </p:txBody>
      </p:sp>
    </p:spTree>
    <p:extLst>
      <p:ext uri="{BB962C8B-B14F-4D97-AF65-F5344CB8AC3E}">
        <p14:creationId xmlns:p14="http://schemas.microsoft.com/office/powerpoint/2010/main" val="40486857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62329B29-6B9D-1645-0C9B-DBF2CB54201A}"/>
              </a:ext>
            </a:extLst>
          </p:cNvPr>
          <p:cNvPicPr>
            <a:picLocks noChangeAspect="1"/>
          </p:cNvPicPr>
          <p:nvPr/>
        </p:nvPicPr>
        <p:blipFill>
          <a:blip r:embed="rId2"/>
          <a:stretch>
            <a:fillRect/>
          </a:stretch>
        </p:blipFill>
        <p:spPr>
          <a:xfrm>
            <a:off x="0" y="0"/>
            <a:ext cx="12192000" cy="6857999"/>
          </a:xfrm>
          <a:prstGeom prst="rect">
            <a:avLst/>
          </a:prstGeom>
          <a:scene3d>
            <a:camera prst="orthographicFront"/>
            <a:lightRig rig="threePt" dir="t"/>
          </a:scene3d>
          <a:sp3d contourW="12700">
            <a:contourClr>
              <a:srgbClr val="FFFF00"/>
            </a:contourClr>
          </a:sp3d>
        </p:spPr>
      </p:pic>
      <p:graphicFrame>
        <p:nvGraphicFramePr>
          <p:cNvPr id="5" name="Диаграмма 4">
            <a:extLst>
              <a:ext uri="{FF2B5EF4-FFF2-40B4-BE49-F238E27FC236}">
                <a16:creationId xmlns:a16="http://schemas.microsoft.com/office/drawing/2014/main" id="{382FBB55-21BF-504B-8761-65D57C718786}"/>
              </a:ext>
            </a:extLst>
          </p:cNvPr>
          <p:cNvGraphicFramePr/>
          <p:nvPr>
            <p:extLst>
              <p:ext uri="{D42A27DB-BD31-4B8C-83A1-F6EECF244321}">
                <p14:modId xmlns:p14="http://schemas.microsoft.com/office/powerpoint/2010/main" val="2824333929"/>
              </p:ext>
            </p:extLst>
          </p:nvPr>
        </p:nvGraphicFramePr>
        <p:xfrm>
          <a:off x="203200" y="190276"/>
          <a:ext cx="3926038" cy="258179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Таблица 7">
            <a:extLst>
              <a:ext uri="{FF2B5EF4-FFF2-40B4-BE49-F238E27FC236}">
                <a16:creationId xmlns:a16="http://schemas.microsoft.com/office/drawing/2014/main" id="{CBA4D05C-B11D-0E81-9902-CB38304F4AA9}"/>
              </a:ext>
            </a:extLst>
          </p:cNvPr>
          <p:cNvGraphicFramePr>
            <a:graphicFrameLocks noGrp="1"/>
          </p:cNvGraphicFramePr>
          <p:nvPr>
            <p:extLst>
              <p:ext uri="{D42A27DB-BD31-4B8C-83A1-F6EECF244321}">
                <p14:modId xmlns:p14="http://schemas.microsoft.com/office/powerpoint/2010/main" val="695324919"/>
              </p:ext>
            </p:extLst>
          </p:nvPr>
        </p:nvGraphicFramePr>
        <p:xfrm>
          <a:off x="9076888" y="241833"/>
          <a:ext cx="2911912" cy="1828800"/>
        </p:xfrm>
        <a:graphic>
          <a:graphicData uri="http://schemas.openxmlformats.org/drawingml/2006/table">
            <a:tbl>
              <a:tblPr firstRow="1" bandRow="1">
                <a:tableStyleId>{5C22544A-7EE6-4342-B048-85BDC9FD1C3A}</a:tableStyleId>
              </a:tblPr>
              <a:tblGrid>
                <a:gridCol w="712997">
                  <a:extLst>
                    <a:ext uri="{9D8B030D-6E8A-4147-A177-3AD203B41FA5}">
                      <a16:colId xmlns:a16="http://schemas.microsoft.com/office/drawing/2014/main" val="1158187380"/>
                    </a:ext>
                  </a:extLst>
                </a:gridCol>
                <a:gridCol w="2198915">
                  <a:extLst>
                    <a:ext uri="{9D8B030D-6E8A-4147-A177-3AD203B41FA5}">
                      <a16:colId xmlns:a16="http://schemas.microsoft.com/office/drawing/2014/main" val="1773597000"/>
                    </a:ext>
                  </a:extLst>
                </a:gridCol>
              </a:tblGrid>
              <a:tr h="189016">
                <a:tc>
                  <a:txBody>
                    <a:bodyPr/>
                    <a:lstStyle/>
                    <a:p>
                      <a:endParaRPr lang="ru-RU" dirty="0"/>
                    </a:p>
                  </a:txBody>
                  <a:tcPr>
                    <a:cell3D prstMaterial="dkEdge">
                      <a:bevel w="25400" h="25400" prst="angle"/>
                      <a:lightRig rig="flood" dir="t"/>
                    </a:cell3D>
                    <a:solidFill>
                      <a:schemeClr val="accent2">
                        <a:lumMod val="60000"/>
                        <a:lumOff val="40000"/>
                      </a:schemeClr>
                    </a:solidFill>
                  </a:tcPr>
                </a:tc>
                <a:tc>
                  <a:txBody>
                    <a:bodyPr/>
                    <a:lstStyle/>
                    <a:p>
                      <a:r>
                        <a:rPr lang="ru-RU" sz="1000" dirty="0">
                          <a:solidFill>
                            <a:srgbClr val="0000CC"/>
                          </a:solidFill>
                          <a:latin typeface="Times New Roman" panose="02020603050405020304" pitchFamily="18" charset="0"/>
                          <a:cs typeface="Times New Roman" panose="02020603050405020304" pitchFamily="18" charset="0"/>
                        </a:rPr>
                        <a:t>НДФЛ</a:t>
                      </a:r>
                    </a:p>
                  </a:txBody>
                  <a:tcPr>
                    <a:cell3D prstMaterial="dkEdge">
                      <a:bevel w="25400" h="25400" prst="angle"/>
                      <a:lightRig rig="flood" dir="t"/>
                    </a:cell3D>
                    <a:solidFill>
                      <a:schemeClr val="bg1">
                        <a:lumMod val="95000"/>
                      </a:schemeClr>
                    </a:solidFill>
                  </a:tcPr>
                </a:tc>
                <a:extLst>
                  <a:ext uri="{0D108BD9-81ED-4DB2-BD59-A6C34878D82A}">
                    <a16:rowId xmlns:a16="http://schemas.microsoft.com/office/drawing/2014/main" val="3247649988"/>
                  </a:ext>
                </a:extLst>
              </a:tr>
              <a:tr h="293270">
                <a:tc>
                  <a:txBody>
                    <a:bodyPr/>
                    <a:lstStyle/>
                    <a:p>
                      <a:endParaRPr lang="ru-RU" dirty="0"/>
                    </a:p>
                  </a:txBody>
                  <a:tcPr>
                    <a:cell3D prstMaterial="dkEdge">
                      <a:bevel w="25400" h="25400" prst="angle"/>
                      <a:lightRig rig="flood" dir="t"/>
                    </a:cell3D>
                    <a:solidFill>
                      <a:srgbClr val="FFFF00"/>
                    </a:solidFill>
                  </a:tcPr>
                </a:tc>
                <a:tc>
                  <a:txBody>
                    <a:bodyPr/>
                    <a:lstStyle/>
                    <a:p>
                      <a:r>
                        <a:rPr lang="ru-RU" sz="1000" b="1" dirty="0">
                          <a:solidFill>
                            <a:srgbClr val="0000CC"/>
                          </a:solidFill>
                          <a:latin typeface="Times New Roman" panose="02020603050405020304" pitchFamily="18" charset="0"/>
                          <a:cs typeface="Times New Roman" panose="02020603050405020304" pitchFamily="18" charset="0"/>
                        </a:rPr>
                        <a:t>Акцизы</a:t>
                      </a:r>
                    </a:p>
                  </a:txBody>
                  <a:tcPr>
                    <a:cell3D prstMaterial="dkEdge">
                      <a:bevel w="25400" h="25400" prst="angle"/>
                      <a:lightRig rig="flood" dir="t"/>
                    </a:cell3D>
                    <a:solidFill>
                      <a:schemeClr val="bg1">
                        <a:lumMod val="95000"/>
                      </a:schemeClr>
                    </a:solidFill>
                  </a:tcPr>
                </a:tc>
                <a:extLst>
                  <a:ext uri="{0D108BD9-81ED-4DB2-BD59-A6C34878D82A}">
                    <a16:rowId xmlns:a16="http://schemas.microsoft.com/office/drawing/2014/main" val="1368106559"/>
                  </a:ext>
                </a:extLst>
              </a:tr>
              <a:tr h="293270">
                <a:tc>
                  <a:txBody>
                    <a:bodyPr/>
                    <a:lstStyle/>
                    <a:p>
                      <a:endParaRPr lang="ru-RU" dirty="0"/>
                    </a:p>
                  </a:txBody>
                  <a:tcPr>
                    <a:cell3D prstMaterial="dkEdge">
                      <a:bevel w="25400" h="25400" prst="angle"/>
                      <a:lightRig rig="flood" dir="t"/>
                    </a:cell3D>
                    <a:solidFill>
                      <a:srgbClr val="92D050"/>
                    </a:solidFill>
                  </a:tcPr>
                </a:tc>
                <a:tc>
                  <a:txBody>
                    <a:bodyPr/>
                    <a:lstStyle/>
                    <a:p>
                      <a:r>
                        <a:rPr lang="ru-RU" sz="1000" b="1" dirty="0">
                          <a:solidFill>
                            <a:srgbClr val="0000CC"/>
                          </a:solidFill>
                          <a:latin typeface="Times New Roman" panose="02020603050405020304" pitchFamily="18" charset="0"/>
                          <a:cs typeface="Times New Roman" panose="02020603050405020304" pitchFamily="18" charset="0"/>
                        </a:rPr>
                        <a:t>Налоги на имущество (налог на имущество физических лиц, земельный налог)</a:t>
                      </a:r>
                    </a:p>
                  </a:txBody>
                  <a:tcPr>
                    <a:cell3D prstMaterial="dkEdge">
                      <a:bevel w="25400" h="25400" prst="angle"/>
                      <a:lightRig rig="flood" dir="t"/>
                    </a:cell3D>
                    <a:solidFill>
                      <a:schemeClr val="bg1">
                        <a:lumMod val="95000"/>
                      </a:schemeClr>
                    </a:solidFill>
                  </a:tcPr>
                </a:tc>
                <a:extLst>
                  <a:ext uri="{0D108BD9-81ED-4DB2-BD59-A6C34878D82A}">
                    <a16:rowId xmlns:a16="http://schemas.microsoft.com/office/drawing/2014/main" val="3999323640"/>
                  </a:ext>
                </a:extLst>
              </a:tr>
              <a:tr h="293270">
                <a:tc>
                  <a:txBody>
                    <a:bodyPr/>
                    <a:lstStyle/>
                    <a:p>
                      <a:endParaRPr lang="ru-RU" dirty="0"/>
                    </a:p>
                  </a:txBody>
                  <a:tcPr>
                    <a:cell3D prstMaterial="dkEdge">
                      <a:bevel w="25400" h="25400" prst="angle"/>
                      <a:lightRig rig="flood" dir="t"/>
                    </a:cell3D>
                    <a:solidFill>
                      <a:schemeClr val="accent2">
                        <a:lumMod val="75000"/>
                      </a:schemeClr>
                    </a:solidFill>
                  </a:tcPr>
                </a:tc>
                <a:tc>
                  <a:txBody>
                    <a:bodyPr/>
                    <a:lstStyle/>
                    <a:p>
                      <a:r>
                        <a:rPr lang="ru-RU" sz="1000" b="1" dirty="0">
                          <a:solidFill>
                            <a:srgbClr val="0000CC"/>
                          </a:solidFill>
                          <a:latin typeface="Times New Roman" panose="02020603050405020304" pitchFamily="18" charset="0"/>
                          <a:cs typeface="Times New Roman" panose="02020603050405020304" pitchFamily="18" charset="0"/>
                        </a:rPr>
                        <a:t>Прочие поступления - налоги на совокупный доход (УСН, ЕСХН, Патент), госпошлина</a:t>
                      </a:r>
                    </a:p>
                  </a:txBody>
                  <a:tcPr>
                    <a:cell3D prstMaterial="dkEdge">
                      <a:bevel w="25400" h="25400" prst="angle"/>
                      <a:lightRig rig="flood" dir="t"/>
                    </a:cell3D>
                    <a:solidFill>
                      <a:schemeClr val="bg1">
                        <a:lumMod val="95000"/>
                      </a:schemeClr>
                    </a:solidFill>
                  </a:tcPr>
                </a:tc>
                <a:extLst>
                  <a:ext uri="{0D108BD9-81ED-4DB2-BD59-A6C34878D82A}">
                    <a16:rowId xmlns:a16="http://schemas.microsoft.com/office/drawing/2014/main" val="2972326144"/>
                  </a:ext>
                </a:extLst>
              </a:tr>
            </a:tbl>
          </a:graphicData>
        </a:graphic>
      </p:graphicFrame>
      <p:graphicFrame>
        <p:nvGraphicFramePr>
          <p:cNvPr id="8" name="Диаграмма 7">
            <a:extLst>
              <a:ext uri="{FF2B5EF4-FFF2-40B4-BE49-F238E27FC236}">
                <a16:creationId xmlns:a16="http://schemas.microsoft.com/office/drawing/2014/main" id="{F6CB2237-F119-4EE9-3710-E6A32EFA9A5E}"/>
              </a:ext>
            </a:extLst>
          </p:cNvPr>
          <p:cNvGraphicFramePr/>
          <p:nvPr>
            <p:extLst>
              <p:ext uri="{D42A27DB-BD31-4B8C-83A1-F6EECF244321}">
                <p14:modId xmlns:p14="http://schemas.microsoft.com/office/powerpoint/2010/main" val="2014220085"/>
              </p:ext>
            </p:extLst>
          </p:nvPr>
        </p:nvGraphicFramePr>
        <p:xfrm>
          <a:off x="4830277" y="190275"/>
          <a:ext cx="3926038" cy="258179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 name="Диаграмма 8">
            <a:extLst>
              <a:ext uri="{FF2B5EF4-FFF2-40B4-BE49-F238E27FC236}">
                <a16:creationId xmlns:a16="http://schemas.microsoft.com/office/drawing/2014/main" id="{0C3FEC66-556D-ED27-C487-0A7F01633A88}"/>
              </a:ext>
            </a:extLst>
          </p:cNvPr>
          <p:cNvGraphicFramePr/>
          <p:nvPr>
            <p:extLst>
              <p:ext uri="{D42A27DB-BD31-4B8C-83A1-F6EECF244321}">
                <p14:modId xmlns:p14="http://schemas.microsoft.com/office/powerpoint/2010/main" val="2975461510"/>
              </p:ext>
            </p:extLst>
          </p:nvPr>
        </p:nvGraphicFramePr>
        <p:xfrm>
          <a:off x="203200" y="4085926"/>
          <a:ext cx="3837271" cy="2581799"/>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0" name="Диаграмма 9">
            <a:extLst>
              <a:ext uri="{FF2B5EF4-FFF2-40B4-BE49-F238E27FC236}">
                <a16:creationId xmlns:a16="http://schemas.microsoft.com/office/drawing/2014/main" id="{6A9E0FB2-E4FF-145F-2783-B00E784AECE0}"/>
              </a:ext>
            </a:extLst>
          </p:cNvPr>
          <p:cNvGraphicFramePr/>
          <p:nvPr>
            <p:extLst>
              <p:ext uri="{D42A27DB-BD31-4B8C-83A1-F6EECF244321}">
                <p14:modId xmlns:p14="http://schemas.microsoft.com/office/powerpoint/2010/main" val="991689214"/>
              </p:ext>
            </p:extLst>
          </p:nvPr>
        </p:nvGraphicFramePr>
        <p:xfrm>
          <a:off x="4243671" y="4085925"/>
          <a:ext cx="3704657" cy="2581799"/>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1" name="Диаграмма 10">
            <a:extLst>
              <a:ext uri="{FF2B5EF4-FFF2-40B4-BE49-F238E27FC236}">
                <a16:creationId xmlns:a16="http://schemas.microsoft.com/office/drawing/2014/main" id="{732DE930-3E3A-09E6-6B66-CE7DF76C2E28}"/>
              </a:ext>
            </a:extLst>
          </p:cNvPr>
          <p:cNvGraphicFramePr/>
          <p:nvPr>
            <p:extLst>
              <p:ext uri="{D42A27DB-BD31-4B8C-83A1-F6EECF244321}">
                <p14:modId xmlns:p14="http://schemas.microsoft.com/office/powerpoint/2010/main" val="1805027998"/>
              </p:ext>
            </p:extLst>
          </p:nvPr>
        </p:nvGraphicFramePr>
        <p:xfrm>
          <a:off x="8284142" y="4085924"/>
          <a:ext cx="3704657" cy="2581799"/>
        </p:xfrm>
        <a:graphic>
          <a:graphicData uri="http://schemas.openxmlformats.org/drawingml/2006/chart">
            <c:chart xmlns:c="http://schemas.openxmlformats.org/drawingml/2006/chart" xmlns:r="http://schemas.openxmlformats.org/officeDocument/2006/relationships" r:id="rId7"/>
          </a:graphicData>
        </a:graphic>
      </p:graphicFrame>
      <p:sp>
        <p:nvSpPr>
          <p:cNvPr id="12" name="Прямоугольник: усеченные верхние углы 11">
            <a:extLst>
              <a:ext uri="{FF2B5EF4-FFF2-40B4-BE49-F238E27FC236}">
                <a16:creationId xmlns:a16="http://schemas.microsoft.com/office/drawing/2014/main" id="{BCCD3CAC-6DAA-7484-4993-72DB498BE457}"/>
              </a:ext>
            </a:extLst>
          </p:cNvPr>
          <p:cNvSpPr/>
          <p:nvPr/>
        </p:nvSpPr>
        <p:spPr>
          <a:xfrm>
            <a:off x="2376380" y="3097404"/>
            <a:ext cx="6957977" cy="331595"/>
          </a:xfrm>
          <a:prstGeom prst="snip2SameRect">
            <a:avLst/>
          </a:prstGeom>
          <a:solidFill>
            <a:srgbClr val="FFFF00">
              <a:alpha val="50000"/>
            </a:srgbClr>
          </a:solidFill>
          <a:ln>
            <a:noFill/>
          </a:ln>
          <a:scene3d>
            <a:camera prst="orthographicFront"/>
            <a:lightRig rig="threePt" dir="t"/>
          </a:scene3d>
          <a:sp3d>
            <a:bevelT prst="angle"/>
          </a:sp3d>
        </p:spPr>
        <p:style>
          <a:lnRef idx="0">
            <a:scrgbClr r="0" g="0" b="0"/>
          </a:lnRef>
          <a:fillRef idx="0">
            <a:scrgbClr r="0" g="0" b="0"/>
          </a:fillRef>
          <a:effectRef idx="0">
            <a:scrgbClr r="0" g="0" b="0"/>
          </a:effectRef>
          <a:fontRef idx="minor">
            <a:schemeClr val="lt1"/>
          </a:fontRef>
        </p:style>
        <p:txBody>
          <a:bodyPr rtlCol="0" anchor="ctr"/>
          <a:lstStyle/>
          <a:p>
            <a:pPr algn="ctr"/>
            <a:r>
              <a:rPr kumimoji="0" lang="ru-RU" sz="1400" b="1" u="none" strike="noStrike" kern="1200" cap="none" spc="0" normalizeH="0" baseline="0" noProof="0" dirty="0">
                <a:ln>
                  <a:noFill/>
                </a:ln>
                <a:solidFill>
                  <a:srgbClr val="C00000"/>
                </a:solidFill>
                <a:effectLst/>
                <a:uLnTx/>
                <a:uFillTx/>
                <a:latin typeface="Times New Roman" panose="02020603050405020304" pitchFamily="18" charset="0"/>
                <a:ea typeface="+mn-ea"/>
                <a:cs typeface="Times New Roman" panose="02020603050405020304" pitchFamily="18" charset="0"/>
              </a:rPr>
              <a:t>Доля налогов в общем объеме налоговых доходов.</a:t>
            </a:r>
            <a:endParaRPr lang="ru-RU" sz="1400" b="1"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628595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487F2712-856F-6670-402F-615885A1EE2A}"/>
              </a:ext>
            </a:extLst>
          </p:cNvPr>
          <p:cNvPicPr>
            <a:picLocks noChangeAspect="1"/>
          </p:cNvPicPr>
          <p:nvPr/>
        </p:nvPicPr>
        <p:blipFill>
          <a:blip r:embed="rId2"/>
          <a:stretch>
            <a:fillRect/>
          </a:stretch>
        </p:blipFill>
        <p:spPr>
          <a:xfrm>
            <a:off x="18831" y="0"/>
            <a:ext cx="12154337" cy="6858000"/>
          </a:xfrm>
          <a:prstGeom prst="rect">
            <a:avLst/>
          </a:prstGeom>
        </p:spPr>
      </p:pic>
      <p:sp>
        <p:nvSpPr>
          <p:cNvPr id="3" name="Прямоугольник: усеченные верхние углы 2">
            <a:extLst>
              <a:ext uri="{FF2B5EF4-FFF2-40B4-BE49-F238E27FC236}">
                <a16:creationId xmlns:a16="http://schemas.microsoft.com/office/drawing/2014/main" id="{0A54CCA6-F898-89D8-43AF-0C7351BE8086}"/>
              </a:ext>
            </a:extLst>
          </p:cNvPr>
          <p:cNvSpPr/>
          <p:nvPr/>
        </p:nvSpPr>
        <p:spPr>
          <a:xfrm>
            <a:off x="2617011" y="104633"/>
            <a:ext cx="6957977" cy="331595"/>
          </a:xfrm>
          <a:prstGeom prst="snip2SameRect">
            <a:avLst/>
          </a:prstGeom>
          <a:solidFill>
            <a:srgbClr val="FFFF00">
              <a:alpha val="50000"/>
            </a:srgbClr>
          </a:solidFill>
          <a:ln>
            <a:noFill/>
          </a:ln>
          <a:scene3d>
            <a:camera prst="orthographicFront"/>
            <a:lightRig rig="threePt" dir="t"/>
          </a:scene3d>
          <a:sp3d>
            <a:bevelT prst="angle"/>
          </a:sp3d>
        </p:spPr>
        <p:style>
          <a:lnRef idx="0">
            <a:scrgbClr r="0" g="0" b="0"/>
          </a:lnRef>
          <a:fillRef idx="0">
            <a:scrgbClr r="0" g="0" b="0"/>
          </a:fillRef>
          <a:effectRef idx="0">
            <a:scrgbClr r="0" g="0" b="0"/>
          </a:effectRef>
          <a:fontRef idx="minor">
            <a:schemeClr val="lt1"/>
          </a:fontRef>
        </p:style>
        <p:txBody>
          <a:bodyPr rtlCol="0" anchor="ctr"/>
          <a:lstStyle/>
          <a:p>
            <a:pPr algn="ctr"/>
            <a:r>
              <a:rPr lang="ru-RU" sz="1400" b="1" dirty="0" err="1">
                <a:solidFill>
                  <a:srgbClr val="C00000"/>
                </a:solidFill>
                <a:latin typeface="Times New Roman" panose="02020603050405020304" pitchFamily="18" charset="0"/>
                <a:cs typeface="Times New Roman" panose="02020603050405020304" pitchFamily="18" charset="0"/>
              </a:rPr>
              <a:t>Нен</a:t>
            </a:r>
            <a:r>
              <a:rPr kumimoji="0" lang="ru-RU" sz="1400" b="1" u="none" strike="noStrike" kern="1200" cap="none" spc="0" normalizeH="0" baseline="0" noProof="0" dirty="0" err="1">
                <a:ln>
                  <a:noFill/>
                </a:ln>
                <a:solidFill>
                  <a:srgbClr val="C00000"/>
                </a:solidFill>
                <a:effectLst/>
                <a:uLnTx/>
                <a:uFillTx/>
                <a:latin typeface="Times New Roman" panose="02020603050405020304" pitchFamily="18" charset="0"/>
                <a:ea typeface="+mn-ea"/>
                <a:cs typeface="Times New Roman" panose="02020603050405020304" pitchFamily="18" charset="0"/>
              </a:rPr>
              <a:t>алоговые</a:t>
            </a:r>
            <a:r>
              <a:rPr kumimoji="0" lang="ru-RU" sz="1400" b="1" u="none" strike="noStrike" kern="1200" cap="none" spc="0" normalizeH="0" baseline="0" noProof="0" dirty="0">
                <a:ln>
                  <a:noFill/>
                </a:ln>
                <a:solidFill>
                  <a:srgbClr val="C00000"/>
                </a:solidFill>
                <a:effectLst/>
                <a:uLnTx/>
                <a:uFillTx/>
                <a:latin typeface="Times New Roman" panose="02020603050405020304" pitchFamily="18" charset="0"/>
                <a:ea typeface="+mn-ea"/>
                <a:cs typeface="Times New Roman" panose="02020603050405020304" pitchFamily="18" charset="0"/>
              </a:rPr>
              <a:t> доходы (руб.)</a:t>
            </a:r>
            <a:endParaRPr lang="ru-RU" sz="1400" b="1" dirty="0">
              <a:solidFill>
                <a:srgbClr val="C00000"/>
              </a:solidFill>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4BBB4108-0D76-C1D0-7235-F041285F32BA}"/>
              </a:ext>
            </a:extLst>
          </p:cNvPr>
          <p:cNvSpPr txBox="1"/>
          <p:nvPr/>
        </p:nvSpPr>
        <p:spPr>
          <a:xfrm>
            <a:off x="343950" y="519820"/>
            <a:ext cx="11509696" cy="461665"/>
          </a:xfrm>
          <a:prstGeom prst="rect">
            <a:avLst/>
          </a:prstGeom>
          <a:noFill/>
        </p:spPr>
        <p:txBody>
          <a:bodyPr wrap="square">
            <a:spAutoFit/>
          </a:bodyPr>
          <a:lstStyle/>
          <a:p>
            <a:pPr algn="just"/>
            <a:r>
              <a:rPr lang="ru-RU" sz="1200" b="1" i="0" dirty="0">
                <a:solidFill>
                  <a:srgbClr val="333333"/>
                </a:solidFill>
                <a:effectLst/>
                <a:latin typeface="Times New Roman" panose="02020603050405020304" pitchFamily="18" charset="0"/>
                <a:cs typeface="Times New Roman" panose="02020603050405020304" pitchFamily="18" charset="0"/>
              </a:rPr>
              <a:t>Неналоговые</a:t>
            </a:r>
            <a:r>
              <a:rPr lang="ru-RU" sz="1200" b="0" i="0" dirty="0">
                <a:solidFill>
                  <a:srgbClr val="333333"/>
                </a:solidFill>
                <a:effectLst/>
                <a:latin typeface="Times New Roman" panose="02020603050405020304" pitchFamily="18" charset="0"/>
                <a:cs typeface="Times New Roman" panose="02020603050405020304" pitchFamily="18" charset="0"/>
              </a:rPr>
              <a:t> </a:t>
            </a:r>
            <a:r>
              <a:rPr lang="ru-RU" sz="1200" b="1" i="0" dirty="0">
                <a:solidFill>
                  <a:srgbClr val="333333"/>
                </a:solidFill>
                <a:effectLst/>
                <a:latin typeface="Times New Roman" panose="02020603050405020304" pitchFamily="18" charset="0"/>
                <a:cs typeface="Times New Roman" panose="02020603050405020304" pitchFamily="18" charset="0"/>
              </a:rPr>
              <a:t>доходы</a:t>
            </a:r>
            <a:r>
              <a:rPr lang="ru-RU" sz="1200" b="0" i="0" dirty="0">
                <a:solidFill>
                  <a:srgbClr val="333333"/>
                </a:solidFill>
                <a:effectLst/>
                <a:latin typeface="Times New Roman" panose="02020603050405020304" pitchFamily="18" charset="0"/>
                <a:cs typeface="Times New Roman" panose="02020603050405020304" pitchFamily="18" charset="0"/>
              </a:rPr>
              <a:t> – </a:t>
            </a:r>
            <a:r>
              <a:rPr lang="ru-RU" sz="1200" b="1" i="0" dirty="0">
                <a:solidFill>
                  <a:srgbClr val="333333"/>
                </a:solidFill>
                <a:effectLst/>
                <a:latin typeface="Times New Roman" panose="02020603050405020304" pitchFamily="18" charset="0"/>
                <a:cs typeface="Times New Roman" panose="02020603050405020304" pitchFamily="18" charset="0"/>
              </a:rPr>
              <a:t>это</a:t>
            </a:r>
            <a:r>
              <a:rPr lang="ru-RU" sz="1200" b="0" i="0" dirty="0">
                <a:solidFill>
                  <a:srgbClr val="333333"/>
                </a:solidFill>
                <a:effectLst/>
                <a:latin typeface="Times New Roman" panose="02020603050405020304" pitchFamily="18" charset="0"/>
                <a:cs typeface="Times New Roman" panose="02020603050405020304" pitchFamily="18" charset="0"/>
              </a:rPr>
              <a:t> </a:t>
            </a:r>
            <a:r>
              <a:rPr lang="ru-RU" sz="1200" b="1" i="0" dirty="0">
                <a:solidFill>
                  <a:srgbClr val="333333"/>
                </a:solidFill>
                <a:effectLst/>
                <a:latin typeface="Times New Roman" panose="02020603050405020304" pitchFamily="18" charset="0"/>
                <a:cs typeface="Times New Roman" panose="02020603050405020304" pitchFamily="18" charset="0"/>
              </a:rPr>
              <a:t>доходы</a:t>
            </a:r>
            <a:r>
              <a:rPr lang="ru-RU" sz="1200" b="0" i="0" dirty="0">
                <a:solidFill>
                  <a:srgbClr val="333333"/>
                </a:solidFill>
                <a:effectLst/>
                <a:latin typeface="Times New Roman" panose="02020603050405020304" pitchFamily="18" charset="0"/>
                <a:cs typeface="Times New Roman" panose="02020603050405020304" pitchFamily="18" charset="0"/>
              </a:rPr>
              <a:t>, получаемые в виде платы за пользование муниципальным имуществом, либо компенсации за оказанные услуги юридическим или физическим лицам, штрафы, санкции, возмещение ущерба и прочие неналоговые доходы.</a:t>
            </a:r>
            <a:endParaRPr lang="ru-RU" sz="1200" dirty="0">
              <a:latin typeface="Times New Roman" panose="02020603050405020304" pitchFamily="18" charset="0"/>
              <a:cs typeface="Times New Roman" panose="02020603050405020304" pitchFamily="18" charset="0"/>
            </a:endParaRPr>
          </a:p>
        </p:txBody>
      </p:sp>
      <p:graphicFrame>
        <p:nvGraphicFramePr>
          <p:cNvPr id="5" name="Таблица 6">
            <a:extLst>
              <a:ext uri="{FF2B5EF4-FFF2-40B4-BE49-F238E27FC236}">
                <a16:creationId xmlns:a16="http://schemas.microsoft.com/office/drawing/2014/main" id="{5C1C50BD-4B44-F2FA-6599-788BBCC89F5C}"/>
              </a:ext>
            </a:extLst>
          </p:cNvPr>
          <p:cNvGraphicFramePr>
            <a:graphicFrameLocks noGrp="1"/>
          </p:cNvGraphicFramePr>
          <p:nvPr>
            <p:extLst>
              <p:ext uri="{D42A27DB-BD31-4B8C-83A1-F6EECF244321}">
                <p14:modId xmlns:p14="http://schemas.microsoft.com/office/powerpoint/2010/main" val="3023178475"/>
              </p:ext>
            </p:extLst>
          </p:nvPr>
        </p:nvGraphicFramePr>
        <p:xfrm>
          <a:off x="187352" y="956048"/>
          <a:ext cx="11660698" cy="5534506"/>
        </p:xfrm>
        <a:graphic>
          <a:graphicData uri="http://schemas.openxmlformats.org/drawingml/2006/table">
            <a:tbl>
              <a:tblPr firstRow="1" bandRow="1">
                <a:tableStyleId>{22838BEF-8BB2-4498-84A7-C5851F593DF1}</a:tableStyleId>
              </a:tblPr>
              <a:tblGrid>
                <a:gridCol w="1174459">
                  <a:extLst>
                    <a:ext uri="{9D8B030D-6E8A-4147-A177-3AD203B41FA5}">
                      <a16:colId xmlns:a16="http://schemas.microsoft.com/office/drawing/2014/main" val="564279074"/>
                    </a:ext>
                  </a:extLst>
                </a:gridCol>
                <a:gridCol w="1434517">
                  <a:extLst>
                    <a:ext uri="{9D8B030D-6E8A-4147-A177-3AD203B41FA5}">
                      <a16:colId xmlns:a16="http://schemas.microsoft.com/office/drawing/2014/main" val="3448297871"/>
                    </a:ext>
                  </a:extLst>
                </a:gridCol>
                <a:gridCol w="1098958">
                  <a:extLst>
                    <a:ext uri="{9D8B030D-6E8A-4147-A177-3AD203B41FA5}">
                      <a16:colId xmlns:a16="http://schemas.microsoft.com/office/drawing/2014/main" val="1865636448"/>
                    </a:ext>
                  </a:extLst>
                </a:gridCol>
                <a:gridCol w="817028">
                  <a:extLst>
                    <a:ext uri="{9D8B030D-6E8A-4147-A177-3AD203B41FA5}">
                      <a16:colId xmlns:a16="http://schemas.microsoft.com/office/drawing/2014/main" val="2854175519"/>
                    </a:ext>
                  </a:extLst>
                </a:gridCol>
                <a:gridCol w="925947">
                  <a:extLst>
                    <a:ext uri="{9D8B030D-6E8A-4147-A177-3AD203B41FA5}">
                      <a16:colId xmlns:a16="http://schemas.microsoft.com/office/drawing/2014/main" val="2174965571"/>
                    </a:ext>
                  </a:extLst>
                </a:gridCol>
                <a:gridCol w="756048">
                  <a:extLst>
                    <a:ext uri="{9D8B030D-6E8A-4147-A177-3AD203B41FA5}">
                      <a16:colId xmlns:a16="http://schemas.microsoft.com/office/drawing/2014/main" val="19664591"/>
                    </a:ext>
                  </a:extLst>
                </a:gridCol>
                <a:gridCol w="722068">
                  <a:extLst>
                    <a:ext uri="{9D8B030D-6E8A-4147-A177-3AD203B41FA5}">
                      <a16:colId xmlns:a16="http://schemas.microsoft.com/office/drawing/2014/main" val="1520574171"/>
                    </a:ext>
                  </a:extLst>
                </a:gridCol>
                <a:gridCol w="840997">
                  <a:extLst>
                    <a:ext uri="{9D8B030D-6E8A-4147-A177-3AD203B41FA5}">
                      <a16:colId xmlns:a16="http://schemas.microsoft.com/office/drawing/2014/main" val="3267095644"/>
                    </a:ext>
                  </a:extLst>
                </a:gridCol>
                <a:gridCol w="1589298">
                  <a:extLst>
                    <a:ext uri="{9D8B030D-6E8A-4147-A177-3AD203B41FA5}">
                      <a16:colId xmlns:a16="http://schemas.microsoft.com/office/drawing/2014/main" val="1093503490"/>
                    </a:ext>
                  </a:extLst>
                </a:gridCol>
                <a:gridCol w="2301378">
                  <a:extLst>
                    <a:ext uri="{9D8B030D-6E8A-4147-A177-3AD203B41FA5}">
                      <a16:colId xmlns:a16="http://schemas.microsoft.com/office/drawing/2014/main" val="918015735"/>
                    </a:ext>
                  </a:extLst>
                </a:gridCol>
              </a:tblGrid>
              <a:tr h="461826">
                <a:tc>
                  <a:txBody>
                    <a:bodyPr/>
                    <a:lstStyle/>
                    <a:p>
                      <a:pPr algn="ctr"/>
                      <a:endParaRPr lang="ru-RU" sz="1100" dirty="0">
                        <a:latin typeface="Times New Roman" panose="02020603050405020304" pitchFamily="18" charset="0"/>
                        <a:cs typeface="Times New Roman" panose="02020603050405020304" pitchFamily="18" charset="0"/>
                      </a:endParaRPr>
                    </a:p>
                  </a:txBody>
                  <a:tcPr/>
                </a:tc>
                <a:tc>
                  <a:txBody>
                    <a:bodyPr/>
                    <a:lstStyle/>
                    <a:p>
                      <a:pPr algn="ctr"/>
                      <a:r>
                        <a:rPr lang="ru-RU" sz="1100" dirty="0">
                          <a:latin typeface="Times New Roman" panose="02020603050405020304" pitchFamily="18" charset="0"/>
                          <a:cs typeface="Times New Roman" panose="02020603050405020304" pitchFamily="18" charset="0"/>
                        </a:rPr>
                        <a:t>Наименование налога, сбора</a:t>
                      </a:r>
                    </a:p>
                  </a:txBody>
                  <a:tcPr/>
                </a:tc>
                <a:tc>
                  <a:txBody>
                    <a:bodyPr/>
                    <a:lstStyle/>
                    <a:p>
                      <a:pPr algn="ctr"/>
                      <a:r>
                        <a:rPr lang="ru-RU" sz="1100" dirty="0">
                          <a:latin typeface="Times New Roman" panose="02020603050405020304" pitchFamily="18" charset="0"/>
                          <a:cs typeface="Times New Roman" panose="02020603050405020304" pitchFamily="18" charset="0"/>
                        </a:rPr>
                        <a:t>2021г (отчет)</a:t>
                      </a:r>
                    </a:p>
                  </a:txBody>
                  <a:tcPr/>
                </a:tc>
                <a:tc>
                  <a:txBody>
                    <a:bodyPr/>
                    <a:lstStyle/>
                    <a:p>
                      <a:pPr algn="ctr"/>
                      <a:r>
                        <a:rPr lang="ru-RU" sz="1100" dirty="0">
                          <a:latin typeface="Times New Roman" panose="02020603050405020304" pitchFamily="18" charset="0"/>
                          <a:cs typeface="Times New Roman" panose="02020603050405020304" pitchFamily="18" charset="0"/>
                        </a:rPr>
                        <a:t>2022г (оценка)</a:t>
                      </a:r>
                    </a:p>
                  </a:txBody>
                  <a:tcPr/>
                </a:tc>
                <a:tc>
                  <a:txBody>
                    <a:bodyPr/>
                    <a:lstStyle/>
                    <a:p>
                      <a:pPr algn="ctr"/>
                      <a:r>
                        <a:rPr lang="ru-RU" sz="1100" dirty="0">
                          <a:latin typeface="Times New Roman" panose="02020603050405020304" pitchFamily="18" charset="0"/>
                          <a:cs typeface="Times New Roman" panose="02020603050405020304" pitchFamily="18" charset="0"/>
                        </a:rPr>
                        <a:t>2023г (план)</a:t>
                      </a:r>
                    </a:p>
                  </a:txBody>
                  <a:tcPr/>
                </a:tc>
                <a:tc>
                  <a:txBody>
                    <a:bodyPr/>
                    <a:lstStyle/>
                    <a:p>
                      <a:pPr algn="ctr"/>
                      <a:r>
                        <a:rPr lang="ru-RU" sz="1100" dirty="0">
                          <a:latin typeface="Times New Roman" panose="02020603050405020304" pitchFamily="18" charset="0"/>
                          <a:cs typeface="Times New Roman" panose="02020603050405020304" pitchFamily="18" charset="0"/>
                        </a:rPr>
                        <a:t>% 2023г к 2021г</a:t>
                      </a:r>
                    </a:p>
                  </a:txBody>
                  <a:tcPr/>
                </a:tc>
                <a:tc>
                  <a:txBody>
                    <a:bodyPr/>
                    <a:lstStyle/>
                    <a:p>
                      <a:pPr algn="ctr"/>
                      <a:r>
                        <a:rPr lang="ru-RU" sz="1100" dirty="0">
                          <a:latin typeface="Times New Roman" panose="02020603050405020304" pitchFamily="18" charset="0"/>
                          <a:cs typeface="Times New Roman" panose="02020603050405020304" pitchFamily="18" charset="0"/>
                        </a:rPr>
                        <a:t>%2023г к 2022г</a:t>
                      </a:r>
                    </a:p>
                  </a:txBody>
                  <a:tcPr/>
                </a:tc>
                <a:tc>
                  <a:txBody>
                    <a:bodyPr/>
                    <a:lstStyle/>
                    <a:p>
                      <a:pPr algn="ctr"/>
                      <a:r>
                        <a:rPr lang="ru-RU" sz="1100" dirty="0">
                          <a:latin typeface="Times New Roman" panose="02020603050405020304" pitchFamily="18" charset="0"/>
                          <a:cs typeface="Times New Roman" panose="02020603050405020304" pitchFamily="18" charset="0"/>
                        </a:rPr>
                        <a:t>2024г (прогноз)</a:t>
                      </a:r>
                    </a:p>
                  </a:txBody>
                  <a:tcPr/>
                </a:tc>
                <a:tc>
                  <a:txBody>
                    <a:bodyPr/>
                    <a:lstStyle/>
                    <a:p>
                      <a:pPr algn="ctr"/>
                      <a:r>
                        <a:rPr lang="ru-RU" sz="1100" dirty="0">
                          <a:latin typeface="Times New Roman" panose="02020603050405020304" pitchFamily="18" charset="0"/>
                          <a:cs typeface="Times New Roman" panose="02020603050405020304" pitchFamily="18" charset="0"/>
                        </a:rPr>
                        <a:t>2025г (план)</a:t>
                      </a:r>
                    </a:p>
                  </a:txBody>
                  <a:tcPr/>
                </a:tc>
                <a:tc>
                  <a:txBody>
                    <a:bodyPr/>
                    <a:lstStyle/>
                    <a:p>
                      <a:pPr algn="ctr"/>
                      <a:r>
                        <a:rPr lang="ru-RU" sz="1100" dirty="0">
                          <a:latin typeface="Times New Roman" panose="02020603050405020304" pitchFamily="18" charset="0"/>
                          <a:cs typeface="Times New Roman" panose="02020603050405020304" pitchFamily="18" charset="0"/>
                        </a:rPr>
                        <a:t>Норматив отчислений</a:t>
                      </a:r>
                    </a:p>
                  </a:txBody>
                  <a:tcPr/>
                </a:tc>
                <a:extLst>
                  <a:ext uri="{0D108BD9-81ED-4DB2-BD59-A6C34878D82A}">
                    <a16:rowId xmlns:a16="http://schemas.microsoft.com/office/drawing/2014/main" val="1535082943"/>
                  </a:ext>
                </a:extLst>
              </a:tr>
              <a:tr h="754903">
                <a:tc>
                  <a:txBody>
                    <a:bodyPr/>
                    <a:lstStyle/>
                    <a:p>
                      <a:pPr algn="ctr"/>
                      <a:endParaRPr lang="ru-RU" sz="1100" dirty="0">
                        <a:latin typeface="Times New Roman" panose="02020603050405020304" pitchFamily="18" charset="0"/>
                        <a:cs typeface="Times New Roman" panose="02020603050405020304" pitchFamily="18" charset="0"/>
                      </a:endParaRPr>
                    </a:p>
                  </a:txBody>
                  <a:tcPr/>
                </a:tc>
                <a:tc>
                  <a:txBody>
                    <a:bodyPr/>
                    <a:lstStyle/>
                    <a:p>
                      <a:pPr algn="just"/>
                      <a:r>
                        <a:rPr lang="ru-RU" sz="1100" dirty="0">
                          <a:latin typeface="Times New Roman" panose="02020603050405020304" pitchFamily="18" charset="0"/>
                          <a:cs typeface="Times New Roman" panose="02020603050405020304" pitchFamily="18" charset="0"/>
                        </a:rPr>
                        <a:t>Доходы от арендной платы за земельные участки</a:t>
                      </a:r>
                    </a:p>
                  </a:txBody>
                  <a:tcPr/>
                </a:tc>
                <a:tc>
                  <a:txBody>
                    <a:bodyPr/>
                    <a:lstStyle/>
                    <a:p>
                      <a:pPr algn="ctr"/>
                      <a:r>
                        <a:rPr lang="ru-RU" sz="1100" dirty="0">
                          <a:latin typeface="Times New Roman" panose="02020603050405020304" pitchFamily="18" charset="0"/>
                          <a:cs typeface="Times New Roman" panose="02020603050405020304" pitchFamily="18" charset="0"/>
                        </a:rPr>
                        <a:t>14832840,37</a:t>
                      </a:r>
                    </a:p>
                  </a:txBody>
                  <a:tcPr/>
                </a:tc>
                <a:tc>
                  <a:txBody>
                    <a:bodyPr/>
                    <a:lstStyle/>
                    <a:p>
                      <a:pPr algn="ctr"/>
                      <a:r>
                        <a:rPr lang="ru-RU" sz="1100" dirty="0">
                          <a:latin typeface="Times New Roman" panose="02020603050405020304" pitchFamily="18" charset="0"/>
                          <a:cs typeface="Times New Roman" panose="02020603050405020304" pitchFamily="18" charset="0"/>
                        </a:rPr>
                        <a:t>14757000</a:t>
                      </a:r>
                    </a:p>
                  </a:txBody>
                  <a:tcPr/>
                </a:tc>
                <a:tc>
                  <a:txBody>
                    <a:bodyPr/>
                    <a:lstStyle/>
                    <a:p>
                      <a:pPr algn="ctr"/>
                      <a:r>
                        <a:rPr lang="ru-RU" sz="1100" dirty="0">
                          <a:latin typeface="Times New Roman" panose="02020603050405020304" pitchFamily="18" charset="0"/>
                          <a:cs typeface="Times New Roman" panose="02020603050405020304" pitchFamily="18" charset="0"/>
                        </a:rPr>
                        <a:t>16900000</a:t>
                      </a:r>
                    </a:p>
                  </a:txBody>
                  <a:tcPr/>
                </a:tc>
                <a:tc>
                  <a:txBody>
                    <a:bodyPr/>
                    <a:lstStyle/>
                    <a:p>
                      <a:pPr algn="ctr"/>
                      <a:r>
                        <a:rPr lang="ru-RU" sz="1100" dirty="0">
                          <a:latin typeface="Times New Roman" panose="02020603050405020304" pitchFamily="18" charset="0"/>
                          <a:cs typeface="Times New Roman" panose="02020603050405020304" pitchFamily="18" charset="0"/>
                        </a:rPr>
                        <a:t>113,94</a:t>
                      </a:r>
                    </a:p>
                  </a:txBody>
                  <a:tcPr/>
                </a:tc>
                <a:tc>
                  <a:txBody>
                    <a:bodyPr/>
                    <a:lstStyle/>
                    <a:p>
                      <a:pPr algn="ctr"/>
                      <a:r>
                        <a:rPr lang="ru-RU" sz="1100" dirty="0">
                          <a:latin typeface="Times New Roman" panose="02020603050405020304" pitchFamily="18" charset="0"/>
                          <a:cs typeface="Times New Roman" panose="02020603050405020304" pitchFamily="18" charset="0"/>
                        </a:rPr>
                        <a:t>114,52</a:t>
                      </a:r>
                    </a:p>
                  </a:txBody>
                  <a:tcPr/>
                </a:tc>
                <a:tc>
                  <a:txBody>
                    <a:bodyPr/>
                    <a:lstStyle/>
                    <a:p>
                      <a:pPr algn="ctr"/>
                      <a:r>
                        <a:rPr lang="ru-RU" sz="1100" dirty="0">
                          <a:latin typeface="Times New Roman" panose="02020603050405020304" pitchFamily="18" charset="0"/>
                          <a:cs typeface="Times New Roman" panose="02020603050405020304" pitchFamily="18" charset="0"/>
                        </a:rPr>
                        <a:t>16900000</a:t>
                      </a:r>
                    </a:p>
                  </a:txBody>
                  <a:tcPr/>
                </a:tc>
                <a:tc>
                  <a:txBody>
                    <a:bodyPr/>
                    <a:lstStyle/>
                    <a:p>
                      <a:pPr algn="ctr"/>
                      <a:r>
                        <a:rPr lang="ru-RU" sz="1100" dirty="0">
                          <a:latin typeface="Times New Roman" panose="02020603050405020304" pitchFamily="18" charset="0"/>
                          <a:cs typeface="Times New Roman" panose="02020603050405020304" pitchFamily="18" charset="0"/>
                        </a:rPr>
                        <a:t>16900000</a:t>
                      </a:r>
                    </a:p>
                  </a:txBody>
                  <a:tcPr/>
                </a:tc>
                <a:tc>
                  <a:txBody>
                    <a:bodyPr/>
                    <a:lstStyle/>
                    <a:p>
                      <a:pPr algn="ctr"/>
                      <a:r>
                        <a:rPr lang="ru-RU" sz="1100" dirty="0">
                          <a:latin typeface="Times New Roman" panose="02020603050405020304" pitchFamily="18" charset="0"/>
                          <a:cs typeface="Times New Roman" panose="02020603050405020304" pitchFamily="18" charset="0"/>
                        </a:rPr>
                        <a:t>100%</a:t>
                      </a:r>
                    </a:p>
                  </a:txBody>
                  <a:tcPr/>
                </a:tc>
                <a:extLst>
                  <a:ext uri="{0D108BD9-81ED-4DB2-BD59-A6C34878D82A}">
                    <a16:rowId xmlns:a16="http://schemas.microsoft.com/office/drawing/2014/main" val="332852864"/>
                  </a:ext>
                </a:extLst>
              </a:tr>
              <a:tr h="643257">
                <a:tc>
                  <a:txBody>
                    <a:bodyPr/>
                    <a:lstStyle/>
                    <a:p>
                      <a:pPr algn="ctr"/>
                      <a:endParaRPr lang="ru-RU" sz="1100" dirty="0">
                        <a:latin typeface="Times New Roman" panose="02020603050405020304" pitchFamily="18" charset="0"/>
                        <a:cs typeface="Times New Roman" panose="02020603050405020304" pitchFamily="18" charset="0"/>
                      </a:endParaRPr>
                    </a:p>
                  </a:txBody>
                  <a:tcPr/>
                </a:tc>
                <a:tc>
                  <a:txBody>
                    <a:bodyPr/>
                    <a:lstStyle/>
                    <a:p>
                      <a:pPr algn="just"/>
                      <a:r>
                        <a:rPr lang="ru-RU" sz="1100" dirty="0">
                          <a:latin typeface="Times New Roman" panose="02020603050405020304" pitchFamily="18" charset="0"/>
                          <a:cs typeface="Times New Roman" panose="02020603050405020304" pitchFamily="18" charset="0"/>
                        </a:rPr>
                        <a:t>Доходы от сдачи в аренду имущества</a:t>
                      </a:r>
                    </a:p>
                  </a:txBody>
                  <a:tcPr/>
                </a:tc>
                <a:tc>
                  <a:txBody>
                    <a:bodyPr/>
                    <a:lstStyle/>
                    <a:p>
                      <a:pPr algn="ctr"/>
                      <a:r>
                        <a:rPr lang="ru-RU" sz="1100" dirty="0">
                          <a:latin typeface="Times New Roman" panose="02020603050405020304" pitchFamily="18" charset="0"/>
                          <a:cs typeface="Times New Roman" panose="02020603050405020304" pitchFamily="18" charset="0"/>
                        </a:rPr>
                        <a:t>1862385,21</a:t>
                      </a:r>
                    </a:p>
                  </a:txBody>
                  <a:tcPr/>
                </a:tc>
                <a:tc>
                  <a:txBody>
                    <a:bodyPr/>
                    <a:lstStyle/>
                    <a:p>
                      <a:pPr algn="ctr"/>
                      <a:r>
                        <a:rPr lang="ru-RU" sz="1100" dirty="0">
                          <a:latin typeface="Times New Roman" panose="02020603050405020304" pitchFamily="18" charset="0"/>
                          <a:cs typeface="Times New Roman" panose="02020603050405020304" pitchFamily="18" charset="0"/>
                        </a:rPr>
                        <a:t>1872000</a:t>
                      </a:r>
                    </a:p>
                  </a:txBody>
                  <a:tcPr/>
                </a:tc>
                <a:tc>
                  <a:txBody>
                    <a:bodyPr/>
                    <a:lstStyle/>
                    <a:p>
                      <a:pPr algn="ctr"/>
                      <a:r>
                        <a:rPr lang="ru-RU" sz="1100" dirty="0">
                          <a:latin typeface="Times New Roman" panose="02020603050405020304" pitchFamily="18" charset="0"/>
                          <a:cs typeface="Times New Roman" panose="02020603050405020304" pitchFamily="18" charset="0"/>
                        </a:rPr>
                        <a:t>2086000</a:t>
                      </a:r>
                    </a:p>
                  </a:txBody>
                  <a:tcPr/>
                </a:tc>
                <a:tc>
                  <a:txBody>
                    <a:bodyPr/>
                    <a:lstStyle/>
                    <a:p>
                      <a:pPr algn="ctr"/>
                      <a:r>
                        <a:rPr lang="ru-RU" sz="1100" dirty="0">
                          <a:latin typeface="Times New Roman" panose="02020603050405020304" pitchFamily="18" charset="0"/>
                          <a:cs typeface="Times New Roman" panose="02020603050405020304" pitchFamily="18" charset="0"/>
                        </a:rPr>
                        <a:t>112,01</a:t>
                      </a:r>
                    </a:p>
                  </a:txBody>
                  <a:tcPr/>
                </a:tc>
                <a:tc>
                  <a:txBody>
                    <a:bodyPr/>
                    <a:lstStyle/>
                    <a:p>
                      <a:pPr algn="ctr"/>
                      <a:r>
                        <a:rPr lang="ru-RU" sz="1100" dirty="0">
                          <a:latin typeface="Times New Roman" panose="02020603050405020304" pitchFamily="18" charset="0"/>
                          <a:cs typeface="Times New Roman" panose="02020603050405020304" pitchFamily="18" charset="0"/>
                        </a:rPr>
                        <a:t>111,43</a:t>
                      </a:r>
                    </a:p>
                  </a:txBody>
                  <a:tcPr/>
                </a:tc>
                <a:tc>
                  <a:txBody>
                    <a:bodyPr/>
                    <a:lstStyle/>
                    <a:p>
                      <a:pPr algn="ctr"/>
                      <a:r>
                        <a:rPr lang="ru-RU" sz="1100" dirty="0">
                          <a:latin typeface="Times New Roman" panose="02020603050405020304" pitchFamily="18" charset="0"/>
                          <a:cs typeface="Times New Roman" panose="02020603050405020304" pitchFamily="18" charset="0"/>
                        </a:rPr>
                        <a:t>2086000</a:t>
                      </a:r>
                    </a:p>
                  </a:txBody>
                  <a:tcPr/>
                </a:tc>
                <a:tc>
                  <a:txBody>
                    <a:bodyPr/>
                    <a:lstStyle/>
                    <a:p>
                      <a:pPr algn="ctr"/>
                      <a:r>
                        <a:rPr lang="ru-RU" sz="1100" dirty="0">
                          <a:latin typeface="Times New Roman" panose="02020603050405020304" pitchFamily="18" charset="0"/>
                          <a:cs typeface="Times New Roman" panose="02020603050405020304" pitchFamily="18" charset="0"/>
                        </a:rPr>
                        <a:t>2086000</a:t>
                      </a:r>
                    </a:p>
                  </a:txBody>
                  <a:tcPr/>
                </a:tc>
                <a:tc>
                  <a:txBody>
                    <a:bodyPr/>
                    <a:lstStyle/>
                    <a:p>
                      <a:pPr algn="ctr"/>
                      <a:r>
                        <a:rPr lang="ru-RU" sz="1100" dirty="0">
                          <a:latin typeface="Times New Roman" panose="02020603050405020304" pitchFamily="18" charset="0"/>
                          <a:cs typeface="Times New Roman" panose="02020603050405020304" pitchFamily="18" charset="0"/>
                        </a:rPr>
                        <a:t>100%</a:t>
                      </a:r>
                    </a:p>
                  </a:txBody>
                  <a:tcPr/>
                </a:tc>
                <a:extLst>
                  <a:ext uri="{0D108BD9-81ED-4DB2-BD59-A6C34878D82A}">
                    <a16:rowId xmlns:a16="http://schemas.microsoft.com/office/drawing/2014/main" val="1724327478"/>
                  </a:ext>
                </a:extLst>
              </a:tr>
              <a:tr h="866761">
                <a:tc>
                  <a:txBody>
                    <a:bodyPr/>
                    <a:lstStyle/>
                    <a:p>
                      <a:pPr algn="ctr"/>
                      <a:endParaRPr lang="ru-RU" sz="1100" dirty="0">
                        <a:latin typeface="Times New Roman" panose="02020603050405020304" pitchFamily="18" charset="0"/>
                        <a:cs typeface="Times New Roman" panose="02020603050405020304" pitchFamily="18" charset="0"/>
                      </a:endParaRPr>
                    </a:p>
                  </a:txBody>
                  <a:tcPr/>
                </a:tc>
                <a:tc>
                  <a:txBody>
                    <a:bodyPr/>
                    <a:lstStyle/>
                    <a:p>
                      <a:pPr algn="just" fontAlgn="t"/>
                      <a:r>
                        <a:rPr lang="ru-RU" sz="1100" b="0" i="0" u="none" strike="noStrike" dirty="0">
                          <a:effectLst/>
                          <a:latin typeface="Times New Roman" panose="02020603050405020304" pitchFamily="18" charset="0"/>
                        </a:rPr>
                        <a:t>Плата за негативное воздействие на окружающую среду</a:t>
                      </a:r>
                    </a:p>
                  </a:txBody>
                  <a:tcPr marL="9525" marR="9525" marT="9525" marB="0"/>
                </a:tc>
                <a:tc>
                  <a:txBody>
                    <a:bodyPr/>
                    <a:lstStyle/>
                    <a:p>
                      <a:pPr algn="ctr"/>
                      <a:r>
                        <a:rPr lang="ru-RU" sz="1100" dirty="0">
                          <a:latin typeface="Times New Roman" panose="02020603050405020304" pitchFamily="18" charset="0"/>
                          <a:cs typeface="Times New Roman" panose="02020603050405020304" pitchFamily="18" charset="0"/>
                        </a:rPr>
                        <a:t>99591,3</a:t>
                      </a:r>
                    </a:p>
                  </a:txBody>
                  <a:tcPr/>
                </a:tc>
                <a:tc>
                  <a:txBody>
                    <a:bodyPr/>
                    <a:lstStyle/>
                    <a:p>
                      <a:pPr algn="ctr"/>
                      <a:r>
                        <a:rPr lang="ru-RU" sz="1100" dirty="0">
                          <a:latin typeface="Times New Roman" panose="02020603050405020304" pitchFamily="18" charset="0"/>
                          <a:cs typeface="Times New Roman" panose="02020603050405020304" pitchFamily="18" charset="0"/>
                        </a:rPr>
                        <a:t>355000</a:t>
                      </a:r>
                    </a:p>
                  </a:txBody>
                  <a:tcPr/>
                </a:tc>
                <a:tc>
                  <a:txBody>
                    <a:bodyPr/>
                    <a:lstStyle/>
                    <a:p>
                      <a:pPr algn="ctr"/>
                      <a:r>
                        <a:rPr lang="ru-RU" sz="1100" dirty="0">
                          <a:latin typeface="Times New Roman" panose="02020603050405020304" pitchFamily="18" charset="0"/>
                          <a:cs typeface="Times New Roman" panose="02020603050405020304" pitchFamily="18" charset="0"/>
                        </a:rPr>
                        <a:t>85000</a:t>
                      </a:r>
                    </a:p>
                  </a:txBody>
                  <a:tcPr/>
                </a:tc>
                <a:tc>
                  <a:txBody>
                    <a:bodyPr/>
                    <a:lstStyle/>
                    <a:p>
                      <a:pPr algn="ctr"/>
                      <a:r>
                        <a:rPr lang="ru-RU" sz="1100" dirty="0">
                          <a:latin typeface="Times New Roman" panose="02020603050405020304" pitchFamily="18" charset="0"/>
                          <a:cs typeface="Times New Roman" panose="02020603050405020304" pitchFamily="18" charset="0"/>
                        </a:rPr>
                        <a:t>85,35</a:t>
                      </a:r>
                    </a:p>
                  </a:txBody>
                  <a:tcPr/>
                </a:tc>
                <a:tc>
                  <a:txBody>
                    <a:bodyPr/>
                    <a:lstStyle/>
                    <a:p>
                      <a:pPr algn="ctr"/>
                      <a:r>
                        <a:rPr lang="ru-RU" sz="1100" dirty="0">
                          <a:latin typeface="Times New Roman" panose="02020603050405020304" pitchFamily="18" charset="0"/>
                          <a:cs typeface="Times New Roman" panose="02020603050405020304" pitchFamily="18" charset="0"/>
                        </a:rPr>
                        <a:t>23,94</a:t>
                      </a:r>
                    </a:p>
                  </a:txBody>
                  <a:tcPr/>
                </a:tc>
                <a:tc>
                  <a:txBody>
                    <a:bodyPr/>
                    <a:lstStyle/>
                    <a:p>
                      <a:pPr algn="ctr"/>
                      <a:r>
                        <a:rPr lang="ru-RU" sz="1100" dirty="0">
                          <a:latin typeface="Times New Roman" panose="02020603050405020304" pitchFamily="18" charset="0"/>
                          <a:cs typeface="Times New Roman" panose="02020603050405020304" pitchFamily="18" charset="0"/>
                        </a:rPr>
                        <a:t>85000</a:t>
                      </a:r>
                    </a:p>
                  </a:txBody>
                  <a:tcPr/>
                </a:tc>
                <a:tc>
                  <a:txBody>
                    <a:bodyPr/>
                    <a:lstStyle/>
                    <a:p>
                      <a:pPr algn="ctr"/>
                      <a:r>
                        <a:rPr lang="ru-RU" sz="1100" dirty="0">
                          <a:latin typeface="Times New Roman" panose="02020603050405020304" pitchFamily="18" charset="0"/>
                          <a:cs typeface="Times New Roman" panose="02020603050405020304" pitchFamily="18" charset="0"/>
                        </a:rPr>
                        <a:t>85000</a:t>
                      </a:r>
                    </a:p>
                  </a:txBody>
                  <a:tcPr/>
                </a:tc>
                <a:tc>
                  <a:txBody>
                    <a:bodyPr/>
                    <a:lstStyle/>
                    <a:p>
                      <a:pPr algn="ctr"/>
                      <a:r>
                        <a:rPr lang="ru-RU" sz="1100" dirty="0">
                          <a:latin typeface="Times New Roman" panose="02020603050405020304" pitchFamily="18" charset="0"/>
                          <a:cs typeface="Times New Roman" panose="02020603050405020304" pitchFamily="18" charset="0"/>
                        </a:rPr>
                        <a:t>60%</a:t>
                      </a:r>
                    </a:p>
                  </a:txBody>
                  <a:tcPr/>
                </a:tc>
                <a:extLst>
                  <a:ext uri="{0D108BD9-81ED-4DB2-BD59-A6C34878D82A}">
                    <a16:rowId xmlns:a16="http://schemas.microsoft.com/office/drawing/2014/main" val="4115921296"/>
                  </a:ext>
                </a:extLst>
              </a:tr>
              <a:tr h="736035">
                <a:tc>
                  <a:txBody>
                    <a:bodyPr/>
                    <a:lstStyle/>
                    <a:p>
                      <a:pPr algn="ctr"/>
                      <a:endParaRPr lang="ru-RU" sz="1100" dirty="0">
                        <a:latin typeface="Times New Roman" panose="02020603050405020304" pitchFamily="18" charset="0"/>
                        <a:cs typeface="Times New Roman" panose="02020603050405020304" pitchFamily="18" charset="0"/>
                      </a:endParaRPr>
                    </a:p>
                  </a:txBody>
                  <a:tcPr/>
                </a:tc>
                <a:tc>
                  <a:txBody>
                    <a:bodyPr/>
                    <a:lstStyle/>
                    <a:p>
                      <a:pPr algn="just" fontAlgn="t"/>
                      <a:r>
                        <a:rPr lang="ru-RU" sz="1100" b="0" i="0" u="none" strike="noStrike" dirty="0">
                          <a:effectLst/>
                          <a:latin typeface="Times New Roman" panose="02020603050405020304" pitchFamily="18" charset="0"/>
                        </a:rPr>
                        <a:t>Доходы от оказания платных услуг</a:t>
                      </a:r>
                    </a:p>
                  </a:txBody>
                  <a:tcPr marL="9525" marR="9525" marT="9525" marB="0"/>
                </a:tc>
                <a:tc>
                  <a:txBody>
                    <a:bodyPr/>
                    <a:lstStyle/>
                    <a:p>
                      <a:pPr algn="ctr"/>
                      <a:r>
                        <a:rPr lang="ru-RU" sz="1100" dirty="0">
                          <a:latin typeface="Times New Roman" panose="02020603050405020304" pitchFamily="18" charset="0"/>
                          <a:cs typeface="Times New Roman" panose="02020603050405020304" pitchFamily="18" charset="0"/>
                        </a:rPr>
                        <a:t>1501792,96</a:t>
                      </a:r>
                    </a:p>
                  </a:txBody>
                  <a:tcPr/>
                </a:tc>
                <a:tc>
                  <a:txBody>
                    <a:bodyPr/>
                    <a:lstStyle/>
                    <a:p>
                      <a:pPr algn="ctr"/>
                      <a:r>
                        <a:rPr lang="ru-RU" sz="1100" dirty="0">
                          <a:latin typeface="Times New Roman" panose="02020603050405020304" pitchFamily="18" charset="0"/>
                          <a:cs typeface="Times New Roman" panose="02020603050405020304" pitchFamily="18" charset="0"/>
                        </a:rPr>
                        <a:t>1100000</a:t>
                      </a:r>
                    </a:p>
                  </a:txBody>
                  <a:tcPr/>
                </a:tc>
                <a:tc>
                  <a:txBody>
                    <a:bodyPr/>
                    <a:lstStyle/>
                    <a:p>
                      <a:pPr algn="ctr"/>
                      <a:r>
                        <a:rPr lang="ru-RU" sz="1100" dirty="0">
                          <a:latin typeface="Times New Roman" panose="02020603050405020304" pitchFamily="18" charset="0"/>
                          <a:cs typeface="Times New Roman" panose="02020603050405020304" pitchFamily="18" charset="0"/>
                        </a:rPr>
                        <a:t>1430000</a:t>
                      </a:r>
                    </a:p>
                  </a:txBody>
                  <a:tcPr/>
                </a:tc>
                <a:tc>
                  <a:txBody>
                    <a:bodyPr/>
                    <a:lstStyle/>
                    <a:p>
                      <a:pPr algn="ctr"/>
                      <a:r>
                        <a:rPr lang="ru-RU" sz="1100" dirty="0">
                          <a:latin typeface="Times New Roman" panose="02020603050405020304" pitchFamily="18" charset="0"/>
                          <a:cs typeface="Times New Roman" panose="02020603050405020304" pitchFamily="18" charset="0"/>
                        </a:rPr>
                        <a:t>95,21</a:t>
                      </a:r>
                    </a:p>
                  </a:txBody>
                  <a:tcPr/>
                </a:tc>
                <a:tc>
                  <a:txBody>
                    <a:bodyPr/>
                    <a:lstStyle/>
                    <a:p>
                      <a:pPr algn="ctr"/>
                      <a:r>
                        <a:rPr lang="ru-RU" sz="1100" dirty="0">
                          <a:latin typeface="Times New Roman" panose="02020603050405020304" pitchFamily="18" charset="0"/>
                          <a:cs typeface="Times New Roman" panose="02020603050405020304" pitchFamily="18" charset="0"/>
                        </a:rPr>
                        <a:t>130</a:t>
                      </a:r>
                    </a:p>
                  </a:txBody>
                  <a:tcPr/>
                </a:tc>
                <a:tc>
                  <a:txBody>
                    <a:bodyPr/>
                    <a:lstStyle/>
                    <a:p>
                      <a:pPr algn="ctr"/>
                      <a:r>
                        <a:rPr lang="ru-RU" sz="1100" dirty="0">
                          <a:latin typeface="Times New Roman" panose="02020603050405020304" pitchFamily="18" charset="0"/>
                          <a:cs typeface="Times New Roman" panose="02020603050405020304" pitchFamily="18" charset="0"/>
                        </a:rPr>
                        <a:t>1430000</a:t>
                      </a:r>
                    </a:p>
                  </a:txBody>
                  <a:tcPr/>
                </a:tc>
                <a:tc>
                  <a:txBody>
                    <a:bodyPr/>
                    <a:lstStyle/>
                    <a:p>
                      <a:pPr algn="ctr"/>
                      <a:r>
                        <a:rPr lang="ru-RU" sz="1100" dirty="0">
                          <a:latin typeface="Times New Roman" panose="02020603050405020304" pitchFamily="18" charset="0"/>
                          <a:cs typeface="Times New Roman" panose="02020603050405020304" pitchFamily="18" charset="0"/>
                        </a:rPr>
                        <a:t>1430000</a:t>
                      </a:r>
                    </a:p>
                  </a:txBody>
                  <a:tcPr/>
                </a:tc>
                <a:tc>
                  <a:txBody>
                    <a:bodyPr/>
                    <a:lstStyle/>
                    <a:p>
                      <a:pPr algn="ctr"/>
                      <a:r>
                        <a:rPr lang="ru-RU" sz="1100" dirty="0">
                          <a:latin typeface="Times New Roman" panose="02020603050405020304" pitchFamily="18" charset="0"/>
                          <a:cs typeface="Times New Roman" panose="02020603050405020304" pitchFamily="18" charset="0"/>
                        </a:rPr>
                        <a:t>100%</a:t>
                      </a:r>
                    </a:p>
                  </a:txBody>
                  <a:tcPr/>
                </a:tc>
                <a:extLst>
                  <a:ext uri="{0D108BD9-81ED-4DB2-BD59-A6C34878D82A}">
                    <a16:rowId xmlns:a16="http://schemas.microsoft.com/office/drawing/2014/main" val="1492379717"/>
                  </a:ext>
                </a:extLst>
              </a:tr>
              <a:tr h="554603">
                <a:tc>
                  <a:txBody>
                    <a:bodyPr/>
                    <a:lstStyle/>
                    <a:p>
                      <a:pPr algn="ctr"/>
                      <a:endParaRPr lang="ru-RU" sz="1100" dirty="0">
                        <a:latin typeface="Times New Roman" panose="02020603050405020304" pitchFamily="18" charset="0"/>
                        <a:cs typeface="Times New Roman" panose="02020603050405020304" pitchFamily="18" charset="0"/>
                      </a:endParaRPr>
                    </a:p>
                  </a:txBody>
                  <a:tcPr/>
                </a:tc>
                <a:tc>
                  <a:txBody>
                    <a:bodyPr/>
                    <a:lstStyle/>
                    <a:p>
                      <a:pPr algn="just" fontAlgn="t"/>
                      <a:r>
                        <a:rPr lang="ru-RU" sz="1100" b="0" i="0" u="none" strike="noStrike" dirty="0">
                          <a:effectLst/>
                          <a:latin typeface="Times New Roman" panose="02020603050405020304" pitchFamily="18" charset="0"/>
                        </a:rPr>
                        <a:t>Доходы от продажи земельных участков</a:t>
                      </a:r>
                    </a:p>
                  </a:txBody>
                  <a:tcPr marL="9525" marR="9525" marT="9525" marB="0"/>
                </a:tc>
                <a:tc>
                  <a:txBody>
                    <a:bodyPr/>
                    <a:lstStyle/>
                    <a:p>
                      <a:pPr algn="ctr"/>
                      <a:r>
                        <a:rPr lang="ru-RU" sz="1100" dirty="0">
                          <a:latin typeface="Times New Roman" panose="02020603050405020304" pitchFamily="18" charset="0"/>
                          <a:cs typeface="Times New Roman" panose="02020603050405020304" pitchFamily="18" charset="0"/>
                        </a:rPr>
                        <a:t>5659290,56</a:t>
                      </a:r>
                    </a:p>
                  </a:txBody>
                  <a:tcPr/>
                </a:tc>
                <a:tc>
                  <a:txBody>
                    <a:bodyPr/>
                    <a:lstStyle/>
                    <a:p>
                      <a:pPr algn="ctr"/>
                      <a:r>
                        <a:rPr lang="ru-RU" sz="1100" dirty="0">
                          <a:latin typeface="Times New Roman" panose="02020603050405020304" pitchFamily="18" charset="0"/>
                          <a:cs typeface="Times New Roman" panose="02020603050405020304" pitchFamily="18" charset="0"/>
                        </a:rPr>
                        <a:t>3950000</a:t>
                      </a:r>
                    </a:p>
                  </a:txBody>
                  <a:tcPr/>
                </a:tc>
                <a:tc>
                  <a:txBody>
                    <a:bodyPr/>
                    <a:lstStyle/>
                    <a:p>
                      <a:pPr algn="ctr"/>
                      <a:r>
                        <a:rPr lang="ru-RU" sz="1100" dirty="0">
                          <a:latin typeface="Times New Roman" panose="02020603050405020304" pitchFamily="18" charset="0"/>
                          <a:cs typeface="Times New Roman" panose="02020603050405020304" pitchFamily="18" charset="0"/>
                        </a:rPr>
                        <a:t>400000</a:t>
                      </a:r>
                    </a:p>
                  </a:txBody>
                  <a:tcPr/>
                </a:tc>
                <a:tc>
                  <a:txBody>
                    <a:bodyPr/>
                    <a:lstStyle/>
                    <a:p>
                      <a:pPr algn="ctr"/>
                      <a:r>
                        <a:rPr lang="ru-RU" sz="1100" dirty="0">
                          <a:latin typeface="Times New Roman" panose="02020603050405020304" pitchFamily="18" charset="0"/>
                          <a:cs typeface="Times New Roman" panose="02020603050405020304" pitchFamily="18" charset="0"/>
                        </a:rPr>
                        <a:t>7,07</a:t>
                      </a:r>
                    </a:p>
                  </a:txBody>
                  <a:tcPr/>
                </a:tc>
                <a:tc>
                  <a:txBody>
                    <a:bodyPr/>
                    <a:lstStyle/>
                    <a:p>
                      <a:pPr algn="ctr"/>
                      <a:r>
                        <a:rPr lang="ru-RU" sz="1100" dirty="0">
                          <a:latin typeface="Times New Roman" panose="02020603050405020304" pitchFamily="18" charset="0"/>
                          <a:cs typeface="Times New Roman" panose="02020603050405020304" pitchFamily="18" charset="0"/>
                        </a:rPr>
                        <a:t>10,13</a:t>
                      </a:r>
                    </a:p>
                  </a:txBody>
                  <a:tcPr/>
                </a:tc>
                <a:tc>
                  <a:txBody>
                    <a:bodyPr/>
                    <a:lstStyle/>
                    <a:p>
                      <a:pPr algn="ctr"/>
                      <a:r>
                        <a:rPr lang="ru-RU" sz="1100" dirty="0">
                          <a:latin typeface="Times New Roman" panose="02020603050405020304" pitchFamily="18" charset="0"/>
                          <a:cs typeface="Times New Roman" panose="02020603050405020304" pitchFamily="18" charset="0"/>
                        </a:rPr>
                        <a:t>400000</a:t>
                      </a:r>
                    </a:p>
                  </a:txBody>
                  <a:tcPr/>
                </a:tc>
                <a:tc>
                  <a:txBody>
                    <a:bodyPr/>
                    <a:lstStyle/>
                    <a:p>
                      <a:pPr algn="ctr"/>
                      <a:r>
                        <a:rPr lang="ru-RU" sz="1100" dirty="0">
                          <a:latin typeface="Times New Roman" panose="02020603050405020304" pitchFamily="18" charset="0"/>
                          <a:cs typeface="Times New Roman" panose="02020603050405020304" pitchFamily="18" charset="0"/>
                        </a:rPr>
                        <a:t>400000</a:t>
                      </a:r>
                    </a:p>
                  </a:txBody>
                  <a:tcPr/>
                </a:tc>
                <a:tc>
                  <a:txBody>
                    <a:bodyPr/>
                    <a:lstStyle/>
                    <a:p>
                      <a:pPr algn="ctr"/>
                      <a:r>
                        <a:rPr lang="ru-RU" sz="1100" dirty="0">
                          <a:latin typeface="Times New Roman" panose="02020603050405020304" pitchFamily="18" charset="0"/>
                          <a:cs typeface="Times New Roman" panose="02020603050405020304" pitchFamily="18" charset="0"/>
                        </a:rPr>
                        <a:t>100%</a:t>
                      </a:r>
                    </a:p>
                  </a:txBody>
                  <a:tcPr/>
                </a:tc>
                <a:extLst>
                  <a:ext uri="{0D108BD9-81ED-4DB2-BD59-A6C34878D82A}">
                    <a16:rowId xmlns:a16="http://schemas.microsoft.com/office/drawing/2014/main" val="2183195311"/>
                  </a:ext>
                </a:extLst>
              </a:tr>
              <a:tr h="588496">
                <a:tc>
                  <a:txBody>
                    <a:bodyPr/>
                    <a:lstStyle/>
                    <a:p>
                      <a:pPr algn="ctr"/>
                      <a:endParaRPr lang="ru-RU" sz="1100" dirty="0">
                        <a:latin typeface="Times New Roman" panose="02020603050405020304" pitchFamily="18" charset="0"/>
                        <a:cs typeface="Times New Roman" panose="02020603050405020304" pitchFamily="18" charset="0"/>
                      </a:endParaRPr>
                    </a:p>
                  </a:txBody>
                  <a:tcPr/>
                </a:tc>
                <a:tc>
                  <a:txBody>
                    <a:bodyPr/>
                    <a:lstStyle/>
                    <a:p>
                      <a:pPr algn="just"/>
                      <a:r>
                        <a:rPr lang="ru-RU" sz="1100" dirty="0">
                          <a:latin typeface="Times New Roman" panose="02020603050405020304" pitchFamily="18" charset="0"/>
                          <a:cs typeface="Times New Roman" panose="02020603050405020304" pitchFamily="18" charset="0"/>
                        </a:rPr>
                        <a:t>Доходы от реализации имущества</a:t>
                      </a:r>
                    </a:p>
                  </a:txBody>
                  <a:tcPr/>
                </a:tc>
                <a:tc>
                  <a:txBody>
                    <a:bodyPr/>
                    <a:lstStyle/>
                    <a:p>
                      <a:pPr algn="ctr"/>
                      <a:r>
                        <a:rPr lang="ru-RU" sz="1100" dirty="0">
                          <a:latin typeface="Times New Roman" panose="02020603050405020304" pitchFamily="18" charset="0"/>
                          <a:cs typeface="Times New Roman" panose="02020603050405020304" pitchFamily="18" charset="0"/>
                        </a:rPr>
                        <a:t>315000</a:t>
                      </a:r>
                    </a:p>
                  </a:txBody>
                  <a:tcPr/>
                </a:tc>
                <a:tc>
                  <a:txBody>
                    <a:bodyPr/>
                    <a:lstStyle/>
                    <a:p>
                      <a:pPr algn="ctr"/>
                      <a:r>
                        <a:rPr lang="ru-RU" sz="1100" dirty="0">
                          <a:latin typeface="Times New Roman" panose="02020603050405020304" pitchFamily="18" charset="0"/>
                          <a:cs typeface="Times New Roman" panose="02020603050405020304" pitchFamily="18" charset="0"/>
                        </a:rPr>
                        <a:t>265000</a:t>
                      </a:r>
                    </a:p>
                  </a:txBody>
                  <a:tcPr/>
                </a:tc>
                <a:tc>
                  <a:txBody>
                    <a:bodyPr/>
                    <a:lstStyle/>
                    <a:p>
                      <a:pPr algn="ctr"/>
                      <a:r>
                        <a:rPr lang="ru-RU" sz="1100" dirty="0">
                          <a:latin typeface="Times New Roman" panose="02020603050405020304" pitchFamily="18" charset="0"/>
                          <a:cs typeface="Times New Roman" panose="02020603050405020304" pitchFamily="18" charset="0"/>
                        </a:rPr>
                        <a:t>300000</a:t>
                      </a:r>
                    </a:p>
                  </a:txBody>
                  <a:tcPr/>
                </a:tc>
                <a:tc>
                  <a:txBody>
                    <a:bodyPr/>
                    <a:lstStyle/>
                    <a:p>
                      <a:pPr algn="ctr"/>
                      <a:r>
                        <a:rPr lang="ru-RU" sz="1100" dirty="0">
                          <a:latin typeface="Times New Roman" panose="02020603050405020304" pitchFamily="18" charset="0"/>
                          <a:cs typeface="Times New Roman" panose="02020603050405020304" pitchFamily="18" charset="0"/>
                        </a:rPr>
                        <a:t>95,24</a:t>
                      </a:r>
                    </a:p>
                  </a:txBody>
                  <a:tcPr/>
                </a:tc>
                <a:tc>
                  <a:txBody>
                    <a:bodyPr/>
                    <a:lstStyle/>
                    <a:p>
                      <a:pPr algn="ctr"/>
                      <a:r>
                        <a:rPr lang="ru-RU" sz="1100" dirty="0">
                          <a:latin typeface="Times New Roman" panose="02020603050405020304" pitchFamily="18" charset="0"/>
                          <a:cs typeface="Times New Roman" panose="02020603050405020304" pitchFamily="18" charset="0"/>
                        </a:rPr>
                        <a:t>113,21</a:t>
                      </a:r>
                    </a:p>
                  </a:txBody>
                  <a:tcPr/>
                </a:tc>
                <a:tc>
                  <a:txBody>
                    <a:bodyPr/>
                    <a:lstStyle/>
                    <a:p>
                      <a:pPr algn="ctr"/>
                      <a:r>
                        <a:rPr lang="ru-RU" sz="1100" dirty="0">
                          <a:latin typeface="Times New Roman" panose="02020603050405020304" pitchFamily="18" charset="0"/>
                          <a:cs typeface="Times New Roman" panose="02020603050405020304" pitchFamily="18" charset="0"/>
                        </a:rPr>
                        <a:t>300000</a:t>
                      </a:r>
                    </a:p>
                  </a:txBody>
                  <a:tcPr/>
                </a:tc>
                <a:tc>
                  <a:txBody>
                    <a:bodyPr/>
                    <a:lstStyle/>
                    <a:p>
                      <a:pPr algn="ctr"/>
                      <a:r>
                        <a:rPr lang="ru-RU" sz="1100" dirty="0">
                          <a:latin typeface="Times New Roman" panose="02020603050405020304" pitchFamily="18" charset="0"/>
                          <a:cs typeface="Times New Roman" panose="02020603050405020304" pitchFamily="18" charset="0"/>
                        </a:rPr>
                        <a:t>300000</a:t>
                      </a:r>
                    </a:p>
                  </a:txBody>
                  <a:tcPr/>
                </a:tc>
                <a:tc>
                  <a:txBody>
                    <a:bodyPr/>
                    <a:lstStyle/>
                    <a:p>
                      <a:pPr algn="ctr"/>
                      <a:r>
                        <a:rPr lang="ru-RU" sz="1100" dirty="0">
                          <a:latin typeface="Times New Roman" panose="02020603050405020304" pitchFamily="18" charset="0"/>
                          <a:cs typeface="Times New Roman" panose="02020603050405020304" pitchFamily="18" charset="0"/>
                        </a:rPr>
                        <a:t>100%</a:t>
                      </a:r>
                    </a:p>
                  </a:txBody>
                  <a:tcPr/>
                </a:tc>
                <a:extLst>
                  <a:ext uri="{0D108BD9-81ED-4DB2-BD59-A6C34878D82A}">
                    <a16:rowId xmlns:a16="http://schemas.microsoft.com/office/drawing/2014/main" val="1772631179"/>
                  </a:ext>
                </a:extLst>
              </a:tr>
              <a:tr h="588496">
                <a:tc>
                  <a:txBody>
                    <a:bodyPr/>
                    <a:lstStyle/>
                    <a:p>
                      <a:pPr algn="ctr"/>
                      <a:endParaRPr lang="ru-RU" sz="1100" dirty="0">
                        <a:latin typeface="Times New Roman" panose="02020603050405020304" pitchFamily="18" charset="0"/>
                        <a:cs typeface="Times New Roman" panose="02020603050405020304" pitchFamily="18" charset="0"/>
                      </a:endParaRPr>
                    </a:p>
                  </a:txBody>
                  <a:tcPr/>
                </a:tc>
                <a:tc>
                  <a:txBody>
                    <a:bodyPr/>
                    <a:lstStyle/>
                    <a:p>
                      <a:pPr algn="just"/>
                      <a:r>
                        <a:rPr lang="ru-RU" sz="1100" dirty="0">
                          <a:latin typeface="Times New Roman" panose="02020603050405020304" pitchFamily="18" charset="0"/>
                          <a:cs typeface="Times New Roman" panose="02020603050405020304" pitchFamily="18" charset="0"/>
                        </a:rPr>
                        <a:t>Штрафы, санкции, возмещение ущерба</a:t>
                      </a:r>
                    </a:p>
                  </a:txBody>
                  <a:tcPr/>
                </a:tc>
                <a:tc>
                  <a:txBody>
                    <a:bodyPr/>
                    <a:lstStyle/>
                    <a:p>
                      <a:pPr algn="ctr"/>
                      <a:r>
                        <a:rPr lang="ru-RU" sz="1100" dirty="0">
                          <a:latin typeface="Times New Roman" panose="02020603050405020304" pitchFamily="18" charset="0"/>
                          <a:cs typeface="Times New Roman" panose="02020603050405020304" pitchFamily="18" charset="0"/>
                        </a:rPr>
                        <a:t>759354,96</a:t>
                      </a:r>
                    </a:p>
                  </a:txBody>
                  <a:tcPr/>
                </a:tc>
                <a:tc>
                  <a:txBody>
                    <a:bodyPr/>
                    <a:lstStyle/>
                    <a:p>
                      <a:pPr algn="ctr"/>
                      <a:r>
                        <a:rPr lang="ru-RU" sz="1100" dirty="0">
                          <a:latin typeface="Times New Roman" panose="02020603050405020304" pitchFamily="18" charset="0"/>
                          <a:cs typeface="Times New Roman" panose="02020603050405020304" pitchFamily="18" charset="0"/>
                        </a:rPr>
                        <a:t>910000</a:t>
                      </a:r>
                    </a:p>
                  </a:txBody>
                  <a:tcPr/>
                </a:tc>
                <a:tc>
                  <a:txBody>
                    <a:bodyPr/>
                    <a:lstStyle/>
                    <a:p>
                      <a:pPr algn="ctr"/>
                      <a:r>
                        <a:rPr lang="ru-RU" sz="1100" dirty="0">
                          <a:latin typeface="Times New Roman" panose="02020603050405020304" pitchFamily="18" charset="0"/>
                          <a:cs typeface="Times New Roman" panose="02020603050405020304" pitchFamily="18" charset="0"/>
                        </a:rPr>
                        <a:t>416000</a:t>
                      </a:r>
                    </a:p>
                  </a:txBody>
                  <a:tcPr/>
                </a:tc>
                <a:tc>
                  <a:txBody>
                    <a:bodyPr/>
                    <a:lstStyle/>
                    <a:p>
                      <a:pPr algn="ctr"/>
                      <a:r>
                        <a:rPr lang="ru-RU" sz="1100" dirty="0">
                          <a:latin typeface="Times New Roman" panose="02020603050405020304" pitchFamily="18" charset="0"/>
                          <a:cs typeface="Times New Roman" panose="02020603050405020304" pitchFamily="18" charset="0"/>
                        </a:rPr>
                        <a:t>54,78</a:t>
                      </a:r>
                    </a:p>
                  </a:txBody>
                  <a:tcPr/>
                </a:tc>
                <a:tc>
                  <a:txBody>
                    <a:bodyPr/>
                    <a:lstStyle/>
                    <a:p>
                      <a:pPr algn="ctr"/>
                      <a:r>
                        <a:rPr lang="ru-RU" sz="1100" dirty="0">
                          <a:latin typeface="Times New Roman" panose="02020603050405020304" pitchFamily="18" charset="0"/>
                          <a:cs typeface="Times New Roman" panose="02020603050405020304" pitchFamily="18" charset="0"/>
                        </a:rPr>
                        <a:t>45,71</a:t>
                      </a:r>
                    </a:p>
                  </a:txBody>
                  <a:tcPr/>
                </a:tc>
                <a:tc>
                  <a:txBody>
                    <a:bodyPr/>
                    <a:lstStyle/>
                    <a:p>
                      <a:pPr algn="ctr"/>
                      <a:r>
                        <a:rPr lang="ru-RU" sz="1100" dirty="0">
                          <a:latin typeface="Times New Roman" panose="02020603050405020304" pitchFamily="18" charset="0"/>
                          <a:cs typeface="Times New Roman" panose="02020603050405020304" pitchFamily="18" charset="0"/>
                        </a:rPr>
                        <a:t>416000</a:t>
                      </a:r>
                    </a:p>
                  </a:txBody>
                  <a:tcPr/>
                </a:tc>
                <a:tc>
                  <a:txBody>
                    <a:bodyPr/>
                    <a:lstStyle/>
                    <a:p>
                      <a:pPr algn="ctr"/>
                      <a:r>
                        <a:rPr lang="ru-RU" sz="1100" dirty="0">
                          <a:latin typeface="Times New Roman" panose="02020603050405020304" pitchFamily="18" charset="0"/>
                          <a:cs typeface="Times New Roman" panose="02020603050405020304" pitchFamily="18" charset="0"/>
                        </a:rPr>
                        <a:t>416000</a:t>
                      </a:r>
                    </a:p>
                  </a:txBody>
                  <a:tcPr/>
                </a:tc>
                <a:tc>
                  <a:txBody>
                    <a:bodyPr/>
                    <a:lstStyle/>
                    <a:p>
                      <a:pPr algn="ctr"/>
                      <a:r>
                        <a:rPr lang="ru-RU" sz="1100" dirty="0">
                          <a:latin typeface="Times New Roman" panose="02020603050405020304" pitchFamily="18" charset="0"/>
                          <a:cs typeface="Times New Roman" panose="02020603050405020304" pitchFamily="18" charset="0"/>
                        </a:rPr>
                        <a:t>100%</a:t>
                      </a:r>
                    </a:p>
                  </a:txBody>
                  <a:tcPr/>
                </a:tc>
                <a:extLst>
                  <a:ext uri="{0D108BD9-81ED-4DB2-BD59-A6C34878D82A}">
                    <a16:rowId xmlns:a16="http://schemas.microsoft.com/office/drawing/2014/main" val="3067836965"/>
                  </a:ext>
                </a:extLst>
              </a:tr>
              <a:tr h="334265">
                <a:tc>
                  <a:txBody>
                    <a:bodyPr/>
                    <a:lstStyle/>
                    <a:p>
                      <a:pPr algn="ctr"/>
                      <a:r>
                        <a:rPr lang="ru-RU" sz="1100" b="1" dirty="0">
                          <a:latin typeface="Times New Roman" panose="02020603050405020304" pitchFamily="18" charset="0"/>
                          <a:cs typeface="Times New Roman" panose="02020603050405020304" pitchFamily="18" charset="0"/>
                        </a:rPr>
                        <a:t>ИТОГО:</a:t>
                      </a:r>
                    </a:p>
                  </a:txBody>
                  <a:tcPr/>
                </a:tc>
                <a:tc>
                  <a:txBody>
                    <a:bodyPr/>
                    <a:lstStyle/>
                    <a:p>
                      <a:pPr algn="just"/>
                      <a:endParaRPr lang="ru-RU" sz="1100" b="1" dirty="0">
                        <a:latin typeface="Times New Roman" panose="02020603050405020304" pitchFamily="18" charset="0"/>
                        <a:cs typeface="Times New Roman" panose="02020603050405020304" pitchFamily="18" charset="0"/>
                      </a:endParaRPr>
                    </a:p>
                  </a:txBody>
                  <a:tcPr/>
                </a:tc>
                <a:tc>
                  <a:txBody>
                    <a:bodyPr/>
                    <a:lstStyle/>
                    <a:p>
                      <a:pPr algn="ctr"/>
                      <a:r>
                        <a:rPr lang="ru-RU" sz="1100" b="1" dirty="0">
                          <a:latin typeface="Times New Roman" panose="02020603050405020304" pitchFamily="18" charset="0"/>
                          <a:cs typeface="Times New Roman" panose="02020603050405020304" pitchFamily="18" charset="0"/>
                        </a:rPr>
                        <a:t>25030255,36</a:t>
                      </a:r>
                    </a:p>
                  </a:txBody>
                  <a:tcPr/>
                </a:tc>
                <a:tc>
                  <a:txBody>
                    <a:bodyPr/>
                    <a:lstStyle/>
                    <a:p>
                      <a:pPr algn="ctr"/>
                      <a:r>
                        <a:rPr lang="ru-RU" sz="1100" b="1" dirty="0">
                          <a:latin typeface="Times New Roman" panose="02020603050405020304" pitchFamily="18" charset="0"/>
                          <a:cs typeface="Times New Roman" panose="02020603050405020304" pitchFamily="18" charset="0"/>
                        </a:rPr>
                        <a:t>23209000</a:t>
                      </a:r>
                    </a:p>
                  </a:txBody>
                  <a:tcPr/>
                </a:tc>
                <a:tc>
                  <a:txBody>
                    <a:bodyPr/>
                    <a:lstStyle/>
                    <a:p>
                      <a:pPr algn="ctr"/>
                      <a:r>
                        <a:rPr lang="ru-RU" sz="1100" b="1" dirty="0">
                          <a:latin typeface="Times New Roman" panose="02020603050405020304" pitchFamily="18" charset="0"/>
                          <a:cs typeface="Times New Roman" panose="02020603050405020304" pitchFamily="18" charset="0"/>
                        </a:rPr>
                        <a:t>21617000</a:t>
                      </a:r>
                    </a:p>
                  </a:txBody>
                  <a:tcPr/>
                </a:tc>
                <a:tc>
                  <a:txBody>
                    <a:bodyPr/>
                    <a:lstStyle/>
                    <a:p>
                      <a:pPr algn="ctr"/>
                      <a:r>
                        <a:rPr lang="ru-RU" sz="1100" b="1" dirty="0">
                          <a:latin typeface="Times New Roman" panose="02020603050405020304" pitchFamily="18" charset="0"/>
                          <a:cs typeface="Times New Roman" panose="02020603050405020304" pitchFamily="18" charset="0"/>
                        </a:rPr>
                        <a:t>86,36</a:t>
                      </a:r>
                    </a:p>
                  </a:txBody>
                  <a:tcPr/>
                </a:tc>
                <a:tc>
                  <a:txBody>
                    <a:bodyPr/>
                    <a:lstStyle/>
                    <a:p>
                      <a:pPr algn="ctr"/>
                      <a:r>
                        <a:rPr lang="ru-RU" sz="1100" b="1" dirty="0">
                          <a:latin typeface="Times New Roman" panose="02020603050405020304" pitchFamily="18" charset="0"/>
                          <a:cs typeface="Times New Roman" panose="02020603050405020304" pitchFamily="18" charset="0"/>
                        </a:rPr>
                        <a:t>93,14</a:t>
                      </a:r>
                    </a:p>
                  </a:txBody>
                  <a:tcPr/>
                </a:tc>
                <a:tc>
                  <a:txBody>
                    <a:bodyPr/>
                    <a:lstStyle/>
                    <a:p>
                      <a:pPr algn="ctr"/>
                      <a:r>
                        <a:rPr lang="ru-RU" sz="1100" b="1" dirty="0">
                          <a:latin typeface="Times New Roman" panose="02020603050405020304" pitchFamily="18" charset="0"/>
                          <a:cs typeface="Times New Roman" panose="02020603050405020304" pitchFamily="18" charset="0"/>
                        </a:rPr>
                        <a:t>21617000</a:t>
                      </a:r>
                    </a:p>
                  </a:txBody>
                  <a:tcPr/>
                </a:tc>
                <a:tc>
                  <a:txBody>
                    <a:bodyPr/>
                    <a:lstStyle/>
                    <a:p>
                      <a:pPr algn="ctr"/>
                      <a:r>
                        <a:rPr lang="ru-RU" sz="1100" b="1" dirty="0">
                          <a:latin typeface="Times New Roman" panose="02020603050405020304" pitchFamily="18" charset="0"/>
                          <a:cs typeface="Times New Roman" panose="02020603050405020304" pitchFamily="18" charset="0"/>
                        </a:rPr>
                        <a:t>21617000</a:t>
                      </a:r>
                    </a:p>
                  </a:txBody>
                  <a:tcPr/>
                </a:tc>
                <a:tc>
                  <a:txBody>
                    <a:bodyPr/>
                    <a:lstStyle/>
                    <a:p>
                      <a:pPr algn="ctr"/>
                      <a:endParaRPr lang="ru-RU" sz="11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376838704"/>
                  </a:ext>
                </a:extLst>
              </a:tr>
            </a:tbl>
          </a:graphicData>
        </a:graphic>
      </p:graphicFrame>
      <p:pic>
        <p:nvPicPr>
          <p:cNvPr id="7" name="Рисунок 6">
            <a:extLst>
              <a:ext uri="{FF2B5EF4-FFF2-40B4-BE49-F238E27FC236}">
                <a16:creationId xmlns:a16="http://schemas.microsoft.com/office/drawing/2014/main" id="{C1BB0FD7-948E-B9D3-7463-9A5ACA1C7D15}"/>
              </a:ext>
            </a:extLst>
          </p:cNvPr>
          <p:cNvPicPr>
            <a:picLocks noChangeAspect="1"/>
          </p:cNvPicPr>
          <p:nvPr/>
        </p:nvPicPr>
        <p:blipFill>
          <a:blip r:embed="rId3"/>
          <a:stretch>
            <a:fillRect/>
          </a:stretch>
        </p:blipFill>
        <p:spPr>
          <a:xfrm>
            <a:off x="181755" y="1447242"/>
            <a:ext cx="1147900" cy="679508"/>
          </a:xfrm>
          <a:prstGeom prst="rect">
            <a:avLst/>
          </a:prstGeom>
        </p:spPr>
      </p:pic>
      <p:pic>
        <p:nvPicPr>
          <p:cNvPr id="9" name="Рисунок 8">
            <a:extLst>
              <a:ext uri="{FF2B5EF4-FFF2-40B4-BE49-F238E27FC236}">
                <a16:creationId xmlns:a16="http://schemas.microsoft.com/office/drawing/2014/main" id="{7276158A-7521-0644-3897-060BB4F04ECE}"/>
              </a:ext>
            </a:extLst>
          </p:cNvPr>
          <p:cNvPicPr>
            <a:picLocks noChangeAspect="1"/>
          </p:cNvPicPr>
          <p:nvPr/>
        </p:nvPicPr>
        <p:blipFill>
          <a:blip r:embed="rId4"/>
          <a:stretch>
            <a:fillRect/>
          </a:stretch>
        </p:blipFill>
        <p:spPr>
          <a:xfrm>
            <a:off x="230695" y="2188064"/>
            <a:ext cx="1098959" cy="579138"/>
          </a:xfrm>
          <a:prstGeom prst="rect">
            <a:avLst/>
          </a:prstGeom>
        </p:spPr>
      </p:pic>
      <p:pic>
        <p:nvPicPr>
          <p:cNvPr id="11" name="Рисунок 10">
            <a:extLst>
              <a:ext uri="{FF2B5EF4-FFF2-40B4-BE49-F238E27FC236}">
                <a16:creationId xmlns:a16="http://schemas.microsoft.com/office/drawing/2014/main" id="{D40F839E-41FA-5AF9-9647-E6A5078D272B}"/>
              </a:ext>
            </a:extLst>
          </p:cNvPr>
          <p:cNvPicPr>
            <a:picLocks noChangeAspect="1"/>
          </p:cNvPicPr>
          <p:nvPr/>
        </p:nvPicPr>
        <p:blipFill>
          <a:blip r:embed="rId5"/>
          <a:stretch>
            <a:fillRect/>
          </a:stretch>
        </p:blipFill>
        <p:spPr>
          <a:xfrm>
            <a:off x="181755" y="2821611"/>
            <a:ext cx="1147899" cy="826184"/>
          </a:xfrm>
          <a:prstGeom prst="rect">
            <a:avLst/>
          </a:prstGeom>
        </p:spPr>
      </p:pic>
      <p:pic>
        <p:nvPicPr>
          <p:cNvPr id="13" name="Рисунок 12">
            <a:extLst>
              <a:ext uri="{FF2B5EF4-FFF2-40B4-BE49-F238E27FC236}">
                <a16:creationId xmlns:a16="http://schemas.microsoft.com/office/drawing/2014/main" id="{7847CC03-2F8F-4812-35C4-E41BC236EDBB}"/>
              </a:ext>
            </a:extLst>
          </p:cNvPr>
          <p:cNvPicPr>
            <a:picLocks noChangeAspect="1"/>
          </p:cNvPicPr>
          <p:nvPr/>
        </p:nvPicPr>
        <p:blipFill>
          <a:blip r:embed="rId6"/>
          <a:stretch>
            <a:fillRect/>
          </a:stretch>
        </p:blipFill>
        <p:spPr>
          <a:xfrm>
            <a:off x="181755" y="3691615"/>
            <a:ext cx="1147900" cy="647662"/>
          </a:xfrm>
          <a:prstGeom prst="rect">
            <a:avLst/>
          </a:prstGeom>
        </p:spPr>
      </p:pic>
      <p:pic>
        <p:nvPicPr>
          <p:cNvPr id="15" name="Рисунок 14">
            <a:extLst>
              <a:ext uri="{FF2B5EF4-FFF2-40B4-BE49-F238E27FC236}">
                <a16:creationId xmlns:a16="http://schemas.microsoft.com/office/drawing/2014/main" id="{88FB782B-3A61-8BA6-03C4-9AD69FB43B34}"/>
              </a:ext>
            </a:extLst>
          </p:cNvPr>
          <p:cNvPicPr>
            <a:picLocks noChangeAspect="1"/>
          </p:cNvPicPr>
          <p:nvPr/>
        </p:nvPicPr>
        <p:blipFill>
          <a:blip r:embed="rId7"/>
          <a:stretch>
            <a:fillRect/>
          </a:stretch>
        </p:blipFill>
        <p:spPr>
          <a:xfrm>
            <a:off x="192947" y="4443859"/>
            <a:ext cx="1136708" cy="520415"/>
          </a:xfrm>
          <a:prstGeom prst="rect">
            <a:avLst/>
          </a:prstGeom>
        </p:spPr>
      </p:pic>
      <p:pic>
        <p:nvPicPr>
          <p:cNvPr id="17" name="Рисунок 16">
            <a:extLst>
              <a:ext uri="{FF2B5EF4-FFF2-40B4-BE49-F238E27FC236}">
                <a16:creationId xmlns:a16="http://schemas.microsoft.com/office/drawing/2014/main" id="{58CCAD5D-FEA5-8016-C7EC-39380D87C0D4}"/>
              </a:ext>
            </a:extLst>
          </p:cNvPr>
          <p:cNvPicPr>
            <a:picLocks noChangeAspect="1"/>
          </p:cNvPicPr>
          <p:nvPr/>
        </p:nvPicPr>
        <p:blipFill>
          <a:blip r:embed="rId8"/>
          <a:stretch>
            <a:fillRect/>
          </a:stretch>
        </p:blipFill>
        <p:spPr>
          <a:xfrm>
            <a:off x="181755" y="5018683"/>
            <a:ext cx="1147900" cy="520415"/>
          </a:xfrm>
          <a:prstGeom prst="rect">
            <a:avLst/>
          </a:prstGeom>
        </p:spPr>
      </p:pic>
      <p:pic>
        <p:nvPicPr>
          <p:cNvPr id="19" name="Рисунок 18">
            <a:extLst>
              <a:ext uri="{FF2B5EF4-FFF2-40B4-BE49-F238E27FC236}">
                <a16:creationId xmlns:a16="http://schemas.microsoft.com/office/drawing/2014/main" id="{798DFF6F-6415-9FA9-BC3E-4A2FEC4E8E3F}"/>
              </a:ext>
            </a:extLst>
          </p:cNvPr>
          <p:cNvPicPr>
            <a:picLocks noChangeAspect="1"/>
          </p:cNvPicPr>
          <p:nvPr/>
        </p:nvPicPr>
        <p:blipFill>
          <a:blip r:embed="rId9"/>
          <a:stretch>
            <a:fillRect/>
          </a:stretch>
        </p:blipFill>
        <p:spPr>
          <a:xfrm>
            <a:off x="192947" y="5591390"/>
            <a:ext cx="1136708" cy="520415"/>
          </a:xfrm>
          <a:prstGeom prst="rect">
            <a:avLst/>
          </a:prstGeom>
        </p:spPr>
      </p:pic>
    </p:spTree>
    <p:extLst>
      <p:ext uri="{BB962C8B-B14F-4D97-AF65-F5344CB8AC3E}">
        <p14:creationId xmlns:p14="http://schemas.microsoft.com/office/powerpoint/2010/main" val="18834006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34A0E826-392C-29C8-9120-2D38BB75C341}"/>
              </a:ext>
            </a:extLst>
          </p:cNvPr>
          <p:cNvPicPr>
            <a:picLocks noChangeAspect="1"/>
          </p:cNvPicPr>
          <p:nvPr/>
        </p:nvPicPr>
        <p:blipFill>
          <a:blip r:embed="rId2"/>
          <a:stretch>
            <a:fillRect/>
          </a:stretch>
        </p:blipFill>
        <p:spPr>
          <a:xfrm>
            <a:off x="18287" y="0"/>
            <a:ext cx="12155425" cy="6858000"/>
          </a:xfrm>
          <a:prstGeom prst="rect">
            <a:avLst/>
          </a:prstGeom>
        </p:spPr>
      </p:pic>
      <p:graphicFrame>
        <p:nvGraphicFramePr>
          <p:cNvPr id="3" name="Диаграмма 2">
            <a:extLst>
              <a:ext uri="{FF2B5EF4-FFF2-40B4-BE49-F238E27FC236}">
                <a16:creationId xmlns:a16="http://schemas.microsoft.com/office/drawing/2014/main" id="{83A1A695-23EB-8486-E86E-196025053385}"/>
              </a:ext>
            </a:extLst>
          </p:cNvPr>
          <p:cNvGraphicFramePr/>
          <p:nvPr>
            <p:extLst>
              <p:ext uri="{D42A27DB-BD31-4B8C-83A1-F6EECF244321}">
                <p14:modId xmlns:p14="http://schemas.microsoft.com/office/powerpoint/2010/main" val="1795172169"/>
              </p:ext>
            </p:extLst>
          </p:nvPr>
        </p:nvGraphicFramePr>
        <p:xfrm>
          <a:off x="150560" y="274510"/>
          <a:ext cx="5181835" cy="460549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Диаграмма 3">
            <a:extLst>
              <a:ext uri="{FF2B5EF4-FFF2-40B4-BE49-F238E27FC236}">
                <a16:creationId xmlns:a16="http://schemas.microsoft.com/office/drawing/2014/main" id="{95E7CE3A-D3C4-FDF4-C683-79239EE34A7D}"/>
              </a:ext>
            </a:extLst>
          </p:cNvPr>
          <p:cNvGraphicFramePr/>
          <p:nvPr>
            <p:extLst>
              <p:ext uri="{D42A27DB-BD31-4B8C-83A1-F6EECF244321}">
                <p14:modId xmlns:p14="http://schemas.microsoft.com/office/powerpoint/2010/main" val="2117191537"/>
              </p:ext>
            </p:extLst>
          </p:nvPr>
        </p:nvGraphicFramePr>
        <p:xfrm>
          <a:off x="5691737" y="679149"/>
          <a:ext cx="4937759" cy="3222976"/>
        </p:xfrm>
        <a:graphic>
          <a:graphicData uri="http://schemas.openxmlformats.org/drawingml/2006/chart">
            <c:chart xmlns:c="http://schemas.openxmlformats.org/drawingml/2006/chart" xmlns:r="http://schemas.openxmlformats.org/officeDocument/2006/relationships" r:id="rId4"/>
          </a:graphicData>
        </a:graphic>
      </p:graphicFrame>
      <p:sp>
        <p:nvSpPr>
          <p:cNvPr id="5" name="Прямоугольник: усеченные верхние углы 4">
            <a:extLst>
              <a:ext uri="{FF2B5EF4-FFF2-40B4-BE49-F238E27FC236}">
                <a16:creationId xmlns:a16="http://schemas.microsoft.com/office/drawing/2014/main" id="{CAC04682-83D6-9116-C2A5-0829C901E41A}"/>
              </a:ext>
            </a:extLst>
          </p:cNvPr>
          <p:cNvSpPr/>
          <p:nvPr/>
        </p:nvSpPr>
        <p:spPr>
          <a:xfrm>
            <a:off x="5691737" y="314785"/>
            <a:ext cx="5107807" cy="331595"/>
          </a:xfrm>
          <a:prstGeom prst="snip2SameRect">
            <a:avLst/>
          </a:prstGeom>
          <a:solidFill>
            <a:srgbClr val="FFFF00">
              <a:alpha val="50000"/>
            </a:srgbClr>
          </a:solidFill>
          <a:ln>
            <a:noFill/>
          </a:ln>
          <a:scene3d>
            <a:camera prst="orthographicFront"/>
            <a:lightRig rig="threePt" dir="t"/>
          </a:scene3d>
          <a:sp3d>
            <a:bevelT prst="angle"/>
          </a:sp3d>
        </p:spPr>
        <p:style>
          <a:lnRef idx="0">
            <a:scrgbClr r="0" g="0" b="0"/>
          </a:lnRef>
          <a:fillRef idx="0">
            <a:scrgbClr r="0" g="0" b="0"/>
          </a:fillRef>
          <a:effectRef idx="0">
            <a:scrgbClr r="0" g="0" b="0"/>
          </a:effectRef>
          <a:fontRef idx="minor">
            <a:schemeClr val="lt1"/>
          </a:fontRef>
        </p:style>
        <p:txBody>
          <a:bodyPr rtlCol="0" anchor="ctr"/>
          <a:lstStyle/>
          <a:p>
            <a:pPr algn="ctr"/>
            <a:r>
              <a:rPr kumimoji="0" lang="ru-RU" sz="1400" b="1" u="none" strike="noStrike" kern="1200" cap="none" spc="0" normalizeH="0" baseline="0" noProof="0" dirty="0">
                <a:ln>
                  <a:noFill/>
                </a:ln>
                <a:solidFill>
                  <a:srgbClr val="C00000"/>
                </a:solidFill>
                <a:effectLst/>
                <a:uLnTx/>
                <a:uFillTx/>
                <a:latin typeface="Times New Roman" panose="02020603050405020304" pitchFamily="18" charset="0"/>
                <a:ea typeface="+mn-ea"/>
                <a:cs typeface="Times New Roman" panose="02020603050405020304" pitchFamily="18" charset="0"/>
              </a:rPr>
              <a:t>Доля поступлений в общем объеме неналоговых доходов.</a:t>
            </a:r>
            <a:endParaRPr lang="ru-RU" sz="1400" b="1" dirty="0">
              <a:solidFill>
                <a:srgbClr val="C00000"/>
              </a:solidFill>
              <a:latin typeface="Times New Roman" panose="02020603050405020304" pitchFamily="18" charset="0"/>
              <a:cs typeface="Times New Roman" panose="02020603050405020304" pitchFamily="18" charset="0"/>
            </a:endParaRPr>
          </a:p>
        </p:txBody>
      </p:sp>
      <p:graphicFrame>
        <p:nvGraphicFramePr>
          <p:cNvPr id="6" name="Диаграмма 5">
            <a:extLst>
              <a:ext uri="{FF2B5EF4-FFF2-40B4-BE49-F238E27FC236}">
                <a16:creationId xmlns:a16="http://schemas.microsoft.com/office/drawing/2014/main" id="{F8C4D371-A4C3-D8FF-B9E0-41FC09675F2E}"/>
              </a:ext>
            </a:extLst>
          </p:cNvPr>
          <p:cNvGraphicFramePr/>
          <p:nvPr>
            <p:extLst>
              <p:ext uri="{D42A27DB-BD31-4B8C-83A1-F6EECF244321}">
                <p14:modId xmlns:p14="http://schemas.microsoft.com/office/powerpoint/2010/main" val="1634669096"/>
              </p:ext>
            </p:extLst>
          </p:nvPr>
        </p:nvGraphicFramePr>
        <p:xfrm>
          <a:off x="3579795" y="3758317"/>
          <a:ext cx="4416392" cy="2872951"/>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7" name="Диаграмма 6">
            <a:extLst>
              <a:ext uri="{FF2B5EF4-FFF2-40B4-BE49-F238E27FC236}">
                <a16:creationId xmlns:a16="http://schemas.microsoft.com/office/drawing/2014/main" id="{A512DF12-0039-10B5-3652-70DB81918271}"/>
              </a:ext>
            </a:extLst>
          </p:cNvPr>
          <p:cNvGraphicFramePr/>
          <p:nvPr>
            <p:extLst>
              <p:ext uri="{D42A27DB-BD31-4B8C-83A1-F6EECF244321}">
                <p14:modId xmlns:p14="http://schemas.microsoft.com/office/powerpoint/2010/main" val="1200439324"/>
              </p:ext>
            </p:extLst>
          </p:nvPr>
        </p:nvGraphicFramePr>
        <p:xfrm>
          <a:off x="7659378" y="3725548"/>
          <a:ext cx="4295434" cy="2872951"/>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30797057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3F503CA5-5A18-1276-A962-A195A232515B}"/>
              </a:ext>
            </a:extLst>
          </p:cNvPr>
          <p:cNvPicPr>
            <a:picLocks noChangeAspect="1"/>
          </p:cNvPicPr>
          <p:nvPr/>
        </p:nvPicPr>
        <p:blipFill>
          <a:blip r:embed="rId2"/>
          <a:stretch>
            <a:fillRect/>
          </a:stretch>
        </p:blipFill>
        <p:spPr>
          <a:xfrm>
            <a:off x="18287" y="0"/>
            <a:ext cx="12155425" cy="6858000"/>
          </a:xfrm>
          <a:prstGeom prst="rect">
            <a:avLst/>
          </a:prstGeom>
        </p:spPr>
      </p:pic>
      <p:sp>
        <p:nvSpPr>
          <p:cNvPr id="5" name="Прямоугольник: усеченные верхние углы 4">
            <a:extLst>
              <a:ext uri="{FF2B5EF4-FFF2-40B4-BE49-F238E27FC236}">
                <a16:creationId xmlns:a16="http://schemas.microsoft.com/office/drawing/2014/main" id="{E4B48E47-C802-0F57-ABDE-D2E360394F74}"/>
              </a:ext>
            </a:extLst>
          </p:cNvPr>
          <p:cNvSpPr/>
          <p:nvPr/>
        </p:nvSpPr>
        <p:spPr>
          <a:xfrm>
            <a:off x="2617011" y="104633"/>
            <a:ext cx="6957977" cy="331595"/>
          </a:xfrm>
          <a:prstGeom prst="snip2SameRect">
            <a:avLst/>
          </a:prstGeom>
          <a:solidFill>
            <a:srgbClr val="FFFF00">
              <a:alpha val="50000"/>
            </a:srgbClr>
          </a:solidFill>
          <a:ln>
            <a:noFill/>
          </a:ln>
          <a:scene3d>
            <a:camera prst="orthographicFront"/>
            <a:lightRig rig="threePt" dir="t"/>
          </a:scene3d>
          <a:sp3d>
            <a:bevelT prst="angle"/>
          </a:sp3d>
        </p:spPr>
        <p:style>
          <a:lnRef idx="0">
            <a:scrgbClr r="0" g="0" b="0"/>
          </a:lnRef>
          <a:fillRef idx="0">
            <a:scrgbClr r="0" g="0" b="0"/>
          </a:fillRef>
          <a:effectRef idx="0">
            <a:scrgbClr r="0" g="0" b="0"/>
          </a:effectRef>
          <a:fontRef idx="minor">
            <a:schemeClr val="lt1"/>
          </a:fontRef>
        </p:style>
        <p:txBody>
          <a:bodyPr rtlCol="0" anchor="ctr"/>
          <a:lstStyle/>
          <a:p>
            <a:pPr algn="ctr"/>
            <a:r>
              <a:rPr lang="ru-RU" sz="1400" b="1" dirty="0">
                <a:solidFill>
                  <a:srgbClr val="C00000"/>
                </a:solidFill>
                <a:latin typeface="Times New Roman" panose="02020603050405020304" pitchFamily="18" charset="0"/>
                <a:cs typeface="Times New Roman" panose="02020603050405020304" pitchFamily="18" charset="0"/>
              </a:rPr>
              <a:t>Безвозмездные поступления</a:t>
            </a:r>
          </a:p>
        </p:txBody>
      </p:sp>
      <p:sp>
        <p:nvSpPr>
          <p:cNvPr id="6" name="TextBox 5">
            <a:extLst>
              <a:ext uri="{FF2B5EF4-FFF2-40B4-BE49-F238E27FC236}">
                <a16:creationId xmlns:a16="http://schemas.microsoft.com/office/drawing/2014/main" id="{9CB86FF7-75B9-7A0D-F348-0C5AAF437794}"/>
              </a:ext>
            </a:extLst>
          </p:cNvPr>
          <p:cNvSpPr txBox="1"/>
          <p:nvPr/>
        </p:nvSpPr>
        <p:spPr>
          <a:xfrm>
            <a:off x="343950" y="519820"/>
            <a:ext cx="11509696" cy="461665"/>
          </a:xfrm>
          <a:prstGeom prst="rect">
            <a:avLst/>
          </a:prstGeom>
          <a:noFill/>
        </p:spPr>
        <p:txBody>
          <a:bodyPr wrap="square">
            <a:spAutoFit/>
          </a:bodyPr>
          <a:lstStyle/>
          <a:p>
            <a:pPr algn="just"/>
            <a:r>
              <a:rPr lang="ru-RU" sz="1200" b="1" i="0" u="none" strike="noStrike" baseline="0" dirty="0">
                <a:solidFill>
                  <a:schemeClr val="tx1">
                    <a:lumMod val="95000"/>
                    <a:lumOff val="5000"/>
                  </a:schemeClr>
                </a:solidFill>
                <a:latin typeface="Times New Roman" panose="02020603050405020304" pitchFamily="18" charset="0"/>
                <a:cs typeface="Times New Roman" panose="02020603050405020304" pitchFamily="18" charset="0"/>
              </a:rPr>
              <a:t>Безвозмездные поступления </a:t>
            </a:r>
            <a:r>
              <a:rPr lang="ru-RU" sz="1200" b="0" i="0" u="none" strike="noStrike" baseline="0" dirty="0">
                <a:solidFill>
                  <a:srgbClr val="000000"/>
                </a:solidFill>
                <a:latin typeface="Times New Roman" panose="02020603050405020304" pitchFamily="18" charset="0"/>
                <a:cs typeface="Times New Roman" panose="02020603050405020304" pitchFamily="18" charset="0"/>
              </a:rPr>
              <a:t>– средства, безвозмездно поступающие в бюджет из другого бюджета в форме дотаций, субсидий, субвенций, иных межбюджетных трансфертов, а так же от физических и юридических лиц.</a:t>
            </a:r>
            <a:endParaRPr lang="ru-RU" sz="1200" dirty="0">
              <a:latin typeface="Times New Roman" panose="02020603050405020304" pitchFamily="18" charset="0"/>
              <a:cs typeface="Times New Roman" panose="02020603050405020304" pitchFamily="18" charset="0"/>
            </a:endParaRPr>
          </a:p>
        </p:txBody>
      </p:sp>
      <p:sp>
        <p:nvSpPr>
          <p:cNvPr id="10" name="Прямоугольник: усеченные верхние углы 9">
            <a:extLst>
              <a:ext uri="{FF2B5EF4-FFF2-40B4-BE49-F238E27FC236}">
                <a16:creationId xmlns:a16="http://schemas.microsoft.com/office/drawing/2014/main" id="{65E6C504-2B3D-18EB-FC6E-D6C3E0353DEA}"/>
              </a:ext>
            </a:extLst>
          </p:cNvPr>
          <p:cNvSpPr/>
          <p:nvPr/>
        </p:nvSpPr>
        <p:spPr>
          <a:xfrm>
            <a:off x="2837925" y="956048"/>
            <a:ext cx="5107807" cy="331595"/>
          </a:xfrm>
          <a:prstGeom prst="snip2SameRect">
            <a:avLst/>
          </a:prstGeom>
          <a:noFill/>
          <a:ln>
            <a:noFill/>
          </a:ln>
          <a:scene3d>
            <a:camera prst="orthographicFront"/>
            <a:lightRig rig="threePt" dir="t"/>
          </a:scene3d>
          <a:sp3d>
            <a:bevelT prst="angle"/>
          </a:sp3d>
        </p:spPr>
        <p:style>
          <a:lnRef idx="0">
            <a:scrgbClr r="0" g="0" b="0"/>
          </a:lnRef>
          <a:fillRef idx="0">
            <a:scrgbClr r="0" g="0" b="0"/>
          </a:fillRef>
          <a:effectRef idx="0">
            <a:scrgbClr r="0" g="0" b="0"/>
          </a:effectRef>
          <a:fontRef idx="minor">
            <a:schemeClr val="lt1"/>
          </a:fontRef>
        </p:style>
        <p:txBody>
          <a:bodyPr rtlCol="0" anchor="ctr"/>
          <a:lstStyle/>
          <a:p>
            <a:pPr algn="ctr"/>
            <a:r>
              <a:rPr kumimoji="0" lang="ru-RU" sz="1200" b="1"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Структура объем безвозмездных поступлений (</a:t>
            </a:r>
            <a:r>
              <a:rPr kumimoji="0" lang="ru-RU" sz="1200" b="1" u="none" strike="noStrike" kern="1200" cap="none" spc="0" normalizeH="0" baseline="0" noProof="0" dirty="0" err="1">
                <a:ln>
                  <a:noFill/>
                </a:ln>
                <a:solidFill>
                  <a:srgbClr val="0000CC"/>
                </a:solidFill>
                <a:effectLst/>
                <a:uLnTx/>
                <a:uFillTx/>
                <a:latin typeface="Times New Roman" panose="02020603050405020304" pitchFamily="18" charset="0"/>
                <a:ea typeface="+mn-ea"/>
                <a:cs typeface="Times New Roman" panose="02020603050405020304" pitchFamily="18" charset="0"/>
              </a:rPr>
              <a:t>руб</a:t>
            </a:r>
            <a:r>
              <a:rPr lang="ru-RU" sz="1200" b="1" dirty="0">
                <a:solidFill>
                  <a:srgbClr val="0000CC"/>
                </a:solidFill>
                <a:latin typeface="Times New Roman" panose="02020603050405020304" pitchFamily="18" charset="0"/>
                <a:cs typeface="Times New Roman" panose="02020603050405020304" pitchFamily="18" charset="0"/>
              </a:rPr>
              <a:t>.)</a:t>
            </a:r>
          </a:p>
        </p:txBody>
      </p:sp>
      <p:graphicFrame>
        <p:nvGraphicFramePr>
          <p:cNvPr id="11" name="Таблица 6">
            <a:extLst>
              <a:ext uri="{FF2B5EF4-FFF2-40B4-BE49-F238E27FC236}">
                <a16:creationId xmlns:a16="http://schemas.microsoft.com/office/drawing/2014/main" id="{7FBB2080-F295-16AE-524B-5720D00F2328}"/>
              </a:ext>
            </a:extLst>
          </p:cNvPr>
          <p:cNvGraphicFramePr>
            <a:graphicFrameLocks noGrp="1"/>
          </p:cNvGraphicFramePr>
          <p:nvPr>
            <p:extLst>
              <p:ext uri="{D42A27DB-BD31-4B8C-83A1-F6EECF244321}">
                <p14:modId xmlns:p14="http://schemas.microsoft.com/office/powerpoint/2010/main" val="3422679357"/>
              </p:ext>
            </p:extLst>
          </p:nvPr>
        </p:nvGraphicFramePr>
        <p:xfrm>
          <a:off x="187352" y="956048"/>
          <a:ext cx="11509696" cy="1665242"/>
        </p:xfrm>
        <a:graphic>
          <a:graphicData uri="http://schemas.openxmlformats.org/drawingml/2006/table">
            <a:tbl>
              <a:tblPr firstRow="1" bandRow="1">
                <a:tableStyleId>{22838BEF-8BB2-4498-84A7-C5851F593DF1}</a:tableStyleId>
              </a:tblPr>
              <a:tblGrid>
                <a:gridCol w="2017243">
                  <a:extLst>
                    <a:ext uri="{9D8B030D-6E8A-4147-A177-3AD203B41FA5}">
                      <a16:colId xmlns:a16="http://schemas.microsoft.com/office/drawing/2014/main" val="3448297871"/>
                    </a:ext>
                  </a:extLst>
                </a:gridCol>
                <a:gridCol w="1545374">
                  <a:extLst>
                    <a:ext uri="{9D8B030D-6E8A-4147-A177-3AD203B41FA5}">
                      <a16:colId xmlns:a16="http://schemas.microsoft.com/office/drawing/2014/main" val="1865636448"/>
                    </a:ext>
                  </a:extLst>
                </a:gridCol>
                <a:gridCol w="1148919">
                  <a:extLst>
                    <a:ext uri="{9D8B030D-6E8A-4147-A177-3AD203B41FA5}">
                      <a16:colId xmlns:a16="http://schemas.microsoft.com/office/drawing/2014/main" val="2854175519"/>
                    </a:ext>
                  </a:extLst>
                </a:gridCol>
                <a:gridCol w="1302083">
                  <a:extLst>
                    <a:ext uri="{9D8B030D-6E8A-4147-A177-3AD203B41FA5}">
                      <a16:colId xmlns:a16="http://schemas.microsoft.com/office/drawing/2014/main" val="2174965571"/>
                    </a:ext>
                  </a:extLst>
                </a:gridCol>
                <a:gridCol w="1306734">
                  <a:extLst>
                    <a:ext uri="{9D8B030D-6E8A-4147-A177-3AD203B41FA5}">
                      <a16:colId xmlns:a16="http://schemas.microsoft.com/office/drawing/2014/main" val="19664591"/>
                    </a:ext>
                  </a:extLst>
                </a:gridCol>
                <a:gridCol w="1193533">
                  <a:extLst>
                    <a:ext uri="{9D8B030D-6E8A-4147-A177-3AD203B41FA5}">
                      <a16:colId xmlns:a16="http://schemas.microsoft.com/office/drawing/2014/main" val="1520574171"/>
                    </a:ext>
                  </a:extLst>
                </a:gridCol>
                <a:gridCol w="1414914">
                  <a:extLst>
                    <a:ext uri="{9D8B030D-6E8A-4147-A177-3AD203B41FA5}">
                      <a16:colId xmlns:a16="http://schemas.microsoft.com/office/drawing/2014/main" val="3267095644"/>
                    </a:ext>
                  </a:extLst>
                </a:gridCol>
                <a:gridCol w="1580896">
                  <a:extLst>
                    <a:ext uri="{9D8B030D-6E8A-4147-A177-3AD203B41FA5}">
                      <a16:colId xmlns:a16="http://schemas.microsoft.com/office/drawing/2014/main" val="1093503490"/>
                    </a:ext>
                  </a:extLst>
                </a:gridCol>
              </a:tblGrid>
              <a:tr h="266360">
                <a:tc>
                  <a:txBody>
                    <a:bodyPr/>
                    <a:lstStyle/>
                    <a:p>
                      <a:pPr algn="ctr"/>
                      <a:r>
                        <a:rPr lang="ru-RU" sz="1100" dirty="0">
                          <a:latin typeface="Times New Roman" panose="02020603050405020304" pitchFamily="18" charset="0"/>
                          <a:cs typeface="Times New Roman" panose="02020603050405020304" pitchFamily="18" charset="0"/>
                        </a:rPr>
                        <a:t>Наименование поступления</a:t>
                      </a:r>
                    </a:p>
                  </a:txBody>
                  <a:tcPr/>
                </a:tc>
                <a:tc>
                  <a:txBody>
                    <a:bodyPr/>
                    <a:lstStyle/>
                    <a:p>
                      <a:pPr algn="ctr"/>
                      <a:r>
                        <a:rPr lang="ru-RU" sz="1100" dirty="0">
                          <a:latin typeface="Times New Roman" panose="02020603050405020304" pitchFamily="18" charset="0"/>
                          <a:cs typeface="Times New Roman" panose="02020603050405020304" pitchFamily="18" charset="0"/>
                        </a:rPr>
                        <a:t>2021г (отчет)</a:t>
                      </a:r>
                    </a:p>
                  </a:txBody>
                  <a:tcPr/>
                </a:tc>
                <a:tc>
                  <a:txBody>
                    <a:bodyPr/>
                    <a:lstStyle/>
                    <a:p>
                      <a:pPr algn="ctr"/>
                      <a:r>
                        <a:rPr lang="ru-RU" sz="1100" dirty="0">
                          <a:latin typeface="Times New Roman" panose="02020603050405020304" pitchFamily="18" charset="0"/>
                          <a:cs typeface="Times New Roman" panose="02020603050405020304" pitchFamily="18" charset="0"/>
                        </a:rPr>
                        <a:t>2022г (оценка)</a:t>
                      </a:r>
                    </a:p>
                  </a:txBody>
                  <a:tcPr/>
                </a:tc>
                <a:tc>
                  <a:txBody>
                    <a:bodyPr/>
                    <a:lstStyle/>
                    <a:p>
                      <a:pPr algn="ctr"/>
                      <a:r>
                        <a:rPr lang="ru-RU" sz="1100" dirty="0">
                          <a:latin typeface="Times New Roman" panose="02020603050405020304" pitchFamily="18" charset="0"/>
                          <a:cs typeface="Times New Roman" panose="02020603050405020304" pitchFamily="18" charset="0"/>
                        </a:rPr>
                        <a:t>2023г (план)</a:t>
                      </a:r>
                    </a:p>
                  </a:txBody>
                  <a:tcPr/>
                </a:tc>
                <a:tc>
                  <a:txBody>
                    <a:bodyPr/>
                    <a:lstStyle/>
                    <a:p>
                      <a:pPr algn="ctr"/>
                      <a:r>
                        <a:rPr lang="ru-RU" sz="1100" dirty="0">
                          <a:latin typeface="Times New Roman" panose="02020603050405020304" pitchFamily="18" charset="0"/>
                          <a:cs typeface="Times New Roman" panose="02020603050405020304" pitchFamily="18" charset="0"/>
                        </a:rPr>
                        <a:t>% 2023г к 2021г</a:t>
                      </a:r>
                    </a:p>
                  </a:txBody>
                  <a:tcPr/>
                </a:tc>
                <a:tc>
                  <a:txBody>
                    <a:bodyPr/>
                    <a:lstStyle/>
                    <a:p>
                      <a:pPr algn="ctr"/>
                      <a:r>
                        <a:rPr lang="ru-RU" sz="1100" dirty="0">
                          <a:latin typeface="Times New Roman" panose="02020603050405020304" pitchFamily="18" charset="0"/>
                          <a:cs typeface="Times New Roman" panose="02020603050405020304" pitchFamily="18" charset="0"/>
                        </a:rPr>
                        <a:t>%2023г к 2022г</a:t>
                      </a:r>
                    </a:p>
                  </a:txBody>
                  <a:tcPr/>
                </a:tc>
                <a:tc>
                  <a:txBody>
                    <a:bodyPr/>
                    <a:lstStyle/>
                    <a:p>
                      <a:pPr algn="ctr"/>
                      <a:r>
                        <a:rPr lang="ru-RU" sz="1100" dirty="0">
                          <a:latin typeface="Times New Roman" panose="02020603050405020304" pitchFamily="18" charset="0"/>
                          <a:cs typeface="Times New Roman" panose="02020603050405020304" pitchFamily="18" charset="0"/>
                        </a:rPr>
                        <a:t>2024г (прогноз)</a:t>
                      </a:r>
                    </a:p>
                  </a:txBody>
                  <a:tcPr/>
                </a:tc>
                <a:tc>
                  <a:txBody>
                    <a:bodyPr/>
                    <a:lstStyle/>
                    <a:p>
                      <a:pPr algn="ctr"/>
                      <a:r>
                        <a:rPr lang="ru-RU" sz="1100" dirty="0">
                          <a:latin typeface="Times New Roman" panose="02020603050405020304" pitchFamily="18" charset="0"/>
                          <a:cs typeface="Times New Roman" panose="02020603050405020304" pitchFamily="18" charset="0"/>
                        </a:rPr>
                        <a:t>2025г (прогноз)</a:t>
                      </a:r>
                    </a:p>
                  </a:txBody>
                  <a:tcPr/>
                </a:tc>
                <a:extLst>
                  <a:ext uri="{0D108BD9-81ED-4DB2-BD59-A6C34878D82A}">
                    <a16:rowId xmlns:a16="http://schemas.microsoft.com/office/drawing/2014/main" val="1535082943"/>
                  </a:ext>
                </a:extLst>
              </a:tr>
              <a:tr h="193308">
                <a:tc>
                  <a:txBody>
                    <a:bodyPr/>
                    <a:lstStyle/>
                    <a:p>
                      <a:pPr algn="just"/>
                      <a:r>
                        <a:rPr lang="ru-RU" sz="1100" dirty="0">
                          <a:latin typeface="Times New Roman" panose="02020603050405020304" pitchFamily="18" charset="0"/>
                          <a:cs typeface="Times New Roman" panose="02020603050405020304" pitchFamily="18" charset="0"/>
                        </a:rPr>
                        <a:t>Дотации</a:t>
                      </a:r>
                    </a:p>
                  </a:txBody>
                  <a:tcPr/>
                </a:tc>
                <a:tc>
                  <a:txBody>
                    <a:bodyPr/>
                    <a:lstStyle/>
                    <a:p>
                      <a:pPr algn="ctr"/>
                      <a:r>
                        <a:rPr lang="ru-RU" sz="1100" dirty="0">
                          <a:latin typeface="Times New Roman" panose="02020603050405020304" pitchFamily="18" charset="0"/>
                          <a:cs typeface="Times New Roman" panose="02020603050405020304" pitchFamily="18" charset="0"/>
                        </a:rPr>
                        <a:t>86497216</a:t>
                      </a:r>
                    </a:p>
                  </a:txBody>
                  <a:tcPr/>
                </a:tc>
                <a:tc>
                  <a:txBody>
                    <a:bodyPr/>
                    <a:lstStyle/>
                    <a:p>
                      <a:pPr algn="ctr"/>
                      <a:r>
                        <a:rPr lang="ru-RU" sz="1100" dirty="0">
                          <a:latin typeface="Times New Roman" panose="02020603050405020304" pitchFamily="18" charset="0"/>
                          <a:cs typeface="Times New Roman" panose="02020603050405020304" pitchFamily="18" charset="0"/>
                        </a:rPr>
                        <a:t>116756947,24</a:t>
                      </a:r>
                    </a:p>
                  </a:txBody>
                  <a:tcPr/>
                </a:tc>
                <a:tc>
                  <a:txBody>
                    <a:bodyPr/>
                    <a:lstStyle/>
                    <a:p>
                      <a:pPr algn="ctr"/>
                      <a:r>
                        <a:rPr lang="ru-RU" sz="1100" dirty="0">
                          <a:latin typeface="Times New Roman" panose="02020603050405020304" pitchFamily="18" charset="0"/>
                          <a:cs typeface="Times New Roman" panose="02020603050405020304" pitchFamily="18" charset="0"/>
                        </a:rPr>
                        <a:t>102731032</a:t>
                      </a:r>
                    </a:p>
                  </a:txBody>
                  <a:tcPr/>
                </a:tc>
                <a:tc>
                  <a:txBody>
                    <a:bodyPr/>
                    <a:lstStyle/>
                    <a:p>
                      <a:pPr algn="ctr"/>
                      <a:r>
                        <a:rPr lang="ru-RU" sz="1100" dirty="0">
                          <a:latin typeface="Times New Roman" panose="02020603050405020304" pitchFamily="18" charset="0"/>
                          <a:cs typeface="Times New Roman" panose="02020603050405020304" pitchFamily="18" charset="0"/>
                        </a:rPr>
                        <a:t>108,77</a:t>
                      </a:r>
                    </a:p>
                  </a:txBody>
                  <a:tcPr/>
                </a:tc>
                <a:tc>
                  <a:txBody>
                    <a:bodyPr/>
                    <a:lstStyle/>
                    <a:p>
                      <a:pPr algn="ctr"/>
                      <a:r>
                        <a:rPr lang="ru-RU" sz="1100" dirty="0">
                          <a:latin typeface="Times New Roman" panose="02020603050405020304" pitchFamily="18" charset="0"/>
                          <a:cs typeface="Times New Roman" panose="02020603050405020304" pitchFamily="18" charset="0"/>
                        </a:rPr>
                        <a:t>87,99</a:t>
                      </a:r>
                    </a:p>
                  </a:txBody>
                  <a:tcPr/>
                </a:tc>
                <a:tc>
                  <a:txBody>
                    <a:bodyPr/>
                    <a:lstStyle/>
                    <a:p>
                      <a:pPr algn="ctr"/>
                      <a:r>
                        <a:rPr lang="ru-RU" sz="1100" dirty="0">
                          <a:latin typeface="Times New Roman" panose="02020603050405020304" pitchFamily="18" charset="0"/>
                          <a:cs typeface="Times New Roman" panose="02020603050405020304" pitchFamily="18" charset="0"/>
                        </a:rPr>
                        <a:t>95613195</a:t>
                      </a:r>
                    </a:p>
                  </a:txBody>
                  <a:tcPr/>
                </a:tc>
                <a:tc>
                  <a:txBody>
                    <a:bodyPr/>
                    <a:lstStyle/>
                    <a:p>
                      <a:pPr algn="ctr"/>
                      <a:r>
                        <a:rPr lang="ru-RU" sz="1100" dirty="0">
                          <a:latin typeface="Times New Roman" panose="02020603050405020304" pitchFamily="18" charset="0"/>
                          <a:cs typeface="Times New Roman" panose="02020603050405020304" pitchFamily="18" charset="0"/>
                        </a:rPr>
                        <a:t>74830323</a:t>
                      </a:r>
                    </a:p>
                  </a:txBody>
                  <a:tcPr/>
                </a:tc>
                <a:extLst>
                  <a:ext uri="{0D108BD9-81ED-4DB2-BD59-A6C34878D82A}">
                    <a16:rowId xmlns:a16="http://schemas.microsoft.com/office/drawing/2014/main" val="332852864"/>
                  </a:ext>
                </a:extLst>
              </a:tr>
              <a:tr h="276837">
                <a:tc>
                  <a:txBody>
                    <a:bodyPr/>
                    <a:lstStyle/>
                    <a:p>
                      <a:pPr algn="just"/>
                      <a:r>
                        <a:rPr lang="ru-RU" sz="1100" dirty="0">
                          <a:latin typeface="Times New Roman" panose="02020603050405020304" pitchFamily="18" charset="0"/>
                          <a:cs typeface="Times New Roman" panose="02020603050405020304" pitchFamily="18" charset="0"/>
                        </a:rPr>
                        <a:t>Субсидии</a:t>
                      </a:r>
                    </a:p>
                  </a:txBody>
                  <a:tcPr/>
                </a:tc>
                <a:tc>
                  <a:txBody>
                    <a:bodyPr/>
                    <a:lstStyle/>
                    <a:p>
                      <a:pPr algn="ctr"/>
                      <a:r>
                        <a:rPr lang="ru-RU" sz="1100" dirty="0">
                          <a:latin typeface="Times New Roman" panose="02020603050405020304" pitchFamily="18" charset="0"/>
                          <a:cs typeface="Times New Roman" panose="02020603050405020304" pitchFamily="18" charset="0"/>
                        </a:rPr>
                        <a:t>20524300,24</a:t>
                      </a:r>
                    </a:p>
                  </a:txBody>
                  <a:tcPr/>
                </a:tc>
                <a:tc>
                  <a:txBody>
                    <a:bodyPr/>
                    <a:lstStyle/>
                    <a:p>
                      <a:pPr algn="ctr"/>
                      <a:r>
                        <a:rPr lang="ru-RU" sz="1100" dirty="0">
                          <a:latin typeface="Times New Roman" panose="02020603050405020304" pitchFamily="18" charset="0"/>
                          <a:cs typeface="Times New Roman" panose="02020603050405020304" pitchFamily="18" charset="0"/>
                        </a:rPr>
                        <a:t>72066733,58</a:t>
                      </a:r>
                    </a:p>
                  </a:txBody>
                  <a:tcPr/>
                </a:tc>
                <a:tc>
                  <a:txBody>
                    <a:bodyPr/>
                    <a:lstStyle/>
                    <a:p>
                      <a:pPr algn="ctr"/>
                      <a:r>
                        <a:rPr lang="ru-RU" sz="1100" dirty="0">
                          <a:latin typeface="Times New Roman" panose="02020603050405020304" pitchFamily="18" charset="0"/>
                          <a:cs typeface="Times New Roman" panose="02020603050405020304" pitchFamily="18" charset="0"/>
                        </a:rPr>
                        <a:t>55664796,71</a:t>
                      </a:r>
                    </a:p>
                  </a:txBody>
                  <a:tcPr/>
                </a:tc>
                <a:tc>
                  <a:txBody>
                    <a:bodyPr/>
                    <a:lstStyle/>
                    <a:p>
                      <a:pPr algn="ctr"/>
                      <a:r>
                        <a:rPr lang="ru-RU" sz="1100" dirty="0">
                          <a:latin typeface="Times New Roman" panose="02020603050405020304" pitchFamily="18" charset="0"/>
                          <a:cs typeface="Times New Roman" panose="02020603050405020304" pitchFamily="18" charset="0"/>
                        </a:rPr>
                        <a:t>271,21</a:t>
                      </a:r>
                    </a:p>
                  </a:txBody>
                  <a:tcPr/>
                </a:tc>
                <a:tc>
                  <a:txBody>
                    <a:bodyPr/>
                    <a:lstStyle/>
                    <a:p>
                      <a:pPr algn="ctr"/>
                      <a:r>
                        <a:rPr lang="ru-RU" sz="1100" dirty="0">
                          <a:latin typeface="Times New Roman" panose="02020603050405020304" pitchFamily="18" charset="0"/>
                          <a:cs typeface="Times New Roman" panose="02020603050405020304" pitchFamily="18" charset="0"/>
                        </a:rPr>
                        <a:t>77,24</a:t>
                      </a:r>
                    </a:p>
                  </a:txBody>
                  <a:tcPr/>
                </a:tc>
                <a:tc>
                  <a:txBody>
                    <a:bodyPr/>
                    <a:lstStyle/>
                    <a:p>
                      <a:pPr algn="ctr"/>
                      <a:r>
                        <a:rPr lang="ru-RU" sz="1100" dirty="0">
                          <a:latin typeface="Times New Roman" panose="02020603050405020304" pitchFamily="18" charset="0"/>
                          <a:cs typeface="Times New Roman" panose="02020603050405020304" pitchFamily="18" charset="0"/>
                        </a:rPr>
                        <a:t>58096841,74</a:t>
                      </a:r>
                    </a:p>
                  </a:txBody>
                  <a:tcPr/>
                </a:tc>
                <a:tc>
                  <a:txBody>
                    <a:bodyPr/>
                    <a:lstStyle/>
                    <a:p>
                      <a:pPr algn="ctr"/>
                      <a:r>
                        <a:rPr lang="ru-RU" sz="1100" dirty="0">
                          <a:latin typeface="Times New Roman" panose="02020603050405020304" pitchFamily="18" charset="0"/>
                          <a:cs typeface="Times New Roman" panose="02020603050405020304" pitchFamily="18" charset="0"/>
                        </a:rPr>
                        <a:t>69271353,51</a:t>
                      </a:r>
                    </a:p>
                  </a:txBody>
                  <a:tcPr/>
                </a:tc>
                <a:extLst>
                  <a:ext uri="{0D108BD9-81ED-4DB2-BD59-A6C34878D82A}">
                    <a16:rowId xmlns:a16="http://schemas.microsoft.com/office/drawing/2014/main" val="1724327478"/>
                  </a:ext>
                </a:extLst>
              </a:tr>
              <a:tr h="214854">
                <a:tc>
                  <a:txBody>
                    <a:bodyPr/>
                    <a:lstStyle/>
                    <a:p>
                      <a:pPr algn="just" fontAlgn="t"/>
                      <a:r>
                        <a:rPr lang="ru-RU" sz="1100" b="0" i="0" u="none" strike="noStrike" dirty="0">
                          <a:effectLst/>
                          <a:latin typeface="Times New Roman" panose="02020603050405020304" pitchFamily="18" charset="0"/>
                        </a:rPr>
                        <a:t>  Субвенции</a:t>
                      </a:r>
                    </a:p>
                  </a:txBody>
                  <a:tcPr marL="9525" marR="9525" marT="9525" marB="0"/>
                </a:tc>
                <a:tc>
                  <a:txBody>
                    <a:bodyPr/>
                    <a:lstStyle/>
                    <a:p>
                      <a:pPr algn="ctr"/>
                      <a:r>
                        <a:rPr lang="ru-RU" sz="1100" dirty="0">
                          <a:latin typeface="Times New Roman" panose="02020603050405020304" pitchFamily="18" charset="0"/>
                          <a:cs typeface="Times New Roman" panose="02020603050405020304" pitchFamily="18" charset="0"/>
                        </a:rPr>
                        <a:t>215956567,59</a:t>
                      </a:r>
                    </a:p>
                  </a:txBody>
                  <a:tcPr/>
                </a:tc>
                <a:tc>
                  <a:txBody>
                    <a:bodyPr/>
                    <a:lstStyle/>
                    <a:p>
                      <a:pPr algn="ctr"/>
                      <a:r>
                        <a:rPr lang="ru-RU" sz="1100" dirty="0">
                          <a:latin typeface="Times New Roman" panose="02020603050405020304" pitchFamily="18" charset="0"/>
                          <a:cs typeface="Times New Roman" panose="02020603050405020304" pitchFamily="18" charset="0"/>
                        </a:rPr>
                        <a:t>241788678,13</a:t>
                      </a:r>
                    </a:p>
                  </a:txBody>
                  <a:tcPr/>
                </a:tc>
                <a:tc>
                  <a:txBody>
                    <a:bodyPr/>
                    <a:lstStyle/>
                    <a:p>
                      <a:pPr algn="ctr"/>
                      <a:r>
                        <a:rPr lang="ru-RU" sz="1100" dirty="0">
                          <a:latin typeface="Times New Roman" panose="02020603050405020304" pitchFamily="18" charset="0"/>
                          <a:cs typeface="Times New Roman" panose="02020603050405020304" pitchFamily="18" charset="0"/>
                        </a:rPr>
                        <a:t>287419349,87</a:t>
                      </a:r>
                    </a:p>
                  </a:txBody>
                  <a:tcPr/>
                </a:tc>
                <a:tc>
                  <a:txBody>
                    <a:bodyPr/>
                    <a:lstStyle/>
                    <a:p>
                      <a:pPr algn="ctr"/>
                      <a:r>
                        <a:rPr lang="ru-RU" sz="1100" dirty="0">
                          <a:latin typeface="Times New Roman" panose="02020603050405020304" pitchFamily="18" charset="0"/>
                          <a:cs typeface="Times New Roman" panose="02020603050405020304" pitchFamily="18" charset="0"/>
                        </a:rPr>
                        <a:t>133,09</a:t>
                      </a:r>
                    </a:p>
                  </a:txBody>
                  <a:tcPr/>
                </a:tc>
                <a:tc>
                  <a:txBody>
                    <a:bodyPr/>
                    <a:lstStyle/>
                    <a:p>
                      <a:pPr algn="ctr"/>
                      <a:r>
                        <a:rPr lang="ru-RU" sz="1100" dirty="0">
                          <a:latin typeface="Times New Roman" panose="02020603050405020304" pitchFamily="18" charset="0"/>
                          <a:cs typeface="Times New Roman" panose="02020603050405020304" pitchFamily="18" charset="0"/>
                        </a:rPr>
                        <a:t>118,87</a:t>
                      </a:r>
                    </a:p>
                  </a:txBody>
                  <a:tcPr/>
                </a:tc>
                <a:tc>
                  <a:txBody>
                    <a:bodyPr/>
                    <a:lstStyle/>
                    <a:p>
                      <a:pPr algn="ctr"/>
                      <a:r>
                        <a:rPr lang="ru-RU" sz="1100" dirty="0">
                          <a:latin typeface="Times New Roman" panose="02020603050405020304" pitchFamily="18" charset="0"/>
                          <a:cs typeface="Times New Roman" panose="02020603050405020304" pitchFamily="18" charset="0"/>
                        </a:rPr>
                        <a:t>309124978,7</a:t>
                      </a:r>
                    </a:p>
                  </a:txBody>
                  <a:tcPr/>
                </a:tc>
                <a:tc>
                  <a:txBody>
                    <a:bodyPr/>
                    <a:lstStyle/>
                    <a:p>
                      <a:pPr algn="ctr"/>
                      <a:r>
                        <a:rPr lang="ru-RU" sz="1100" dirty="0">
                          <a:latin typeface="Times New Roman" panose="02020603050405020304" pitchFamily="18" charset="0"/>
                          <a:cs typeface="Times New Roman" panose="02020603050405020304" pitchFamily="18" charset="0"/>
                        </a:rPr>
                        <a:t>324601485,34</a:t>
                      </a:r>
                    </a:p>
                  </a:txBody>
                  <a:tcPr/>
                </a:tc>
                <a:extLst>
                  <a:ext uri="{0D108BD9-81ED-4DB2-BD59-A6C34878D82A}">
                    <a16:rowId xmlns:a16="http://schemas.microsoft.com/office/drawing/2014/main" val="4115921296"/>
                  </a:ext>
                </a:extLst>
              </a:tr>
              <a:tr h="340784">
                <a:tc>
                  <a:txBody>
                    <a:bodyPr/>
                    <a:lstStyle/>
                    <a:p>
                      <a:pPr algn="just" fontAlgn="t"/>
                      <a:r>
                        <a:rPr lang="ru-RU" sz="1100" b="0" i="0" u="none" strike="noStrike" dirty="0">
                          <a:effectLst/>
                          <a:latin typeface="Times New Roman" panose="02020603050405020304" pitchFamily="18" charset="0"/>
                        </a:rPr>
                        <a:t>  Иные межбюджетные   </a:t>
                      </a:r>
                    </a:p>
                    <a:p>
                      <a:pPr algn="just" fontAlgn="t"/>
                      <a:r>
                        <a:rPr lang="ru-RU" sz="1100" b="0" i="0" u="none" strike="noStrike" dirty="0">
                          <a:effectLst/>
                          <a:latin typeface="Times New Roman" panose="02020603050405020304" pitchFamily="18" charset="0"/>
                        </a:rPr>
                        <a:t>  трансферты</a:t>
                      </a:r>
                    </a:p>
                  </a:txBody>
                  <a:tcPr marL="9525" marR="9525" marT="9525" marB="0"/>
                </a:tc>
                <a:tc>
                  <a:txBody>
                    <a:bodyPr/>
                    <a:lstStyle/>
                    <a:p>
                      <a:pPr algn="ctr"/>
                      <a:r>
                        <a:rPr lang="ru-RU" sz="1100" dirty="0">
                          <a:latin typeface="Times New Roman" panose="02020603050405020304" pitchFamily="18" charset="0"/>
                          <a:cs typeface="Times New Roman" panose="02020603050405020304" pitchFamily="18" charset="0"/>
                        </a:rPr>
                        <a:t>11908373,47</a:t>
                      </a:r>
                    </a:p>
                  </a:txBody>
                  <a:tcPr/>
                </a:tc>
                <a:tc>
                  <a:txBody>
                    <a:bodyPr/>
                    <a:lstStyle/>
                    <a:p>
                      <a:pPr algn="ctr"/>
                      <a:r>
                        <a:rPr lang="ru-RU" sz="1100" dirty="0">
                          <a:latin typeface="Times New Roman" panose="02020603050405020304" pitchFamily="18" charset="0"/>
                          <a:cs typeface="Times New Roman" panose="02020603050405020304" pitchFamily="18" charset="0"/>
                        </a:rPr>
                        <a:t>12870000</a:t>
                      </a:r>
                    </a:p>
                  </a:txBody>
                  <a:tcPr/>
                </a:tc>
                <a:tc>
                  <a:txBody>
                    <a:bodyPr/>
                    <a:lstStyle/>
                    <a:p>
                      <a:pPr algn="ctr"/>
                      <a:r>
                        <a:rPr lang="ru-RU" sz="1100" dirty="0">
                          <a:latin typeface="Times New Roman" panose="02020603050405020304" pitchFamily="18" charset="0"/>
                          <a:cs typeface="Times New Roman" panose="02020603050405020304" pitchFamily="18" charset="0"/>
                        </a:rPr>
                        <a:t>14521356,2</a:t>
                      </a:r>
                    </a:p>
                  </a:txBody>
                  <a:tcPr/>
                </a:tc>
                <a:tc>
                  <a:txBody>
                    <a:bodyPr/>
                    <a:lstStyle/>
                    <a:p>
                      <a:pPr algn="ctr"/>
                      <a:r>
                        <a:rPr lang="ru-RU" sz="1100" dirty="0">
                          <a:latin typeface="Times New Roman" panose="02020603050405020304" pitchFamily="18" charset="0"/>
                          <a:cs typeface="Times New Roman" panose="02020603050405020304" pitchFamily="18" charset="0"/>
                        </a:rPr>
                        <a:t>121,94</a:t>
                      </a:r>
                    </a:p>
                  </a:txBody>
                  <a:tcPr/>
                </a:tc>
                <a:tc>
                  <a:txBody>
                    <a:bodyPr/>
                    <a:lstStyle/>
                    <a:p>
                      <a:pPr algn="ctr"/>
                      <a:r>
                        <a:rPr lang="ru-RU" sz="1100" dirty="0">
                          <a:latin typeface="Times New Roman" panose="02020603050405020304" pitchFamily="18" charset="0"/>
                          <a:cs typeface="Times New Roman" panose="02020603050405020304" pitchFamily="18" charset="0"/>
                        </a:rPr>
                        <a:t>112,83</a:t>
                      </a:r>
                    </a:p>
                  </a:txBody>
                  <a:tcPr/>
                </a:tc>
                <a:tc>
                  <a:txBody>
                    <a:bodyPr/>
                    <a:lstStyle/>
                    <a:p>
                      <a:pPr algn="ctr"/>
                      <a:r>
                        <a:rPr lang="ru-RU" sz="1100" dirty="0">
                          <a:latin typeface="Times New Roman" panose="02020603050405020304" pitchFamily="18" charset="0"/>
                          <a:cs typeface="Times New Roman" panose="02020603050405020304" pitchFamily="18" charset="0"/>
                        </a:rPr>
                        <a:t>18663102,9</a:t>
                      </a:r>
                    </a:p>
                  </a:txBody>
                  <a:tcPr/>
                </a:tc>
                <a:tc>
                  <a:txBody>
                    <a:bodyPr/>
                    <a:lstStyle/>
                    <a:p>
                      <a:pPr algn="ctr"/>
                      <a:r>
                        <a:rPr lang="ru-RU" sz="1100" dirty="0">
                          <a:latin typeface="Times New Roman" panose="02020603050405020304" pitchFamily="18" charset="0"/>
                          <a:cs typeface="Times New Roman" panose="02020603050405020304" pitchFamily="18" charset="0"/>
                        </a:rPr>
                        <a:t>18663102,9</a:t>
                      </a:r>
                    </a:p>
                  </a:txBody>
                  <a:tcPr/>
                </a:tc>
                <a:extLst>
                  <a:ext uri="{0D108BD9-81ED-4DB2-BD59-A6C34878D82A}">
                    <a16:rowId xmlns:a16="http://schemas.microsoft.com/office/drawing/2014/main" val="1492379717"/>
                  </a:ext>
                </a:extLst>
              </a:tr>
              <a:tr h="251670">
                <a:tc>
                  <a:txBody>
                    <a:bodyPr/>
                    <a:lstStyle/>
                    <a:p>
                      <a:pPr algn="just" fontAlgn="t"/>
                      <a:r>
                        <a:rPr lang="ru-RU" sz="1100" b="1" i="0" u="none" strike="noStrike" dirty="0">
                          <a:effectLst/>
                          <a:latin typeface="Times New Roman" panose="02020603050405020304" pitchFamily="18" charset="0"/>
                        </a:rPr>
                        <a:t>  ИТОГО:</a:t>
                      </a:r>
                    </a:p>
                  </a:txBody>
                  <a:tcPr marL="9525" marR="9525" marT="9525" marB="0"/>
                </a:tc>
                <a:tc>
                  <a:txBody>
                    <a:bodyPr/>
                    <a:lstStyle/>
                    <a:p>
                      <a:pPr algn="ctr"/>
                      <a:r>
                        <a:rPr lang="ru-RU" sz="1100" b="1" dirty="0">
                          <a:latin typeface="Times New Roman" panose="02020603050405020304" pitchFamily="18" charset="0"/>
                          <a:cs typeface="Times New Roman" panose="02020603050405020304" pitchFamily="18" charset="0"/>
                        </a:rPr>
                        <a:t>334886457,30</a:t>
                      </a:r>
                    </a:p>
                  </a:txBody>
                  <a:tcPr/>
                </a:tc>
                <a:tc>
                  <a:txBody>
                    <a:bodyPr/>
                    <a:lstStyle/>
                    <a:p>
                      <a:pPr algn="ctr"/>
                      <a:r>
                        <a:rPr lang="ru-RU" sz="1100" b="1" dirty="0">
                          <a:latin typeface="Times New Roman" panose="02020603050405020304" pitchFamily="18" charset="0"/>
                          <a:cs typeface="Times New Roman" panose="02020603050405020304" pitchFamily="18" charset="0"/>
                        </a:rPr>
                        <a:t>443482358,95</a:t>
                      </a:r>
                    </a:p>
                  </a:txBody>
                  <a:tcPr/>
                </a:tc>
                <a:tc>
                  <a:txBody>
                    <a:bodyPr/>
                    <a:lstStyle/>
                    <a:p>
                      <a:pPr algn="ctr"/>
                      <a:r>
                        <a:rPr lang="ru-RU" sz="1100" b="1">
                          <a:latin typeface="Times New Roman" panose="02020603050405020304" pitchFamily="18" charset="0"/>
                          <a:cs typeface="Times New Roman" panose="02020603050405020304" pitchFamily="18" charset="0"/>
                        </a:rPr>
                        <a:t>460336534,78</a:t>
                      </a:r>
                      <a:endParaRPr lang="ru-RU" sz="1100" b="1" dirty="0">
                        <a:latin typeface="Times New Roman" panose="02020603050405020304" pitchFamily="18" charset="0"/>
                        <a:cs typeface="Times New Roman" panose="02020603050405020304" pitchFamily="18" charset="0"/>
                      </a:endParaRPr>
                    </a:p>
                  </a:txBody>
                  <a:tcPr/>
                </a:tc>
                <a:tc>
                  <a:txBody>
                    <a:bodyPr/>
                    <a:lstStyle/>
                    <a:p>
                      <a:pPr algn="ctr"/>
                      <a:r>
                        <a:rPr lang="ru-RU" sz="1100" b="1" dirty="0">
                          <a:latin typeface="Times New Roman" panose="02020603050405020304" pitchFamily="18" charset="0"/>
                          <a:cs typeface="Times New Roman" panose="02020603050405020304" pitchFamily="18" charset="0"/>
                        </a:rPr>
                        <a:t>137,46</a:t>
                      </a:r>
                    </a:p>
                  </a:txBody>
                  <a:tcPr/>
                </a:tc>
                <a:tc>
                  <a:txBody>
                    <a:bodyPr/>
                    <a:lstStyle/>
                    <a:p>
                      <a:pPr algn="ctr"/>
                      <a:r>
                        <a:rPr lang="ru-RU" sz="1100" b="1" dirty="0">
                          <a:latin typeface="Times New Roman" panose="02020603050405020304" pitchFamily="18" charset="0"/>
                          <a:cs typeface="Times New Roman" panose="02020603050405020304" pitchFamily="18" charset="0"/>
                        </a:rPr>
                        <a:t>103,8</a:t>
                      </a:r>
                    </a:p>
                  </a:txBody>
                  <a:tcPr/>
                </a:tc>
                <a:tc>
                  <a:txBody>
                    <a:bodyPr/>
                    <a:lstStyle/>
                    <a:p>
                      <a:pPr algn="ctr"/>
                      <a:r>
                        <a:rPr lang="ru-RU" sz="1100" b="1" dirty="0">
                          <a:latin typeface="Times New Roman" panose="02020603050405020304" pitchFamily="18" charset="0"/>
                          <a:cs typeface="Times New Roman" panose="02020603050405020304" pitchFamily="18" charset="0"/>
                        </a:rPr>
                        <a:t>481498118,34</a:t>
                      </a:r>
                    </a:p>
                  </a:txBody>
                  <a:tcPr/>
                </a:tc>
                <a:tc>
                  <a:txBody>
                    <a:bodyPr/>
                    <a:lstStyle/>
                    <a:p>
                      <a:pPr algn="ctr"/>
                      <a:r>
                        <a:rPr lang="ru-RU" sz="1100" b="1" dirty="0">
                          <a:latin typeface="Times New Roman" panose="02020603050405020304" pitchFamily="18" charset="0"/>
                          <a:cs typeface="Times New Roman" panose="02020603050405020304" pitchFamily="18" charset="0"/>
                        </a:rPr>
                        <a:t>487366264,75</a:t>
                      </a:r>
                    </a:p>
                  </a:txBody>
                  <a:tcPr/>
                </a:tc>
                <a:extLst>
                  <a:ext uri="{0D108BD9-81ED-4DB2-BD59-A6C34878D82A}">
                    <a16:rowId xmlns:a16="http://schemas.microsoft.com/office/drawing/2014/main" val="2183195311"/>
                  </a:ext>
                </a:extLst>
              </a:tr>
            </a:tbl>
          </a:graphicData>
        </a:graphic>
      </p:graphicFrame>
      <p:graphicFrame>
        <p:nvGraphicFramePr>
          <p:cNvPr id="12" name="Диаграмма 11">
            <a:extLst>
              <a:ext uri="{FF2B5EF4-FFF2-40B4-BE49-F238E27FC236}">
                <a16:creationId xmlns:a16="http://schemas.microsoft.com/office/drawing/2014/main" id="{B7C38492-3F5D-7F90-DB4A-649BBEB59BF9}"/>
              </a:ext>
            </a:extLst>
          </p:cNvPr>
          <p:cNvGraphicFramePr/>
          <p:nvPr>
            <p:extLst>
              <p:ext uri="{D42A27DB-BD31-4B8C-83A1-F6EECF244321}">
                <p14:modId xmlns:p14="http://schemas.microsoft.com/office/powerpoint/2010/main" val="1835628527"/>
              </p:ext>
            </p:extLst>
          </p:nvPr>
        </p:nvGraphicFramePr>
        <p:xfrm>
          <a:off x="1867301" y="2772077"/>
          <a:ext cx="7796463" cy="392179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4325195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16DAE4E8-E703-DAB7-3BE9-E8D3C0FFC6BB}"/>
              </a:ext>
            </a:extLst>
          </p:cNvPr>
          <p:cNvPicPr>
            <a:picLocks noChangeAspect="1"/>
          </p:cNvPicPr>
          <p:nvPr/>
        </p:nvPicPr>
        <p:blipFill>
          <a:blip r:embed="rId2"/>
          <a:stretch>
            <a:fillRect/>
          </a:stretch>
        </p:blipFill>
        <p:spPr>
          <a:xfrm>
            <a:off x="18287" y="0"/>
            <a:ext cx="12155425" cy="6858000"/>
          </a:xfrm>
          <a:prstGeom prst="rect">
            <a:avLst/>
          </a:prstGeom>
        </p:spPr>
      </p:pic>
      <p:pic>
        <p:nvPicPr>
          <p:cNvPr id="3" name="Рисунок 2">
            <a:extLst>
              <a:ext uri="{FF2B5EF4-FFF2-40B4-BE49-F238E27FC236}">
                <a16:creationId xmlns:a16="http://schemas.microsoft.com/office/drawing/2014/main" id="{C01F59FD-06AE-87F0-F581-63D060B74202}"/>
              </a:ext>
            </a:extLst>
          </p:cNvPr>
          <p:cNvPicPr>
            <a:picLocks noChangeAspect="1"/>
          </p:cNvPicPr>
          <p:nvPr/>
        </p:nvPicPr>
        <p:blipFill>
          <a:blip r:embed="rId3"/>
          <a:stretch>
            <a:fillRect/>
          </a:stretch>
        </p:blipFill>
        <p:spPr>
          <a:xfrm>
            <a:off x="120521" y="339542"/>
            <a:ext cx="2633700" cy="3920068"/>
          </a:xfrm>
          <a:prstGeom prst="rect">
            <a:avLst/>
          </a:prstGeom>
        </p:spPr>
      </p:pic>
      <p:sp>
        <p:nvSpPr>
          <p:cNvPr id="4" name="TextBox 3">
            <a:extLst>
              <a:ext uri="{FF2B5EF4-FFF2-40B4-BE49-F238E27FC236}">
                <a16:creationId xmlns:a16="http://schemas.microsoft.com/office/drawing/2014/main" id="{3DBF3196-C2A0-3F26-2F02-DE938D953D23}"/>
              </a:ext>
            </a:extLst>
          </p:cNvPr>
          <p:cNvSpPr txBox="1"/>
          <p:nvPr/>
        </p:nvSpPr>
        <p:spPr>
          <a:xfrm>
            <a:off x="2856457" y="280588"/>
            <a:ext cx="8682960" cy="615553"/>
          </a:xfrm>
          <a:prstGeom prst="rect">
            <a:avLst/>
          </a:prstGeom>
          <a:noFill/>
        </p:spPr>
        <p:txBody>
          <a:bodyPr wrap="square">
            <a:spAutoFit/>
          </a:bodyPr>
          <a:lstStyle/>
          <a:p>
            <a:pPr algn="just"/>
            <a:r>
              <a:rPr lang="ru-RU" sz="1100" b="1" i="0" u="none" strike="noStrike" baseline="0" dirty="0">
                <a:solidFill>
                  <a:srgbClr val="0000CC"/>
                </a:solidFill>
                <a:latin typeface="Times New Roman" panose="02020603050405020304" pitchFamily="18" charset="0"/>
                <a:cs typeface="Times New Roman" panose="02020603050405020304" pitchFamily="18" charset="0"/>
              </a:rPr>
              <a:t>Дотации</a:t>
            </a:r>
            <a:r>
              <a:rPr lang="ru-RU" sz="1100" b="1" i="0" u="none" strike="noStrike" baseline="0" dirty="0">
                <a:solidFill>
                  <a:schemeClr val="tx1">
                    <a:lumMod val="95000"/>
                    <a:lumOff val="5000"/>
                  </a:schemeClr>
                </a:solidFill>
                <a:latin typeface="Times New Roman" panose="02020603050405020304" pitchFamily="18" charset="0"/>
                <a:cs typeface="Times New Roman" panose="02020603050405020304" pitchFamily="18" charset="0"/>
              </a:rPr>
              <a:t> </a:t>
            </a:r>
            <a:r>
              <a:rPr lang="ru-RU" sz="1100" b="0" i="0" u="none" strike="noStrike" baseline="0" dirty="0">
                <a:solidFill>
                  <a:srgbClr val="000000"/>
                </a:solidFill>
                <a:latin typeface="Times New Roman" panose="02020603050405020304" pitchFamily="18" charset="0"/>
                <a:cs typeface="Times New Roman" panose="02020603050405020304" pitchFamily="18" charset="0"/>
              </a:rPr>
              <a:t>– </a:t>
            </a:r>
            <a:r>
              <a:rPr lang="ru-RU" sz="1100" i="0" u="none" strike="noStrike" baseline="0" dirty="0">
                <a:latin typeface="Times New Roman" panose="02020603050405020304" pitchFamily="18" charset="0"/>
                <a:cs typeface="Times New Roman" panose="02020603050405020304" pitchFamily="18" charset="0"/>
              </a:rPr>
              <a:t>денежные средства, выделяемые на безвозмездной и безвозвратной основе из федерального и региональных бюджетов для поддержки региональных и местных бюджетов при недостаточности их собственных доходов без установления направлений целевого их использования.</a:t>
            </a:r>
            <a:r>
              <a:rPr lang="ru-RU" sz="1100" i="0" u="none" strike="noStrike" baseline="0" dirty="0">
                <a:solidFill>
                  <a:srgbClr val="000000"/>
                </a:solidFill>
                <a:latin typeface="Times New Roman" panose="02020603050405020304" pitchFamily="18" charset="0"/>
                <a:cs typeface="Times New Roman" panose="02020603050405020304" pitchFamily="18" charset="0"/>
              </a:rPr>
              <a:t>  </a:t>
            </a:r>
            <a:endParaRPr lang="ru-RU" sz="1100" dirty="0">
              <a:latin typeface="Times New Roman" panose="02020603050405020304" pitchFamily="18" charset="0"/>
              <a:cs typeface="Times New Roman" panose="02020603050405020304" pitchFamily="18" charset="0"/>
            </a:endParaRPr>
          </a:p>
        </p:txBody>
      </p:sp>
      <p:graphicFrame>
        <p:nvGraphicFramePr>
          <p:cNvPr id="5" name="Таблица 6">
            <a:extLst>
              <a:ext uri="{FF2B5EF4-FFF2-40B4-BE49-F238E27FC236}">
                <a16:creationId xmlns:a16="http://schemas.microsoft.com/office/drawing/2014/main" id="{C338CF16-B630-6027-8EAE-EB91C257E4D5}"/>
              </a:ext>
            </a:extLst>
          </p:cNvPr>
          <p:cNvGraphicFramePr>
            <a:graphicFrameLocks noGrp="1"/>
          </p:cNvGraphicFramePr>
          <p:nvPr>
            <p:extLst>
              <p:ext uri="{D42A27DB-BD31-4B8C-83A1-F6EECF244321}">
                <p14:modId xmlns:p14="http://schemas.microsoft.com/office/powerpoint/2010/main" val="1249882718"/>
              </p:ext>
            </p:extLst>
          </p:nvPr>
        </p:nvGraphicFramePr>
        <p:xfrm>
          <a:off x="2952408" y="866886"/>
          <a:ext cx="7596877" cy="1280160"/>
        </p:xfrm>
        <a:graphic>
          <a:graphicData uri="http://schemas.openxmlformats.org/drawingml/2006/table">
            <a:tbl>
              <a:tblPr firstRow="1" bandRow="1">
                <a:tableStyleId>{22838BEF-8BB2-4498-84A7-C5851F593DF1}</a:tableStyleId>
              </a:tblPr>
              <a:tblGrid>
                <a:gridCol w="3097821">
                  <a:extLst>
                    <a:ext uri="{9D8B030D-6E8A-4147-A177-3AD203B41FA5}">
                      <a16:colId xmlns:a16="http://schemas.microsoft.com/office/drawing/2014/main" val="3448297871"/>
                    </a:ext>
                  </a:extLst>
                </a:gridCol>
                <a:gridCol w="915954">
                  <a:extLst>
                    <a:ext uri="{9D8B030D-6E8A-4147-A177-3AD203B41FA5}">
                      <a16:colId xmlns:a16="http://schemas.microsoft.com/office/drawing/2014/main" val="1865636448"/>
                    </a:ext>
                  </a:extLst>
                </a:gridCol>
                <a:gridCol w="898672">
                  <a:extLst>
                    <a:ext uri="{9D8B030D-6E8A-4147-A177-3AD203B41FA5}">
                      <a16:colId xmlns:a16="http://schemas.microsoft.com/office/drawing/2014/main" val="2854175519"/>
                    </a:ext>
                  </a:extLst>
                </a:gridCol>
                <a:gridCol w="907313">
                  <a:extLst>
                    <a:ext uri="{9D8B030D-6E8A-4147-A177-3AD203B41FA5}">
                      <a16:colId xmlns:a16="http://schemas.microsoft.com/office/drawing/2014/main" val="2174965571"/>
                    </a:ext>
                  </a:extLst>
                </a:gridCol>
                <a:gridCol w="862561">
                  <a:extLst>
                    <a:ext uri="{9D8B030D-6E8A-4147-A177-3AD203B41FA5}">
                      <a16:colId xmlns:a16="http://schemas.microsoft.com/office/drawing/2014/main" val="3267095644"/>
                    </a:ext>
                  </a:extLst>
                </a:gridCol>
                <a:gridCol w="914556">
                  <a:extLst>
                    <a:ext uri="{9D8B030D-6E8A-4147-A177-3AD203B41FA5}">
                      <a16:colId xmlns:a16="http://schemas.microsoft.com/office/drawing/2014/main" val="1093503490"/>
                    </a:ext>
                  </a:extLst>
                </a:gridCol>
              </a:tblGrid>
              <a:tr h="266360">
                <a:tc>
                  <a:txBody>
                    <a:bodyPr/>
                    <a:lstStyle/>
                    <a:p>
                      <a:pPr algn="ctr"/>
                      <a:r>
                        <a:rPr lang="ru-RU" sz="1000" dirty="0">
                          <a:latin typeface="Times New Roman" panose="02020603050405020304" pitchFamily="18" charset="0"/>
                          <a:cs typeface="Times New Roman" panose="02020603050405020304" pitchFamily="18" charset="0"/>
                        </a:rPr>
                        <a:t>Наименование поступления</a:t>
                      </a:r>
                    </a:p>
                  </a:txBody>
                  <a:tcPr/>
                </a:tc>
                <a:tc>
                  <a:txBody>
                    <a:bodyPr/>
                    <a:lstStyle/>
                    <a:p>
                      <a:pPr algn="ctr"/>
                      <a:r>
                        <a:rPr lang="ru-RU" sz="1000" dirty="0">
                          <a:latin typeface="Times New Roman" panose="02020603050405020304" pitchFamily="18" charset="0"/>
                          <a:cs typeface="Times New Roman" panose="02020603050405020304" pitchFamily="18" charset="0"/>
                        </a:rPr>
                        <a:t>2021г (отчет)</a:t>
                      </a:r>
                    </a:p>
                  </a:txBody>
                  <a:tcPr/>
                </a:tc>
                <a:tc>
                  <a:txBody>
                    <a:bodyPr/>
                    <a:lstStyle/>
                    <a:p>
                      <a:pPr algn="ctr"/>
                      <a:r>
                        <a:rPr lang="ru-RU" sz="1000" dirty="0">
                          <a:latin typeface="Times New Roman" panose="02020603050405020304" pitchFamily="18" charset="0"/>
                          <a:cs typeface="Times New Roman" panose="02020603050405020304" pitchFamily="18" charset="0"/>
                        </a:rPr>
                        <a:t>2022г (оценка)</a:t>
                      </a:r>
                    </a:p>
                  </a:txBody>
                  <a:tcPr/>
                </a:tc>
                <a:tc>
                  <a:txBody>
                    <a:bodyPr/>
                    <a:lstStyle/>
                    <a:p>
                      <a:pPr algn="ctr"/>
                      <a:r>
                        <a:rPr lang="ru-RU" sz="1000" dirty="0">
                          <a:latin typeface="Times New Roman" panose="02020603050405020304" pitchFamily="18" charset="0"/>
                          <a:cs typeface="Times New Roman" panose="02020603050405020304" pitchFamily="18" charset="0"/>
                        </a:rPr>
                        <a:t>2023г (план)</a:t>
                      </a:r>
                    </a:p>
                  </a:txBody>
                  <a:tcPr/>
                </a:tc>
                <a:tc>
                  <a:txBody>
                    <a:bodyPr/>
                    <a:lstStyle/>
                    <a:p>
                      <a:pPr algn="ctr"/>
                      <a:r>
                        <a:rPr lang="ru-RU" sz="1000" dirty="0">
                          <a:latin typeface="Times New Roman" panose="02020603050405020304" pitchFamily="18" charset="0"/>
                          <a:cs typeface="Times New Roman" panose="02020603050405020304" pitchFamily="18" charset="0"/>
                        </a:rPr>
                        <a:t>2024г (прогноз)</a:t>
                      </a:r>
                    </a:p>
                  </a:txBody>
                  <a:tcPr/>
                </a:tc>
                <a:tc>
                  <a:txBody>
                    <a:bodyPr/>
                    <a:lstStyle/>
                    <a:p>
                      <a:pPr algn="ctr"/>
                      <a:r>
                        <a:rPr lang="ru-RU" sz="1000" dirty="0">
                          <a:latin typeface="Times New Roman" panose="02020603050405020304" pitchFamily="18" charset="0"/>
                          <a:cs typeface="Times New Roman" panose="02020603050405020304" pitchFamily="18" charset="0"/>
                        </a:rPr>
                        <a:t>2025г (прогноз)</a:t>
                      </a:r>
                    </a:p>
                  </a:txBody>
                  <a:tcPr/>
                </a:tc>
                <a:extLst>
                  <a:ext uri="{0D108BD9-81ED-4DB2-BD59-A6C34878D82A}">
                    <a16:rowId xmlns:a16="http://schemas.microsoft.com/office/drawing/2014/main" val="1535082943"/>
                  </a:ext>
                </a:extLst>
              </a:tr>
              <a:tr h="193308">
                <a:tc>
                  <a:txBody>
                    <a:bodyPr/>
                    <a:lstStyle/>
                    <a:p>
                      <a:pPr algn="just"/>
                      <a:r>
                        <a:rPr lang="ru-RU" sz="1000" dirty="0">
                          <a:latin typeface="Times New Roman" panose="02020603050405020304" pitchFamily="18" charset="0"/>
                          <a:cs typeface="Times New Roman" panose="02020603050405020304" pitchFamily="18" charset="0"/>
                        </a:rPr>
                        <a:t>На выравнивание бюджетной обеспеченности</a:t>
                      </a:r>
                    </a:p>
                  </a:txBody>
                  <a:tcPr/>
                </a:tc>
                <a:tc>
                  <a:txBody>
                    <a:bodyPr/>
                    <a:lstStyle/>
                    <a:p>
                      <a:pPr algn="ctr"/>
                      <a:r>
                        <a:rPr lang="ru-RU" sz="1000" dirty="0">
                          <a:latin typeface="Times New Roman" panose="02020603050405020304" pitchFamily="18" charset="0"/>
                          <a:cs typeface="Times New Roman" panose="02020603050405020304" pitchFamily="18" charset="0"/>
                        </a:rPr>
                        <a:t>38659166</a:t>
                      </a:r>
                    </a:p>
                  </a:txBody>
                  <a:tcPr/>
                </a:tc>
                <a:tc>
                  <a:txBody>
                    <a:bodyPr/>
                    <a:lstStyle/>
                    <a:p>
                      <a:pPr algn="ctr"/>
                      <a:r>
                        <a:rPr lang="ru-RU" sz="1000" dirty="0">
                          <a:latin typeface="Times New Roman" panose="02020603050405020304" pitchFamily="18" charset="0"/>
                          <a:cs typeface="Times New Roman" panose="02020603050405020304" pitchFamily="18" charset="0"/>
                        </a:rPr>
                        <a:t>86767408</a:t>
                      </a:r>
                    </a:p>
                  </a:txBody>
                  <a:tcPr/>
                </a:tc>
                <a:tc>
                  <a:txBody>
                    <a:bodyPr/>
                    <a:lstStyle/>
                    <a:p>
                      <a:pPr algn="ctr"/>
                      <a:r>
                        <a:rPr lang="ru-RU" sz="1000" dirty="0">
                          <a:latin typeface="Times New Roman" panose="02020603050405020304" pitchFamily="18" charset="0"/>
                          <a:cs typeface="Times New Roman" panose="02020603050405020304" pitchFamily="18" charset="0"/>
                        </a:rPr>
                        <a:t>102731032</a:t>
                      </a:r>
                    </a:p>
                  </a:txBody>
                  <a:tcPr/>
                </a:tc>
                <a:tc>
                  <a:txBody>
                    <a:bodyPr/>
                    <a:lstStyle/>
                    <a:p>
                      <a:pPr algn="ctr"/>
                      <a:r>
                        <a:rPr lang="ru-RU" sz="1000" dirty="0">
                          <a:latin typeface="Times New Roman" panose="02020603050405020304" pitchFamily="18" charset="0"/>
                          <a:cs typeface="Times New Roman" panose="02020603050405020304" pitchFamily="18" charset="0"/>
                        </a:rPr>
                        <a:t>95613195</a:t>
                      </a:r>
                    </a:p>
                  </a:txBody>
                  <a:tcPr/>
                </a:tc>
                <a:tc>
                  <a:txBody>
                    <a:bodyPr/>
                    <a:lstStyle/>
                    <a:p>
                      <a:pPr algn="ctr"/>
                      <a:r>
                        <a:rPr lang="ru-RU" sz="1000" dirty="0">
                          <a:latin typeface="Times New Roman" panose="02020603050405020304" pitchFamily="18" charset="0"/>
                          <a:cs typeface="Times New Roman" panose="02020603050405020304" pitchFamily="18" charset="0"/>
                        </a:rPr>
                        <a:t>74830323</a:t>
                      </a:r>
                    </a:p>
                  </a:txBody>
                  <a:tcPr/>
                </a:tc>
                <a:extLst>
                  <a:ext uri="{0D108BD9-81ED-4DB2-BD59-A6C34878D82A}">
                    <a16:rowId xmlns:a16="http://schemas.microsoft.com/office/drawing/2014/main" val="332852864"/>
                  </a:ext>
                </a:extLst>
              </a:tr>
              <a:tr h="276837">
                <a:tc>
                  <a:txBody>
                    <a:bodyPr/>
                    <a:lstStyle/>
                    <a:p>
                      <a:pPr algn="just"/>
                      <a:r>
                        <a:rPr lang="ru-RU" sz="1000" dirty="0">
                          <a:latin typeface="Times New Roman" panose="02020603050405020304" pitchFamily="18" charset="0"/>
                          <a:cs typeface="Times New Roman" panose="02020603050405020304" pitchFamily="18" charset="0"/>
                        </a:rPr>
                        <a:t>На поддержку мер по обеспечению сбалансированности </a:t>
                      </a:r>
                    </a:p>
                  </a:txBody>
                  <a:tcPr/>
                </a:tc>
                <a:tc>
                  <a:txBody>
                    <a:bodyPr/>
                    <a:lstStyle/>
                    <a:p>
                      <a:pPr algn="ctr"/>
                      <a:r>
                        <a:rPr lang="ru-RU" sz="1000" dirty="0">
                          <a:latin typeface="Times New Roman" panose="02020603050405020304" pitchFamily="18" charset="0"/>
                          <a:cs typeface="Times New Roman" panose="02020603050405020304" pitchFamily="18" charset="0"/>
                        </a:rPr>
                        <a:t>23075050</a:t>
                      </a:r>
                    </a:p>
                  </a:txBody>
                  <a:tcPr/>
                </a:tc>
                <a:tc>
                  <a:txBody>
                    <a:bodyPr/>
                    <a:lstStyle/>
                    <a:p>
                      <a:pPr algn="ctr"/>
                      <a:r>
                        <a:rPr lang="ru-RU" sz="1000" dirty="0">
                          <a:latin typeface="Times New Roman" panose="02020603050405020304" pitchFamily="18" charset="0"/>
                          <a:cs typeface="Times New Roman" panose="02020603050405020304" pitchFamily="18" charset="0"/>
                        </a:rPr>
                        <a:t>1549800</a:t>
                      </a: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724327478"/>
                  </a:ext>
                </a:extLst>
              </a:tr>
              <a:tr h="214854">
                <a:tc>
                  <a:txBody>
                    <a:bodyPr/>
                    <a:lstStyle/>
                    <a:p>
                      <a:pPr algn="just" fontAlgn="t"/>
                      <a:r>
                        <a:rPr lang="ru-RU" sz="1000" b="0" i="0" u="none" strike="noStrike" dirty="0">
                          <a:effectLst/>
                          <a:latin typeface="Times New Roman" panose="02020603050405020304" pitchFamily="18" charset="0"/>
                        </a:rPr>
                        <a:t>  Прочие дотации</a:t>
                      </a:r>
                    </a:p>
                  </a:txBody>
                  <a:tcPr marL="9525" marR="9525" marT="9525" marB="0"/>
                </a:tc>
                <a:tc>
                  <a:txBody>
                    <a:bodyPr/>
                    <a:lstStyle/>
                    <a:p>
                      <a:pPr algn="ctr"/>
                      <a:r>
                        <a:rPr lang="ru-RU" sz="1000" dirty="0">
                          <a:latin typeface="Times New Roman" panose="02020603050405020304" pitchFamily="18" charset="0"/>
                          <a:cs typeface="Times New Roman" panose="02020603050405020304" pitchFamily="18" charset="0"/>
                        </a:rPr>
                        <a:t>24763000</a:t>
                      </a:r>
                    </a:p>
                  </a:txBody>
                  <a:tcPr/>
                </a:tc>
                <a:tc>
                  <a:txBody>
                    <a:bodyPr/>
                    <a:lstStyle/>
                    <a:p>
                      <a:pPr algn="ctr"/>
                      <a:r>
                        <a:rPr lang="ru-RU" sz="1000" dirty="0">
                          <a:latin typeface="Times New Roman" panose="02020603050405020304" pitchFamily="18" charset="0"/>
                          <a:cs typeface="Times New Roman" panose="02020603050405020304" pitchFamily="18" charset="0"/>
                        </a:rPr>
                        <a:t>28439739,24</a:t>
                      </a: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4115921296"/>
                  </a:ext>
                </a:extLst>
              </a:tr>
            </a:tbl>
          </a:graphicData>
        </a:graphic>
      </p:graphicFrame>
      <p:pic>
        <p:nvPicPr>
          <p:cNvPr id="6" name="Рисунок 5">
            <a:extLst>
              <a:ext uri="{FF2B5EF4-FFF2-40B4-BE49-F238E27FC236}">
                <a16:creationId xmlns:a16="http://schemas.microsoft.com/office/drawing/2014/main" id="{38517F00-70CD-4C85-7BE3-005B5D0E2840}"/>
              </a:ext>
            </a:extLst>
          </p:cNvPr>
          <p:cNvPicPr>
            <a:picLocks noChangeAspect="1"/>
          </p:cNvPicPr>
          <p:nvPr/>
        </p:nvPicPr>
        <p:blipFill>
          <a:blip r:embed="rId4"/>
          <a:stretch>
            <a:fillRect/>
          </a:stretch>
        </p:blipFill>
        <p:spPr>
          <a:xfrm>
            <a:off x="199185" y="2426734"/>
            <a:ext cx="2547179" cy="2004531"/>
          </a:xfrm>
          <a:prstGeom prst="rect">
            <a:avLst/>
          </a:prstGeom>
          <a:ln>
            <a:noFill/>
          </a:ln>
          <a:effectLst>
            <a:softEdge rad="112500"/>
          </a:effectLst>
        </p:spPr>
      </p:pic>
      <p:sp>
        <p:nvSpPr>
          <p:cNvPr id="7" name="TextBox 6">
            <a:extLst>
              <a:ext uri="{FF2B5EF4-FFF2-40B4-BE49-F238E27FC236}">
                <a16:creationId xmlns:a16="http://schemas.microsoft.com/office/drawing/2014/main" id="{70F77008-C65A-CAE4-1D2F-A42AFE5A5EA3}"/>
              </a:ext>
            </a:extLst>
          </p:cNvPr>
          <p:cNvSpPr txBox="1"/>
          <p:nvPr/>
        </p:nvSpPr>
        <p:spPr>
          <a:xfrm>
            <a:off x="2797482" y="2299576"/>
            <a:ext cx="8682960" cy="430887"/>
          </a:xfrm>
          <a:prstGeom prst="rect">
            <a:avLst/>
          </a:prstGeom>
          <a:noFill/>
        </p:spPr>
        <p:txBody>
          <a:bodyPr wrap="square">
            <a:spAutoFit/>
          </a:bodyPr>
          <a:lstStyle/>
          <a:p>
            <a:pPr algn="just"/>
            <a:r>
              <a:rPr lang="ru-RU" sz="1100" b="1" i="0" u="none" strike="noStrike" baseline="0" dirty="0">
                <a:solidFill>
                  <a:srgbClr val="0000CC"/>
                </a:solidFill>
                <a:latin typeface="Times New Roman" panose="02020603050405020304" pitchFamily="18" charset="0"/>
                <a:cs typeface="Times New Roman" panose="02020603050405020304" pitchFamily="18" charset="0"/>
              </a:rPr>
              <a:t>Субсидии</a:t>
            </a:r>
            <a:r>
              <a:rPr lang="ru-RU" sz="1100" i="0" u="none" strike="noStrike" baseline="0" dirty="0">
                <a:solidFill>
                  <a:srgbClr val="C00000"/>
                </a:solidFill>
                <a:latin typeface="Times New Roman" panose="02020603050405020304" pitchFamily="18" charset="0"/>
                <a:cs typeface="Times New Roman" panose="02020603050405020304" pitchFamily="18" charset="0"/>
              </a:rPr>
              <a:t> </a:t>
            </a:r>
            <a:r>
              <a:rPr lang="ru-RU" sz="1100" i="0" u="none" strike="noStrike" baseline="0" dirty="0">
                <a:solidFill>
                  <a:srgbClr val="000000"/>
                </a:solidFill>
                <a:latin typeface="Times New Roman" panose="02020603050405020304" pitchFamily="18" charset="0"/>
                <a:cs typeface="Times New Roman" panose="02020603050405020304" pitchFamily="18" charset="0"/>
              </a:rPr>
              <a:t>- средства, предоставляемые из бюджетов одного уровня бюджетам другого уровня на софинансирование расходных обязательств при выполнении полномочий органов власти </a:t>
            </a:r>
            <a:endParaRPr lang="ru-RU" sz="1100" dirty="0">
              <a:latin typeface="Times New Roman" panose="02020603050405020304" pitchFamily="18" charset="0"/>
              <a:cs typeface="Times New Roman" panose="02020603050405020304" pitchFamily="18" charset="0"/>
            </a:endParaRPr>
          </a:p>
        </p:txBody>
      </p:sp>
      <p:graphicFrame>
        <p:nvGraphicFramePr>
          <p:cNvPr id="8" name="Таблица 6">
            <a:extLst>
              <a:ext uri="{FF2B5EF4-FFF2-40B4-BE49-F238E27FC236}">
                <a16:creationId xmlns:a16="http://schemas.microsoft.com/office/drawing/2014/main" id="{C9CD8141-F6BA-5852-860F-679160AB39DA}"/>
              </a:ext>
            </a:extLst>
          </p:cNvPr>
          <p:cNvGraphicFramePr>
            <a:graphicFrameLocks noGrp="1"/>
          </p:cNvGraphicFramePr>
          <p:nvPr>
            <p:extLst>
              <p:ext uri="{D42A27DB-BD31-4B8C-83A1-F6EECF244321}">
                <p14:modId xmlns:p14="http://schemas.microsoft.com/office/powerpoint/2010/main" val="1134657354"/>
              </p:ext>
            </p:extLst>
          </p:nvPr>
        </p:nvGraphicFramePr>
        <p:xfrm>
          <a:off x="2856455" y="2727351"/>
          <a:ext cx="7692830" cy="2072640"/>
        </p:xfrm>
        <a:graphic>
          <a:graphicData uri="http://schemas.openxmlformats.org/drawingml/2006/table">
            <a:tbl>
              <a:tblPr firstRow="1" bandRow="1">
                <a:tableStyleId>{22838BEF-8BB2-4498-84A7-C5851F593DF1}</a:tableStyleId>
              </a:tblPr>
              <a:tblGrid>
                <a:gridCol w="3136948">
                  <a:extLst>
                    <a:ext uri="{9D8B030D-6E8A-4147-A177-3AD203B41FA5}">
                      <a16:colId xmlns:a16="http://schemas.microsoft.com/office/drawing/2014/main" val="3448297871"/>
                    </a:ext>
                  </a:extLst>
                </a:gridCol>
                <a:gridCol w="927523">
                  <a:extLst>
                    <a:ext uri="{9D8B030D-6E8A-4147-A177-3AD203B41FA5}">
                      <a16:colId xmlns:a16="http://schemas.microsoft.com/office/drawing/2014/main" val="1865636448"/>
                    </a:ext>
                  </a:extLst>
                </a:gridCol>
                <a:gridCol w="910023">
                  <a:extLst>
                    <a:ext uri="{9D8B030D-6E8A-4147-A177-3AD203B41FA5}">
                      <a16:colId xmlns:a16="http://schemas.microsoft.com/office/drawing/2014/main" val="2854175519"/>
                    </a:ext>
                  </a:extLst>
                </a:gridCol>
                <a:gridCol w="918773">
                  <a:extLst>
                    <a:ext uri="{9D8B030D-6E8A-4147-A177-3AD203B41FA5}">
                      <a16:colId xmlns:a16="http://schemas.microsoft.com/office/drawing/2014/main" val="2174965571"/>
                    </a:ext>
                  </a:extLst>
                </a:gridCol>
                <a:gridCol w="873456">
                  <a:extLst>
                    <a:ext uri="{9D8B030D-6E8A-4147-A177-3AD203B41FA5}">
                      <a16:colId xmlns:a16="http://schemas.microsoft.com/office/drawing/2014/main" val="3267095644"/>
                    </a:ext>
                  </a:extLst>
                </a:gridCol>
                <a:gridCol w="926107">
                  <a:extLst>
                    <a:ext uri="{9D8B030D-6E8A-4147-A177-3AD203B41FA5}">
                      <a16:colId xmlns:a16="http://schemas.microsoft.com/office/drawing/2014/main" val="1093503490"/>
                    </a:ext>
                  </a:extLst>
                </a:gridCol>
              </a:tblGrid>
              <a:tr h="266360">
                <a:tc>
                  <a:txBody>
                    <a:bodyPr/>
                    <a:lstStyle/>
                    <a:p>
                      <a:pPr algn="ctr"/>
                      <a:r>
                        <a:rPr lang="ru-RU" sz="1000" dirty="0">
                          <a:latin typeface="Times New Roman" panose="02020603050405020304" pitchFamily="18" charset="0"/>
                          <a:cs typeface="Times New Roman" panose="02020603050405020304" pitchFamily="18" charset="0"/>
                        </a:rPr>
                        <a:t>Наименование поступления</a:t>
                      </a:r>
                    </a:p>
                  </a:txBody>
                  <a:tcPr/>
                </a:tc>
                <a:tc>
                  <a:txBody>
                    <a:bodyPr/>
                    <a:lstStyle/>
                    <a:p>
                      <a:pPr algn="ctr"/>
                      <a:r>
                        <a:rPr lang="ru-RU" sz="1000" dirty="0">
                          <a:latin typeface="Times New Roman" panose="02020603050405020304" pitchFamily="18" charset="0"/>
                          <a:cs typeface="Times New Roman" panose="02020603050405020304" pitchFamily="18" charset="0"/>
                        </a:rPr>
                        <a:t>2021г (отчет)</a:t>
                      </a:r>
                    </a:p>
                  </a:txBody>
                  <a:tcPr/>
                </a:tc>
                <a:tc>
                  <a:txBody>
                    <a:bodyPr/>
                    <a:lstStyle/>
                    <a:p>
                      <a:pPr algn="ctr"/>
                      <a:r>
                        <a:rPr lang="ru-RU" sz="1000" dirty="0">
                          <a:latin typeface="Times New Roman" panose="02020603050405020304" pitchFamily="18" charset="0"/>
                          <a:cs typeface="Times New Roman" panose="02020603050405020304" pitchFamily="18" charset="0"/>
                        </a:rPr>
                        <a:t>2022г (оценка)</a:t>
                      </a:r>
                    </a:p>
                  </a:txBody>
                  <a:tcPr/>
                </a:tc>
                <a:tc>
                  <a:txBody>
                    <a:bodyPr/>
                    <a:lstStyle/>
                    <a:p>
                      <a:pPr algn="ctr"/>
                      <a:r>
                        <a:rPr lang="ru-RU" sz="1000" dirty="0">
                          <a:latin typeface="Times New Roman" panose="02020603050405020304" pitchFamily="18" charset="0"/>
                          <a:cs typeface="Times New Roman" panose="02020603050405020304" pitchFamily="18" charset="0"/>
                        </a:rPr>
                        <a:t>2023г (план)</a:t>
                      </a:r>
                    </a:p>
                  </a:txBody>
                  <a:tcPr/>
                </a:tc>
                <a:tc>
                  <a:txBody>
                    <a:bodyPr/>
                    <a:lstStyle/>
                    <a:p>
                      <a:pPr algn="ctr"/>
                      <a:r>
                        <a:rPr lang="ru-RU" sz="1000" dirty="0">
                          <a:latin typeface="Times New Roman" panose="02020603050405020304" pitchFamily="18" charset="0"/>
                          <a:cs typeface="Times New Roman" panose="02020603050405020304" pitchFamily="18" charset="0"/>
                        </a:rPr>
                        <a:t>2024г (прогноз)</a:t>
                      </a:r>
                    </a:p>
                  </a:txBody>
                  <a:tcPr/>
                </a:tc>
                <a:tc>
                  <a:txBody>
                    <a:bodyPr/>
                    <a:lstStyle/>
                    <a:p>
                      <a:pPr algn="ctr"/>
                      <a:r>
                        <a:rPr lang="ru-RU" sz="1000" dirty="0">
                          <a:latin typeface="Times New Roman" panose="02020603050405020304" pitchFamily="18" charset="0"/>
                          <a:cs typeface="Times New Roman" panose="02020603050405020304" pitchFamily="18" charset="0"/>
                        </a:rPr>
                        <a:t>2025г (прогноз)</a:t>
                      </a:r>
                    </a:p>
                  </a:txBody>
                  <a:tcPr/>
                </a:tc>
                <a:extLst>
                  <a:ext uri="{0D108BD9-81ED-4DB2-BD59-A6C34878D82A}">
                    <a16:rowId xmlns:a16="http://schemas.microsoft.com/office/drawing/2014/main" val="1535082943"/>
                  </a:ext>
                </a:extLst>
              </a:tr>
              <a:tr h="153819">
                <a:tc>
                  <a:txBody>
                    <a:bodyPr/>
                    <a:lstStyle/>
                    <a:p>
                      <a:pPr algn="just"/>
                      <a:r>
                        <a:rPr lang="ru-RU" sz="1000" dirty="0">
                          <a:latin typeface="Times New Roman" panose="02020603050405020304" pitchFamily="18" charset="0"/>
                          <a:cs typeface="Times New Roman" panose="02020603050405020304" pitchFamily="18" charset="0"/>
                        </a:rPr>
                        <a:t>На реализацию мероприятий по обеспечению жильем молодых семей</a:t>
                      </a:r>
                    </a:p>
                  </a:txBody>
                  <a:tcPr/>
                </a:tc>
                <a:tc>
                  <a:txBody>
                    <a:bodyPr/>
                    <a:lstStyle/>
                    <a:p>
                      <a:pPr algn="ctr"/>
                      <a:r>
                        <a:rPr lang="ru-RU" sz="1000" dirty="0">
                          <a:latin typeface="Times New Roman" panose="02020603050405020304" pitchFamily="18" charset="0"/>
                          <a:cs typeface="Times New Roman" panose="02020603050405020304" pitchFamily="18" charset="0"/>
                        </a:rPr>
                        <a:t>2966761,2</a:t>
                      </a:r>
                    </a:p>
                  </a:txBody>
                  <a:tcPr/>
                </a:tc>
                <a:tc>
                  <a:txBody>
                    <a:bodyPr/>
                    <a:lstStyle/>
                    <a:p>
                      <a:pPr algn="ctr"/>
                      <a:r>
                        <a:rPr lang="ru-RU" sz="1000" dirty="0">
                          <a:latin typeface="Times New Roman" panose="02020603050405020304" pitchFamily="18" charset="0"/>
                          <a:cs typeface="Times New Roman" panose="02020603050405020304" pitchFamily="18" charset="0"/>
                        </a:rPr>
                        <a:t>2356560</a:t>
                      </a:r>
                    </a:p>
                  </a:txBody>
                  <a:tcPr/>
                </a:tc>
                <a:tc>
                  <a:txBody>
                    <a:bodyPr/>
                    <a:lstStyle/>
                    <a:p>
                      <a:pPr algn="ctr"/>
                      <a:r>
                        <a:rPr lang="ru-RU" sz="1000" dirty="0">
                          <a:latin typeface="Times New Roman" panose="02020603050405020304" pitchFamily="18" charset="0"/>
                          <a:cs typeface="Times New Roman" panose="02020603050405020304" pitchFamily="18" charset="0"/>
                        </a:rPr>
                        <a:t>2419844,46</a:t>
                      </a:r>
                    </a:p>
                  </a:txBody>
                  <a:tcPr/>
                </a:tc>
                <a:tc>
                  <a:txBody>
                    <a:bodyPr/>
                    <a:lstStyle/>
                    <a:p>
                      <a:pPr algn="ctr"/>
                      <a:r>
                        <a:rPr lang="ru-RU" sz="1000" dirty="0">
                          <a:latin typeface="Times New Roman" panose="02020603050405020304" pitchFamily="18" charset="0"/>
                          <a:cs typeface="Times New Roman" panose="02020603050405020304" pitchFamily="18" charset="0"/>
                        </a:rPr>
                        <a:t>2580494,45</a:t>
                      </a:r>
                    </a:p>
                  </a:txBody>
                  <a:tcPr/>
                </a:tc>
                <a:tc>
                  <a:txBody>
                    <a:bodyPr/>
                    <a:lstStyle/>
                    <a:p>
                      <a:pPr algn="ctr"/>
                      <a:r>
                        <a:rPr lang="ru-RU" sz="1000" dirty="0">
                          <a:latin typeface="Times New Roman" panose="02020603050405020304" pitchFamily="18" charset="0"/>
                          <a:cs typeface="Times New Roman" panose="02020603050405020304" pitchFamily="18" charset="0"/>
                        </a:rPr>
                        <a:t>927162,86</a:t>
                      </a:r>
                    </a:p>
                  </a:txBody>
                  <a:tcPr/>
                </a:tc>
                <a:extLst>
                  <a:ext uri="{0D108BD9-81ED-4DB2-BD59-A6C34878D82A}">
                    <a16:rowId xmlns:a16="http://schemas.microsoft.com/office/drawing/2014/main" val="332852864"/>
                  </a:ext>
                </a:extLst>
              </a:tr>
              <a:tr h="276837">
                <a:tc>
                  <a:txBody>
                    <a:bodyPr/>
                    <a:lstStyle/>
                    <a:p>
                      <a:pPr algn="just"/>
                      <a:r>
                        <a:rPr lang="ru-RU" sz="1000" dirty="0">
                          <a:latin typeface="Times New Roman" panose="02020603050405020304" pitchFamily="18" charset="0"/>
                          <a:cs typeface="Times New Roman" panose="02020603050405020304" pitchFamily="18" charset="0"/>
                        </a:rPr>
                        <a:t>На развитие сети учреждений культурно – досугового типа</a:t>
                      </a: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r>
                        <a:rPr lang="ru-RU" sz="1000" dirty="0">
                          <a:latin typeface="Times New Roman" panose="02020603050405020304" pitchFamily="18" charset="0"/>
                          <a:cs typeface="Times New Roman" panose="02020603050405020304" pitchFamily="18" charset="0"/>
                        </a:rPr>
                        <a:t>16026952,8</a:t>
                      </a: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724327478"/>
                  </a:ext>
                </a:extLst>
              </a:tr>
              <a:tr h="198758">
                <a:tc>
                  <a:txBody>
                    <a:bodyPr/>
                    <a:lstStyle/>
                    <a:p>
                      <a:pPr algn="just"/>
                      <a:r>
                        <a:rPr lang="ru-RU" sz="1000" dirty="0">
                          <a:latin typeface="Times New Roman" panose="02020603050405020304" pitchFamily="18" charset="0"/>
                          <a:cs typeface="Times New Roman" panose="02020603050405020304" pitchFamily="18" charset="0"/>
                        </a:rPr>
                        <a:t>На поддержку отрасли культуры</a:t>
                      </a: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r>
                        <a:rPr lang="ru-RU" sz="1000" dirty="0">
                          <a:latin typeface="Times New Roman" panose="02020603050405020304" pitchFamily="18" charset="0"/>
                          <a:cs typeface="Times New Roman" panose="02020603050405020304" pitchFamily="18" charset="0"/>
                        </a:rPr>
                        <a:t>1273913,69</a:t>
                      </a: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r>
                        <a:rPr lang="ru-RU" sz="1000" dirty="0">
                          <a:latin typeface="Times New Roman" panose="02020603050405020304" pitchFamily="18" charset="0"/>
                          <a:cs typeface="Times New Roman" panose="02020603050405020304" pitchFamily="18" charset="0"/>
                        </a:rPr>
                        <a:t>1721817,76</a:t>
                      </a:r>
                    </a:p>
                  </a:txBody>
                  <a:tcPr/>
                </a:tc>
                <a:extLst>
                  <a:ext uri="{0D108BD9-81ED-4DB2-BD59-A6C34878D82A}">
                    <a16:rowId xmlns:a16="http://schemas.microsoft.com/office/drawing/2014/main" val="2674140077"/>
                  </a:ext>
                </a:extLst>
              </a:tr>
              <a:tr h="276837">
                <a:tc>
                  <a:txBody>
                    <a:bodyPr/>
                    <a:lstStyle/>
                    <a:p>
                      <a:pPr algn="just"/>
                      <a:r>
                        <a:rPr lang="ru-RU" sz="1000" dirty="0">
                          <a:latin typeface="Times New Roman" panose="02020603050405020304" pitchFamily="18" charset="0"/>
                          <a:cs typeface="Times New Roman" panose="02020603050405020304" pitchFamily="18" charset="0"/>
                        </a:rPr>
                        <a:t>На подготовку проектов межевания земельных участков и на проведение кадастровых работ</a:t>
                      </a: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r>
                        <a:rPr lang="ru-RU" sz="1000" dirty="0">
                          <a:latin typeface="Times New Roman" panose="02020603050405020304" pitchFamily="18" charset="0"/>
                          <a:cs typeface="Times New Roman" panose="02020603050405020304" pitchFamily="18" charset="0"/>
                        </a:rPr>
                        <a:t>1639400</a:t>
                      </a:r>
                    </a:p>
                  </a:txBody>
                  <a:tcPr/>
                </a:tc>
                <a:tc>
                  <a:txBody>
                    <a:bodyPr/>
                    <a:lstStyle/>
                    <a:p>
                      <a:pPr algn="ctr"/>
                      <a:r>
                        <a:rPr lang="ru-RU" sz="1000" dirty="0">
                          <a:latin typeface="Times New Roman" panose="02020603050405020304" pitchFamily="18" charset="0"/>
                          <a:cs typeface="Times New Roman" panose="02020603050405020304" pitchFamily="18" charset="0"/>
                        </a:rPr>
                        <a:t>2828376,19</a:t>
                      </a:r>
                    </a:p>
                  </a:txBody>
                  <a:tcPr/>
                </a:tc>
                <a:tc>
                  <a:txBody>
                    <a:bodyPr/>
                    <a:lstStyle/>
                    <a:p>
                      <a:pPr algn="ctr"/>
                      <a:r>
                        <a:rPr lang="ru-RU" sz="1000" dirty="0">
                          <a:latin typeface="Times New Roman" panose="02020603050405020304" pitchFamily="18" charset="0"/>
                          <a:cs typeface="Times New Roman" panose="02020603050405020304" pitchFamily="18" charset="0"/>
                        </a:rPr>
                        <a:t>2897360,98</a:t>
                      </a:r>
                    </a:p>
                  </a:txBody>
                  <a:tcPr/>
                </a:tc>
                <a:extLst>
                  <a:ext uri="{0D108BD9-81ED-4DB2-BD59-A6C34878D82A}">
                    <a16:rowId xmlns:a16="http://schemas.microsoft.com/office/drawing/2014/main" val="3573529757"/>
                  </a:ext>
                </a:extLst>
              </a:tr>
              <a:tr h="214854">
                <a:tc>
                  <a:txBody>
                    <a:bodyPr/>
                    <a:lstStyle/>
                    <a:p>
                      <a:pPr algn="just" fontAlgn="t"/>
                      <a:r>
                        <a:rPr lang="ru-RU" sz="1000" b="0" i="0" u="none" strike="noStrike" dirty="0">
                          <a:effectLst/>
                          <a:latin typeface="Times New Roman" panose="02020603050405020304" pitchFamily="18" charset="0"/>
                        </a:rPr>
                        <a:t>Прочие субсидии</a:t>
                      </a:r>
                    </a:p>
                  </a:txBody>
                  <a:tcPr marL="9525" marR="9525" marT="9525" marB="0"/>
                </a:tc>
                <a:tc>
                  <a:txBody>
                    <a:bodyPr/>
                    <a:lstStyle/>
                    <a:p>
                      <a:pPr algn="ctr"/>
                      <a:r>
                        <a:rPr lang="ru-RU" sz="1000" dirty="0">
                          <a:latin typeface="Times New Roman" panose="02020603050405020304" pitchFamily="18" charset="0"/>
                          <a:cs typeface="Times New Roman" panose="02020603050405020304" pitchFamily="18" charset="0"/>
                        </a:rPr>
                        <a:t>17557539,04</a:t>
                      </a:r>
                    </a:p>
                  </a:txBody>
                  <a:tcPr/>
                </a:tc>
                <a:tc>
                  <a:txBody>
                    <a:bodyPr/>
                    <a:lstStyle/>
                    <a:p>
                      <a:pPr algn="ctr"/>
                      <a:r>
                        <a:rPr lang="ru-RU" sz="1000" dirty="0">
                          <a:latin typeface="Times New Roman" panose="02020603050405020304" pitchFamily="18" charset="0"/>
                          <a:cs typeface="Times New Roman" panose="02020603050405020304" pitchFamily="18" charset="0"/>
                        </a:rPr>
                        <a:t>52409307,09</a:t>
                      </a:r>
                    </a:p>
                  </a:txBody>
                  <a:tcPr/>
                </a:tc>
                <a:tc>
                  <a:txBody>
                    <a:bodyPr/>
                    <a:lstStyle/>
                    <a:p>
                      <a:pPr algn="ctr"/>
                      <a:r>
                        <a:rPr lang="ru-RU" sz="1000" dirty="0">
                          <a:latin typeface="Times New Roman" panose="02020603050405020304" pitchFamily="18" charset="0"/>
                          <a:cs typeface="Times New Roman" panose="02020603050405020304" pitchFamily="18" charset="0"/>
                        </a:rPr>
                        <a:t>51605552,25</a:t>
                      </a:r>
                    </a:p>
                  </a:txBody>
                  <a:tcPr/>
                </a:tc>
                <a:tc>
                  <a:txBody>
                    <a:bodyPr/>
                    <a:lstStyle/>
                    <a:p>
                      <a:pPr algn="ctr"/>
                      <a:r>
                        <a:rPr lang="ru-RU" sz="1000" dirty="0">
                          <a:latin typeface="Times New Roman" panose="02020603050405020304" pitchFamily="18" charset="0"/>
                          <a:cs typeface="Times New Roman" panose="02020603050405020304" pitchFamily="18" charset="0"/>
                        </a:rPr>
                        <a:t>52687971,1</a:t>
                      </a:r>
                    </a:p>
                  </a:txBody>
                  <a:tcPr/>
                </a:tc>
                <a:tc>
                  <a:txBody>
                    <a:bodyPr/>
                    <a:lstStyle/>
                    <a:p>
                      <a:pPr algn="ctr"/>
                      <a:r>
                        <a:rPr lang="ru-RU" sz="1000" dirty="0">
                          <a:latin typeface="Times New Roman" panose="02020603050405020304" pitchFamily="18" charset="0"/>
                          <a:cs typeface="Times New Roman" panose="02020603050405020304" pitchFamily="18" charset="0"/>
                        </a:rPr>
                        <a:t>63725011,91</a:t>
                      </a:r>
                    </a:p>
                  </a:txBody>
                  <a:tcPr/>
                </a:tc>
                <a:extLst>
                  <a:ext uri="{0D108BD9-81ED-4DB2-BD59-A6C34878D82A}">
                    <a16:rowId xmlns:a16="http://schemas.microsoft.com/office/drawing/2014/main" val="4115921296"/>
                  </a:ext>
                </a:extLst>
              </a:tr>
            </a:tbl>
          </a:graphicData>
        </a:graphic>
      </p:graphicFrame>
      <p:pic>
        <p:nvPicPr>
          <p:cNvPr id="9" name="Рисунок 8">
            <a:extLst>
              <a:ext uri="{FF2B5EF4-FFF2-40B4-BE49-F238E27FC236}">
                <a16:creationId xmlns:a16="http://schemas.microsoft.com/office/drawing/2014/main" id="{FA95D1CD-D397-9E81-2A77-6CBD995E2D05}"/>
              </a:ext>
            </a:extLst>
          </p:cNvPr>
          <p:cNvPicPr>
            <a:picLocks noChangeAspect="1"/>
          </p:cNvPicPr>
          <p:nvPr/>
        </p:nvPicPr>
        <p:blipFill>
          <a:blip r:embed="rId5"/>
          <a:stretch>
            <a:fillRect/>
          </a:stretch>
        </p:blipFill>
        <p:spPr>
          <a:xfrm>
            <a:off x="518455" y="4982608"/>
            <a:ext cx="1837831" cy="1427177"/>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11" name="TextBox 10">
            <a:extLst>
              <a:ext uri="{FF2B5EF4-FFF2-40B4-BE49-F238E27FC236}">
                <a16:creationId xmlns:a16="http://schemas.microsoft.com/office/drawing/2014/main" id="{8F6E7527-872C-01C2-A1C4-6C89F5444DC5}"/>
              </a:ext>
            </a:extLst>
          </p:cNvPr>
          <p:cNvSpPr txBox="1"/>
          <p:nvPr/>
        </p:nvSpPr>
        <p:spPr>
          <a:xfrm>
            <a:off x="2615327" y="4912474"/>
            <a:ext cx="9165220" cy="430887"/>
          </a:xfrm>
          <a:prstGeom prst="rect">
            <a:avLst/>
          </a:prstGeom>
          <a:noFill/>
        </p:spPr>
        <p:txBody>
          <a:bodyPr wrap="square">
            <a:spAutoFit/>
          </a:bodyPr>
          <a:lstStyle/>
          <a:p>
            <a:pPr algn="just"/>
            <a:r>
              <a:rPr lang="ru-RU" sz="1100" b="1" i="0" u="none" strike="noStrike" baseline="0" dirty="0">
                <a:solidFill>
                  <a:srgbClr val="0000CC"/>
                </a:solidFill>
                <a:latin typeface="Times New Roman" panose="02020603050405020304" pitchFamily="18" charset="0"/>
                <a:cs typeface="Times New Roman" panose="02020603050405020304" pitchFamily="18" charset="0"/>
              </a:rPr>
              <a:t>Иные межбюджетные трансферты </a:t>
            </a:r>
            <a:r>
              <a:rPr lang="ru-RU" sz="1100" i="0" u="none" strike="noStrike" baseline="0" dirty="0">
                <a:solidFill>
                  <a:srgbClr val="000000"/>
                </a:solidFill>
                <a:latin typeface="Times New Roman" panose="02020603050405020304" pitchFamily="18" charset="0"/>
                <a:cs typeface="Times New Roman" panose="02020603050405020304" pitchFamily="18" charset="0"/>
              </a:rPr>
              <a:t>– бюджетные средства, предоставляемые  на осуществление части полномочий по решению вопросов местного значения в соответствии с заключенными полномочиями.</a:t>
            </a:r>
            <a:endParaRPr lang="ru-RU" sz="1100" dirty="0">
              <a:latin typeface="Times New Roman" panose="02020603050405020304" pitchFamily="18" charset="0"/>
              <a:cs typeface="Times New Roman" panose="02020603050405020304" pitchFamily="18" charset="0"/>
            </a:endParaRPr>
          </a:p>
        </p:txBody>
      </p:sp>
      <p:graphicFrame>
        <p:nvGraphicFramePr>
          <p:cNvPr id="12" name="Таблица 6">
            <a:extLst>
              <a:ext uri="{FF2B5EF4-FFF2-40B4-BE49-F238E27FC236}">
                <a16:creationId xmlns:a16="http://schemas.microsoft.com/office/drawing/2014/main" id="{80257780-25DD-C609-C72F-6924F7A6A001}"/>
              </a:ext>
            </a:extLst>
          </p:cNvPr>
          <p:cNvGraphicFramePr>
            <a:graphicFrameLocks noGrp="1"/>
          </p:cNvGraphicFramePr>
          <p:nvPr>
            <p:extLst>
              <p:ext uri="{D42A27DB-BD31-4B8C-83A1-F6EECF244321}">
                <p14:modId xmlns:p14="http://schemas.microsoft.com/office/powerpoint/2010/main" val="2677333834"/>
              </p:ext>
            </p:extLst>
          </p:nvPr>
        </p:nvGraphicFramePr>
        <p:xfrm>
          <a:off x="2797482" y="5352130"/>
          <a:ext cx="7751803" cy="1188720"/>
        </p:xfrm>
        <a:graphic>
          <a:graphicData uri="http://schemas.openxmlformats.org/drawingml/2006/table">
            <a:tbl>
              <a:tblPr firstRow="1" bandRow="1">
                <a:tableStyleId>{22838BEF-8BB2-4498-84A7-C5851F593DF1}</a:tableStyleId>
              </a:tblPr>
              <a:tblGrid>
                <a:gridCol w="3160996">
                  <a:extLst>
                    <a:ext uri="{9D8B030D-6E8A-4147-A177-3AD203B41FA5}">
                      <a16:colId xmlns:a16="http://schemas.microsoft.com/office/drawing/2014/main" val="3448297871"/>
                    </a:ext>
                  </a:extLst>
                </a:gridCol>
                <a:gridCol w="934633">
                  <a:extLst>
                    <a:ext uri="{9D8B030D-6E8A-4147-A177-3AD203B41FA5}">
                      <a16:colId xmlns:a16="http://schemas.microsoft.com/office/drawing/2014/main" val="1865636448"/>
                    </a:ext>
                  </a:extLst>
                </a:gridCol>
                <a:gridCol w="916999">
                  <a:extLst>
                    <a:ext uri="{9D8B030D-6E8A-4147-A177-3AD203B41FA5}">
                      <a16:colId xmlns:a16="http://schemas.microsoft.com/office/drawing/2014/main" val="2854175519"/>
                    </a:ext>
                  </a:extLst>
                </a:gridCol>
                <a:gridCol w="925816">
                  <a:extLst>
                    <a:ext uri="{9D8B030D-6E8A-4147-A177-3AD203B41FA5}">
                      <a16:colId xmlns:a16="http://schemas.microsoft.com/office/drawing/2014/main" val="2174965571"/>
                    </a:ext>
                  </a:extLst>
                </a:gridCol>
                <a:gridCol w="880152">
                  <a:extLst>
                    <a:ext uri="{9D8B030D-6E8A-4147-A177-3AD203B41FA5}">
                      <a16:colId xmlns:a16="http://schemas.microsoft.com/office/drawing/2014/main" val="3267095644"/>
                    </a:ext>
                  </a:extLst>
                </a:gridCol>
                <a:gridCol w="933207">
                  <a:extLst>
                    <a:ext uri="{9D8B030D-6E8A-4147-A177-3AD203B41FA5}">
                      <a16:colId xmlns:a16="http://schemas.microsoft.com/office/drawing/2014/main" val="1093503490"/>
                    </a:ext>
                  </a:extLst>
                </a:gridCol>
              </a:tblGrid>
              <a:tr h="266360">
                <a:tc>
                  <a:txBody>
                    <a:bodyPr/>
                    <a:lstStyle/>
                    <a:p>
                      <a:pPr algn="ctr"/>
                      <a:r>
                        <a:rPr lang="ru-RU" sz="1000" dirty="0">
                          <a:latin typeface="Times New Roman" panose="02020603050405020304" pitchFamily="18" charset="0"/>
                          <a:cs typeface="Times New Roman" panose="02020603050405020304" pitchFamily="18" charset="0"/>
                        </a:rPr>
                        <a:t>Наименование поступления</a:t>
                      </a:r>
                    </a:p>
                  </a:txBody>
                  <a:tcPr/>
                </a:tc>
                <a:tc>
                  <a:txBody>
                    <a:bodyPr/>
                    <a:lstStyle/>
                    <a:p>
                      <a:pPr algn="ctr"/>
                      <a:r>
                        <a:rPr lang="ru-RU" sz="1000" dirty="0">
                          <a:latin typeface="Times New Roman" panose="02020603050405020304" pitchFamily="18" charset="0"/>
                          <a:cs typeface="Times New Roman" panose="02020603050405020304" pitchFamily="18" charset="0"/>
                        </a:rPr>
                        <a:t>2021г (отчет)</a:t>
                      </a:r>
                    </a:p>
                  </a:txBody>
                  <a:tcPr/>
                </a:tc>
                <a:tc>
                  <a:txBody>
                    <a:bodyPr/>
                    <a:lstStyle/>
                    <a:p>
                      <a:pPr algn="ctr"/>
                      <a:r>
                        <a:rPr lang="ru-RU" sz="1000" dirty="0">
                          <a:latin typeface="Times New Roman" panose="02020603050405020304" pitchFamily="18" charset="0"/>
                          <a:cs typeface="Times New Roman" panose="02020603050405020304" pitchFamily="18" charset="0"/>
                        </a:rPr>
                        <a:t>2022г (оценка)</a:t>
                      </a:r>
                    </a:p>
                  </a:txBody>
                  <a:tcPr/>
                </a:tc>
                <a:tc>
                  <a:txBody>
                    <a:bodyPr/>
                    <a:lstStyle/>
                    <a:p>
                      <a:pPr algn="ctr"/>
                      <a:r>
                        <a:rPr lang="ru-RU" sz="1000" dirty="0">
                          <a:latin typeface="Times New Roman" panose="02020603050405020304" pitchFamily="18" charset="0"/>
                          <a:cs typeface="Times New Roman" panose="02020603050405020304" pitchFamily="18" charset="0"/>
                        </a:rPr>
                        <a:t>2023г (план)</a:t>
                      </a:r>
                    </a:p>
                  </a:txBody>
                  <a:tcPr/>
                </a:tc>
                <a:tc>
                  <a:txBody>
                    <a:bodyPr/>
                    <a:lstStyle/>
                    <a:p>
                      <a:pPr algn="ctr"/>
                      <a:r>
                        <a:rPr lang="ru-RU" sz="1000" dirty="0">
                          <a:latin typeface="Times New Roman" panose="02020603050405020304" pitchFamily="18" charset="0"/>
                          <a:cs typeface="Times New Roman" panose="02020603050405020304" pitchFamily="18" charset="0"/>
                        </a:rPr>
                        <a:t>2024г (прогноз)</a:t>
                      </a:r>
                    </a:p>
                  </a:txBody>
                  <a:tcPr/>
                </a:tc>
                <a:tc>
                  <a:txBody>
                    <a:bodyPr/>
                    <a:lstStyle/>
                    <a:p>
                      <a:pPr algn="ctr"/>
                      <a:r>
                        <a:rPr lang="ru-RU" sz="1000" dirty="0">
                          <a:latin typeface="Times New Roman" panose="02020603050405020304" pitchFamily="18" charset="0"/>
                          <a:cs typeface="Times New Roman" panose="02020603050405020304" pitchFamily="18" charset="0"/>
                        </a:rPr>
                        <a:t>2025г (прогноз)</a:t>
                      </a:r>
                    </a:p>
                  </a:txBody>
                  <a:tcPr/>
                </a:tc>
                <a:extLst>
                  <a:ext uri="{0D108BD9-81ED-4DB2-BD59-A6C34878D82A}">
                    <a16:rowId xmlns:a16="http://schemas.microsoft.com/office/drawing/2014/main" val="1535082943"/>
                  </a:ext>
                </a:extLst>
              </a:tr>
              <a:tr h="193308">
                <a:tc>
                  <a:txBody>
                    <a:bodyPr/>
                    <a:lstStyle/>
                    <a:p>
                      <a:pPr algn="just"/>
                      <a:r>
                        <a:rPr lang="ru-RU" sz="1000" dirty="0">
                          <a:latin typeface="Times New Roman" panose="02020603050405020304" pitchFamily="18" charset="0"/>
                          <a:cs typeface="Times New Roman" panose="02020603050405020304" pitchFamily="18" charset="0"/>
                        </a:rPr>
                        <a:t>На ежемесячное денежное вознаграждение за классное руководство педагогическим работникам общеобразовательных организаций</a:t>
                      </a:r>
                    </a:p>
                  </a:txBody>
                  <a:tcPr/>
                </a:tc>
                <a:tc>
                  <a:txBody>
                    <a:bodyPr/>
                    <a:lstStyle/>
                    <a:p>
                      <a:pPr algn="ctr"/>
                      <a:r>
                        <a:rPr lang="ru-RU" sz="1000" dirty="0">
                          <a:latin typeface="Times New Roman" panose="02020603050405020304" pitchFamily="18" charset="0"/>
                          <a:cs typeface="Times New Roman" panose="02020603050405020304" pitchFamily="18" charset="0"/>
                        </a:rPr>
                        <a:t>11908373,47</a:t>
                      </a:r>
                    </a:p>
                  </a:txBody>
                  <a:tcPr/>
                </a:tc>
                <a:tc>
                  <a:txBody>
                    <a:bodyPr/>
                    <a:lstStyle/>
                    <a:p>
                      <a:pPr algn="ctr"/>
                      <a:r>
                        <a:rPr lang="ru-RU" sz="1000" dirty="0">
                          <a:latin typeface="Times New Roman" panose="02020603050405020304" pitchFamily="18" charset="0"/>
                          <a:cs typeface="Times New Roman" panose="02020603050405020304" pitchFamily="18" charset="0"/>
                        </a:rPr>
                        <a:t>12870000</a:t>
                      </a:r>
                    </a:p>
                  </a:txBody>
                  <a:tcPr/>
                </a:tc>
                <a:tc>
                  <a:txBody>
                    <a:bodyPr/>
                    <a:lstStyle/>
                    <a:p>
                      <a:pPr algn="ctr"/>
                      <a:r>
                        <a:rPr lang="ru-RU" sz="1000" dirty="0">
                          <a:latin typeface="Times New Roman" panose="02020603050405020304" pitchFamily="18" charset="0"/>
                          <a:cs typeface="Times New Roman" panose="02020603050405020304" pitchFamily="18" charset="0"/>
                        </a:rPr>
                        <a:t>14274000</a:t>
                      </a:r>
                    </a:p>
                  </a:txBody>
                  <a:tcPr/>
                </a:tc>
                <a:tc>
                  <a:txBody>
                    <a:bodyPr/>
                    <a:lstStyle/>
                    <a:p>
                      <a:pPr algn="ctr"/>
                      <a:r>
                        <a:rPr lang="ru-RU" sz="1000" dirty="0">
                          <a:latin typeface="Times New Roman" panose="02020603050405020304" pitchFamily="18" charset="0"/>
                          <a:cs typeface="Times New Roman" panose="02020603050405020304" pitchFamily="18" charset="0"/>
                        </a:rPr>
                        <a:t>17550000</a:t>
                      </a:r>
                    </a:p>
                  </a:txBody>
                  <a:tcPr/>
                </a:tc>
                <a:tc>
                  <a:txBody>
                    <a:bodyPr/>
                    <a:lstStyle/>
                    <a:p>
                      <a:pPr algn="ctr"/>
                      <a:r>
                        <a:rPr lang="ru-RU" sz="1000" dirty="0">
                          <a:latin typeface="Times New Roman" panose="02020603050405020304" pitchFamily="18" charset="0"/>
                          <a:cs typeface="Times New Roman" panose="02020603050405020304" pitchFamily="18" charset="0"/>
                        </a:rPr>
                        <a:t>17550000</a:t>
                      </a:r>
                    </a:p>
                  </a:txBody>
                  <a:tcPr/>
                </a:tc>
                <a:extLst>
                  <a:ext uri="{0D108BD9-81ED-4DB2-BD59-A6C34878D82A}">
                    <a16:rowId xmlns:a16="http://schemas.microsoft.com/office/drawing/2014/main" val="332852864"/>
                  </a:ext>
                </a:extLst>
              </a:tr>
              <a:tr h="193308">
                <a:tc>
                  <a:txBody>
                    <a:bodyPr/>
                    <a:lstStyle/>
                    <a:p>
                      <a:pPr algn="just"/>
                      <a:r>
                        <a:rPr lang="ru-RU" sz="1000" dirty="0">
                          <a:latin typeface="Times New Roman" panose="02020603050405020304" pitchFamily="18" charset="0"/>
                          <a:cs typeface="Times New Roman" panose="02020603050405020304" pitchFamily="18" charset="0"/>
                        </a:rPr>
                        <a:t>Прочие межбюджетные трансферты</a:t>
                      </a: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r>
                        <a:rPr lang="ru-RU" sz="1000" dirty="0">
                          <a:latin typeface="Times New Roman" panose="02020603050405020304" pitchFamily="18" charset="0"/>
                          <a:cs typeface="Times New Roman" panose="02020603050405020304" pitchFamily="18" charset="0"/>
                        </a:rPr>
                        <a:t>247356,2</a:t>
                      </a:r>
                    </a:p>
                  </a:txBody>
                  <a:tcPr/>
                </a:tc>
                <a:tc>
                  <a:txBody>
                    <a:bodyPr/>
                    <a:lstStyle/>
                    <a:p>
                      <a:pPr algn="ctr"/>
                      <a:r>
                        <a:rPr lang="ru-RU" sz="1000" dirty="0">
                          <a:latin typeface="Times New Roman" panose="02020603050405020304" pitchFamily="18" charset="0"/>
                          <a:cs typeface="Times New Roman" panose="02020603050405020304" pitchFamily="18" charset="0"/>
                        </a:rPr>
                        <a:t>1113102,9</a:t>
                      </a:r>
                    </a:p>
                  </a:txBody>
                  <a:tcPr/>
                </a:tc>
                <a:tc>
                  <a:txBody>
                    <a:bodyPr/>
                    <a:lstStyle/>
                    <a:p>
                      <a:pPr algn="ctr"/>
                      <a:r>
                        <a:rPr lang="ru-RU" sz="1000" dirty="0">
                          <a:latin typeface="Times New Roman" panose="02020603050405020304" pitchFamily="18" charset="0"/>
                          <a:cs typeface="Times New Roman" panose="02020603050405020304" pitchFamily="18" charset="0"/>
                        </a:rPr>
                        <a:t>1113102,9</a:t>
                      </a:r>
                    </a:p>
                  </a:txBody>
                  <a:tcPr/>
                </a:tc>
                <a:extLst>
                  <a:ext uri="{0D108BD9-81ED-4DB2-BD59-A6C34878D82A}">
                    <a16:rowId xmlns:a16="http://schemas.microsoft.com/office/drawing/2014/main" val="1109789830"/>
                  </a:ext>
                </a:extLst>
              </a:tr>
            </a:tbl>
          </a:graphicData>
        </a:graphic>
      </p:graphicFrame>
    </p:spTree>
    <p:extLst>
      <p:ext uri="{BB962C8B-B14F-4D97-AF65-F5344CB8AC3E}">
        <p14:creationId xmlns:p14="http://schemas.microsoft.com/office/powerpoint/2010/main" val="35242734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B278B52D-B33B-A7FC-4E2C-7886CF54B54C}"/>
              </a:ext>
            </a:extLst>
          </p:cNvPr>
          <p:cNvPicPr>
            <a:picLocks noChangeAspect="1"/>
          </p:cNvPicPr>
          <p:nvPr/>
        </p:nvPicPr>
        <p:blipFill>
          <a:blip r:embed="rId2"/>
          <a:stretch>
            <a:fillRect/>
          </a:stretch>
        </p:blipFill>
        <p:spPr>
          <a:xfrm>
            <a:off x="18287" y="0"/>
            <a:ext cx="12155425" cy="6858000"/>
          </a:xfrm>
          <a:prstGeom prst="rect">
            <a:avLst/>
          </a:prstGeom>
        </p:spPr>
      </p:pic>
      <p:pic>
        <p:nvPicPr>
          <p:cNvPr id="3" name="Рисунок 2">
            <a:extLst>
              <a:ext uri="{FF2B5EF4-FFF2-40B4-BE49-F238E27FC236}">
                <a16:creationId xmlns:a16="http://schemas.microsoft.com/office/drawing/2014/main" id="{965F6BEE-CA1A-891F-99B2-8D3B0B7366CD}"/>
              </a:ext>
            </a:extLst>
          </p:cNvPr>
          <p:cNvPicPr>
            <a:picLocks noChangeAspect="1"/>
          </p:cNvPicPr>
          <p:nvPr/>
        </p:nvPicPr>
        <p:blipFill rotWithShape="1">
          <a:blip r:embed="rId3"/>
          <a:srcRect l="8136" t="11830" r="4671"/>
          <a:stretch/>
        </p:blipFill>
        <p:spPr>
          <a:xfrm>
            <a:off x="255234" y="127897"/>
            <a:ext cx="1665257" cy="966510"/>
          </a:xfrm>
          <a:prstGeom prst="rect">
            <a:avLst/>
          </a:prstGeom>
        </p:spPr>
      </p:pic>
      <p:sp>
        <p:nvSpPr>
          <p:cNvPr id="5" name="TextBox 4">
            <a:extLst>
              <a:ext uri="{FF2B5EF4-FFF2-40B4-BE49-F238E27FC236}">
                <a16:creationId xmlns:a16="http://schemas.microsoft.com/office/drawing/2014/main" id="{7D9D597D-1B77-5B47-CD84-86A178676D07}"/>
              </a:ext>
            </a:extLst>
          </p:cNvPr>
          <p:cNvSpPr txBox="1"/>
          <p:nvPr/>
        </p:nvSpPr>
        <p:spPr>
          <a:xfrm>
            <a:off x="1963171" y="100082"/>
            <a:ext cx="2940948" cy="938719"/>
          </a:xfrm>
          <a:prstGeom prst="rect">
            <a:avLst/>
          </a:prstGeom>
          <a:noFill/>
        </p:spPr>
        <p:txBody>
          <a:bodyPr wrap="square">
            <a:spAutoFit/>
          </a:bodyPr>
          <a:lstStyle/>
          <a:p>
            <a:pPr algn="just"/>
            <a:r>
              <a:rPr lang="ru-RU" sz="1100" b="1" i="0" dirty="0">
                <a:solidFill>
                  <a:srgbClr val="0000CC"/>
                </a:solidFill>
                <a:effectLst/>
                <a:latin typeface="Times New Roman" panose="02020603050405020304" pitchFamily="18" charset="0"/>
                <a:cs typeface="Times New Roman" panose="02020603050405020304" pitchFamily="18" charset="0"/>
              </a:rPr>
              <a:t>Субвенция</a:t>
            </a:r>
            <a:r>
              <a:rPr lang="ru-RU" sz="1100" b="0" i="0" dirty="0">
                <a:solidFill>
                  <a:schemeClr val="accent1">
                    <a:lumMod val="75000"/>
                  </a:schemeClr>
                </a:solidFill>
                <a:effectLst/>
                <a:latin typeface="Times New Roman" panose="02020603050405020304" pitchFamily="18" charset="0"/>
                <a:cs typeface="Times New Roman" panose="02020603050405020304" pitchFamily="18" charset="0"/>
              </a:rPr>
              <a:t> </a:t>
            </a:r>
            <a:r>
              <a:rPr lang="ru-RU" sz="1100" b="0" i="0" dirty="0">
                <a:solidFill>
                  <a:srgbClr val="202124"/>
                </a:solidFill>
                <a:effectLst/>
                <a:latin typeface="Times New Roman" panose="02020603050405020304" pitchFamily="18" charset="0"/>
                <a:cs typeface="Times New Roman" panose="02020603050405020304" pitchFamily="18" charset="0"/>
              </a:rPr>
              <a:t>- бюджетные средства, предоставляемые </a:t>
            </a:r>
            <a:r>
              <a:rPr lang="ru-RU" sz="1100" i="0" dirty="0">
                <a:solidFill>
                  <a:srgbClr val="202124"/>
                </a:solidFill>
                <a:effectLst/>
                <a:latin typeface="Times New Roman" panose="02020603050405020304" pitchFamily="18" charset="0"/>
                <a:cs typeface="Times New Roman" panose="02020603050405020304" pitchFamily="18" charset="0"/>
              </a:rPr>
              <a:t>муниципальным образованиям на безвозмездной и безвозвратной основах на осуществление определенных целевых расходов.</a:t>
            </a:r>
            <a:endParaRPr lang="ru-RU" sz="1100" dirty="0">
              <a:latin typeface="Times New Roman" panose="02020603050405020304" pitchFamily="18" charset="0"/>
              <a:cs typeface="Times New Roman" panose="02020603050405020304" pitchFamily="18" charset="0"/>
            </a:endParaRPr>
          </a:p>
        </p:txBody>
      </p:sp>
      <p:sp>
        <p:nvSpPr>
          <p:cNvPr id="4" name="Прямоугольник: скругленные углы 3">
            <a:extLst>
              <a:ext uri="{FF2B5EF4-FFF2-40B4-BE49-F238E27FC236}">
                <a16:creationId xmlns:a16="http://schemas.microsoft.com/office/drawing/2014/main" id="{B9D15CAD-9EF3-6898-43D5-AB6867242BA8}"/>
              </a:ext>
            </a:extLst>
          </p:cNvPr>
          <p:cNvSpPr/>
          <p:nvPr/>
        </p:nvSpPr>
        <p:spPr>
          <a:xfrm>
            <a:off x="6634350" y="127897"/>
            <a:ext cx="3186049" cy="430887"/>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rgbClr val="0000CC"/>
                </a:solidFill>
                <a:latin typeface="Times New Roman" panose="02020603050405020304" pitchFamily="18" charset="0"/>
                <a:cs typeface="Times New Roman" panose="02020603050405020304" pitchFamily="18" charset="0"/>
              </a:rPr>
              <a:t>Социальная сфера</a:t>
            </a:r>
          </a:p>
        </p:txBody>
      </p:sp>
      <p:graphicFrame>
        <p:nvGraphicFramePr>
          <p:cNvPr id="6" name="Таблица 6">
            <a:extLst>
              <a:ext uri="{FF2B5EF4-FFF2-40B4-BE49-F238E27FC236}">
                <a16:creationId xmlns:a16="http://schemas.microsoft.com/office/drawing/2014/main" id="{AFF08B94-DF2F-0321-D170-8E4A0004EF2C}"/>
              </a:ext>
            </a:extLst>
          </p:cNvPr>
          <p:cNvGraphicFramePr>
            <a:graphicFrameLocks noGrp="1"/>
          </p:cNvGraphicFramePr>
          <p:nvPr>
            <p:extLst>
              <p:ext uri="{D42A27DB-BD31-4B8C-83A1-F6EECF244321}">
                <p14:modId xmlns:p14="http://schemas.microsoft.com/office/powerpoint/2010/main" val="360076040"/>
              </p:ext>
            </p:extLst>
          </p:nvPr>
        </p:nvGraphicFramePr>
        <p:xfrm>
          <a:off x="182880" y="1124943"/>
          <a:ext cx="11752449" cy="2763520"/>
        </p:xfrm>
        <a:graphic>
          <a:graphicData uri="http://schemas.openxmlformats.org/drawingml/2006/table">
            <a:tbl>
              <a:tblPr firstRow="1" bandRow="1">
                <a:tableStyleId>{C4B1156A-380E-4F78-BDF5-A606A8083BF9}</a:tableStyleId>
              </a:tblPr>
              <a:tblGrid>
                <a:gridCol w="2454442">
                  <a:extLst>
                    <a:ext uri="{9D8B030D-6E8A-4147-A177-3AD203B41FA5}">
                      <a16:colId xmlns:a16="http://schemas.microsoft.com/office/drawing/2014/main" val="1662183843"/>
                    </a:ext>
                  </a:extLst>
                </a:gridCol>
                <a:gridCol w="3889581">
                  <a:extLst>
                    <a:ext uri="{9D8B030D-6E8A-4147-A177-3AD203B41FA5}">
                      <a16:colId xmlns:a16="http://schemas.microsoft.com/office/drawing/2014/main" val="2324971604"/>
                    </a:ext>
                  </a:extLst>
                </a:gridCol>
                <a:gridCol w="1130410">
                  <a:extLst>
                    <a:ext uri="{9D8B030D-6E8A-4147-A177-3AD203B41FA5}">
                      <a16:colId xmlns:a16="http://schemas.microsoft.com/office/drawing/2014/main" val="849344620"/>
                    </a:ext>
                  </a:extLst>
                </a:gridCol>
                <a:gridCol w="1042705">
                  <a:extLst>
                    <a:ext uri="{9D8B030D-6E8A-4147-A177-3AD203B41FA5}">
                      <a16:colId xmlns:a16="http://schemas.microsoft.com/office/drawing/2014/main" val="2919859222"/>
                    </a:ext>
                  </a:extLst>
                </a:gridCol>
                <a:gridCol w="1052450">
                  <a:extLst>
                    <a:ext uri="{9D8B030D-6E8A-4147-A177-3AD203B41FA5}">
                      <a16:colId xmlns:a16="http://schemas.microsoft.com/office/drawing/2014/main" val="3983962965"/>
                    </a:ext>
                  </a:extLst>
                </a:gridCol>
                <a:gridCol w="1130410">
                  <a:extLst>
                    <a:ext uri="{9D8B030D-6E8A-4147-A177-3AD203B41FA5}">
                      <a16:colId xmlns:a16="http://schemas.microsoft.com/office/drawing/2014/main" val="28612157"/>
                    </a:ext>
                  </a:extLst>
                </a:gridCol>
                <a:gridCol w="1052451">
                  <a:extLst>
                    <a:ext uri="{9D8B030D-6E8A-4147-A177-3AD203B41FA5}">
                      <a16:colId xmlns:a16="http://schemas.microsoft.com/office/drawing/2014/main" val="663624665"/>
                    </a:ext>
                  </a:extLst>
                </a:gridCol>
              </a:tblGrid>
              <a:tr h="370840">
                <a:tc>
                  <a:txBody>
                    <a:bodyPr/>
                    <a:lstStyle/>
                    <a:p>
                      <a:endParaRPr lang="ru-RU"/>
                    </a:p>
                  </a:txBody>
                  <a:tcPr/>
                </a:tc>
                <a:tc>
                  <a:txBody>
                    <a:bodyPr/>
                    <a:lstStyle/>
                    <a:p>
                      <a:endParaRPr lang="ru-RU" dirty="0"/>
                    </a:p>
                  </a:txBody>
                  <a:tcPr/>
                </a:tc>
                <a:tc>
                  <a:txBody>
                    <a:bodyPr/>
                    <a:lstStyle/>
                    <a:p>
                      <a:pPr algn="ctr"/>
                      <a:r>
                        <a:rPr lang="ru-RU" sz="1100" dirty="0">
                          <a:latin typeface="Times New Roman" panose="02020603050405020304" pitchFamily="18" charset="0"/>
                          <a:cs typeface="Times New Roman" panose="02020603050405020304" pitchFamily="18" charset="0"/>
                        </a:rPr>
                        <a:t>2021г (отчет)</a:t>
                      </a:r>
                    </a:p>
                  </a:txBody>
                  <a:tcPr/>
                </a:tc>
                <a:tc>
                  <a:txBody>
                    <a:bodyPr/>
                    <a:lstStyle/>
                    <a:p>
                      <a:pPr algn="ctr"/>
                      <a:r>
                        <a:rPr lang="ru-RU" sz="1100" dirty="0">
                          <a:latin typeface="Times New Roman" panose="02020603050405020304" pitchFamily="18" charset="0"/>
                          <a:cs typeface="Times New Roman" panose="02020603050405020304" pitchFamily="18" charset="0"/>
                        </a:rPr>
                        <a:t>2022г (оценка)</a:t>
                      </a:r>
                    </a:p>
                  </a:txBody>
                  <a:tcPr/>
                </a:tc>
                <a:tc>
                  <a:txBody>
                    <a:bodyPr/>
                    <a:lstStyle/>
                    <a:p>
                      <a:pPr algn="ctr"/>
                      <a:r>
                        <a:rPr lang="ru-RU" sz="1100" dirty="0">
                          <a:latin typeface="Times New Roman" panose="02020603050405020304" pitchFamily="18" charset="0"/>
                          <a:cs typeface="Times New Roman" panose="02020603050405020304" pitchFamily="18" charset="0"/>
                        </a:rPr>
                        <a:t>2023г (план)</a:t>
                      </a:r>
                    </a:p>
                  </a:txBody>
                  <a:tcPr/>
                </a:tc>
                <a:tc>
                  <a:txBody>
                    <a:bodyPr/>
                    <a:lstStyle/>
                    <a:p>
                      <a:pPr algn="ctr"/>
                      <a:r>
                        <a:rPr lang="ru-RU" sz="1100" dirty="0">
                          <a:latin typeface="Times New Roman" panose="02020603050405020304" pitchFamily="18" charset="0"/>
                          <a:cs typeface="Times New Roman" panose="02020603050405020304" pitchFamily="18" charset="0"/>
                        </a:rPr>
                        <a:t>2024г (прогноз)</a:t>
                      </a:r>
                    </a:p>
                  </a:txBody>
                  <a:tcPr/>
                </a:tc>
                <a:tc>
                  <a:txBody>
                    <a:bodyPr/>
                    <a:lstStyle/>
                    <a:p>
                      <a:pPr algn="ctr"/>
                      <a:r>
                        <a:rPr lang="ru-RU" sz="1100" dirty="0">
                          <a:latin typeface="Times New Roman" panose="02020603050405020304" pitchFamily="18" charset="0"/>
                          <a:cs typeface="Times New Roman" panose="02020603050405020304" pitchFamily="18" charset="0"/>
                        </a:rPr>
                        <a:t>2025г (прогноз)</a:t>
                      </a:r>
                    </a:p>
                  </a:txBody>
                  <a:tcPr/>
                </a:tc>
                <a:extLst>
                  <a:ext uri="{0D108BD9-81ED-4DB2-BD59-A6C34878D82A}">
                    <a16:rowId xmlns:a16="http://schemas.microsoft.com/office/drawing/2014/main" val="2640059473"/>
                  </a:ext>
                </a:extLst>
              </a:tr>
              <a:tr h="370840">
                <a:tc rowSpan="6">
                  <a:txBody>
                    <a:bodyPr/>
                    <a:lstStyle/>
                    <a:p>
                      <a:endParaRPr lang="ru-RU" dirty="0"/>
                    </a:p>
                  </a:txBody>
                  <a:tcPr/>
                </a:tc>
                <a:tc>
                  <a:txBody>
                    <a:bodyPr/>
                    <a:lstStyle/>
                    <a:p>
                      <a:pPr algn="just"/>
                      <a:r>
                        <a:rPr lang="ru-RU" sz="1100" dirty="0">
                          <a:latin typeface="Times New Roman" panose="02020603050405020304" pitchFamily="18" charset="0"/>
                          <a:cs typeface="Times New Roman" panose="02020603050405020304" pitchFamily="18" charset="0"/>
                        </a:rPr>
                        <a:t>на получение общедоступного и бесплатного дошкольного, общего и дополнительного образования</a:t>
                      </a:r>
                    </a:p>
                  </a:txBody>
                  <a:tcPr/>
                </a:tc>
                <a:tc>
                  <a:txBody>
                    <a:bodyPr/>
                    <a:lstStyle/>
                    <a:p>
                      <a:pPr algn="ctr"/>
                      <a:r>
                        <a:rPr lang="ru-RU" sz="1100" dirty="0">
                          <a:latin typeface="Times New Roman" panose="02020603050405020304" pitchFamily="18" charset="0"/>
                          <a:cs typeface="Times New Roman" panose="02020603050405020304" pitchFamily="18" charset="0"/>
                        </a:rPr>
                        <a:t>154905583,2</a:t>
                      </a:r>
                    </a:p>
                  </a:txBody>
                  <a:tcPr/>
                </a:tc>
                <a:tc>
                  <a:txBody>
                    <a:bodyPr/>
                    <a:lstStyle/>
                    <a:p>
                      <a:pPr algn="ctr"/>
                      <a:r>
                        <a:rPr lang="ru-RU" sz="1100" dirty="0">
                          <a:latin typeface="Times New Roman" panose="02020603050405020304" pitchFamily="18" charset="0"/>
                          <a:cs typeface="Times New Roman" panose="02020603050405020304" pitchFamily="18" charset="0"/>
                        </a:rPr>
                        <a:t>189213620</a:t>
                      </a:r>
                    </a:p>
                  </a:txBody>
                  <a:tcPr/>
                </a:tc>
                <a:tc>
                  <a:txBody>
                    <a:bodyPr/>
                    <a:lstStyle/>
                    <a:p>
                      <a:pPr algn="ctr"/>
                      <a:r>
                        <a:rPr lang="ru-RU" sz="1100" dirty="0">
                          <a:latin typeface="Times New Roman" panose="02020603050405020304" pitchFamily="18" charset="0"/>
                          <a:cs typeface="Times New Roman" panose="02020603050405020304" pitchFamily="18" charset="0"/>
                        </a:rPr>
                        <a:t>212625138</a:t>
                      </a:r>
                    </a:p>
                  </a:txBody>
                  <a:tcPr/>
                </a:tc>
                <a:tc>
                  <a:txBody>
                    <a:bodyPr/>
                    <a:lstStyle/>
                    <a:p>
                      <a:pPr algn="ctr"/>
                      <a:r>
                        <a:rPr lang="ru-RU" sz="1100" dirty="0">
                          <a:latin typeface="Times New Roman" panose="02020603050405020304" pitchFamily="18" charset="0"/>
                          <a:cs typeface="Times New Roman" panose="02020603050405020304" pitchFamily="18" charset="0"/>
                        </a:rPr>
                        <a:t>227455760</a:t>
                      </a:r>
                    </a:p>
                  </a:txBody>
                  <a:tcPr/>
                </a:tc>
                <a:tc>
                  <a:txBody>
                    <a:bodyPr/>
                    <a:lstStyle/>
                    <a:p>
                      <a:pPr algn="ctr"/>
                      <a:r>
                        <a:rPr lang="ru-RU" sz="1100" dirty="0">
                          <a:latin typeface="Times New Roman" panose="02020603050405020304" pitchFamily="18" charset="0"/>
                          <a:cs typeface="Times New Roman" panose="02020603050405020304" pitchFamily="18" charset="0"/>
                        </a:rPr>
                        <a:t>241612506</a:t>
                      </a:r>
                    </a:p>
                  </a:txBody>
                  <a:tcPr/>
                </a:tc>
                <a:extLst>
                  <a:ext uri="{0D108BD9-81ED-4DB2-BD59-A6C34878D82A}">
                    <a16:rowId xmlns:a16="http://schemas.microsoft.com/office/drawing/2014/main" val="2488873894"/>
                  </a:ext>
                </a:extLst>
              </a:tr>
              <a:tr h="0">
                <a:tc vMerge="1">
                  <a:txBody>
                    <a:bodyPr/>
                    <a:lstStyle/>
                    <a:p>
                      <a:endParaRPr lang="ru-RU" dirty="0"/>
                    </a:p>
                  </a:txBody>
                  <a:tcPr/>
                </a:tc>
                <a:tc>
                  <a:txBody>
                    <a:bodyPr/>
                    <a:lstStyle/>
                    <a:p>
                      <a:r>
                        <a:rPr lang="ru-RU" sz="1100" dirty="0">
                          <a:latin typeface="Times New Roman" panose="02020603050405020304" pitchFamily="18" charset="0"/>
                          <a:cs typeface="Times New Roman" panose="02020603050405020304" pitchFamily="18" charset="0"/>
                        </a:rPr>
                        <a:t>на организацию и обеспечение оздоровления и отдыха детей</a:t>
                      </a:r>
                    </a:p>
                  </a:txBody>
                  <a:tcPr/>
                </a:tc>
                <a:tc>
                  <a:txBody>
                    <a:bodyPr/>
                    <a:lstStyle/>
                    <a:p>
                      <a:pPr algn="ctr"/>
                      <a:r>
                        <a:rPr lang="ru-RU" sz="1100" dirty="0">
                          <a:latin typeface="Times New Roman" panose="02020603050405020304" pitchFamily="18" charset="0"/>
                          <a:cs typeface="Times New Roman" panose="02020603050405020304" pitchFamily="18" charset="0"/>
                        </a:rPr>
                        <a:t>1080839,1</a:t>
                      </a:r>
                    </a:p>
                  </a:txBody>
                  <a:tcPr/>
                </a:tc>
                <a:tc>
                  <a:txBody>
                    <a:bodyPr/>
                    <a:lstStyle/>
                    <a:p>
                      <a:pPr algn="ctr"/>
                      <a:r>
                        <a:rPr lang="ru-RU" sz="1100" dirty="0">
                          <a:latin typeface="Times New Roman" panose="02020603050405020304" pitchFamily="18" charset="0"/>
                          <a:cs typeface="Times New Roman" panose="02020603050405020304" pitchFamily="18" charset="0"/>
                        </a:rPr>
                        <a:t>1405130,8</a:t>
                      </a:r>
                    </a:p>
                  </a:txBody>
                  <a:tcPr/>
                </a:tc>
                <a:tc>
                  <a:txBody>
                    <a:bodyPr/>
                    <a:lstStyle/>
                    <a:p>
                      <a:pPr algn="ctr"/>
                      <a:r>
                        <a:rPr lang="ru-RU" sz="1100" dirty="0">
                          <a:latin typeface="Times New Roman" panose="02020603050405020304" pitchFamily="18" charset="0"/>
                          <a:cs typeface="Times New Roman" panose="02020603050405020304" pitchFamily="18" charset="0"/>
                        </a:rPr>
                        <a:t>1906860,75</a:t>
                      </a:r>
                    </a:p>
                  </a:txBody>
                  <a:tcPr/>
                </a:tc>
                <a:tc>
                  <a:txBody>
                    <a:bodyPr/>
                    <a:lstStyle/>
                    <a:p>
                      <a:pPr algn="ctr"/>
                      <a:r>
                        <a:rPr lang="ru-RU" sz="1100" dirty="0">
                          <a:latin typeface="Times New Roman" panose="02020603050405020304" pitchFamily="18" charset="0"/>
                          <a:cs typeface="Times New Roman" panose="02020603050405020304" pitchFamily="18" charset="0"/>
                        </a:rPr>
                        <a:t>7900357,5</a:t>
                      </a:r>
                    </a:p>
                  </a:txBody>
                  <a:tcPr/>
                </a:tc>
                <a:tc>
                  <a:txBody>
                    <a:bodyPr/>
                    <a:lstStyle/>
                    <a:p>
                      <a:pPr algn="ctr"/>
                      <a:r>
                        <a:rPr lang="ru-RU" sz="1100" dirty="0">
                          <a:latin typeface="Times New Roman" panose="02020603050405020304" pitchFamily="18" charset="0"/>
                          <a:cs typeface="Times New Roman" panose="02020603050405020304" pitchFamily="18" charset="0"/>
                        </a:rPr>
                        <a:t>7900357,5</a:t>
                      </a:r>
                    </a:p>
                  </a:txBody>
                  <a:tcPr/>
                </a:tc>
                <a:extLst>
                  <a:ext uri="{0D108BD9-81ED-4DB2-BD59-A6C34878D82A}">
                    <a16:rowId xmlns:a16="http://schemas.microsoft.com/office/drawing/2014/main" val="701419373"/>
                  </a:ext>
                </a:extLst>
              </a:tr>
              <a:tr h="370840">
                <a:tc vMerge="1">
                  <a:txBody>
                    <a:bodyPr/>
                    <a:lstStyle/>
                    <a:p>
                      <a:endParaRPr lang="ru-RU" dirty="0"/>
                    </a:p>
                  </a:txBody>
                  <a:tcPr/>
                </a:tc>
                <a:tc>
                  <a:txBody>
                    <a:bodyPr/>
                    <a:lstStyle/>
                    <a:p>
                      <a:r>
                        <a:rPr lang="ru-RU" sz="1100" dirty="0">
                          <a:latin typeface="Times New Roman" panose="02020603050405020304" pitchFamily="18" charset="0"/>
                          <a:cs typeface="Times New Roman" panose="02020603050405020304" pitchFamily="18" charset="0"/>
                        </a:rPr>
                        <a:t>на осуществление  полномочий по обеспечению мер социальной поддержки педагогическим работникам</a:t>
                      </a:r>
                    </a:p>
                  </a:txBody>
                  <a:tcPr/>
                </a:tc>
                <a:tc>
                  <a:txBody>
                    <a:bodyPr/>
                    <a:lstStyle/>
                    <a:p>
                      <a:pPr algn="ctr"/>
                      <a:r>
                        <a:rPr lang="ru-RU" sz="1100" dirty="0">
                          <a:latin typeface="Times New Roman" panose="02020603050405020304" pitchFamily="18" charset="0"/>
                          <a:cs typeface="Times New Roman" panose="02020603050405020304" pitchFamily="18" charset="0"/>
                        </a:rPr>
                        <a:t>2185363,63</a:t>
                      </a:r>
                    </a:p>
                  </a:txBody>
                  <a:tcPr/>
                </a:tc>
                <a:tc>
                  <a:txBody>
                    <a:bodyPr/>
                    <a:lstStyle/>
                    <a:p>
                      <a:pPr algn="ctr"/>
                      <a:r>
                        <a:rPr lang="ru-RU" sz="1100" dirty="0">
                          <a:latin typeface="Times New Roman" panose="02020603050405020304" pitchFamily="18" charset="0"/>
                          <a:cs typeface="Times New Roman" panose="02020603050405020304" pitchFamily="18" charset="0"/>
                        </a:rPr>
                        <a:t>1326875</a:t>
                      </a:r>
                    </a:p>
                  </a:txBody>
                  <a:tcPr/>
                </a:tc>
                <a:tc>
                  <a:txBody>
                    <a:bodyPr/>
                    <a:lstStyle/>
                    <a:p>
                      <a:pPr algn="ctr"/>
                      <a:r>
                        <a:rPr lang="ru-RU" sz="1100" dirty="0">
                          <a:latin typeface="Times New Roman" panose="02020603050405020304" pitchFamily="18" charset="0"/>
                          <a:cs typeface="Times New Roman" panose="02020603050405020304" pitchFamily="18" charset="0"/>
                        </a:rPr>
                        <a:t>2150000</a:t>
                      </a:r>
                    </a:p>
                  </a:txBody>
                  <a:tcPr/>
                </a:tc>
                <a:tc>
                  <a:txBody>
                    <a:bodyPr/>
                    <a:lstStyle/>
                    <a:p>
                      <a:pPr algn="ctr"/>
                      <a:r>
                        <a:rPr lang="ru-RU" sz="1100" dirty="0">
                          <a:latin typeface="Times New Roman" panose="02020603050405020304" pitchFamily="18" charset="0"/>
                          <a:cs typeface="Times New Roman" panose="02020603050405020304" pitchFamily="18" charset="0"/>
                        </a:rPr>
                        <a:t>1850000</a:t>
                      </a:r>
                    </a:p>
                  </a:txBody>
                  <a:tcPr/>
                </a:tc>
                <a:tc>
                  <a:txBody>
                    <a:bodyPr/>
                    <a:lstStyle/>
                    <a:p>
                      <a:pPr algn="ctr"/>
                      <a:r>
                        <a:rPr lang="ru-RU" sz="1100" dirty="0">
                          <a:latin typeface="Times New Roman" panose="02020603050405020304" pitchFamily="18" charset="0"/>
                          <a:cs typeface="Times New Roman" panose="02020603050405020304" pitchFamily="18" charset="0"/>
                        </a:rPr>
                        <a:t>1850000</a:t>
                      </a:r>
                    </a:p>
                  </a:txBody>
                  <a:tcPr/>
                </a:tc>
                <a:extLst>
                  <a:ext uri="{0D108BD9-81ED-4DB2-BD59-A6C34878D82A}">
                    <a16:rowId xmlns:a16="http://schemas.microsoft.com/office/drawing/2014/main" val="3146281399"/>
                  </a:ext>
                </a:extLst>
              </a:tr>
              <a:tr h="370840">
                <a:tc vMerge="1">
                  <a:txBody>
                    <a:bodyPr/>
                    <a:lstStyle/>
                    <a:p>
                      <a:endParaRPr lang="ru-RU" dirty="0"/>
                    </a:p>
                  </a:txBody>
                  <a:tcPr/>
                </a:tc>
                <a:tc>
                  <a:txBody>
                    <a:bodyPr/>
                    <a:lstStyle/>
                    <a:p>
                      <a:r>
                        <a:rPr lang="ru-RU" sz="1100" dirty="0">
                          <a:latin typeface="Times New Roman" panose="02020603050405020304" pitchFamily="18" charset="0"/>
                          <a:cs typeface="Times New Roman" panose="02020603050405020304" pitchFamily="18" charset="0"/>
                        </a:rPr>
                        <a:t> на осуществление полномочий по обеспечению бесплатным питанием детей</a:t>
                      </a:r>
                    </a:p>
                  </a:txBody>
                  <a:tcPr/>
                </a:tc>
                <a:tc>
                  <a:txBody>
                    <a:bodyPr/>
                    <a:lstStyle/>
                    <a:p>
                      <a:pPr algn="ctr"/>
                      <a:r>
                        <a:rPr lang="ru-RU" sz="1100" dirty="0">
                          <a:latin typeface="Times New Roman" panose="02020603050405020304" pitchFamily="18" charset="0"/>
                          <a:cs typeface="Times New Roman" panose="02020603050405020304" pitchFamily="18" charset="0"/>
                        </a:rPr>
                        <a:t>10606630</a:t>
                      </a:r>
                    </a:p>
                  </a:txBody>
                  <a:tcPr/>
                </a:tc>
                <a:tc>
                  <a:txBody>
                    <a:bodyPr/>
                    <a:lstStyle/>
                    <a:p>
                      <a:pPr algn="ctr"/>
                      <a:r>
                        <a:rPr lang="ru-RU" sz="1100" dirty="0">
                          <a:latin typeface="Times New Roman" panose="02020603050405020304" pitchFamily="18" charset="0"/>
                          <a:cs typeface="Times New Roman" panose="02020603050405020304" pitchFamily="18" charset="0"/>
                        </a:rPr>
                        <a:t>12466700</a:t>
                      </a:r>
                    </a:p>
                  </a:txBody>
                  <a:tcPr/>
                </a:tc>
                <a:tc>
                  <a:txBody>
                    <a:bodyPr/>
                    <a:lstStyle/>
                    <a:p>
                      <a:pPr algn="ctr"/>
                      <a:r>
                        <a:rPr lang="ru-RU" sz="1100" dirty="0">
                          <a:latin typeface="Times New Roman" panose="02020603050405020304" pitchFamily="18" charset="0"/>
                          <a:cs typeface="Times New Roman" panose="02020603050405020304" pitchFamily="18" charset="0"/>
                        </a:rPr>
                        <a:t>16066700</a:t>
                      </a:r>
                    </a:p>
                  </a:txBody>
                  <a:tcPr/>
                </a:tc>
                <a:tc>
                  <a:txBody>
                    <a:bodyPr/>
                    <a:lstStyle/>
                    <a:p>
                      <a:pPr algn="ctr"/>
                      <a:r>
                        <a:rPr lang="ru-RU" sz="1100" dirty="0">
                          <a:latin typeface="Times New Roman" panose="02020603050405020304" pitchFamily="18" charset="0"/>
                          <a:cs typeface="Times New Roman" panose="02020603050405020304" pitchFamily="18" charset="0"/>
                        </a:rPr>
                        <a:t>16066700</a:t>
                      </a:r>
                    </a:p>
                  </a:txBody>
                  <a:tcPr/>
                </a:tc>
                <a:tc>
                  <a:txBody>
                    <a:bodyPr/>
                    <a:lstStyle/>
                    <a:p>
                      <a:pPr algn="ctr"/>
                      <a:r>
                        <a:rPr lang="ru-RU" sz="1100" dirty="0">
                          <a:latin typeface="Times New Roman" panose="02020603050405020304" pitchFamily="18" charset="0"/>
                          <a:cs typeface="Times New Roman" panose="02020603050405020304" pitchFamily="18" charset="0"/>
                        </a:rPr>
                        <a:t>16225650</a:t>
                      </a:r>
                    </a:p>
                  </a:txBody>
                  <a:tcPr/>
                </a:tc>
                <a:extLst>
                  <a:ext uri="{0D108BD9-81ED-4DB2-BD59-A6C34878D82A}">
                    <a16:rowId xmlns:a16="http://schemas.microsoft.com/office/drawing/2014/main" val="1476734881"/>
                  </a:ext>
                </a:extLst>
              </a:tr>
              <a:tr h="370840">
                <a:tc vMerge="1">
                  <a:txBody>
                    <a:bodyPr/>
                    <a:lstStyle/>
                    <a:p>
                      <a:endParaRPr lang="ru-RU" dirty="0"/>
                    </a:p>
                  </a:txBody>
                  <a:tcPr/>
                </a:tc>
                <a:tc>
                  <a:txBody>
                    <a:bodyPr/>
                    <a:lstStyle/>
                    <a:p>
                      <a:r>
                        <a:rPr lang="ru-RU" sz="1100" dirty="0">
                          <a:latin typeface="Times New Roman" panose="02020603050405020304" pitchFamily="18" charset="0"/>
                          <a:cs typeface="Times New Roman" panose="02020603050405020304" pitchFamily="18" charset="0"/>
                        </a:rPr>
                        <a:t>на компенсацию части платы, взимаемой с родителей за присмотр и уход за детьми</a:t>
                      </a:r>
                    </a:p>
                  </a:txBody>
                  <a:tcPr/>
                </a:tc>
                <a:tc>
                  <a:txBody>
                    <a:bodyPr/>
                    <a:lstStyle/>
                    <a:p>
                      <a:pPr algn="ctr"/>
                      <a:r>
                        <a:rPr lang="ru-RU" sz="1100" dirty="0">
                          <a:latin typeface="Times New Roman" panose="02020603050405020304" pitchFamily="18" charset="0"/>
                          <a:cs typeface="Times New Roman" panose="02020603050405020304" pitchFamily="18" charset="0"/>
                        </a:rPr>
                        <a:t>2037675,7</a:t>
                      </a:r>
                    </a:p>
                  </a:txBody>
                  <a:tcPr/>
                </a:tc>
                <a:tc>
                  <a:txBody>
                    <a:bodyPr/>
                    <a:lstStyle/>
                    <a:p>
                      <a:pPr algn="ctr"/>
                      <a:r>
                        <a:rPr lang="ru-RU" sz="1100" dirty="0">
                          <a:latin typeface="Times New Roman" panose="02020603050405020304" pitchFamily="18" charset="0"/>
                          <a:cs typeface="Times New Roman" panose="02020603050405020304" pitchFamily="18" charset="0"/>
                        </a:rPr>
                        <a:t>1799819,99</a:t>
                      </a:r>
                    </a:p>
                  </a:txBody>
                  <a:tcPr/>
                </a:tc>
                <a:tc>
                  <a:txBody>
                    <a:bodyPr/>
                    <a:lstStyle/>
                    <a:p>
                      <a:pPr algn="ctr"/>
                      <a:r>
                        <a:rPr lang="ru-RU" sz="1100" dirty="0">
                          <a:latin typeface="Times New Roman" panose="02020603050405020304" pitchFamily="18" charset="0"/>
                          <a:cs typeface="Times New Roman" panose="02020603050405020304" pitchFamily="18" charset="0"/>
                        </a:rPr>
                        <a:t>2451773</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100" dirty="0">
                          <a:latin typeface="Times New Roman" panose="02020603050405020304" pitchFamily="18" charset="0"/>
                          <a:cs typeface="Times New Roman" panose="02020603050405020304" pitchFamily="18" charset="0"/>
                        </a:rPr>
                        <a:t>2549908</a:t>
                      </a:r>
                    </a:p>
                  </a:txBody>
                  <a:tcPr/>
                </a:tc>
                <a:tc>
                  <a:txBody>
                    <a:bodyPr/>
                    <a:lstStyle/>
                    <a:p>
                      <a:pPr algn="ctr"/>
                      <a:r>
                        <a:rPr lang="ru-RU" sz="1100" dirty="0">
                          <a:latin typeface="Times New Roman" panose="02020603050405020304" pitchFamily="18" charset="0"/>
                          <a:cs typeface="Times New Roman" panose="02020603050405020304" pitchFamily="18" charset="0"/>
                        </a:rPr>
                        <a:t>2651261</a:t>
                      </a:r>
                    </a:p>
                  </a:txBody>
                  <a:tcPr/>
                </a:tc>
                <a:extLst>
                  <a:ext uri="{0D108BD9-81ED-4DB2-BD59-A6C34878D82A}">
                    <a16:rowId xmlns:a16="http://schemas.microsoft.com/office/drawing/2014/main" val="1996379826"/>
                  </a:ext>
                </a:extLst>
              </a:tr>
              <a:tr h="370840">
                <a:tc vMerge="1">
                  <a:txBody>
                    <a:bodyPr/>
                    <a:lstStyle/>
                    <a:p>
                      <a:endParaRPr lang="ru-RU" dirty="0"/>
                    </a:p>
                  </a:txBody>
                  <a:tcPr/>
                </a:tc>
                <a:tc>
                  <a:txBody>
                    <a:bodyPr/>
                    <a:lstStyle/>
                    <a:p>
                      <a:r>
                        <a:rPr lang="ru-RU" sz="1100" b="1" dirty="0">
                          <a:latin typeface="Times New Roman" panose="02020603050405020304" pitchFamily="18" charset="0"/>
                          <a:cs typeface="Times New Roman" panose="02020603050405020304" pitchFamily="18" charset="0"/>
                        </a:rPr>
                        <a:t>ИТОГО:</a:t>
                      </a:r>
                    </a:p>
                  </a:txBody>
                  <a:tcPr/>
                </a:tc>
                <a:tc>
                  <a:txBody>
                    <a:bodyPr/>
                    <a:lstStyle/>
                    <a:p>
                      <a:pPr algn="ctr"/>
                      <a:r>
                        <a:rPr lang="ru-RU" sz="1100" b="1" dirty="0">
                          <a:latin typeface="Times New Roman" panose="02020603050405020304" pitchFamily="18" charset="0"/>
                          <a:cs typeface="Times New Roman" panose="02020603050405020304" pitchFamily="18" charset="0"/>
                        </a:rPr>
                        <a:t>170816091,63</a:t>
                      </a:r>
                    </a:p>
                  </a:txBody>
                  <a:tcPr/>
                </a:tc>
                <a:tc>
                  <a:txBody>
                    <a:bodyPr/>
                    <a:lstStyle/>
                    <a:p>
                      <a:pPr algn="ctr"/>
                      <a:r>
                        <a:rPr lang="ru-RU" sz="1100" b="1" dirty="0">
                          <a:latin typeface="Times New Roman" panose="02020603050405020304" pitchFamily="18" charset="0"/>
                          <a:cs typeface="Times New Roman" panose="02020603050405020304" pitchFamily="18" charset="0"/>
                        </a:rPr>
                        <a:t>206212145,79</a:t>
                      </a:r>
                    </a:p>
                  </a:txBody>
                  <a:tcPr/>
                </a:tc>
                <a:tc>
                  <a:txBody>
                    <a:bodyPr/>
                    <a:lstStyle/>
                    <a:p>
                      <a:pPr algn="ctr"/>
                      <a:r>
                        <a:rPr lang="ru-RU" sz="1100" b="1" dirty="0">
                          <a:latin typeface="Times New Roman" panose="02020603050405020304" pitchFamily="18" charset="0"/>
                          <a:cs typeface="Times New Roman" panose="02020603050405020304" pitchFamily="18" charset="0"/>
                        </a:rPr>
                        <a:t>235200471,75</a:t>
                      </a:r>
                    </a:p>
                  </a:txBody>
                  <a:tcPr/>
                </a:tc>
                <a:tc>
                  <a:txBody>
                    <a:bodyPr/>
                    <a:lstStyle/>
                    <a:p>
                      <a:pPr algn="ctr"/>
                      <a:r>
                        <a:rPr lang="ru-RU" sz="1100" b="1" dirty="0">
                          <a:latin typeface="Times New Roman" panose="02020603050405020304" pitchFamily="18" charset="0"/>
                          <a:cs typeface="Times New Roman" panose="02020603050405020304" pitchFamily="18" charset="0"/>
                        </a:rPr>
                        <a:t>255822725,5</a:t>
                      </a:r>
                    </a:p>
                  </a:txBody>
                  <a:tcPr/>
                </a:tc>
                <a:tc>
                  <a:txBody>
                    <a:bodyPr/>
                    <a:lstStyle/>
                    <a:p>
                      <a:pPr algn="ctr"/>
                      <a:r>
                        <a:rPr lang="ru-RU" sz="1100" b="1" dirty="0">
                          <a:latin typeface="Times New Roman" panose="02020603050405020304" pitchFamily="18" charset="0"/>
                          <a:cs typeface="Times New Roman" panose="02020603050405020304" pitchFamily="18" charset="0"/>
                        </a:rPr>
                        <a:t>270239774,5</a:t>
                      </a:r>
                    </a:p>
                  </a:txBody>
                  <a:tcPr/>
                </a:tc>
                <a:extLst>
                  <a:ext uri="{0D108BD9-81ED-4DB2-BD59-A6C34878D82A}">
                    <a16:rowId xmlns:a16="http://schemas.microsoft.com/office/drawing/2014/main" val="328700225"/>
                  </a:ext>
                </a:extLst>
              </a:tr>
            </a:tbl>
          </a:graphicData>
        </a:graphic>
      </p:graphicFrame>
      <p:pic>
        <p:nvPicPr>
          <p:cNvPr id="7" name="Рисунок 6">
            <a:extLst>
              <a:ext uri="{FF2B5EF4-FFF2-40B4-BE49-F238E27FC236}">
                <a16:creationId xmlns:a16="http://schemas.microsoft.com/office/drawing/2014/main" id="{BB474CB7-1DEB-516F-870D-0528BFBDDFE8}"/>
              </a:ext>
            </a:extLst>
          </p:cNvPr>
          <p:cNvPicPr>
            <a:picLocks noChangeAspect="1"/>
          </p:cNvPicPr>
          <p:nvPr/>
        </p:nvPicPr>
        <p:blipFill rotWithShape="1">
          <a:blip r:embed="rId4"/>
          <a:srcRect l="4630" t="16645" r="3316" b="18618"/>
          <a:stretch/>
        </p:blipFill>
        <p:spPr>
          <a:xfrm>
            <a:off x="256671" y="1680498"/>
            <a:ext cx="1193532" cy="839349"/>
          </a:xfrm>
          <a:prstGeom prst="rect">
            <a:avLst/>
          </a:prstGeom>
        </p:spPr>
      </p:pic>
      <p:pic>
        <p:nvPicPr>
          <p:cNvPr id="8" name="Рисунок 7">
            <a:extLst>
              <a:ext uri="{FF2B5EF4-FFF2-40B4-BE49-F238E27FC236}">
                <a16:creationId xmlns:a16="http://schemas.microsoft.com/office/drawing/2014/main" id="{D776A8D3-A8DD-17F6-D4EB-1D698FA6B1FC}"/>
              </a:ext>
            </a:extLst>
          </p:cNvPr>
          <p:cNvPicPr>
            <a:picLocks noChangeAspect="1"/>
          </p:cNvPicPr>
          <p:nvPr/>
        </p:nvPicPr>
        <p:blipFill>
          <a:blip r:embed="rId5"/>
          <a:stretch>
            <a:fillRect/>
          </a:stretch>
        </p:blipFill>
        <p:spPr>
          <a:xfrm>
            <a:off x="1543244" y="1742511"/>
            <a:ext cx="952500" cy="952500"/>
          </a:xfrm>
          <a:prstGeom prst="rect">
            <a:avLst/>
          </a:prstGeom>
        </p:spPr>
      </p:pic>
      <p:pic>
        <p:nvPicPr>
          <p:cNvPr id="9" name="Рисунок 8">
            <a:extLst>
              <a:ext uri="{FF2B5EF4-FFF2-40B4-BE49-F238E27FC236}">
                <a16:creationId xmlns:a16="http://schemas.microsoft.com/office/drawing/2014/main" id="{29D711B6-E445-2488-A5BE-507E66FC14B1}"/>
              </a:ext>
            </a:extLst>
          </p:cNvPr>
          <p:cNvPicPr>
            <a:picLocks noChangeAspect="1"/>
          </p:cNvPicPr>
          <p:nvPr/>
        </p:nvPicPr>
        <p:blipFill>
          <a:blip r:embed="rId6"/>
          <a:stretch>
            <a:fillRect/>
          </a:stretch>
        </p:blipFill>
        <p:spPr>
          <a:xfrm>
            <a:off x="256671" y="2733919"/>
            <a:ext cx="1100137" cy="1038225"/>
          </a:xfrm>
          <a:prstGeom prst="rect">
            <a:avLst/>
          </a:prstGeom>
        </p:spPr>
      </p:pic>
      <p:pic>
        <p:nvPicPr>
          <p:cNvPr id="10" name="Рисунок 9">
            <a:extLst>
              <a:ext uri="{FF2B5EF4-FFF2-40B4-BE49-F238E27FC236}">
                <a16:creationId xmlns:a16="http://schemas.microsoft.com/office/drawing/2014/main" id="{C294E6B4-237D-CE76-1E12-656E33F8A45D}"/>
              </a:ext>
            </a:extLst>
          </p:cNvPr>
          <p:cNvPicPr>
            <a:picLocks noChangeAspect="1"/>
          </p:cNvPicPr>
          <p:nvPr/>
        </p:nvPicPr>
        <p:blipFill>
          <a:blip r:embed="rId7"/>
          <a:stretch>
            <a:fillRect/>
          </a:stretch>
        </p:blipFill>
        <p:spPr>
          <a:xfrm>
            <a:off x="1430599" y="2800188"/>
            <a:ext cx="1065145" cy="887143"/>
          </a:xfrm>
          <a:prstGeom prst="rect">
            <a:avLst/>
          </a:prstGeom>
        </p:spPr>
      </p:pic>
      <p:graphicFrame>
        <p:nvGraphicFramePr>
          <p:cNvPr id="11" name="Таблица 6">
            <a:extLst>
              <a:ext uri="{FF2B5EF4-FFF2-40B4-BE49-F238E27FC236}">
                <a16:creationId xmlns:a16="http://schemas.microsoft.com/office/drawing/2014/main" id="{0874521C-BEF5-D15D-6412-8A8C699B61BB}"/>
              </a:ext>
            </a:extLst>
          </p:cNvPr>
          <p:cNvGraphicFramePr>
            <a:graphicFrameLocks noGrp="1"/>
          </p:cNvGraphicFramePr>
          <p:nvPr>
            <p:extLst>
              <p:ext uri="{D42A27DB-BD31-4B8C-83A1-F6EECF244321}">
                <p14:modId xmlns:p14="http://schemas.microsoft.com/office/powerpoint/2010/main" val="599554094"/>
              </p:ext>
            </p:extLst>
          </p:nvPr>
        </p:nvGraphicFramePr>
        <p:xfrm>
          <a:off x="182879" y="3991471"/>
          <a:ext cx="11752449" cy="2819400"/>
        </p:xfrm>
        <a:graphic>
          <a:graphicData uri="http://schemas.openxmlformats.org/drawingml/2006/table">
            <a:tbl>
              <a:tblPr firstRow="1" bandRow="1">
                <a:tableStyleId>{C4B1156A-380E-4F78-BDF5-A606A8083BF9}</a:tableStyleId>
              </a:tblPr>
              <a:tblGrid>
                <a:gridCol w="2242687">
                  <a:extLst>
                    <a:ext uri="{9D8B030D-6E8A-4147-A177-3AD203B41FA5}">
                      <a16:colId xmlns:a16="http://schemas.microsoft.com/office/drawing/2014/main" val="1662183843"/>
                    </a:ext>
                  </a:extLst>
                </a:gridCol>
                <a:gridCol w="4312118">
                  <a:extLst>
                    <a:ext uri="{9D8B030D-6E8A-4147-A177-3AD203B41FA5}">
                      <a16:colId xmlns:a16="http://schemas.microsoft.com/office/drawing/2014/main" val="2324971604"/>
                    </a:ext>
                  </a:extLst>
                </a:gridCol>
                <a:gridCol w="919628">
                  <a:extLst>
                    <a:ext uri="{9D8B030D-6E8A-4147-A177-3AD203B41FA5}">
                      <a16:colId xmlns:a16="http://schemas.microsoft.com/office/drawing/2014/main" val="849344620"/>
                    </a:ext>
                  </a:extLst>
                </a:gridCol>
                <a:gridCol w="1042705">
                  <a:extLst>
                    <a:ext uri="{9D8B030D-6E8A-4147-A177-3AD203B41FA5}">
                      <a16:colId xmlns:a16="http://schemas.microsoft.com/office/drawing/2014/main" val="2919859222"/>
                    </a:ext>
                  </a:extLst>
                </a:gridCol>
                <a:gridCol w="1052450">
                  <a:extLst>
                    <a:ext uri="{9D8B030D-6E8A-4147-A177-3AD203B41FA5}">
                      <a16:colId xmlns:a16="http://schemas.microsoft.com/office/drawing/2014/main" val="3983962965"/>
                    </a:ext>
                  </a:extLst>
                </a:gridCol>
                <a:gridCol w="1130410">
                  <a:extLst>
                    <a:ext uri="{9D8B030D-6E8A-4147-A177-3AD203B41FA5}">
                      <a16:colId xmlns:a16="http://schemas.microsoft.com/office/drawing/2014/main" val="28612157"/>
                    </a:ext>
                  </a:extLst>
                </a:gridCol>
                <a:gridCol w="1052451">
                  <a:extLst>
                    <a:ext uri="{9D8B030D-6E8A-4147-A177-3AD203B41FA5}">
                      <a16:colId xmlns:a16="http://schemas.microsoft.com/office/drawing/2014/main" val="663624665"/>
                    </a:ext>
                  </a:extLst>
                </a:gridCol>
              </a:tblGrid>
              <a:tr h="370840">
                <a:tc>
                  <a:txBody>
                    <a:bodyPr/>
                    <a:lstStyle/>
                    <a:p>
                      <a:endParaRPr lang="ru-RU"/>
                    </a:p>
                  </a:txBody>
                  <a:tcPr/>
                </a:tc>
                <a:tc>
                  <a:txBody>
                    <a:bodyPr/>
                    <a:lstStyle/>
                    <a:p>
                      <a:endParaRPr lang="ru-RU" dirty="0"/>
                    </a:p>
                  </a:txBody>
                  <a:tcPr/>
                </a:tc>
                <a:tc>
                  <a:txBody>
                    <a:bodyPr/>
                    <a:lstStyle/>
                    <a:p>
                      <a:pPr algn="ctr"/>
                      <a:r>
                        <a:rPr lang="ru-RU" sz="1100" dirty="0">
                          <a:latin typeface="Times New Roman" panose="02020603050405020304" pitchFamily="18" charset="0"/>
                          <a:cs typeface="Times New Roman" panose="02020603050405020304" pitchFamily="18" charset="0"/>
                        </a:rPr>
                        <a:t>2021г (отчет)</a:t>
                      </a:r>
                    </a:p>
                  </a:txBody>
                  <a:tcPr/>
                </a:tc>
                <a:tc>
                  <a:txBody>
                    <a:bodyPr/>
                    <a:lstStyle/>
                    <a:p>
                      <a:pPr algn="ctr"/>
                      <a:r>
                        <a:rPr lang="ru-RU" sz="1100" dirty="0">
                          <a:latin typeface="Times New Roman" panose="02020603050405020304" pitchFamily="18" charset="0"/>
                          <a:cs typeface="Times New Roman" panose="02020603050405020304" pitchFamily="18" charset="0"/>
                        </a:rPr>
                        <a:t>2022г (оценка)</a:t>
                      </a:r>
                    </a:p>
                  </a:txBody>
                  <a:tcPr/>
                </a:tc>
                <a:tc>
                  <a:txBody>
                    <a:bodyPr/>
                    <a:lstStyle/>
                    <a:p>
                      <a:pPr algn="ctr"/>
                      <a:r>
                        <a:rPr lang="ru-RU" sz="1100" dirty="0">
                          <a:latin typeface="Times New Roman" panose="02020603050405020304" pitchFamily="18" charset="0"/>
                          <a:cs typeface="Times New Roman" panose="02020603050405020304" pitchFamily="18" charset="0"/>
                        </a:rPr>
                        <a:t>2023г (план)</a:t>
                      </a:r>
                    </a:p>
                  </a:txBody>
                  <a:tcPr/>
                </a:tc>
                <a:tc>
                  <a:txBody>
                    <a:bodyPr/>
                    <a:lstStyle/>
                    <a:p>
                      <a:pPr algn="ctr"/>
                      <a:r>
                        <a:rPr lang="ru-RU" sz="1100" dirty="0">
                          <a:latin typeface="Times New Roman" panose="02020603050405020304" pitchFamily="18" charset="0"/>
                          <a:cs typeface="Times New Roman" panose="02020603050405020304" pitchFamily="18" charset="0"/>
                        </a:rPr>
                        <a:t>2024г (прогноз)</a:t>
                      </a:r>
                    </a:p>
                  </a:txBody>
                  <a:tcPr/>
                </a:tc>
                <a:tc>
                  <a:txBody>
                    <a:bodyPr/>
                    <a:lstStyle/>
                    <a:p>
                      <a:pPr algn="ctr"/>
                      <a:r>
                        <a:rPr lang="ru-RU" sz="1100" dirty="0">
                          <a:latin typeface="Times New Roman" panose="02020603050405020304" pitchFamily="18" charset="0"/>
                          <a:cs typeface="Times New Roman" panose="02020603050405020304" pitchFamily="18" charset="0"/>
                        </a:rPr>
                        <a:t>2025г (прогноз)</a:t>
                      </a:r>
                    </a:p>
                  </a:txBody>
                  <a:tcPr/>
                </a:tc>
                <a:extLst>
                  <a:ext uri="{0D108BD9-81ED-4DB2-BD59-A6C34878D82A}">
                    <a16:rowId xmlns:a16="http://schemas.microsoft.com/office/drawing/2014/main" val="2640059473"/>
                  </a:ext>
                </a:extLst>
              </a:tr>
              <a:tr h="370840">
                <a:tc rowSpan="6">
                  <a:txBody>
                    <a:bodyPr/>
                    <a:lstStyle/>
                    <a:p>
                      <a:endParaRPr lang="ru-RU" dirty="0"/>
                    </a:p>
                  </a:txBody>
                  <a:tcPr/>
                </a:tc>
                <a:tc>
                  <a:txBody>
                    <a:bodyPr/>
                    <a:lstStyle/>
                    <a:p>
                      <a:pPr algn="just"/>
                      <a:r>
                        <a:rPr lang="ru-RU" sz="1100" dirty="0">
                          <a:latin typeface="Times New Roman" panose="02020603050405020304" pitchFamily="18" charset="0"/>
                          <a:cs typeface="Times New Roman" panose="02020603050405020304" pitchFamily="18" charset="0"/>
                        </a:rPr>
                        <a:t>обеспечение детей-сирот и детей, оставшихся без попечения родителей жилыми помещениями </a:t>
                      </a:r>
                    </a:p>
                  </a:txBody>
                  <a:tcPr/>
                </a:tc>
                <a:tc>
                  <a:txBody>
                    <a:bodyPr/>
                    <a:lstStyle/>
                    <a:p>
                      <a:pPr algn="ctr"/>
                      <a:r>
                        <a:rPr lang="ru-RU" sz="1100" dirty="0">
                          <a:latin typeface="Times New Roman" panose="02020603050405020304" pitchFamily="18" charset="0"/>
                          <a:cs typeface="Times New Roman" panose="02020603050405020304" pitchFamily="18" charset="0"/>
                        </a:rPr>
                        <a:t>704177</a:t>
                      </a:r>
                    </a:p>
                  </a:txBody>
                  <a:tcPr/>
                </a:tc>
                <a:tc>
                  <a:txBody>
                    <a:bodyPr/>
                    <a:lstStyle/>
                    <a:p>
                      <a:pPr algn="ctr"/>
                      <a:r>
                        <a:rPr lang="ru-RU" sz="1100" dirty="0">
                          <a:latin typeface="Times New Roman" panose="02020603050405020304" pitchFamily="18" charset="0"/>
                          <a:cs typeface="Times New Roman" panose="02020603050405020304" pitchFamily="18" charset="0"/>
                        </a:rPr>
                        <a:t>8741786,02</a:t>
                      </a:r>
                    </a:p>
                  </a:txBody>
                  <a:tcPr/>
                </a:tc>
                <a:tc>
                  <a:txBody>
                    <a:bodyPr/>
                    <a:lstStyle/>
                    <a:p>
                      <a:pPr algn="ctr"/>
                      <a:r>
                        <a:rPr lang="ru-RU" sz="1100" dirty="0">
                          <a:latin typeface="Times New Roman" panose="02020603050405020304" pitchFamily="18" charset="0"/>
                          <a:cs typeface="Times New Roman" panose="02020603050405020304" pitchFamily="18" charset="0"/>
                        </a:rPr>
                        <a:t>13451239,13</a:t>
                      </a:r>
                    </a:p>
                  </a:txBody>
                  <a:tcPr/>
                </a:tc>
                <a:tc>
                  <a:txBody>
                    <a:bodyPr/>
                    <a:lstStyle/>
                    <a:p>
                      <a:pPr algn="ctr"/>
                      <a:r>
                        <a:rPr lang="ru-RU" sz="1100" dirty="0">
                          <a:latin typeface="Times New Roman" panose="02020603050405020304" pitchFamily="18" charset="0"/>
                          <a:cs typeface="Times New Roman" panose="02020603050405020304" pitchFamily="18" charset="0"/>
                        </a:rPr>
                        <a:t>13451239,13</a:t>
                      </a:r>
                    </a:p>
                  </a:txBody>
                  <a:tcPr/>
                </a:tc>
                <a:tc>
                  <a:txBody>
                    <a:bodyPr/>
                    <a:lstStyle/>
                    <a:p>
                      <a:pPr algn="ctr"/>
                      <a:r>
                        <a:rPr lang="ru-RU" sz="1100" dirty="0">
                          <a:latin typeface="Times New Roman" panose="02020603050405020304" pitchFamily="18" charset="0"/>
                          <a:cs typeface="Times New Roman" panose="02020603050405020304" pitchFamily="18" charset="0"/>
                        </a:rPr>
                        <a:t>13451239,13</a:t>
                      </a:r>
                    </a:p>
                  </a:txBody>
                  <a:tcPr/>
                </a:tc>
                <a:extLst>
                  <a:ext uri="{0D108BD9-81ED-4DB2-BD59-A6C34878D82A}">
                    <a16:rowId xmlns:a16="http://schemas.microsoft.com/office/drawing/2014/main" val="2488873894"/>
                  </a:ext>
                </a:extLst>
              </a:tr>
              <a:tr h="0">
                <a:tc vMerge="1">
                  <a:txBody>
                    <a:bodyPr/>
                    <a:lstStyle/>
                    <a:p>
                      <a:endParaRPr lang="ru-RU" dirty="0"/>
                    </a:p>
                  </a:txBody>
                  <a:tcPr/>
                </a:tc>
                <a:tc>
                  <a:txBody>
                    <a:bodyPr/>
                    <a:lstStyle/>
                    <a:p>
                      <a:r>
                        <a:rPr lang="ru-RU" sz="1100" dirty="0">
                          <a:latin typeface="Times New Roman" panose="02020603050405020304" pitchFamily="18" charset="0"/>
                          <a:cs typeface="Times New Roman" panose="02020603050405020304" pitchFamily="18" charset="0"/>
                        </a:rPr>
                        <a:t>на реализацию по социальной поддержке детей, оставшихся без попечения родителей</a:t>
                      </a:r>
                    </a:p>
                  </a:txBody>
                  <a:tcPr/>
                </a:tc>
                <a:tc>
                  <a:txBody>
                    <a:bodyPr/>
                    <a:lstStyle/>
                    <a:p>
                      <a:pPr algn="ctr"/>
                      <a:r>
                        <a:rPr lang="ru-RU" sz="1100" dirty="0">
                          <a:latin typeface="Times New Roman" panose="02020603050405020304" pitchFamily="18" charset="0"/>
                          <a:cs typeface="Times New Roman" panose="02020603050405020304" pitchFamily="18" charset="0"/>
                        </a:rPr>
                        <a:t>18377534,33</a:t>
                      </a:r>
                    </a:p>
                  </a:txBody>
                  <a:tcPr/>
                </a:tc>
                <a:tc>
                  <a:txBody>
                    <a:bodyPr/>
                    <a:lstStyle/>
                    <a:p>
                      <a:pPr algn="ctr"/>
                      <a:r>
                        <a:rPr lang="ru-RU" sz="1100" dirty="0">
                          <a:latin typeface="Times New Roman" panose="02020603050405020304" pitchFamily="18" charset="0"/>
                          <a:cs typeface="Times New Roman" panose="02020603050405020304" pitchFamily="18" charset="0"/>
                        </a:rPr>
                        <a:t>18397740,93</a:t>
                      </a:r>
                    </a:p>
                  </a:txBody>
                  <a:tcPr/>
                </a:tc>
                <a:tc>
                  <a:txBody>
                    <a:bodyPr/>
                    <a:lstStyle/>
                    <a:p>
                      <a:pPr algn="ctr"/>
                      <a:r>
                        <a:rPr lang="ru-RU" sz="1100" dirty="0">
                          <a:latin typeface="Times New Roman" panose="02020603050405020304" pitchFamily="18" charset="0"/>
                          <a:cs typeface="Times New Roman" panose="02020603050405020304" pitchFamily="18" charset="0"/>
                        </a:rPr>
                        <a:t>30194648,84</a:t>
                      </a:r>
                    </a:p>
                  </a:txBody>
                  <a:tcPr/>
                </a:tc>
                <a:tc>
                  <a:txBody>
                    <a:bodyPr/>
                    <a:lstStyle/>
                    <a:p>
                      <a:pPr algn="ctr"/>
                      <a:r>
                        <a:rPr lang="ru-RU" sz="1100" dirty="0">
                          <a:latin typeface="Times New Roman" panose="02020603050405020304" pitchFamily="18" charset="0"/>
                          <a:cs typeface="Times New Roman" panose="02020603050405020304" pitchFamily="18" charset="0"/>
                        </a:rPr>
                        <a:t>30964497,92</a:t>
                      </a:r>
                    </a:p>
                  </a:txBody>
                  <a:tcPr/>
                </a:tc>
                <a:tc>
                  <a:txBody>
                    <a:bodyPr/>
                    <a:lstStyle/>
                    <a:p>
                      <a:pPr algn="ctr"/>
                      <a:r>
                        <a:rPr lang="ru-RU" sz="1100" dirty="0">
                          <a:latin typeface="Times New Roman" panose="02020603050405020304" pitchFamily="18" charset="0"/>
                          <a:cs typeface="Times New Roman" panose="02020603050405020304" pitchFamily="18" charset="0"/>
                        </a:rPr>
                        <a:t>31765537,56</a:t>
                      </a:r>
                    </a:p>
                  </a:txBody>
                  <a:tcPr/>
                </a:tc>
                <a:extLst>
                  <a:ext uri="{0D108BD9-81ED-4DB2-BD59-A6C34878D82A}">
                    <a16:rowId xmlns:a16="http://schemas.microsoft.com/office/drawing/2014/main" val="701419373"/>
                  </a:ext>
                </a:extLst>
              </a:tr>
              <a:tr h="203005">
                <a:tc vMerge="1">
                  <a:txBody>
                    <a:bodyPr/>
                    <a:lstStyle/>
                    <a:p>
                      <a:endParaRPr lang="ru-RU" dirty="0"/>
                    </a:p>
                  </a:txBody>
                  <a:tcPr/>
                </a:tc>
                <a:tc>
                  <a:txBody>
                    <a:bodyPr/>
                    <a:lstStyle/>
                    <a:p>
                      <a:r>
                        <a:rPr lang="ru-RU" sz="1100" dirty="0">
                          <a:latin typeface="Times New Roman" panose="02020603050405020304" pitchFamily="18" charset="0"/>
                          <a:cs typeface="Times New Roman" panose="02020603050405020304" pitchFamily="18" charset="0"/>
                        </a:rPr>
                        <a:t> на обеспечение реализации полномочий органов опеки и попечительства в отношении несовершеннолетних</a:t>
                      </a:r>
                    </a:p>
                  </a:txBody>
                  <a:tcPr/>
                </a:tc>
                <a:tc>
                  <a:txBody>
                    <a:bodyPr/>
                    <a:lstStyle/>
                    <a:p>
                      <a:pPr algn="ctr"/>
                      <a:r>
                        <a:rPr lang="ru-RU" sz="1100" dirty="0">
                          <a:latin typeface="Times New Roman" panose="02020603050405020304" pitchFamily="18" charset="0"/>
                          <a:cs typeface="Times New Roman" panose="02020603050405020304" pitchFamily="18" charset="0"/>
                        </a:rPr>
                        <a:t>1882503</a:t>
                      </a:r>
                    </a:p>
                  </a:txBody>
                  <a:tcPr/>
                </a:tc>
                <a:tc>
                  <a:txBody>
                    <a:bodyPr/>
                    <a:lstStyle/>
                    <a:p>
                      <a:pPr algn="ctr"/>
                      <a:r>
                        <a:rPr lang="ru-RU" sz="1100" dirty="0">
                          <a:latin typeface="Times New Roman" panose="02020603050405020304" pitchFamily="18" charset="0"/>
                          <a:cs typeface="Times New Roman" panose="02020603050405020304" pitchFamily="18" charset="0"/>
                        </a:rPr>
                        <a:t>1950219</a:t>
                      </a:r>
                    </a:p>
                  </a:txBody>
                  <a:tcPr/>
                </a:tc>
                <a:tc>
                  <a:txBody>
                    <a:bodyPr/>
                    <a:lstStyle/>
                    <a:p>
                      <a:pPr algn="ctr"/>
                      <a:r>
                        <a:rPr lang="ru-RU" sz="1100" dirty="0">
                          <a:latin typeface="Times New Roman" panose="02020603050405020304" pitchFamily="18" charset="0"/>
                          <a:cs typeface="Times New Roman" panose="02020603050405020304" pitchFamily="18" charset="0"/>
                        </a:rPr>
                        <a:t>2028917</a:t>
                      </a:r>
                    </a:p>
                  </a:txBody>
                  <a:tcPr/>
                </a:tc>
                <a:tc>
                  <a:txBody>
                    <a:bodyPr/>
                    <a:lstStyle/>
                    <a:p>
                      <a:pPr algn="ctr"/>
                      <a:r>
                        <a:rPr lang="ru-RU" sz="1100" dirty="0">
                          <a:latin typeface="Times New Roman" panose="02020603050405020304" pitchFamily="18" charset="0"/>
                          <a:cs typeface="Times New Roman" panose="02020603050405020304" pitchFamily="18" charset="0"/>
                        </a:rPr>
                        <a:t>2124542</a:t>
                      </a:r>
                    </a:p>
                  </a:txBody>
                  <a:tcPr/>
                </a:tc>
                <a:tc>
                  <a:txBody>
                    <a:bodyPr/>
                    <a:lstStyle/>
                    <a:p>
                      <a:pPr algn="ctr"/>
                      <a:r>
                        <a:rPr lang="ru-RU" sz="1100" dirty="0">
                          <a:latin typeface="Times New Roman" panose="02020603050405020304" pitchFamily="18" charset="0"/>
                          <a:cs typeface="Times New Roman" panose="02020603050405020304" pitchFamily="18" charset="0"/>
                        </a:rPr>
                        <a:t>2203220</a:t>
                      </a:r>
                    </a:p>
                  </a:txBody>
                  <a:tcPr/>
                </a:tc>
                <a:extLst>
                  <a:ext uri="{0D108BD9-81ED-4DB2-BD59-A6C34878D82A}">
                    <a16:rowId xmlns:a16="http://schemas.microsoft.com/office/drawing/2014/main" val="3146281399"/>
                  </a:ext>
                </a:extLst>
              </a:tr>
              <a:tr h="370840">
                <a:tc vMerge="1">
                  <a:txBody>
                    <a:bodyPr/>
                    <a:lstStyle/>
                    <a:p>
                      <a:endParaRPr lang="ru-RU" dirty="0"/>
                    </a:p>
                  </a:txBody>
                  <a:tcPr/>
                </a:tc>
                <a:tc>
                  <a:txBody>
                    <a:bodyPr/>
                    <a:lstStyle/>
                    <a:p>
                      <a:r>
                        <a:rPr lang="ru-RU" sz="1100" dirty="0">
                          <a:latin typeface="Times New Roman" panose="02020603050405020304" pitchFamily="18" charset="0"/>
                          <a:cs typeface="Times New Roman" panose="02020603050405020304" pitchFamily="18" charset="0"/>
                        </a:rPr>
                        <a:t>на предоставление жилых помещений детям-сиротам  по договорам найма жилых помещений</a:t>
                      </a:r>
                    </a:p>
                  </a:txBody>
                  <a:tcPr/>
                </a:tc>
                <a:tc>
                  <a:txBody>
                    <a:bodyPr/>
                    <a:lstStyle/>
                    <a:p>
                      <a:pPr algn="ctr"/>
                      <a:r>
                        <a:rPr lang="ru-RU" sz="1100" dirty="0">
                          <a:latin typeface="Times New Roman" panose="02020603050405020304" pitchFamily="18" charset="0"/>
                          <a:cs typeface="Times New Roman" panose="02020603050405020304" pitchFamily="18" charset="0"/>
                        </a:rPr>
                        <a:t>18464915,4</a:t>
                      </a:r>
                    </a:p>
                  </a:txBody>
                  <a:tcPr/>
                </a:tc>
                <a:tc>
                  <a:txBody>
                    <a:bodyPr/>
                    <a:lstStyle/>
                    <a:p>
                      <a:pPr algn="ctr"/>
                      <a:endParaRPr lang="ru-RU" sz="1100" dirty="0">
                        <a:latin typeface="Times New Roman" panose="02020603050405020304" pitchFamily="18" charset="0"/>
                        <a:cs typeface="Times New Roman" panose="02020603050405020304" pitchFamily="18" charset="0"/>
                      </a:endParaRPr>
                    </a:p>
                  </a:txBody>
                  <a:tcPr/>
                </a:tc>
                <a:tc>
                  <a:txBody>
                    <a:bodyPr/>
                    <a:lstStyle/>
                    <a:p>
                      <a:pPr algn="ctr"/>
                      <a:endParaRPr lang="ru-RU" sz="1100" dirty="0">
                        <a:latin typeface="Times New Roman" panose="02020603050405020304" pitchFamily="18" charset="0"/>
                        <a:cs typeface="Times New Roman" panose="02020603050405020304" pitchFamily="18" charset="0"/>
                      </a:endParaRPr>
                    </a:p>
                  </a:txBody>
                  <a:tcPr/>
                </a:tc>
                <a:tc>
                  <a:txBody>
                    <a:bodyPr/>
                    <a:lstStyle/>
                    <a:p>
                      <a:pPr algn="ctr"/>
                      <a:endParaRPr lang="ru-RU" sz="1100" dirty="0">
                        <a:latin typeface="Times New Roman" panose="02020603050405020304" pitchFamily="18" charset="0"/>
                        <a:cs typeface="Times New Roman" panose="02020603050405020304" pitchFamily="18" charset="0"/>
                      </a:endParaRPr>
                    </a:p>
                  </a:txBody>
                  <a:tcPr/>
                </a:tc>
                <a:tc>
                  <a:txBody>
                    <a:bodyPr/>
                    <a:lstStyle/>
                    <a:p>
                      <a:pPr algn="ctr"/>
                      <a:endParaRPr lang="ru-RU" sz="11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476734881"/>
                  </a:ext>
                </a:extLst>
              </a:tr>
              <a:tr h="370840">
                <a:tc vMerge="1">
                  <a:txBody>
                    <a:bodyPr/>
                    <a:lstStyle/>
                    <a:p>
                      <a:endParaRPr lang="ru-RU" dirty="0"/>
                    </a:p>
                  </a:txBody>
                  <a:tcPr/>
                </a:tc>
                <a:tc>
                  <a:txBody>
                    <a:bodyPr/>
                    <a:lstStyle/>
                    <a:p>
                      <a:r>
                        <a:rPr lang="ru-RU" sz="1100" dirty="0">
                          <a:latin typeface="Times New Roman" panose="02020603050405020304" pitchFamily="18" charset="0"/>
                          <a:cs typeface="Times New Roman" panose="02020603050405020304" pitchFamily="18" charset="0"/>
                        </a:rPr>
                        <a:t>на выплату единовременного пособия при всех формах устройства детей, лишенных родительского попечения, в семью</a:t>
                      </a:r>
                    </a:p>
                  </a:txBody>
                  <a:tcPr/>
                </a:tc>
                <a:tc>
                  <a:txBody>
                    <a:bodyPr/>
                    <a:lstStyle/>
                    <a:p>
                      <a:pPr algn="ctr"/>
                      <a:r>
                        <a:rPr lang="ru-RU" sz="1100" dirty="0">
                          <a:latin typeface="Times New Roman" panose="02020603050405020304" pitchFamily="18" charset="0"/>
                          <a:cs typeface="Times New Roman" panose="02020603050405020304" pitchFamily="18" charset="0"/>
                        </a:rPr>
                        <a:t>249299,49</a:t>
                      </a:r>
                    </a:p>
                  </a:txBody>
                  <a:tcPr/>
                </a:tc>
                <a:tc>
                  <a:txBody>
                    <a:bodyPr/>
                    <a:lstStyle/>
                    <a:p>
                      <a:pPr algn="ctr"/>
                      <a:endParaRPr lang="ru-RU" sz="1100" dirty="0">
                        <a:latin typeface="Times New Roman" panose="02020603050405020304" pitchFamily="18" charset="0"/>
                        <a:cs typeface="Times New Roman" panose="02020603050405020304" pitchFamily="18" charset="0"/>
                      </a:endParaRPr>
                    </a:p>
                  </a:txBody>
                  <a:tcPr/>
                </a:tc>
                <a:tc>
                  <a:txBody>
                    <a:bodyPr/>
                    <a:lstStyle/>
                    <a:p>
                      <a:pPr algn="ctr"/>
                      <a:endParaRPr lang="ru-RU" sz="1100" dirty="0">
                        <a:latin typeface="Times New Roman" panose="02020603050405020304" pitchFamily="18" charset="0"/>
                        <a:cs typeface="Times New Roman" panose="02020603050405020304" pitchFamily="18" charset="0"/>
                      </a:endParaRPr>
                    </a:p>
                  </a:txBody>
                  <a:tcPr/>
                </a:tc>
                <a:tc>
                  <a:txBody>
                    <a:bodyPr/>
                    <a:lstStyle/>
                    <a:p>
                      <a:pPr algn="ctr"/>
                      <a:endParaRPr lang="ru-RU" sz="1100" dirty="0">
                        <a:latin typeface="Times New Roman" panose="02020603050405020304" pitchFamily="18" charset="0"/>
                        <a:cs typeface="Times New Roman" panose="02020603050405020304" pitchFamily="18" charset="0"/>
                      </a:endParaRPr>
                    </a:p>
                  </a:txBody>
                  <a:tcPr/>
                </a:tc>
                <a:tc>
                  <a:txBody>
                    <a:bodyPr/>
                    <a:lstStyle/>
                    <a:p>
                      <a:pPr algn="ctr"/>
                      <a:endParaRPr lang="ru-RU" sz="11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996379826"/>
                  </a:ext>
                </a:extLst>
              </a:tr>
              <a:tr h="224394">
                <a:tc vMerge="1">
                  <a:txBody>
                    <a:bodyPr/>
                    <a:lstStyle/>
                    <a:p>
                      <a:endParaRPr lang="ru-RU" dirty="0"/>
                    </a:p>
                  </a:txBody>
                  <a:tcPr/>
                </a:tc>
                <a:tc>
                  <a:txBody>
                    <a:bodyPr/>
                    <a:lstStyle/>
                    <a:p>
                      <a:r>
                        <a:rPr lang="ru-RU" sz="1100" b="1" dirty="0">
                          <a:latin typeface="Times New Roman" panose="02020603050405020304" pitchFamily="18" charset="0"/>
                          <a:cs typeface="Times New Roman" panose="02020603050405020304" pitchFamily="18" charset="0"/>
                        </a:rPr>
                        <a:t>ИТОГО:</a:t>
                      </a:r>
                    </a:p>
                  </a:txBody>
                  <a:tcPr/>
                </a:tc>
                <a:tc>
                  <a:txBody>
                    <a:bodyPr/>
                    <a:lstStyle/>
                    <a:p>
                      <a:pPr algn="ctr"/>
                      <a:r>
                        <a:rPr lang="ru-RU" sz="1100" b="1" dirty="0">
                          <a:latin typeface="Times New Roman" panose="02020603050405020304" pitchFamily="18" charset="0"/>
                          <a:cs typeface="Times New Roman" panose="02020603050405020304" pitchFamily="18" charset="0"/>
                        </a:rPr>
                        <a:t>39678429,22</a:t>
                      </a:r>
                    </a:p>
                  </a:txBody>
                  <a:tcPr/>
                </a:tc>
                <a:tc>
                  <a:txBody>
                    <a:bodyPr/>
                    <a:lstStyle/>
                    <a:p>
                      <a:pPr algn="ctr"/>
                      <a:r>
                        <a:rPr lang="ru-RU" sz="1100" b="1" dirty="0">
                          <a:latin typeface="Times New Roman" panose="02020603050405020304" pitchFamily="18" charset="0"/>
                          <a:cs typeface="Times New Roman" panose="02020603050405020304" pitchFamily="18" charset="0"/>
                        </a:rPr>
                        <a:t>29089745,95</a:t>
                      </a:r>
                    </a:p>
                  </a:txBody>
                  <a:tcPr/>
                </a:tc>
                <a:tc>
                  <a:txBody>
                    <a:bodyPr/>
                    <a:lstStyle/>
                    <a:p>
                      <a:pPr algn="ctr"/>
                      <a:r>
                        <a:rPr lang="ru-RU" sz="1100" b="1" dirty="0">
                          <a:latin typeface="Times New Roman" panose="02020603050405020304" pitchFamily="18" charset="0"/>
                          <a:cs typeface="Times New Roman" panose="02020603050405020304" pitchFamily="18" charset="0"/>
                        </a:rPr>
                        <a:t>45674804,97</a:t>
                      </a:r>
                    </a:p>
                  </a:txBody>
                  <a:tcPr/>
                </a:tc>
                <a:tc>
                  <a:txBody>
                    <a:bodyPr/>
                    <a:lstStyle/>
                    <a:p>
                      <a:pPr algn="ctr"/>
                      <a:r>
                        <a:rPr lang="ru-RU" sz="1100" b="1" dirty="0">
                          <a:latin typeface="Times New Roman" panose="02020603050405020304" pitchFamily="18" charset="0"/>
                          <a:cs typeface="Times New Roman" panose="02020603050405020304" pitchFamily="18" charset="0"/>
                        </a:rPr>
                        <a:t>46540279,05</a:t>
                      </a:r>
                    </a:p>
                  </a:txBody>
                  <a:tcPr/>
                </a:tc>
                <a:tc>
                  <a:txBody>
                    <a:bodyPr/>
                    <a:lstStyle/>
                    <a:p>
                      <a:pPr algn="ctr"/>
                      <a:r>
                        <a:rPr lang="ru-RU" sz="1100" b="1" dirty="0">
                          <a:latin typeface="Times New Roman" panose="02020603050405020304" pitchFamily="18" charset="0"/>
                          <a:cs typeface="Times New Roman" panose="02020603050405020304" pitchFamily="18" charset="0"/>
                        </a:rPr>
                        <a:t>47419996,69</a:t>
                      </a:r>
                    </a:p>
                  </a:txBody>
                  <a:tcPr/>
                </a:tc>
                <a:extLst>
                  <a:ext uri="{0D108BD9-81ED-4DB2-BD59-A6C34878D82A}">
                    <a16:rowId xmlns:a16="http://schemas.microsoft.com/office/drawing/2014/main" val="328700225"/>
                  </a:ext>
                </a:extLst>
              </a:tr>
            </a:tbl>
          </a:graphicData>
        </a:graphic>
      </p:graphicFrame>
      <p:pic>
        <p:nvPicPr>
          <p:cNvPr id="13" name="Рисунок 12" descr="Изображение выглядит как ребенок, мальчик, человек, молодой&#10;&#10;Автоматически созданное описание">
            <a:extLst>
              <a:ext uri="{FF2B5EF4-FFF2-40B4-BE49-F238E27FC236}">
                <a16:creationId xmlns:a16="http://schemas.microsoft.com/office/drawing/2014/main" id="{69EC72E6-318C-D193-886A-773886E7EA73}"/>
              </a:ext>
            </a:extLst>
          </p:cNvPr>
          <p:cNvPicPr>
            <a:picLocks noChangeAspect="1"/>
          </p:cNvPicPr>
          <p:nvPr/>
        </p:nvPicPr>
        <p:blipFill>
          <a:blip r:embed="rId8"/>
          <a:stretch>
            <a:fillRect/>
          </a:stretch>
        </p:blipFill>
        <p:spPr>
          <a:xfrm>
            <a:off x="182880" y="4407401"/>
            <a:ext cx="1173928" cy="770101"/>
          </a:xfrm>
          <a:prstGeom prst="rect">
            <a:avLst/>
          </a:prstGeom>
        </p:spPr>
      </p:pic>
      <p:pic>
        <p:nvPicPr>
          <p:cNvPr id="15" name="Рисунок 14" descr="Изображение выглядит как текст, человек, малыш&#10;&#10;Автоматически созданное описание">
            <a:extLst>
              <a:ext uri="{FF2B5EF4-FFF2-40B4-BE49-F238E27FC236}">
                <a16:creationId xmlns:a16="http://schemas.microsoft.com/office/drawing/2014/main" id="{02D50E1C-E704-9D4B-F2CC-84C18EF44554}"/>
              </a:ext>
            </a:extLst>
          </p:cNvPr>
          <p:cNvPicPr>
            <a:picLocks noChangeAspect="1"/>
          </p:cNvPicPr>
          <p:nvPr/>
        </p:nvPicPr>
        <p:blipFill>
          <a:blip r:embed="rId9"/>
          <a:stretch>
            <a:fillRect/>
          </a:stretch>
        </p:blipFill>
        <p:spPr>
          <a:xfrm>
            <a:off x="1356809" y="5177502"/>
            <a:ext cx="1006790" cy="770101"/>
          </a:xfrm>
          <a:prstGeom prst="rect">
            <a:avLst/>
          </a:prstGeom>
        </p:spPr>
      </p:pic>
      <p:pic>
        <p:nvPicPr>
          <p:cNvPr id="17" name="Рисунок 16" descr="Изображение выглядит как текст, коллекция картинок&#10;&#10;Автоматически созданное описание">
            <a:extLst>
              <a:ext uri="{FF2B5EF4-FFF2-40B4-BE49-F238E27FC236}">
                <a16:creationId xmlns:a16="http://schemas.microsoft.com/office/drawing/2014/main" id="{B807E31B-2BD2-376A-16E7-610CFE58B156}"/>
              </a:ext>
            </a:extLst>
          </p:cNvPr>
          <p:cNvPicPr>
            <a:picLocks noChangeAspect="1"/>
          </p:cNvPicPr>
          <p:nvPr/>
        </p:nvPicPr>
        <p:blipFill>
          <a:blip r:embed="rId10"/>
          <a:stretch>
            <a:fillRect/>
          </a:stretch>
        </p:blipFill>
        <p:spPr>
          <a:xfrm>
            <a:off x="266449" y="5280510"/>
            <a:ext cx="1006790" cy="983882"/>
          </a:xfrm>
          <a:prstGeom prst="rect">
            <a:avLst/>
          </a:prstGeom>
        </p:spPr>
      </p:pic>
      <p:graphicFrame>
        <p:nvGraphicFramePr>
          <p:cNvPr id="19" name="Таблица 19">
            <a:extLst>
              <a:ext uri="{FF2B5EF4-FFF2-40B4-BE49-F238E27FC236}">
                <a16:creationId xmlns:a16="http://schemas.microsoft.com/office/drawing/2014/main" id="{ABBAE146-6618-1860-784B-5B050DD783F0}"/>
              </a:ext>
            </a:extLst>
          </p:cNvPr>
          <p:cNvGraphicFramePr>
            <a:graphicFrameLocks noGrp="1"/>
          </p:cNvGraphicFramePr>
          <p:nvPr>
            <p:extLst>
              <p:ext uri="{D42A27DB-BD31-4B8C-83A1-F6EECF244321}">
                <p14:modId xmlns:p14="http://schemas.microsoft.com/office/powerpoint/2010/main" val="1797887779"/>
              </p:ext>
            </p:extLst>
          </p:nvPr>
        </p:nvGraphicFramePr>
        <p:xfrm>
          <a:off x="5496024" y="674183"/>
          <a:ext cx="6439308" cy="370840"/>
        </p:xfrm>
        <a:graphic>
          <a:graphicData uri="http://schemas.openxmlformats.org/drawingml/2006/table">
            <a:tbl>
              <a:tblPr firstRow="1" bandRow="1">
                <a:tableStyleId>{00A15C55-8517-42AA-B614-E9B94910E393}</a:tableStyleId>
              </a:tblPr>
              <a:tblGrid>
                <a:gridCol w="1029904">
                  <a:extLst>
                    <a:ext uri="{9D8B030D-6E8A-4147-A177-3AD203B41FA5}">
                      <a16:colId xmlns:a16="http://schemas.microsoft.com/office/drawing/2014/main" val="3884024598"/>
                    </a:ext>
                  </a:extLst>
                </a:gridCol>
                <a:gridCol w="1145407">
                  <a:extLst>
                    <a:ext uri="{9D8B030D-6E8A-4147-A177-3AD203B41FA5}">
                      <a16:colId xmlns:a16="http://schemas.microsoft.com/office/drawing/2014/main" val="4057718499"/>
                    </a:ext>
                  </a:extLst>
                </a:gridCol>
                <a:gridCol w="1058779">
                  <a:extLst>
                    <a:ext uri="{9D8B030D-6E8A-4147-A177-3AD203B41FA5}">
                      <a16:colId xmlns:a16="http://schemas.microsoft.com/office/drawing/2014/main" val="3466239573"/>
                    </a:ext>
                  </a:extLst>
                </a:gridCol>
                <a:gridCol w="1020278">
                  <a:extLst>
                    <a:ext uri="{9D8B030D-6E8A-4147-A177-3AD203B41FA5}">
                      <a16:colId xmlns:a16="http://schemas.microsoft.com/office/drawing/2014/main" val="3135363515"/>
                    </a:ext>
                  </a:extLst>
                </a:gridCol>
                <a:gridCol w="1111722">
                  <a:extLst>
                    <a:ext uri="{9D8B030D-6E8A-4147-A177-3AD203B41FA5}">
                      <a16:colId xmlns:a16="http://schemas.microsoft.com/office/drawing/2014/main" val="1465279880"/>
                    </a:ext>
                  </a:extLst>
                </a:gridCol>
                <a:gridCol w="1073218">
                  <a:extLst>
                    <a:ext uri="{9D8B030D-6E8A-4147-A177-3AD203B41FA5}">
                      <a16:colId xmlns:a16="http://schemas.microsoft.com/office/drawing/2014/main" val="2144537605"/>
                    </a:ext>
                  </a:extLst>
                </a:gridCol>
              </a:tblGrid>
              <a:tr h="370840">
                <a:tc>
                  <a:txBody>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итого</a:t>
                      </a:r>
                    </a:p>
                  </a:txBody>
                  <a:tcPr>
                    <a:solidFill>
                      <a:schemeClr val="accent4">
                        <a:lumMod val="20000"/>
                        <a:lumOff val="80000"/>
                      </a:schemeClr>
                    </a:solidFill>
                  </a:tcPr>
                </a:tc>
                <a:tc>
                  <a:txBody>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210494520,85</a:t>
                      </a:r>
                    </a:p>
                  </a:txBody>
                  <a:tcPr>
                    <a:solidFill>
                      <a:schemeClr val="accent4">
                        <a:lumMod val="20000"/>
                        <a:lumOff val="80000"/>
                      </a:schemeClr>
                    </a:solidFill>
                  </a:tcPr>
                </a:tc>
                <a:tc>
                  <a:txBody>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235301891,74</a:t>
                      </a:r>
                    </a:p>
                  </a:txBody>
                  <a:tcPr>
                    <a:solidFill>
                      <a:schemeClr val="accent4">
                        <a:lumMod val="20000"/>
                        <a:lumOff val="80000"/>
                      </a:schemeClr>
                    </a:solidFill>
                  </a:tcPr>
                </a:tc>
                <a:tc>
                  <a:txBody>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280875276,72</a:t>
                      </a:r>
                    </a:p>
                  </a:txBody>
                  <a:tcPr>
                    <a:solidFill>
                      <a:schemeClr val="accent4">
                        <a:lumMod val="20000"/>
                        <a:lumOff val="80000"/>
                      </a:schemeClr>
                    </a:solidFill>
                  </a:tcPr>
                </a:tc>
                <a:tc>
                  <a:txBody>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302363004,55</a:t>
                      </a:r>
                    </a:p>
                  </a:txBody>
                  <a:tcPr>
                    <a:solidFill>
                      <a:schemeClr val="accent4">
                        <a:lumMod val="20000"/>
                        <a:lumOff val="80000"/>
                      </a:schemeClr>
                    </a:solidFill>
                  </a:tcPr>
                </a:tc>
                <a:tc>
                  <a:txBody>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317659771,19</a:t>
                      </a:r>
                    </a:p>
                  </a:txBody>
                  <a:tcPr>
                    <a:solidFill>
                      <a:schemeClr val="accent4">
                        <a:lumMod val="20000"/>
                        <a:lumOff val="80000"/>
                      </a:schemeClr>
                    </a:solidFill>
                  </a:tcPr>
                </a:tc>
                <a:extLst>
                  <a:ext uri="{0D108BD9-81ED-4DB2-BD59-A6C34878D82A}">
                    <a16:rowId xmlns:a16="http://schemas.microsoft.com/office/drawing/2014/main" val="1619842661"/>
                  </a:ext>
                </a:extLst>
              </a:tr>
            </a:tbl>
          </a:graphicData>
        </a:graphic>
      </p:graphicFrame>
    </p:spTree>
    <p:extLst>
      <p:ext uri="{BB962C8B-B14F-4D97-AF65-F5344CB8AC3E}">
        <p14:creationId xmlns:p14="http://schemas.microsoft.com/office/powerpoint/2010/main" val="14847782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F73755B1-4012-A33A-953A-9EE9023489D4}"/>
              </a:ext>
            </a:extLst>
          </p:cNvPr>
          <p:cNvPicPr>
            <a:picLocks noChangeAspect="1"/>
          </p:cNvPicPr>
          <p:nvPr/>
        </p:nvPicPr>
        <p:blipFill>
          <a:blip r:embed="rId2"/>
          <a:stretch>
            <a:fillRect/>
          </a:stretch>
        </p:blipFill>
        <p:spPr>
          <a:xfrm>
            <a:off x="18287" y="0"/>
            <a:ext cx="12155425" cy="6858000"/>
          </a:xfrm>
          <a:prstGeom prst="rect">
            <a:avLst/>
          </a:prstGeom>
        </p:spPr>
      </p:pic>
      <p:sp>
        <p:nvSpPr>
          <p:cNvPr id="3" name="Прямоугольник: скругленные углы 2">
            <a:extLst>
              <a:ext uri="{FF2B5EF4-FFF2-40B4-BE49-F238E27FC236}">
                <a16:creationId xmlns:a16="http://schemas.microsoft.com/office/drawing/2014/main" id="{7B0F9D35-B466-4965-AD05-ABC1F2AFED00}"/>
              </a:ext>
            </a:extLst>
          </p:cNvPr>
          <p:cNvSpPr/>
          <p:nvPr/>
        </p:nvSpPr>
        <p:spPr>
          <a:xfrm>
            <a:off x="3924883" y="181545"/>
            <a:ext cx="3186049" cy="430887"/>
          </a:xfrm>
          <a:prstGeom prst="round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accent1">
                    <a:lumMod val="50000"/>
                  </a:schemeClr>
                </a:solidFill>
                <a:latin typeface="Times New Roman" panose="02020603050405020304" pitchFamily="18" charset="0"/>
                <a:cs typeface="Times New Roman" panose="02020603050405020304" pitchFamily="18" charset="0"/>
              </a:rPr>
              <a:t>Общего характера</a:t>
            </a:r>
          </a:p>
        </p:txBody>
      </p:sp>
      <p:graphicFrame>
        <p:nvGraphicFramePr>
          <p:cNvPr id="4" name="Таблица 6">
            <a:extLst>
              <a:ext uri="{FF2B5EF4-FFF2-40B4-BE49-F238E27FC236}">
                <a16:creationId xmlns:a16="http://schemas.microsoft.com/office/drawing/2014/main" id="{E216BAA6-0612-8399-858E-A4C8559C7EE8}"/>
              </a:ext>
            </a:extLst>
          </p:cNvPr>
          <p:cNvGraphicFramePr>
            <a:graphicFrameLocks noGrp="1"/>
          </p:cNvGraphicFramePr>
          <p:nvPr>
            <p:extLst>
              <p:ext uri="{D42A27DB-BD31-4B8C-83A1-F6EECF244321}">
                <p14:modId xmlns:p14="http://schemas.microsoft.com/office/powerpoint/2010/main" val="2005496378"/>
              </p:ext>
            </p:extLst>
          </p:nvPr>
        </p:nvGraphicFramePr>
        <p:xfrm>
          <a:off x="284459" y="684919"/>
          <a:ext cx="11752449" cy="4314934"/>
        </p:xfrm>
        <a:graphic>
          <a:graphicData uri="http://schemas.openxmlformats.org/drawingml/2006/table">
            <a:tbl>
              <a:tblPr firstRow="1" bandRow="1">
                <a:tableStyleId>{C4B1156A-380E-4F78-BDF5-A606A8083BF9}</a:tableStyleId>
              </a:tblPr>
              <a:tblGrid>
                <a:gridCol w="2454442">
                  <a:extLst>
                    <a:ext uri="{9D8B030D-6E8A-4147-A177-3AD203B41FA5}">
                      <a16:colId xmlns:a16="http://schemas.microsoft.com/office/drawing/2014/main" val="1662183843"/>
                    </a:ext>
                  </a:extLst>
                </a:gridCol>
                <a:gridCol w="3889581">
                  <a:extLst>
                    <a:ext uri="{9D8B030D-6E8A-4147-A177-3AD203B41FA5}">
                      <a16:colId xmlns:a16="http://schemas.microsoft.com/office/drawing/2014/main" val="2324971604"/>
                    </a:ext>
                  </a:extLst>
                </a:gridCol>
                <a:gridCol w="1130410">
                  <a:extLst>
                    <a:ext uri="{9D8B030D-6E8A-4147-A177-3AD203B41FA5}">
                      <a16:colId xmlns:a16="http://schemas.microsoft.com/office/drawing/2014/main" val="849344620"/>
                    </a:ext>
                  </a:extLst>
                </a:gridCol>
                <a:gridCol w="1042705">
                  <a:extLst>
                    <a:ext uri="{9D8B030D-6E8A-4147-A177-3AD203B41FA5}">
                      <a16:colId xmlns:a16="http://schemas.microsoft.com/office/drawing/2014/main" val="2919859222"/>
                    </a:ext>
                  </a:extLst>
                </a:gridCol>
                <a:gridCol w="1052450">
                  <a:extLst>
                    <a:ext uri="{9D8B030D-6E8A-4147-A177-3AD203B41FA5}">
                      <a16:colId xmlns:a16="http://schemas.microsoft.com/office/drawing/2014/main" val="3983962965"/>
                    </a:ext>
                  </a:extLst>
                </a:gridCol>
                <a:gridCol w="1130410">
                  <a:extLst>
                    <a:ext uri="{9D8B030D-6E8A-4147-A177-3AD203B41FA5}">
                      <a16:colId xmlns:a16="http://schemas.microsoft.com/office/drawing/2014/main" val="28612157"/>
                    </a:ext>
                  </a:extLst>
                </a:gridCol>
                <a:gridCol w="1052451">
                  <a:extLst>
                    <a:ext uri="{9D8B030D-6E8A-4147-A177-3AD203B41FA5}">
                      <a16:colId xmlns:a16="http://schemas.microsoft.com/office/drawing/2014/main" val="663624665"/>
                    </a:ext>
                  </a:extLst>
                </a:gridCol>
              </a:tblGrid>
              <a:tr h="370840">
                <a:tc>
                  <a:txBody>
                    <a:bodyPr/>
                    <a:lstStyle/>
                    <a:p>
                      <a:endParaRPr lang="ru-RU"/>
                    </a:p>
                  </a:txBody>
                  <a:tcPr/>
                </a:tc>
                <a:tc>
                  <a:txBody>
                    <a:bodyPr/>
                    <a:lstStyle/>
                    <a:p>
                      <a:endParaRPr lang="ru-RU" dirty="0"/>
                    </a:p>
                  </a:txBody>
                  <a:tcPr/>
                </a:tc>
                <a:tc>
                  <a:txBody>
                    <a:bodyPr/>
                    <a:lstStyle/>
                    <a:p>
                      <a:pPr algn="ctr"/>
                      <a:r>
                        <a:rPr lang="ru-RU" sz="1100" dirty="0">
                          <a:latin typeface="Times New Roman" panose="02020603050405020304" pitchFamily="18" charset="0"/>
                          <a:cs typeface="Times New Roman" panose="02020603050405020304" pitchFamily="18" charset="0"/>
                        </a:rPr>
                        <a:t>2021г (отчет)</a:t>
                      </a:r>
                    </a:p>
                  </a:txBody>
                  <a:tcPr/>
                </a:tc>
                <a:tc>
                  <a:txBody>
                    <a:bodyPr/>
                    <a:lstStyle/>
                    <a:p>
                      <a:pPr algn="ctr"/>
                      <a:r>
                        <a:rPr lang="ru-RU" sz="1100" dirty="0">
                          <a:latin typeface="Times New Roman" panose="02020603050405020304" pitchFamily="18" charset="0"/>
                          <a:cs typeface="Times New Roman" panose="02020603050405020304" pitchFamily="18" charset="0"/>
                        </a:rPr>
                        <a:t>2022г (оценка)</a:t>
                      </a:r>
                    </a:p>
                  </a:txBody>
                  <a:tcPr/>
                </a:tc>
                <a:tc>
                  <a:txBody>
                    <a:bodyPr/>
                    <a:lstStyle/>
                    <a:p>
                      <a:pPr algn="ctr"/>
                      <a:r>
                        <a:rPr lang="ru-RU" sz="1100" dirty="0">
                          <a:latin typeface="Times New Roman" panose="02020603050405020304" pitchFamily="18" charset="0"/>
                          <a:cs typeface="Times New Roman" panose="02020603050405020304" pitchFamily="18" charset="0"/>
                        </a:rPr>
                        <a:t>2023г (план)</a:t>
                      </a:r>
                    </a:p>
                  </a:txBody>
                  <a:tcPr/>
                </a:tc>
                <a:tc>
                  <a:txBody>
                    <a:bodyPr/>
                    <a:lstStyle/>
                    <a:p>
                      <a:pPr algn="ctr"/>
                      <a:r>
                        <a:rPr lang="ru-RU" sz="1100" dirty="0">
                          <a:latin typeface="Times New Roman" panose="02020603050405020304" pitchFamily="18" charset="0"/>
                          <a:cs typeface="Times New Roman" panose="02020603050405020304" pitchFamily="18" charset="0"/>
                        </a:rPr>
                        <a:t>2024г (прогноз)</a:t>
                      </a:r>
                    </a:p>
                  </a:txBody>
                  <a:tcPr/>
                </a:tc>
                <a:tc>
                  <a:txBody>
                    <a:bodyPr/>
                    <a:lstStyle/>
                    <a:p>
                      <a:pPr algn="ctr"/>
                      <a:r>
                        <a:rPr lang="ru-RU" sz="1100" dirty="0">
                          <a:latin typeface="Times New Roman" panose="02020603050405020304" pitchFamily="18" charset="0"/>
                          <a:cs typeface="Times New Roman" panose="02020603050405020304" pitchFamily="18" charset="0"/>
                        </a:rPr>
                        <a:t>2025г (прогноз)</a:t>
                      </a:r>
                    </a:p>
                  </a:txBody>
                  <a:tcPr/>
                </a:tc>
                <a:extLst>
                  <a:ext uri="{0D108BD9-81ED-4DB2-BD59-A6C34878D82A}">
                    <a16:rowId xmlns:a16="http://schemas.microsoft.com/office/drawing/2014/main" val="2640059473"/>
                  </a:ext>
                </a:extLst>
              </a:tr>
              <a:tr h="370840">
                <a:tc rowSpan="9">
                  <a:txBody>
                    <a:bodyPr/>
                    <a:lstStyle/>
                    <a:p>
                      <a:endParaRPr lang="ru-RU" dirty="0"/>
                    </a:p>
                  </a:txBody>
                  <a:tcPr/>
                </a:tc>
                <a:tc>
                  <a:txBody>
                    <a:bodyPr/>
                    <a:lstStyle/>
                    <a:p>
                      <a:pPr algn="just"/>
                      <a:r>
                        <a:rPr lang="ru-RU" sz="1100" dirty="0">
                          <a:latin typeface="Times New Roman" panose="02020603050405020304" pitchFamily="18" charset="0"/>
                          <a:cs typeface="Times New Roman" panose="02020603050405020304" pitchFamily="18" charset="0"/>
                        </a:rPr>
                        <a:t>на осуществление  полномочий по государственному управлению охраной труда </a:t>
                      </a:r>
                    </a:p>
                  </a:txBody>
                  <a:tcPr/>
                </a:tc>
                <a:tc>
                  <a:txBody>
                    <a:bodyPr/>
                    <a:lstStyle/>
                    <a:p>
                      <a:pPr algn="ctr"/>
                      <a:r>
                        <a:rPr lang="ru-RU" sz="1100" dirty="0">
                          <a:latin typeface="Times New Roman" panose="02020603050405020304" pitchFamily="18" charset="0"/>
                          <a:cs typeface="Times New Roman" panose="02020603050405020304" pitchFamily="18" charset="0"/>
                        </a:rPr>
                        <a:t>877946</a:t>
                      </a:r>
                    </a:p>
                  </a:txBody>
                  <a:tcPr/>
                </a:tc>
                <a:tc>
                  <a:txBody>
                    <a:bodyPr/>
                    <a:lstStyle/>
                    <a:p>
                      <a:pPr algn="ctr"/>
                      <a:r>
                        <a:rPr lang="ru-RU" sz="1100" dirty="0">
                          <a:latin typeface="Times New Roman" panose="02020603050405020304" pitchFamily="18" charset="0"/>
                          <a:cs typeface="Times New Roman" panose="02020603050405020304" pitchFamily="18" charset="0"/>
                        </a:rPr>
                        <a:t>909860</a:t>
                      </a:r>
                    </a:p>
                  </a:txBody>
                  <a:tcPr/>
                </a:tc>
                <a:tc>
                  <a:txBody>
                    <a:bodyPr/>
                    <a:lstStyle/>
                    <a:p>
                      <a:pPr algn="ctr"/>
                      <a:r>
                        <a:rPr lang="ru-RU" sz="1100" dirty="0">
                          <a:latin typeface="Times New Roman" panose="02020603050405020304" pitchFamily="18" charset="0"/>
                          <a:cs typeface="Times New Roman" panose="02020603050405020304" pitchFamily="18" charset="0"/>
                        </a:rPr>
                        <a:t>946950</a:t>
                      </a:r>
                    </a:p>
                  </a:txBody>
                  <a:tcPr/>
                </a:tc>
                <a:tc>
                  <a:txBody>
                    <a:bodyPr/>
                    <a:lstStyle/>
                    <a:p>
                      <a:pPr algn="ctr"/>
                      <a:r>
                        <a:rPr lang="ru-RU" sz="1100" dirty="0">
                          <a:latin typeface="Times New Roman" panose="02020603050405020304" pitchFamily="18" charset="0"/>
                          <a:cs typeface="Times New Roman" panose="02020603050405020304" pitchFamily="18" charset="0"/>
                        </a:rPr>
                        <a:t>992018</a:t>
                      </a:r>
                    </a:p>
                  </a:txBody>
                  <a:tcPr/>
                </a:tc>
                <a:tc>
                  <a:txBody>
                    <a:bodyPr/>
                    <a:lstStyle/>
                    <a:p>
                      <a:pPr algn="ctr"/>
                      <a:r>
                        <a:rPr lang="ru-RU" sz="1100" dirty="0">
                          <a:latin typeface="Times New Roman" panose="02020603050405020304" pitchFamily="18" charset="0"/>
                          <a:cs typeface="Times New Roman" panose="02020603050405020304" pitchFamily="18" charset="0"/>
                        </a:rPr>
                        <a:t>1029099</a:t>
                      </a:r>
                    </a:p>
                  </a:txBody>
                  <a:tcPr/>
                </a:tc>
                <a:extLst>
                  <a:ext uri="{0D108BD9-81ED-4DB2-BD59-A6C34878D82A}">
                    <a16:rowId xmlns:a16="http://schemas.microsoft.com/office/drawing/2014/main" val="2488873894"/>
                  </a:ext>
                </a:extLst>
              </a:tr>
              <a:tr h="0">
                <a:tc vMerge="1">
                  <a:txBody>
                    <a:bodyPr/>
                    <a:lstStyle/>
                    <a:p>
                      <a:endParaRPr lang="ru-RU" dirty="0"/>
                    </a:p>
                  </a:txBody>
                  <a:tcPr/>
                </a:tc>
                <a:tc>
                  <a:txBody>
                    <a:bodyPr/>
                    <a:lstStyle/>
                    <a:p>
                      <a:r>
                        <a:rPr lang="ru-RU" sz="1100" dirty="0">
                          <a:latin typeface="Times New Roman" panose="02020603050405020304" pitchFamily="18" charset="0"/>
                          <a:cs typeface="Times New Roman" panose="02020603050405020304" pitchFamily="18" charset="0"/>
                        </a:rPr>
                        <a:t>на реализацию полномочия по установлению регулируемых тарифов на регулярные перевозки пассажиров и багажа </a:t>
                      </a:r>
                    </a:p>
                  </a:txBody>
                  <a:tcPr/>
                </a:tc>
                <a:tc>
                  <a:txBody>
                    <a:bodyPr/>
                    <a:lstStyle/>
                    <a:p>
                      <a:pPr algn="ctr"/>
                      <a:endParaRPr lang="ru-RU" sz="1100" dirty="0">
                        <a:latin typeface="Times New Roman" panose="02020603050405020304" pitchFamily="18" charset="0"/>
                        <a:cs typeface="Times New Roman" panose="02020603050405020304" pitchFamily="18" charset="0"/>
                      </a:endParaRPr>
                    </a:p>
                  </a:txBody>
                  <a:tcPr/>
                </a:tc>
                <a:tc>
                  <a:txBody>
                    <a:bodyPr/>
                    <a:lstStyle/>
                    <a:p>
                      <a:pPr algn="ctr"/>
                      <a:r>
                        <a:rPr lang="ru-RU" sz="1100" dirty="0">
                          <a:latin typeface="Times New Roman" panose="02020603050405020304" pitchFamily="18" charset="0"/>
                          <a:cs typeface="Times New Roman" panose="02020603050405020304" pitchFamily="18" charset="0"/>
                        </a:rPr>
                        <a:t>3387,08</a:t>
                      </a:r>
                    </a:p>
                  </a:txBody>
                  <a:tcPr/>
                </a:tc>
                <a:tc>
                  <a:txBody>
                    <a:bodyPr/>
                    <a:lstStyle/>
                    <a:p>
                      <a:pPr algn="ctr"/>
                      <a:r>
                        <a:rPr lang="ru-RU" sz="1100" dirty="0">
                          <a:latin typeface="Times New Roman" panose="02020603050405020304" pitchFamily="18" charset="0"/>
                          <a:cs typeface="Times New Roman" panose="02020603050405020304" pitchFamily="18" charset="0"/>
                        </a:rPr>
                        <a:t>3387,08</a:t>
                      </a:r>
                    </a:p>
                  </a:txBody>
                  <a:tcPr/>
                </a:tc>
                <a:tc>
                  <a:txBody>
                    <a:bodyPr/>
                    <a:lstStyle/>
                    <a:p>
                      <a:pPr algn="ctr"/>
                      <a:r>
                        <a:rPr lang="ru-RU" sz="1100" dirty="0">
                          <a:latin typeface="Times New Roman" panose="02020603050405020304" pitchFamily="18" charset="0"/>
                          <a:cs typeface="Times New Roman" panose="02020603050405020304" pitchFamily="18" charset="0"/>
                        </a:rPr>
                        <a:t>3387,08</a:t>
                      </a:r>
                    </a:p>
                  </a:txBody>
                  <a:tcPr/>
                </a:tc>
                <a:tc>
                  <a:txBody>
                    <a:bodyPr/>
                    <a:lstStyle/>
                    <a:p>
                      <a:pPr algn="ctr"/>
                      <a:r>
                        <a:rPr lang="ru-RU" sz="1100" dirty="0">
                          <a:latin typeface="Times New Roman" panose="02020603050405020304" pitchFamily="18" charset="0"/>
                          <a:cs typeface="Times New Roman" panose="02020603050405020304" pitchFamily="18" charset="0"/>
                        </a:rPr>
                        <a:t>3387,08</a:t>
                      </a:r>
                    </a:p>
                  </a:txBody>
                  <a:tcPr/>
                </a:tc>
                <a:extLst>
                  <a:ext uri="{0D108BD9-81ED-4DB2-BD59-A6C34878D82A}">
                    <a16:rowId xmlns:a16="http://schemas.microsoft.com/office/drawing/2014/main" val="701419373"/>
                  </a:ext>
                </a:extLst>
              </a:tr>
              <a:tr h="370840">
                <a:tc vMerge="1">
                  <a:txBody>
                    <a:bodyPr/>
                    <a:lstStyle/>
                    <a:p>
                      <a:endParaRPr lang="ru-RU" dirty="0"/>
                    </a:p>
                  </a:txBody>
                  <a:tcPr/>
                </a:tc>
                <a:tc>
                  <a:txBody>
                    <a:bodyPr/>
                    <a:lstStyle/>
                    <a:p>
                      <a:r>
                        <a:rPr lang="ru-RU" sz="1100" dirty="0">
                          <a:latin typeface="Times New Roman" panose="02020603050405020304" pitchFamily="18" charset="0"/>
                          <a:cs typeface="Times New Roman" panose="02020603050405020304" pitchFamily="18" charset="0"/>
                        </a:rPr>
                        <a:t>на осуществление полномочия по возмещению специализированным службам по вопросам похоронного дела стоимости услуг по погребению умерших</a:t>
                      </a:r>
                    </a:p>
                  </a:txBody>
                  <a:tcPr/>
                </a:tc>
                <a:tc>
                  <a:txBody>
                    <a:bodyPr/>
                    <a:lstStyle/>
                    <a:p>
                      <a:pPr algn="ctr"/>
                      <a:endParaRPr lang="ru-RU" sz="1100" dirty="0">
                        <a:latin typeface="Times New Roman" panose="02020603050405020304" pitchFamily="18" charset="0"/>
                        <a:cs typeface="Times New Roman" panose="02020603050405020304" pitchFamily="18" charset="0"/>
                      </a:endParaRPr>
                    </a:p>
                  </a:txBody>
                  <a:tcPr/>
                </a:tc>
                <a:tc>
                  <a:txBody>
                    <a:bodyPr/>
                    <a:lstStyle/>
                    <a:p>
                      <a:pPr algn="ctr"/>
                      <a:endParaRPr lang="ru-RU" sz="1100" dirty="0">
                        <a:latin typeface="Times New Roman" panose="02020603050405020304" pitchFamily="18" charset="0"/>
                        <a:cs typeface="Times New Roman" panose="02020603050405020304" pitchFamily="18" charset="0"/>
                      </a:endParaRPr>
                    </a:p>
                  </a:txBody>
                  <a:tcPr/>
                </a:tc>
                <a:tc>
                  <a:txBody>
                    <a:bodyPr/>
                    <a:lstStyle/>
                    <a:p>
                      <a:pPr algn="ctr"/>
                      <a:r>
                        <a:rPr lang="ru-RU" sz="1100" dirty="0">
                          <a:latin typeface="Times New Roman" panose="02020603050405020304" pitchFamily="18" charset="0"/>
                          <a:cs typeface="Times New Roman" panose="02020603050405020304" pitchFamily="18" charset="0"/>
                        </a:rPr>
                        <a:t>17678</a:t>
                      </a:r>
                    </a:p>
                  </a:txBody>
                  <a:tcPr/>
                </a:tc>
                <a:tc>
                  <a:txBody>
                    <a:bodyPr/>
                    <a:lstStyle/>
                    <a:p>
                      <a:pPr algn="ctr"/>
                      <a:r>
                        <a:rPr lang="ru-RU" sz="1100" dirty="0">
                          <a:latin typeface="Times New Roman" panose="02020603050405020304" pitchFamily="18" charset="0"/>
                          <a:cs typeface="Times New Roman" panose="02020603050405020304" pitchFamily="18" charset="0"/>
                        </a:rPr>
                        <a:t>18759</a:t>
                      </a:r>
                    </a:p>
                  </a:txBody>
                  <a:tcPr/>
                </a:tc>
                <a:tc>
                  <a:txBody>
                    <a:bodyPr/>
                    <a:lstStyle/>
                    <a:p>
                      <a:pPr algn="ctr"/>
                      <a:r>
                        <a:rPr lang="ru-RU" sz="1100" dirty="0">
                          <a:latin typeface="Times New Roman" panose="02020603050405020304" pitchFamily="18" charset="0"/>
                          <a:cs typeface="Times New Roman" panose="02020603050405020304" pitchFamily="18" charset="0"/>
                        </a:rPr>
                        <a:t>19509</a:t>
                      </a:r>
                    </a:p>
                  </a:txBody>
                  <a:tcPr/>
                </a:tc>
                <a:extLst>
                  <a:ext uri="{0D108BD9-81ED-4DB2-BD59-A6C34878D82A}">
                    <a16:rowId xmlns:a16="http://schemas.microsoft.com/office/drawing/2014/main" val="3146281399"/>
                  </a:ext>
                </a:extLst>
              </a:tr>
              <a:tr h="370840">
                <a:tc vMerge="1">
                  <a:txBody>
                    <a:bodyPr/>
                    <a:lstStyle/>
                    <a:p>
                      <a:endParaRPr lang="ru-RU" dirty="0"/>
                    </a:p>
                  </a:txBody>
                  <a:tcPr/>
                </a:tc>
                <a:tc>
                  <a:txBody>
                    <a:bodyPr/>
                    <a:lstStyle/>
                    <a:p>
                      <a:r>
                        <a:rPr lang="ru-RU" sz="1100" dirty="0">
                          <a:latin typeface="Times New Roman" panose="02020603050405020304" pitchFamily="18" charset="0"/>
                          <a:cs typeface="Times New Roman" panose="02020603050405020304" pitchFamily="18" charset="0"/>
                        </a:rPr>
                        <a:t>на осуществление первичного воинского учета на территориях, где отсутствуют военные комиссариаты</a:t>
                      </a:r>
                    </a:p>
                  </a:txBody>
                  <a:tcPr/>
                </a:tc>
                <a:tc>
                  <a:txBody>
                    <a:bodyPr/>
                    <a:lstStyle/>
                    <a:p>
                      <a:pPr algn="ctr"/>
                      <a:r>
                        <a:rPr lang="ru-RU" sz="1100" dirty="0">
                          <a:latin typeface="Times New Roman" panose="02020603050405020304" pitchFamily="18" charset="0"/>
                          <a:cs typeface="Times New Roman" panose="02020603050405020304" pitchFamily="18" charset="0"/>
                        </a:rPr>
                        <a:t>1000749</a:t>
                      </a:r>
                    </a:p>
                  </a:txBody>
                  <a:tcPr/>
                </a:tc>
                <a:tc>
                  <a:txBody>
                    <a:bodyPr/>
                    <a:lstStyle/>
                    <a:p>
                      <a:pPr algn="ctr"/>
                      <a:r>
                        <a:rPr lang="ru-RU" sz="1100" dirty="0">
                          <a:latin typeface="Times New Roman" panose="02020603050405020304" pitchFamily="18" charset="0"/>
                          <a:cs typeface="Times New Roman" panose="02020603050405020304" pitchFamily="18" charset="0"/>
                        </a:rPr>
                        <a:t>1100382</a:t>
                      </a:r>
                    </a:p>
                  </a:txBody>
                  <a:tcPr/>
                </a:tc>
                <a:tc>
                  <a:txBody>
                    <a:bodyPr/>
                    <a:lstStyle/>
                    <a:p>
                      <a:pPr algn="ctr"/>
                      <a:r>
                        <a:rPr lang="ru-RU" sz="1100" dirty="0">
                          <a:latin typeface="Times New Roman" panose="02020603050405020304" pitchFamily="18" charset="0"/>
                          <a:cs typeface="Times New Roman" panose="02020603050405020304" pitchFamily="18" charset="0"/>
                        </a:rPr>
                        <a:t>1293510</a:t>
                      </a:r>
                    </a:p>
                  </a:txBody>
                  <a:tcPr/>
                </a:tc>
                <a:tc>
                  <a:txBody>
                    <a:bodyPr/>
                    <a:lstStyle/>
                    <a:p>
                      <a:pPr algn="ctr"/>
                      <a:r>
                        <a:rPr lang="ru-RU" sz="1100" dirty="0">
                          <a:latin typeface="Times New Roman" panose="02020603050405020304" pitchFamily="18" charset="0"/>
                          <a:cs typeface="Times New Roman" panose="02020603050405020304" pitchFamily="18" charset="0"/>
                        </a:rPr>
                        <a:t>1353384</a:t>
                      </a:r>
                    </a:p>
                  </a:txBody>
                  <a:tcPr/>
                </a:tc>
                <a:tc>
                  <a:txBody>
                    <a:bodyPr/>
                    <a:lstStyle/>
                    <a:p>
                      <a:pPr algn="ctr"/>
                      <a:r>
                        <a:rPr lang="ru-RU" sz="1100" dirty="0">
                          <a:latin typeface="Times New Roman" panose="02020603050405020304" pitchFamily="18" charset="0"/>
                          <a:cs typeface="Times New Roman" panose="02020603050405020304" pitchFamily="18" charset="0"/>
                        </a:rPr>
                        <a:t>1402380</a:t>
                      </a:r>
                    </a:p>
                  </a:txBody>
                  <a:tcPr/>
                </a:tc>
                <a:extLst>
                  <a:ext uri="{0D108BD9-81ED-4DB2-BD59-A6C34878D82A}">
                    <a16:rowId xmlns:a16="http://schemas.microsoft.com/office/drawing/2014/main" val="1476734881"/>
                  </a:ext>
                </a:extLst>
              </a:tr>
              <a:tr h="370840">
                <a:tc vMerge="1">
                  <a:txBody>
                    <a:bodyPr/>
                    <a:lstStyle/>
                    <a:p>
                      <a:endParaRPr lang="ru-RU" dirty="0"/>
                    </a:p>
                  </a:txBody>
                  <a:tcPr/>
                </a:tc>
                <a:tc>
                  <a:txBody>
                    <a:bodyPr/>
                    <a:lstStyle/>
                    <a:p>
                      <a:r>
                        <a:rPr lang="ru-RU" sz="1100" dirty="0">
                          <a:latin typeface="Times New Roman" panose="02020603050405020304" pitchFamily="18" charset="0"/>
                          <a:cs typeface="Times New Roman" panose="02020603050405020304" pitchFamily="18" charset="0"/>
                        </a:rPr>
                        <a:t>на осуществление полномочий по составлению (изменению) списков кандидатов в присяжные заседатели </a:t>
                      </a:r>
                    </a:p>
                  </a:txBody>
                  <a:tcPr/>
                </a:tc>
                <a:tc>
                  <a:txBody>
                    <a:bodyPr/>
                    <a:lstStyle/>
                    <a:p>
                      <a:pPr algn="ctr"/>
                      <a:r>
                        <a:rPr lang="ru-RU" sz="1100" dirty="0">
                          <a:latin typeface="Times New Roman" panose="02020603050405020304" pitchFamily="18" charset="0"/>
                          <a:cs typeface="Times New Roman" panose="02020603050405020304" pitchFamily="18" charset="0"/>
                        </a:rPr>
                        <a:t>18445,44</a:t>
                      </a:r>
                    </a:p>
                  </a:txBody>
                  <a:tcPr/>
                </a:tc>
                <a:tc>
                  <a:txBody>
                    <a:bodyPr/>
                    <a:lstStyle/>
                    <a:p>
                      <a:pPr algn="ctr"/>
                      <a:r>
                        <a:rPr lang="ru-RU" sz="1100" dirty="0">
                          <a:latin typeface="Times New Roman" panose="02020603050405020304" pitchFamily="18" charset="0"/>
                          <a:cs typeface="Times New Roman" panose="02020603050405020304" pitchFamily="18" charset="0"/>
                        </a:rPr>
                        <a:t>123474</a:t>
                      </a:r>
                    </a:p>
                  </a:txBody>
                  <a:tcPr/>
                </a:tc>
                <a:tc>
                  <a:txBody>
                    <a:bodyPr/>
                    <a:lstStyle/>
                    <a:p>
                      <a:pPr algn="ctr"/>
                      <a:r>
                        <a:rPr lang="ru-RU" sz="1100" dirty="0">
                          <a:latin typeface="Times New Roman" panose="02020603050405020304" pitchFamily="18" charset="0"/>
                          <a:cs typeface="Times New Roman" panose="02020603050405020304" pitchFamily="18" charset="0"/>
                        </a:rPr>
                        <a:t>2240</a:t>
                      </a:r>
                    </a:p>
                  </a:txBody>
                  <a:tcPr/>
                </a:tc>
                <a:tc>
                  <a:txBody>
                    <a:bodyPr/>
                    <a:lstStyle/>
                    <a:p>
                      <a:pPr algn="ctr"/>
                      <a:r>
                        <a:rPr lang="ru-RU" sz="1100" dirty="0">
                          <a:latin typeface="Times New Roman" panose="02020603050405020304" pitchFamily="18" charset="0"/>
                          <a:cs typeface="Times New Roman" panose="02020603050405020304" pitchFamily="18" charset="0"/>
                        </a:rPr>
                        <a:t>2351</a:t>
                      </a:r>
                    </a:p>
                  </a:txBody>
                  <a:tcPr/>
                </a:tc>
                <a:tc>
                  <a:txBody>
                    <a:bodyPr/>
                    <a:lstStyle/>
                    <a:p>
                      <a:pPr algn="ctr"/>
                      <a:r>
                        <a:rPr lang="ru-RU" sz="1100" dirty="0">
                          <a:latin typeface="Times New Roman" panose="02020603050405020304" pitchFamily="18" charset="0"/>
                          <a:cs typeface="Times New Roman" panose="02020603050405020304" pitchFamily="18" charset="0"/>
                        </a:rPr>
                        <a:t>2094</a:t>
                      </a:r>
                    </a:p>
                  </a:txBody>
                  <a:tcPr/>
                </a:tc>
                <a:extLst>
                  <a:ext uri="{0D108BD9-81ED-4DB2-BD59-A6C34878D82A}">
                    <a16:rowId xmlns:a16="http://schemas.microsoft.com/office/drawing/2014/main" val="1996379826"/>
                  </a:ext>
                </a:extLst>
              </a:tr>
              <a:tr h="276334">
                <a:tc vMerge="1">
                  <a:txBody>
                    <a:bodyPr/>
                    <a:lstStyle/>
                    <a:p>
                      <a:endParaRPr lang="ru-RU" dirty="0"/>
                    </a:p>
                  </a:txBody>
                  <a:tcPr/>
                </a:tc>
                <a:tc>
                  <a:txBody>
                    <a:bodyPr/>
                    <a:lstStyle/>
                    <a:p>
                      <a:r>
                        <a:rPr lang="ru-RU" sz="1100" b="1" dirty="0">
                          <a:latin typeface="Times New Roman" panose="02020603050405020304" pitchFamily="18" charset="0"/>
                          <a:cs typeface="Times New Roman" panose="02020603050405020304" pitchFamily="18" charset="0"/>
                        </a:rPr>
                        <a:t> </a:t>
                      </a:r>
                      <a:r>
                        <a:rPr lang="ru-RU" sz="1100" b="0" dirty="0">
                          <a:latin typeface="Times New Roman" panose="02020603050405020304" pitchFamily="18" charset="0"/>
                          <a:cs typeface="Times New Roman" panose="02020603050405020304" pitchFamily="18" charset="0"/>
                        </a:rPr>
                        <a:t>на проведение Всероссийской переписи населения 2020 года</a:t>
                      </a:r>
                    </a:p>
                  </a:txBody>
                  <a:tcPr/>
                </a:tc>
                <a:tc>
                  <a:txBody>
                    <a:bodyPr/>
                    <a:lstStyle/>
                    <a:p>
                      <a:pPr algn="ctr"/>
                      <a:r>
                        <a:rPr lang="ru-RU" sz="1100" b="0" dirty="0">
                          <a:latin typeface="Times New Roman" panose="02020603050405020304" pitchFamily="18" charset="0"/>
                          <a:cs typeface="Times New Roman" panose="02020603050405020304" pitchFamily="18" charset="0"/>
                        </a:rPr>
                        <a:t>192336</a:t>
                      </a:r>
                    </a:p>
                  </a:txBody>
                  <a:tcPr/>
                </a:tc>
                <a:tc>
                  <a:txBody>
                    <a:bodyPr/>
                    <a:lstStyle/>
                    <a:p>
                      <a:pPr algn="ctr"/>
                      <a:endParaRPr lang="ru-RU" sz="1100" b="0" dirty="0">
                        <a:latin typeface="Times New Roman" panose="02020603050405020304" pitchFamily="18" charset="0"/>
                        <a:cs typeface="Times New Roman" panose="02020603050405020304" pitchFamily="18" charset="0"/>
                      </a:endParaRPr>
                    </a:p>
                  </a:txBody>
                  <a:tcPr/>
                </a:tc>
                <a:tc>
                  <a:txBody>
                    <a:bodyPr/>
                    <a:lstStyle/>
                    <a:p>
                      <a:pPr algn="ctr"/>
                      <a:endParaRPr lang="ru-RU" sz="1100" b="1" dirty="0">
                        <a:latin typeface="Times New Roman" panose="02020603050405020304" pitchFamily="18" charset="0"/>
                        <a:cs typeface="Times New Roman" panose="02020603050405020304" pitchFamily="18" charset="0"/>
                      </a:endParaRPr>
                    </a:p>
                  </a:txBody>
                  <a:tcPr/>
                </a:tc>
                <a:tc>
                  <a:txBody>
                    <a:bodyPr/>
                    <a:lstStyle/>
                    <a:p>
                      <a:pPr algn="ctr"/>
                      <a:endParaRPr lang="ru-RU" sz="1100" b="1" dirty="0">
                        <a:latin typeface="Times New Roman" panose="02020603050405020304" pitchFamily="18" charset="0"/>
                        <a:cs typeface="Times New Roman" panose="02020603050405020304" pitchFamily="18" charset="0"/>
                      </a:endParaRPr>
                    </a:p>
                  </a:txBody>
                  <a:tcPr/>
                </a:tc>
                <a:tc>
                  <a:txBody>
                    <a:bodyPr/>
                    <a:lstStyle/>
                    <a:p>
                      <a:pPr algn="ctr"/>
                      <a:endParaRPr lang="ru-RU" sz="11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28700225"/>
                  </a:ext>
                </a:extLst>
              </a:tr>
              <a:tr h="163630">
                <a:tc vMerge="1">
                  <a:txBody>
                    <a:bodyPr/>
                    <a:lstStyle/>
                    <a:p>
                      <a:endParaRPr lang="ru-RU" dirty="0"/>
                    </a:p>
                  </a:txBody>
                  <a:tcPr/>
                </a:tc>
                <a:tc>
                  <a:txBody>
                    <a:bodyPr/>
                    <a:lstStyle/>
                    <a:p>
                      <a:r>
                        <a:rPr lang="ru-RU" sz="1100" b="0" dirty="0">
                          <a:latin typeface="Times New Roman" panose="02020603050405020304" pitchFamily="18" charset="0"/>
                          <a:cs typeface="Times New Roman" panose="02020603050405020304" pitchFamily="18" charset="0"/>
                        </a:rPr>
                        <a:t>единая субвенция</a:t>
                      </a:r>
                    </a:p>
                  </a:txBody>
                  <a:tcPr/>
                </a:tc>
                <a:tc>
                  <a:txBody>
                    <a:bodyPr/>
                    <a:lstStyle/>
                    <a:p>
                      <a:pPr algn="ctr"/>
                      <a:r>
                        <a:rPr lang="ru-RU" sz="1100" b="0" dirty="0">
                          <a:latin typeface="Times New Roman" panose="02020603050405020304" pitchFamily="18" charset="0"/>
                          <a:cs typeface="Times New Roman" panose="02020603050405020304" pitchFamily="18" charset="0"/>
                        </a:rPr>
                        <a:t>1966108</a:t>
                      </a:r>
                    </a:p>
                  </a:txBody>
                  <a:tcPr/>
                </a:tc>
                <a:tc>
                  <a:txBody>
                    <a:bodyPr/>
                    <a:lstStyle/>
                    <a:p>
                      <a:pPr algn="ctr"/>
                      <a:r>
                        <a:rPr lang="ru-RU" sz="1100" b="0" dirty="0">
                          <a:latin typeface="Times New Roman" panose="02020603050405020304" pitchFamily="18" charset="0"/>
                          <a:cs typeface="Times New Roman" panose="02020603050405020304" pitchFamily="18" charset="0"/>
                        </a:rPr>
                        <a:t>2043385</a:t>
                      </a:r>
                    </a:p>
                  </a:txBody>
                  <a:tcPr/>
                </a:tc>
                <a:tc>
                  <a:txBody>
                    <a:bodyPr/>
                    <a:lstStyle/>
                    <a:p>
                      <a:pPr algn="ctr"/>
                      <a:r>
                        <a:rPr lang="ru-RU" sz="1100" b="0" dirty="0">
                          <a:latin typeface="Times New Roman" panose="02020603050405020304" pitchFamily="18" charset="0"/>
                          <a:cs typeface="Times New Roman" panose="02020603050405020304" pitchFamily="18" charset="0"/>
                        </a:rPr>
                        <a:t>2217504</a:t>
                      </a:r>
                    </a:p>
                  </a:txBody>
                  <a:tcPr/>
                </a:tc>
                <a:tc>
                  <a:txBody>
                    <a:bodyPr/>
                    <a:lstStyle/>
                    <a:p>
                      <a:pPr algn="ctr"/>
                      <a:r>
                        <a:rPr lang="ru-RU" sz="1100" b="0" dirty="0">
                          <a:latin typeface="Times New Roman" panose="02020603050405020304" pitchFamily="18" charset="0"/>
                          <a:cs typeface="Times New Roman" panose="02020603050405020304" pitchFamily="18" charset="0"/>
                        </a:rPr>
                        <a:t>2329271</a:t>
                      </a:r>
                    </a:p>
                  </a:txBody>
                  <a:tcPr/>
                </a:tc>
                <a:tc>
                  <a:txBody>
                    <a:bodyPr/>
                    <a:lstStyle/>
                    <a:p>
                      <a:pPr algn="ctr"/>
                      <a:r>
                        <a:rPr lang="ru-RU" sz="1100" b="0" dirty="0">
                          <a:latin typeface="Times New Roman" panose="02020603050405020304" pitchFamily="18" charset="0"/>
                          <a:cs typeface="Times New Roman" panose="02020603050405020304" pitchFamily="18" charset="0"/>
                        </a:rPr>
                        <a:t>2422441</a:t>
                      </a:r>
                    </a:p>
                  </a:txBody>
                  <a:tcPr/>
                </a:tc>
                <a:extLst>
                  <a:ext uri="{0D108BD9-81ED-4DB2-BD59-A6C34878D82A}">
                    <a16:rowId xmlns:a16="http://schemas.microsoft.com/office/drawing/2014/main" val="3818377663"/>
                  </a:ext>
                </a:extLst>
              </a:tr>
              <a:tr h="370840">
                <a:tc vMerge="1">
                  <a:txBody>
                    <a:bodyPr/>
                    <a:lstStyle/>
                    <a:p>
                      <a:endParaRPr lang="ru-RU" dirty="0"/>
                    </a:p>
                  </a:txBody>
                  <a:tcPr/>
                </a:tc>
                <a:tc>
                  <a:txBody>
                    <a:bodyPr/>
                    <a:lstStyle/>
                    <a:p>
                      <a:r>
                        <a:rPr lang="ru-RU" sz="1100" b="0" dirty="0">
                          <a:latin typeface="Times New Roman" panose="02020603050405020304" pitchFamily="18" charset="0"/>
                          <a:cs typeface="Times New Roman" panose="02020603050405020304" pitchFamily="18" charset="0"/>
                        </a:rPr>
                        <a:t> на государственную регистрацию актов гражданского состояния</a:t>
                      </a:r>
                    </a:p>
                  </a:txBody>
                  <a:tcPr/>
                </a:tc>
                <a:tc>
                  <a:txBody>
                    <a:bodyPr/>
                    <a:lstStyle/>
                    <a:p>
                      <a:pPr algn="ctr"/>
                      <a:r>
                        <a:rPr lang="ru-RU" sz="1100" b="0" dirty="0">
                          <a:latin typeface="Times New Roman" panose="02020603050405020304" pitchFamily="18" charset="0"/>
                          <a:cs typeface="Times New Roman" panose="02020603050405020304" pitchFamily="18" charset="0"/>
                        </a:rPr>
                        <a:t>1046394</a:t>
                      </a:r>
                    </a:p>
                  </a:txBody>
                  <a:tcPr/>
                </a:tc>
                <a:tc>
                  <a:txBody>
                    <a:bodyPr/>
                    <a:lstStyle/>
                    <a:p>
                      <a:pPr algn="ctr"/>
                      <a:r>
                        <a:rPr lang="ru-RU" sz="1100" b="0" dirty="0">
                          <a:latin typeface="Times New Roman" panose="02020603050405020304" pitchFamily="18" charset="0"/>
                          <a:cs typeface="Times New Roman" panose="02020603050405020304" pitchFamily="18" charset="0"/>
                        </a:rPr>
                        <a:t>1132223</a:t>
                      </a:r>
                    </a:p>
                  </a:txBody>
                  <a:tcPr/>
                </a:tc>
                <a:tc>
                  <a:txBody>
                    <a:bodyPr/>
                    <a:lstStyle/>
                    <a:p>
                      <a:pPr algn="ctr"/>
                      <a:r>
                        <a:rPr lang="ru-RU" sz="1100" b="0" dirty="0">
                          <a:latin typeface="Times New Roman" panose="02020603050405020304" pitchFamily="18" charset="0"/>
                          <a:cs typeface="Times New Roman" panose="02020603050405020304" pitchFamily="18" charset="0"/>
                        </a:rPr>
                        <a:t>1117965</a:t>
                      </a:r>
                    </a:p>
                  </a:txBody>
                  <a:tcPr/>
                </a:tc>
                <a:tc>
                  <a:txBody>
                    <a:bodyPr/>
                    <a:lstStyle/>
                    <a:p>
                      <a:pPr algn="ctr"/>
                      <a:r>
                        <a:rPr lang="ru-RU" sz="1100" b="0" dirty="0">
                          <a:latin typeface="Times New Roman" panose="02020603050405020304" pitchFamily="18" charset="0"/>
                          <a:cs typeface="Times New Roman" panose="02020603050405020304" pitchFamily="18" charset="0"/>
                        </a:rPr>
                        <a:t>1117965</a:t>
                      </a:r>
                    </a:p>
                  </a:txBody>
                  <a:tcPr/>
                </a:tc>
                <a:tc>
                  <a:txBody>
                    <a:bodyPr/>
                    <a:lstStyle/>
                    <a:p>
                      <a:pPr algn="ctr"/>
                      <a:r>
                        <a:rPr lang="ru-RU" sz="1100" b="0" dirty="0">
                          <a:latin typeface="Times New Roman" panose="02020603050405020304" pitchFamily="18" charset="0"/>
                          <a:cs typeface="Times New Roman" panose="02020603050405020304" pitchFamily="18" charset="0"/>
                        </a:rPr>
                        <a:t>1117965</a:t>
                      </a:r>
                    </a:p>
                  </a:txBody>
                  <a:tcPr/>
                </a:tc>
                <a:extLst>
                  <a:ext uri="{0D108BD9-81ED-4DB2-BD59-A6C34878D82A}">
                    <a16:rowId xmlns:a16="http://schemas.microsoft.com/office/drawing/2014/main" val="1330517310"/>
                  </a:ext>
                </a:extLst>
              </a:tr>
              <a:tr h="256674">
                <a:tc vMerge="1">
                  <a:txBody>
                    <a:bodyPr/>
                    <a:lstStyle/>
                    <a:p>
                      <a:endParaRPr lang="ru-RU" dirty="0"/>
                    </a:p>
                  </a:txBody>
                  <a:tcPr/>
                </a:tc>
                <a:tc>
                  <a:txBody>
                    <a:bodyPr/>
                    <a:lstStyle/>
                    <a:p>
                      <a:r>
                        <a:rPr lang="ru-RU" sz="1100" b="0" dirty="0">
                          <a:latin typeface="Times New Roman" panose="02020603050405020304" pitchFamily="18" charset="0"/>
                          <a:cs typeface="Times New Roman" panose="02020603050405020304" pitchFamily="18" charset="0"/>
                        </a:rPr>
                        <a:t>прочие субвенции</a:t>
                      </a:r>
                    </a:p>
                  </a:txBody>
                  <a:tcPr/>
                </a:tc>
                <a:tc>
                  <a:txBody>
                    <a:bodyPr/>
                    <a:lstStyle/>
                    <a:p>
                      <a:pPr algn="ctr"/>
                      <a:r>
                        <a:rPr lang="ru-RU" sz="1100" b="0" dirty="0">
                          <a:latin typeface="Times New Roman" panose="02020603050405020304" pitchFamily="18" charset="0"/>
                          <a:cs typeface="Times New Roman" panose="02020603050405020304" pitchFamily="18" charset="0"/>
                        </a:rPr>
                        <a:t>204174</a:t>
                      </a:r>
                    </a:p>
                  </a:txBody>
                  <a:tcPr/>
                </a:tc>
                <a:tc>
                  <a:txBody>
                    <a:bodyPr/>
                    <a:lstStyle/>
                    <a:p>
                      <a:pPr algn="ctr"/>
                      <a:r>
                        <a:rPr lang="ru-RU" sz="1100" b="0" dirty="0">
                          <a:latin typeface="Times New Roman" panose="02020603050405020304" pitchFamily="18" charset="0"/>
                          <a:cs typeface="Times New Roman" panose="02020603050405020304" pitchFamily="18" charset="0"/>
                        </a:rPr>
                        <a:t>265185</a:t>
                      </a:r>
                    </a:p>
                  </a:txBody>
                  <a:tcPr/>
                </a:tc>
                <a:tc>
                  <a:txBody>
                    <a:bodyPr/>
                    <a:lstStyle/>
                    <a:p>
                      <a:pPr algn="ctr"/>
                      <a:r>
                        <a:rPr lang="ru-RU" sz="1100" b="0" dirty="0">
                          <a:latin typeface="Times New Roman" panose="02020603050405020304" pitchFamily="18" charset="0"/>
                          <a:cs typeface="Times New Roman" panose="02020603050405020304" pitchFamily="18" charset="0"/>
                        </a:rPr>
                        <a:t>265185</a:t>
                      </a:r>
                    </a:p>
                  </a:txBody>
                  <a:tcPr/>
                </a:tc>
                <a:tc>
                  <a:txBody>
                    <a:bodyPr/>
                    <a:lstStyle/>
                    <a:p>
                      <a:pPr algn="ctr"/>
                      <a:r>
                        <a:rPr lang="ru-RU" sz="1100" b="0" dirty="0">
                          <a:latin typeface="Times New Roman" panose="02020603050405020304" pitchFamily="18" charset="0"/>
                          <a:cs typeface="Times New Roman" panose="02020603050405020304" pitchFamily="18" charset="0"/>
                        </a:rPr>
                        <a:t>265185</a:t>
                      </a:r>
                    </a:p>
                  </a:txBody>
                  <a:tcPr/>
                </a:tc>
                <a:tc>
                  <a:txBody>
                    <a:bodyPr/>
                    <a:lstStyle/>
                    <a:p>
                      <a:pPr algn="ctr"/>
                      <a:r>
                        <a:rPr lang="ru-RU" sz="1100" b="0" dirty="0">
                          <a:latin typeface="Times New Roman" panose="02020603050405020304" pitchFamily="18" charset="0"/>
                          <a:cs typeface="Times New Roman" panose="02020603050405020304" pitchFamily="18" charset="0"/>
                        </a:rPr>
                        <a:t>265185</a:t>
                      </a:r>
                    </a:p>
                  </a:txBody>
                  <a:tcPr/>
                </a:tc>
                <a:extLst>
                  <a:ext uri="{0D108BD9-81ED-4DB2-BD59-A6C34878D82A}">
                    <a16:rowId xmlns:a16="http://schemas.microsoft.com/office/drawing/2014/main" val="3836889222"/>
                  </a:ext>
                </a:extLst>
              </a:tr>
              <a:tr h="122436">
                <a:tc>
                  <a:txBody>
                    <a:bodyPr/>
                    <a:lstStyle/>
                    <a:p>
                      <a:endParaRPr lang="ru-RU" dirty="0"/>
                    </a:p>
                  </a:txBody>
                  <a:tcPr/>
                </a:tc>
                <a:tc>
                  <a:txBody>
                    <a:bodyPr/>
                    <a:lstStyle/>
                    <a:p>
                      <a:r>
                        <a:rPr lang="ru-RU" sz="1100" b="1" dirty="0">
                          <a:latin typeface="Times New Roman" panose="02020603050405020304" pitchFamily="18" charset="0"/>
                          <a:cs typeface="Times New Roman" panose="02020603050405020304" pitchFamily="18" charset="0"/>
                        </a:rPr>
                        <a:t>ИТОГО:</a:t>
                      </a:r>
                    </a:p>
                  </a:txBody>
                  <a:tcPr/>
                </a:tc>
                <a:tc>
                  <a:txBody>
                    <a:bodyPr/>
                    <a:lstStyle/>
                    <a:p>
                      <a:pPr algn="ctr"/>
                      <a:r>
                        <a:rPr lang="ru-RU" sz="1100" b="1" dirty="0">
                          <a:latin typeface="Times New Roman" panose="02020603050405020304" pitchFamily="18" charset="0"/>
                          <a:cs typeface="Times New Roman" panose="02020603050405020304" pitchFamily="18" charset="0"/>
                        </a:rPr>
                        <a:t>5306152,44</a:t>
                      </a:r>
                    </a:p>
                  </a:txBody>
                  <a:tcPr/>
                </a:tc>
                <a:tc>
                  <a:txBody>
                    <a:bodyPr/>
                    <a:lstStyle/>
                    <a:p>
                      <a:pPr algn="ctr"/>
                      <a:r>
                        <a:rPr lang="ru-RU" sz="1100" b="1" dirty="0">
                          <a:latin typeface="Times New Roman" panose="02020603050405020304" pitchFamily="18" charset="0"/>
                          <a:cs typeface="Times New Roman" panose="02020603050405020304" pitchFamily="18" charset="0"/>
                        </a:rPr>
                        <a:t>5577896,08</a:t>
                      </a:r>
                    </a:p>
                  </a:txBody>
                  <a:tcPr/>
                </a:tc>
                <a:tc>
                  <a:txBody>
                    <a:bodyPr/>
                    <a:lstStyle/>
                    <a:p>
                      <a:pPr algn="ctr"/>
                      <a:r>
                        <a:rPr lang="ru-RU" sz="1100" b="1" dirty="0">
                          <a:latin typeface="Times New Roman" panose="02020603050405020304" pitchFamily="18" charset="0"/>
                          <a:cs typeface="Times New Roman" panose="02020603050405020304" pitchFamily="18" charset="0"/>
                        </a:rPr>
                        <a:t>5864419,08</a:t>
                      </a:r>
                    </a:p>
                  </a:txBody>
                  <a:tcPr/>
                </a:tc>
                <a:tc>
                  <a:txBody>
                    <a:bodyPr/>
                    <a:lstStyle/>
                    <a:p>
                      <a:pPr algn="ctr"/>
                      <a:r>
                        <a:rPr lang="ru-RU" sz="1100" b="1" dirty="0">
                          <a:latin typeface="Times New Roman" panose="02020603050405020304" pitchFamily="18" charset="0"/>
                          <a:cs typeface="Times New Roman" panose="02020603050405020304" pitchFamily="18" charset="0"/>
                        </a:rPr>
                        <a:t>6082320,08</a:t>
                      </a:r>
                    </a:p>
                  </a:txBody>
                  <a:tcPr/>
                </a:tc>
                <a:tc>
                  <a:txBody>
                    <a:bodyPr/>
                    <a:lstStyle/>
                    <a:p>
                      <a:pPr algn="ctr"/>
                      <a:r>
                        <a:rPr lang="ru-RU" sz="1100" b="1" dirty="0">
                          <a:latin typeface="Times New Roman" panose="02020603050405020304" pitchFamily="18" charset="0"/>
                          <a:cs typeface="Times New Roman" panose="02020603050405020304" pitchFamily="18" charset="0"/>
                        </a:rPr>
                        <a:t>6262060,08</a:t>
                      </a:r>
                    </a:p>
                  </a:txBody>
                  <a:tcPr/>
                </a:tc>
                <a:extLst>
                  <a:ext uri="{0D108BD9-81ED-4DB2-BD59-A6C34878D82A}">
                    <a16:rowId xmlns:a16="http://schemas.microsoft.com/office/drawing/2014/main" val="266688955"/>
                  </a:ext>
                </a:extLst>
              </a:tr>
            </a:tbl>
          </a:graphicData>
        </a:graphic>
      </p:graphicFrame>
      <p:pic>
        <p:nvPicPr>
          <p:cNvPr id="6" name="Рисунок 5" descr="Изображение выглядит как текст&#10;&#10;Автоматически созданное описание">
            <a:extLst>
              <a:ext uri="{FF2B5EF4-FFF2-40B4-BE49-F238E27FC236}">
                <a16:creationId xmlns:a16="http://schemas.microsoft.com/office/drawing/2014/main" id="{FB0746BD-7488-0155-3464-AFAC740C2EBE}"/>
              </a:ext>
            </a:extLst>
          </p:cNvPr>
          <p:cNvPicPr>
            <a:picLocks noChangeAspect="1"/>
          </p:cNvPicPr>
          <p:nvPr/>
        </p:nvPicPr>
        <p:blipFill>
          <a:blip r:embed="rId3"/>
          <a:stretch>
            <a:fillRect/>
          </a:stretch>
        </p:blipFill>
        <p:spPr>
          <a:xfrm>
            <a:off x="284459" y="1242581"/>
            <a:ext cx="928324" cy="595844"/>
          </a:xfrm>
          <a:prstGeom prst="rect">
            <a:avLst/>
          </a:prstGeom>
        </p:spPr>
      </p:pic>
      <p:pic>
        <p:nvPicPr>
          <p:cNvPr id="8" name="Рисунок 7" descr="Изображение выглядит как транспорт, фургон, синий, автобус&#10;&#10;Автоматически созданное описание">
            <a:extLst>
              <a:ext uri="{FF2B5EF4-FFF2-40B4-BE49-F238E27FC236}">
                <a16:creationId xmlns:a16="http://schemas.microsoft.com/office/drawing/2014/main" id="{40170E1F-9F00-6CA2-4A8B-1B2DB2476C59}"/>
              </a:ext>
            </a:extLst>
          </p:cNvPr>
          <p:cNvPicPr>
            <a:picLocks noChangeAspect="1"/>
          </p:cNvPicPr>
          <p:nvPr/>
        </p:nvPicPr>
        <p:blipFill>
          <a:blip r:embed="rId4"/>
          <a:stretch>
            <a:fillRect/>
          </a:stretch>
        </p:blipFill>
        <p:spPr>
          <a:xfrm>
            <a:off x="1414270" y="1242581"/>
            <a:ext cx="886558" cy="762000"/>
          </a:xfrm>
          <a:prstGeom prst="rect">
            <a:avLst/>
          </a:prstGeom>
        </p:spPr>
      </p:pic>
      <p:pic>
        <p:nvPicPr>
          <p:cNvPr id="12" name="Рисунок 11" descr="Изображение выглядит как трава, внешний&#10;&#10;Автоматически созданное описание">
            <a:extLst>
              <a:ext uri="{FF2B5EF4-FFF2-40B4-BE49-F238E27FC236}">
                <a16:creationId xmlns:a16="http://schemas.microsoft.com/office/drawing/2014/main" id="{0BEEFA98-63EC-951B-B851-05A8EFB40517}"/>
              </a:ext>
            </a:extLst>
          </p:cNvPr>
          <p:cNvPicPr>
            <a:picLocks noChangeAspect="1"/>
          </p:cNvPicPr>
          <p:nvPr/>
        </p:nvPicPr>
        <p:blipFill>
          <a:blip r:embed="rId5"/>
          <a:stretch>
            <a:fillRect/>
          </a:stretch>
        </p:blipFill>
        <p:spPr>
          <a:xfrm>
            <a:off x="326054" y="2004581"/>
            <a:ext cx="886727" cy="590560"/>
          </a:xfrm>
          <a:prstGeom prst="rect">
            <a:avLst/>
          </a:prstGeom>
        </p:spPr>
      </p:pic>
      <p:pic>
        <p:nvPicPr>
          <p:cNvPr id="7" name="Рисунок 6" descr="Изображение выглядит как текст&#10;&#10;Автоматически созданное описание">
            <a:extLst>
              <a:ext uri="{FF2B5EF4-FFF2-40B4-BE49-F238E27FC236}">
                <a16:creationId xmlns:a16="http://schemas.microsoft.com/office/drawing/2014/main" id="{D662808A-C925-103C-8145-3346493E1638}"/>
              </a:ext>
            </a:extLst>
          </p:cNvPr>
          <p:cNvPicPr>
            <a:picLocks noChangeAspect="1"/>
          </p:cNvPicPr>
          <p:nvPr/>
        </p:nvPicPr>
        <p:blipFill>
          <a:blip r:embed="rId6"/>
          <a:stretch>
            <a:fillRect/>
          </a:stretch>
        </p:blipFill>
        <p:spPr>
          <a:xfrm>
            <a:off x="1340396" y="2042216"/>
            <a:ext cx="1034306" cy="515289"/>
          </a:xfrm>
          <a:prstGeom prst="rect">
            <a:avLst/>
          </a:prstGeom>
        </p:spPr>
      </p:pic>
      <p:pic>
        <p:nvPicPr>
          <p:cNvPr id="10" name="Рисунок 9" descr="Изображение выглядит как текст, пол, внутренний, стена&#10;&#10;Автоматически созданное описание">
            <a:extLst>
              <a:ext uri="{FF2B5EF4-FFF2-40B4-BE49-F238E27FC236}">
                <a16:creationId xmlns:a16="http://schemas.microsoft.com/office/drawing/2014/main" id="{24481CD2-D4CE-606C-9E00-EA05F097AB66}"/>
              </a:ext>
            </a:extLst>
          </p:cNvPr>
          <p:cNvPicPr>
            <a:picLocks noChangeAspect="1"/>
          </p:cNvPicPr>
          <p:nvPr/>
        </p:nvPicPr>
        <p:blipFill>
          <a:blip r:embed="rId7"/>
          <a:stretch>
            <a:fillRect/>
          </a:stretch>
        </p:blipFill>
        <p:spPr>
          <a:xfrm>
            <a:off x="378312" y="2748342"/>
            <a:ext cx="1041002" cy="611205"/>
          </a:xfrm>
          <a:prstGeom prst="rect">
            <a:avLst/>
          </a:prstGeom>
        </p:spPr>
      </p:pic>
      <p:pic>
        <p:nvPicPr>
          <p:cNvPr id="13" name="Рисунок 12" descr="Изображение выглядит как текст, внутренний&#10;&#10;Автоматически созданное описание">
            <a:extLst>
              <a:ext uri="{FF2B5EF4-FFF2-40B4-BE49-F238E27FC236}">
                <a16:creationId xmlns:a16="http://schemas.microsoft.com/office/drawing/2014/main" id="{2274A3E0-D750-534F-558F-D328AF8C344F}"/>
              </a:ext>
            </a:extLst>
          </p:cNvPr>
          <p:cNvPicPr>
            <a:picLocks noChangeAspect="1"/>
          </p:cNvPicPr>
          <p:nvPr/>
        </p:nvPicPr>
        <p:blipFill>
          <a:blip r:embed="rId8"/>
          <a:stretch>
            <a:fillRect/>
          </a:stretch>
        </p:blipFill>
        <p:spPr>
          <a:xfrm>
            <a:off x="1577852" y="2717377"/>
            <a:ext cx="847753" cy="734886"/>
          </a:xfrm>
          <a:prstGeom prst="rect">
            <a:avLst/>
          </a:prstGeom>
        </p:spPr>
      </p:pic>
      <p:pic>
        <p:nvPicPr>
          <p:cNvPr id="15" name="Рисунок 14">
            <a:extLst>
              <a:ext uri="{FF2B5EF4-FFF2-40B4-BE49-F238E27FC236}">
                <a16:creationId xmlns:a16="http://schemas.microsoft.com/office/drawing/2014/main" id="{5F443940-3E47-6EB2-DE1F-C87BAE154034}"/>
              </a:ext>
            </a:extLst>
          </p:cNvPr>
          <p:cNvPicPr>
            <a:picLocks noChangeAspect="1"/>
          </p:cNvPicPr>
          <p:nvPr/>
        </p:nvPicPr>
        <p:blipFill>
          <a:blip r:embed="rId9"/>
          <a:stretch>
            <a:fillRect/>
          </a:stretch>
        </p:blipFill>
        <p:spPr>
          <a:xfrm>
            <a:off x="326054" y="3459985"/>
            <a:ext cx="946403" cy="961013"/>
          </a:xfrm>
          <a:prstGeom prst="rect">
            <a:avLst/>
          </a:prstGeom>
        </p:spPr>
      </p:pic>
      <p:pic>
        <p:nvPicPr>
          <p:cNvPr id="17" name="Рисунок 16" descr="Изображение выглядит как текст&#10;&#10;Автоматически созданное описание">
            <a:extLst>
              <a:ext uri="{FF2B5EF4-FFF2-40B4-BE49-F238E27FC236}">
                <a16:creationId xmlns:a16="http://schemas.microsoft.com/office/drawing/2014/main" id="{833A8B35-E378-8950-ECF5-D0ADDBEF5018}"/>
              </a:ext>
            </a:extLst>
          </p:cNvPr>
          <p:cNvPicPr>
            <a:picLocks noChangeAspect="1"/>
          </p:cNvPicPr>
          <p:nvPr/>
        </p:nvPicPr>
        <p:blipFill>
          <a:blip r:embed="rId10"/>
          <a:stretch>
            <a:fillRect/>
          </a:stretch>
        </p:blipFill>
        <p:spPr>
          <a:xfrm>
            <a:off x="1370556" y="3612135"/>
            <a:ext cx="1209857" cy="833437"/>
          </a:xfrm>
          <a:prstGeom prst="rect">
            <a:avLst/>
          </a:prstGeom>
        </p:spPr>
      </p:pic>
      <p:sp>
        <p:nvSpPr>
          <p:cNvPr id="18" name="Прямоугольник: скругленные углы 17">
            <a:extLst>
              <a:ext uri="{FF2B5EF4-FFF2-40B4-BE49-F238E27FC236}">
                <a16:creationId xmlns:a16="http://schemas.microsoft.com/office/drawing/2014/main" id="{1A67F97F-A4A3-B8EB-6B99-43DEB89E5491}"/>
              </a:ext>
            </a:extLst>
          </p:cNvPr>
          <p:cNvSpPr/>
          <p:nvPr/>
        </p:nvSpPr>
        <p:spPr>
          <a:xfrm>
            <a:off x="3565555" y="5111308"/>
            <a:ext cx="3186049" cy="430887"/>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accent1">
                    <a:lumMod val="50000"/>
                  </a:schemeClr>
                </a:solidFill>
                <a:latin typeface="Times New Roman" panose="02020603050405020304" pitchFamily="18" charset="0"/>
                <a:cs typeface="Times New Roman" panose="02020603050405020304" pitchFamily="18" charset="0"/>
              </a:rPr>
              <a:t>Безопасность жизнедеятельности</a:t>
            </a:r>
          </a:p>
        </p:txBody>
      </p:sp>
      <p:graphicFrame>
        <p:nvGraphicFramePr>
          <p:cNvPr id="19" name="Таблица 19">
            <a:extLst>
              <a:ext uri="{FF2B5EF4-FFF2-40B4-BE49-F238E27FC236}">
                <a16:creationId xmlns:a16="http://schemas.microsoft.com/office/drawing/2014/main" id="{EDBC983C-8017-38C2-578D-4460748ADD13}"/>
              </a:ext>
            </a:extLst>
          </p:cNvPr>
          <p:cNvGraphicFramePr>
            <a:graphicFrameLocks noGrp="1"/>
          </p:cNvGraphicFramePr>
          <p:nvPr>
            <p:extLst>
              <p:ext uri="{D42A27DB-BD31-4B8C-83A1-F6EECF244321}">
                <p14:modId xmlns:p14="http://schemas.microsoft.com/office/powerpoint/2010/main" val="2172541359"/>
              </p:ext>
            </p:extLst>
          </p:nvPr>
        </p:nvGraphicFramePr>
        <p:xfrm>
          <a:off x="284459" y="5639544"/>
          <a:ext cx="11752447" cy="1064554"/>
        </p:xfrm>
        <a:graphic>
          <a:graphicData uri="http://schemas.openxmlformats.org/drawingml/2006/table">
            <a:tbl>
              <a:tblPr firstRow="1" bandRow="1">
                <a:tableStyleId>{8A107856-5554-42FB-B03E-39F5DBC370BA}</a:tableStyleId>
              </a:tblPr>
              <a:tblGrid>
                <a:gridCol w="2441963">
                  <a:extLst>
                    <a:ext uri="{9D8B030D-6E8A-4147-A177-3AD203B41FA5}">
                      <a16:colId xmlns:a16="http://schemas.microsoft.com/office/drawing/2014/main" val="4044198729"/>
                    </a:ext>
                  </a:extLst>
                </a:gridCol>
                <a:gridCol w="3884103">
                  <a:extLst>
                    <a:ext uri="{9D8B030D-6E8A-4147-A177-3AD203B41FA5}">
                      <a16:colId xmlns:a16="http://schemas.microsoft.com/office/drawing/2014/main" val="1484437758"/>
                    </a:ext>
                  </a:extLst>
                </a:gridCol>
                <a:gridCol w="1174458">
                  <a:extLst>
                    <a:ext uri="{9D8B030D-6E8A-4147-A177-3AD203B41FA5}">
                      <a16:colId xmlns:a16="http://schemas.microsoft.com/office/drawing/2014/main" val="2571168934"/>
                    </a:ext>
                  </a:extLst>
                </a:gridCol>
                <a:gridCol w="989901">
                  <a:extLst>
                    <a:ext uri="{9D8B030D-6E8A-4147-A177-3AD203B41FA5}">
                      <a16:colId xmlns:a16="http://schemas.microsoft.com/office/drawing/2014/main" val="2959263435"/>
                    </a:ext>
                  </a:extLst>
                </a:gridCol>
                <a:gridCol w="1149292">
                  <a:extLst>
                    <a:ext uri="{9D8B030D-6E8A-4147-A177-3AD203B41FA5}">
                      <a16:colId xmlns:a16="http://schemas.microsoft.com/office/drawing/2014/main" val="1653370376"/>
                    </a:ext>
                  </a:extLst>
                </a:gridCol>
                <a:gridCol w="1057013">
                  <a:extLst>
                    <a:ext uri="{9D8B030D-6E8A-4147-A177-3AD203B41FA5}">
                      <a16:colId xmlns:a16="http://schemas.microsoft.com/office/drawing/2014/main" val="1264664062"/>
                    </a:ext>
                  </a:extLst>
                </a:gridCol>
                <a:gridCol w="1055717">
                  <a:extLst>
                    <a:ext uri="{9D8B030D-6E8A-4147-A177-3AD203B41FA5}">
                      <a16:colId xmlns:a16="http://schemas.microsoft.com/office/drawing/2014/main" val="3427268779"/>
                    </a:ext>
                  </a:extLst>
                </a:gridCol>
              </a:tblGrid>
              <a:tr h="374338">
                <a:tc>
                  <a:txBody>
                    <a:bodyPr/>
                    <a:lstStyle/>
                    <a:p>
                      <a:endParaRPr lang="ru-RU"/>
                    </a:p>
                  </a:txBody>
                  <a:tcPr/>
                </a:tc>
                <a:tc>
                  <a:txBody>
                    <a:bodyPr/>
                    <a:lstStyle/>
                    <a:p>
                      <a:endParaRPr lang="ru-RU"/>
                    </a:p>
                  </a:txBody>
                  <a:tcPr/>
                </a:tc>
                <a:tc>
                  <a:txBody>
                    <a:bodyPr/>
                    <a:lstStyle/>
                    <a:p>
                      <a:pPr algn="ctr"/>
                      <a:r>
                        <a:rPr lang="ru-RU" sz="1100" dirty="0">
                          <a:latin typeface="Times New Roman" panose="02020603050405020304" pitchFamily="18" charset="0"/>
                          <a:cs typeface="Times New Roman" panose="02020603050405020304" pitchFamily="18" charset="0"/>
                        </a:rPr>
                        <a:t>2021г (отчет)</a:t>
                      </a:r>
                    </a:p>
                  </a:txBody>
                  <a:tcPr/>
                </a:tc>
                <a:tc>
                  <a:txBody>
                    <a:bodyPr/>
                    <a:lstStyle/>
                    <a:p>
                      <a:pPr algn="ctr"/>
                      <a:r>
                        <a:rPr lang="ru-RU" sz="1100" dirty="0">
                          <a:latin typeface="Times New Roman" panose="02020603050405020304" pitchFamily="18" charset="0"/>
                          <a:cs typeface="Times New Roman" panose="02020603050405020304" pitchFamily="18" charset="0"/>
                        </a:rPr>
                        <a:t>2022г (оценка)</a:t>
                      </a:r>
                    </a:p>
                  </a:txBody>
                  <a:tcPr/>
                </a:tc>
                <a:tc>
                  <a:txBody>
                    <a:bodyPr/>
                    <a:lstStyle/>
                    <a:p>
                      <a:pPr algn="ctr"/>
                      <a:r>
                        <a:rPr lang="ru-RU" sz="1100" dirty="0">
                          <a:latin typeface="Times New Roman" panose="02020603050405020304" pitchFamily="18" charset="0"/>
                          <a:cs typeface="Times New Roman" panose="02020603050405020304" pitchFamily="18" charset="0"/>
                        </a:rPr>
                        <a:t>2023г (план)</a:t>
                      </a:r>
                    </a:p>
                  </a:txBody>
                  <a:tcPr/>
                </a:tc>
                <a:tc>
                  <a:txBody>
                    <a:bodyPr/>
                    <a:lstStyle/>
                    <a:p>
                      <a:pPr algn="ctr"/>
                      <a:r>
                        <a:rPr lang="ru-RU" sz="1100" dirty="0">
                          <a:latin typeface="Times New Roman" panose="02020603050405020304" pitchFamily="18" charset="0"/>
                          <a:cs typeface="Times New Roman" panose="02020603050405020304" pitchFamily="18" charset="0"/>
                        </a:rPr>
                        <a:t>2024г (прогноз)</a:t>
                      </a:r>
                    </a:p>
                  </a:txBody>
                  <a:tcPr/>
                </a:tc>
                <a:tc>
                  <a:txBody>
                    <a:bodyPr/>
                    <a:lstStyle/>
                    <a:p>
                      <a:pPr algn="ctr"/>
                      <a:r>
                        <a:rPr lang="ru-RU" sz="1100" dirty="0">
                          <a:latin typeface="Times New Roman" panose="02020603050405020304" pitchFamily="18" charset="0"/>
                          <a:cs typeface="Times New Roman" panose="02020603050405020304" pitchFamily="18" charset="0"/>
                        </a:rPr>
                        <a:t>2025г (прогноз)</a:t>
                      </a:r>
                    </a:p>
                  </a:txBody>
                  <a:tcPr/>
                </a:tc>
                <a:extLst>
                  <a:ext uri="{0D108BD9-81ED-4DB2-BD59-A6C34878D82A}">
                    <a16:rowId xmlns:a16="http://schemas.microsoft.com/office/drawing/2014/main" val="2789245580"/>
                  </a:ext>
                </a:extLst>
              </a:tr>
              <a:tr h="637834">
                <a:tc>
                  <a:txBody>
                    <a:bodyPr/>
                    <a:lstStyle/>
                    <a:p>
                      <a:endParaRPr lang="ru-RU"/>
                    </a:p>
                  </a:txBody>
                  <a:tcPr/>
                </a:tc>
                <a:tc>
                  <a:txBody>
                    <a:bodyPr/>
                    <a:lstStyle/>
                    <a:p>
                      <a:r>
                        <a:rPr lang="ru-RU" sz="1100" dirty="0">
                          <a:latin typeface="Times New Roman" panose="02020603050405020304" pitchFamily="18" charset="0"/>
                          <a:cs typeface="Times New Roman" panose="02020603050405020304" pitchFamily="18" charset="0"/>
                        </a:rPr>
                        <a:t>на реализацию  полномочий по организации проведения мероприятий по предупреждению и ликвидации болезней животных</a:t>
                      </a:r>
                    </a:p>
                  </a:txBody>
                  <a:tcPr/>
                </a:tc>
                <a:tc>
                  <a:txBody>
                    <a:bodyPr/>
                    <a:lstStyle/>
                    <a:p>
                      <a:pPr algn="ctr"/>
                      <a:r>
                        <a:rPr lang="ru-RU" sz="1100" dirty="0">
                          <a:latin typeface="Times New Roman" panose="02020603050405020304" pitchFamily="18" charset="0"/>
                          <a:cs typeface="Times New Roman" panose="02020603050405020304" pitchFamily="18" charset="0"/>
                        </a:rPr>
                        <a:t>155894,3</a:t>
                      </a:r>
                    </a:p>
                  </a:txBody>
                  <a:tcPr/>
                </a:tc>
                <a:tc>
                  <a:txBody>
                    <a:bodyPr/>
                    <a:lstStyle/>
                    <a:p>
                      <a:pPr algn="ctr"/>
                      <a:r>
                        <a:rPr lang="ru-RU" sz="1100" dirty="0">
                          <a:latin typeface="Times New Roman" panose="02020603050405020304" pitchFamily="18" charset="0"/>
                          <a:cs typeface="Times New Roman" panose="02020603050405020304" pitchFamily="18" charset="0"/>
                        </a:rPr>
                        <a:t>909890,31</a:t>
                      </a:r>
                    </a:p>
                  </a:txBody>
                  <a:tcPr/>
                </a:tc>
                <a:tc>
                  <a:txBody>
                    <a:bodyPr/>
                    <a:lstStyle/>
                    <a:p>
                      <a:pPr algn="ctr"/>
                      <a:r>
                        <a:rPr lang="ru-RU" sz="1100" dirty="0">
                          <a:latin typeface="Times New Roman" panose="02020603050405020304" pitchFamily="18" charset="0"/>
                          <a:cs typeface="Times New Roman" panose="02020603050405020304" pitchFamily="18" charset="0"/>
                        </a:rPr>
                        <a:t>679654,07</a:t>
                      </a:r>
                    </a:p>
                  </a:txBody>
                  <a:tcPr/>
                </a:tc>
                <a:tc>
                  <a:txBody>
                    <a:bodyPr/>
                    <a:lstStyle/>
                    <a:p>
                      <a:pPr algn="ctr"/>
                      <a:r>
                        <a:rPr lang="ru-RU" sz="1100" dirty="0">
                          <a:latin typeface="Times New Roman" panose="02020603050405020304" pitchFamily="18" charset="0"/>
                          <a:cs typeface="Times New Roman" panose="02020603050405020304" pitchFamily="18" charset="0"/>
                        </a:rPr>
                        <a:t>679654,07</a:t>
                      </a:r>
                    </a:p>
                  </a:txBody>
                  <a:tcPr/>
                </a:tc>
                <a:tc>
                  <a:txBody>
                    <a:bodyPr/>
                    <a:lstStyle/>
                    <a:p>
                      <a:pPr algn="ctr"/>
                      <a:r>
                        <a:rPr lang="ru-RU" sz="1100" dirty="0">
                          <a:latin typeface="Times New Roman" panose="02020603050405020304" pitchFamily="18" charset="0"/>
                          <a:cs typeface="Times New Roman" panose="02020603050405020304" pitchFamily="18" charset="0"/>
                        </a:rPr>
                        <a:t>679654,07</a:t>
                      </a:r>
                    </a:p>
                  </a:txBody>
                  <a:tcPr/>
                </a:tc>
                <a:extLst>
                  <a:ext uri="{0D108BD9-81ED-4DB2-BD59-A6C34878D82A}">
                    <a16:rowId xmlns:a16="http://schemas.microsoft.com/office/drawing/2014/main" val="1645936477"/>
                  </a:ext>
                </a:extLst>
              </a:tr>
            </a:tbl>
          </a:graphicData>
        </a:graphic>
      </p:graphicFrame>
      <p:pic>
        <p:nvPicPr>
          <p:cNvPr id="21" name="Рисунок 20">
            <a:extLst>
              <a:ext uri="{FF2B5EF4-FFF2-40B4-BE49-F238E27FC236}">
                <a16:creationId xmlns:a16="http://schemas.microsoft.com/office/drawing/2014/main" id="{D447C03E-BC99-F420-7016-3EAF80543B0F}"/>
              </a:ext>
            </a:extLst>
          </p:cNvPr>
          <p:cNvPicPr>
            <a:picLocks noChangeAspect="1"/>
          </p:cNvPicPr>
          <p:nvPr/>
        </p:nvPicPr>
        <p:blipFill>
          <a:blip r:embed="rId11"/>
          <a:stretch>
            <a:fillRect/>
          </a:stretch>
        </p:blipFill>
        <p:spPr>
          <a:xfrm>
            <a:off x="384858" y="6054482"/>
            <a:ext cx="1054893" cy="642543"/>
          </a:xfrm>
          <a:prstGeom prst="rect">
            <a:avLst/>
          </a:prstGeom>
        </p:spPr>
      </p:pic>
    </p:spTree>
    <p:extLst>
      <p:ext uri="{BB962C8B-B14F-4D97-AF65-F5344CB8AC3E}">
        <p14:creationId xmlns:p14="http://schemas.microsoft.com/office/powerpoint/2010/main" val="25947041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F3894F0C-3F95-F7B5-B87C-3F36EBB3271D}"/>
              </a:ext>
            </a:extLst>
          </p:cNvPr>
          <p:cNvPicPr>
            <a:picLocks noChangeAspect="1"/>
          </p:cNvPicPr>
          <p:nvPr/>
        </p:nvPicPr>
        <p:blipFill>
          <a:blip r:embed="rId2"/>
          <a:stretch>
            <a:fillRect/>
          </a:stretch>
        </p:blipFill>
        <p:spPr>
          <a:xfrm>
            <a:off x="18287" y="0"/>
            <a:ext cx="12155425" cy="6858000"/>
          </a:xfrm>
          <a:prstGeom prst="rect">
            <a:avLst/>
          </a:prstGeom>
        </p:spPr>
      </p:pic>
      <p:sp>
        <p:nvSpPr>
          <p:cNvPr id="3" name="Прямоугольник: усеченные верхние углы 2">
            <a:extLst>
              <a:ext uri="{FF2B5EF4-FFF2-40B4-BE49-F238E27FC236}">
                <a16:creationId xmlns:a16="http://schemas.microsoft.com/office/drawing/2014/main" id="{9D4283D7-998A-97FB-973B-A43E4521CA72}"/>
              </a:ext>
            </a:extLst>
          </p:cNvPr>
          <p:cNvSpPr/>
          <p:nvPr/>
        </p:nvSpPr>
        <p:spPr>
          <a:xfrm>
            <a:off x="2541511" y="171745"/>
            <a:ext cx="6957977" cy="331595"/>
          </a:xfrm>
          <a:prstGeom prst="snip2SameRect">
            <a:avLst/>
          </a:prstGeom>
          <a:solidFill>
            <a:schemeClr val="accent6">
              <a:lumMod val="60000"/>
              <a:lumOff val="40000"/>
              <a:alpha val="50000"/>
            </a:schemeClr>
          </a:solidFill>
          <a:ln>
            <a:noFill/>
          </a:ln>
          <a:scene3d>
            <a:camera prst="orthographicFront"/>
            <a:lightRig rig="threePt" dir="t"/>
          </a:scene3d>
          <a:sp3d>
            <a:bevelT/>
          </a:sp3d>
        </p:spPr>
        <p:style>
          <a:lnRef idx="0">
            <a:scrgbClr r="0" g="0" b="0"/>
          </a:lnRef>
          <a:fillRef idx="0">
            <a:scrgbClr r="0" g="0" b="0"/>
          </a:fillRef>
          <a:effectRef idx="0">
            <a:scrgbClr r="0" g="0" b="0"/>
          </a:effectRef>
          <a:fontRef idx="minor">
            <a:schemeClr val="lt1"/>
          </a:fontRef>
        </p:style>
        <p:txBody>
          <a:bodyPr rtlCol="0" anchor="ctr"/>
          <a:lstStyle/>
          <a:p>
            <a:pPr algn="ctr"/>
            <a:r>
              <a:rPr lang="ru-RU" sz="1400" b="1" dirty="0">
                <a:solidFill>
                  <a:srgbClr val="0000CC"/>
                </a:solidFill>
                <a:latin typeface="Times New Roman" panose="02020603050405020304" pitchFamily="18" charset="0"/>
                <a:cs typeface="Times New Roman" panose="02020603050405020304" pitchFamily="18" charset="0"/>
              </a:rPr>
              <a:t>Расходы</a:t>
            </a:r>
            <a:r>
              <a:rPr kumimoji="0" lang="ru-RU" sz="1400" b="1" u="none" strike="noStrike" kern="1200" cap="none" spc="0" normalizeH="0" baseline="0" noProof="0" dirty="0">
                <a:ln>
                  <a:noFill/>
                </a:ln>
                <a:solidFill>
                  <a:srgbClr val="0000CC"/>
                </a:solidFill>
                <a:effectLst/>
                <a:uLnTx/>
                <a:uFillTx/>
                <a:latin typeface="Times New Roman" panose="02020603050405020304" pitchFamily="18" charset="0"/>
                <a:ea typeface="+mn-ea"/>
                <a:cs typeface="Times New Roman" panose="02020603050405020304" pitchFamily="18" charset="0"/>
              </a:rPr>
              <a:t> бюджета округа</a:t>
            </a:r>
            <a:endParaRPr lang="ru-RU" sz="1400" b="1" dirty="0">
              <a:solidFill>
                <a:srgbClr val="0000CC"/>
              </a:solidFill>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33BF64B2-2F6E-4100-04CB-097B4A41C659}"/>
              </a:ext>
            </a:extLst>
          </p:cNvPr>
          <p:cNvSpPr txBox="1"/>
          <p:nvPr/>
        </p:nvSpPr>
        <p:spPr>
          <a:xfrm>
            <a:off x="687897" y="540861"/>
            <a:ext cx="10880521" cy="2816156"/>
          </a:xfrm>
          <a:prstGeom prst="rect">
            <a:avLst/>
          </a:prstGeom>
          <a:noFill/>
        </p:spPr>
        <p:txBody>
          <a:bodyPr wrap="square">
            <a:spAutoFit/>
          </a:bodyPr>
          <a:lstStyle/>
          <a:p>
            <a:pPr algn="l"/>
            <a:r>
              <a:rPr kumimoji="0" lang="ru-RU" sz="1200" b="1" i="0" u="none" strike="noStrike" kern="1200" cap="none" spc="0" normalizeH="0" baseline="0" noProof="0" dirty="0">
                <a:ln>
                  <a:noFill/>
                </a:ln>
                <a:solidFill>
                  <a:srgbClr val="0000CC"/>
                </a:solidFill>
                <a:effectLst/>
                <a:uLnTx/>
                <a:uFillTx/>
                <a:latin typeface="Times New Roman" pitchFamily="18" charset="0"/>
                <a:ea typeface="+mn-ea"/>
                <a:cs typeface="Times New Roman" pitchFamily="18" charset="0"/>
              </a:rPr>
              <a:t>Расходы бюджета - </a:t>
            </a:r>
            <a:r>
              <a:rPr lang="ru-RU" sz="1100" b="1" i="0" u="none" strike="noStrike" baseline="0" dirty="0">
                <a:solidFill>
                  <a:srgbClr val="0000CC"/>
                </a:solidFill>
                <a:latin typeface="Times New Roman" panose="02020603050405020304" pitchFamily="18" charset="0"/>
                <a:cs typeface="Times New Roman" panose="02020603050405020304" pitchFamily="18" charset="0"/>
              </a:rPr>
              <a:t>денежные средства выплачиваемые из бюджета в целях обеспечения задач и функций государства и местного самоуправления.</a:t>
            </a:r>
          </a:p>
          <a:p>
            <a:pPr algn="l"/>
            <a:r>
              <a:rPr kumimoji="0" lang="ru-RU" sz="1100" kern="1200" cap="none" spc="0" normalizeH="0" noProof="0" dirty="0">
                <a:ln>
                  <a:noFill/>
                </a:ln>
                <a:solidFill>
                  <a:schemeClr val="tx1">
                    <a:lumMod val="95000"/>
                    <a:lumOff val="5000"/>
                  </a:schemeClr>
                </a:solidFill>
                <a:effectLst/>
                <a:uLnTx/>
                <a:uFillTx/>
                <a:latin typeface="Times New Roman" panose="02020603050405020304" pitchFamily="18" charset="0"/>
                <a:cs typeface="Times New Roman" panose="02020603050405020304" pitchFamily="18" charset="0"/>
              </a:rPr>
              <a:t>Формирование расходов осуществляется в соответствии с расходными обязательствами, законодательно закрепленными за соответствующими уровнями бюджета.</a:t>
            </a:r>
          </a:p>
          <a:p>
            <a:pPr algn="l"/>
            <a:r>
              <a:rPr lang="ru-RU" sz="1100" b="1" i="0" u="none" strike="noStrike" baseline="0" dirty="0">
                <a:solidFill>
                  <a:schemeClr val="tx1">
                    <a:lumMod val="95000"/>
                    <a:lumOff val="5000"/>
                  </a:schemeClr>
                </a:solidFill>
                <a:latin typeface="Times New Roman" panose="02020603050405020304" pitchFamily="18" charset="0"/>
                <a:cs typeface="Times New Roman" panose="02020603050405020304" pitchFamily="18" charset="0"/>
              </a:rPr>
              <a:t>Направления формирования расходов бюджета округа:</a:t>
            </a:r>
          </a:p>
          <a:p>
            <a:pPr algn="l"/>
            <a:r>
              <a:rPr kumimoji="0" lang="ru-RU" sz="1100" b="1" kern="1200" cap="none" spc="0" normalizeH="0" noProof="0" dirty="0">
                <a:ln>
                  <a:noFill/>
                </a:ln>
                <a:solidFill>
                  <a:schemeClr val="tx1">
                    <a:lumMod val="95000"/>
                    <a:lumOff val="5000"/>
                  </a:schemeClr>
                </a:solidFill>
                <a:effectLst/>
                <a:uLnTx/>
                <a:uFillTx/>
                <a:latin typeface="Times New Roman" panose="02020603050405020304" pitchFamily="18" charset="0"/>
                <a:cs typeface="Times New Roman" panose="02020603050405020304" pitchFamily="18" charset="0"/>
              </a:rPr>
              <a:t>- </a:t>
            </a:r>
            <a:r>
              <a:rPr kumimoji="0" lang="ru-RU" sz="1100" kern="1200" cap="none" spc="0" normalizeH="0" noProof="0" dirty="0">
                <a:ln>
                  <a:noFill/>
                </a:ln>
                <a:solidFill>
                  <a:schemeClr val="tx1">
                    <a:lumMod val="95000"/>
                    <a:lumOff val="5000"/>
                  </a:schemeClr>
                </a:solidFill>
                <a:effectLst/>
                <a:uLnTx/>
                <a:uFillTx/>
                <a:latin typeface="Times New Roman" panose="02020603050405020304" pitchFamily="18" charset="0"/>
                <a:cs typeface="Times New Roman" panose="02020603050405020304" pitchFamily="18" charset="0"/>
              </a:rPr>
              <a:t>обеспечение</a:t>
            </a:r>
            <a:r>
              <a:rPr kumimoji="0" lang="ru-RU" sz="1100"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cs typeface="Times New Roman" pitchFamily="18" charset="0"/>
              </a:rPr>
              <a:t>  финансированием действующих расходных обязательств. Принятие новых расходных обязательств должно проводиться с учетом их эффективности и возможных сроков и механизмов реализации в пределах имеющихся ресурсов.;</a:t>
            </a:r>
          </a:p>
          <a:p>
            <a:pPr marL="171450" indent="-171450" algn="l">
              <a:buFontTx/>
              <a:buChar char="-"/>
            </a:pPr>
            <a:r>
              <a:rPr lang="ru-RU" sz="1100" dirty="0">
                <a:solidFill>
                  <a:schemeClr val="tx1">
                    <a:lumMod val="95000"/>
                    <a:lumOff val="5000"/>
                  </a:schemeClr>
                </a:solidFill>
                <a:latin typeface="Times New Roman" panose="02020603050405020304" pitchFamily="18" charset="0"/>
                <a:cs typeface="Times New Roman" pitchFamily="18" charset="0"/>
              </a:rPr>
              <a:t>совершенствование муниципального управления, в том числе за счет расширения спектра задач, для решения которых применяются принципы проектного управления;</a:t>
            </a:r>
          </a:p>
          <a:p>
            <a:pPr marL="171450" indent="-171450" algn="l">
              <a:buFontTx/>
              <a:buChar char="-"/>
            </a:pPr>
            <a:r>
              <a:rPr kumimoji="0" lang="ru-RU" sz="1100"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cs typeface="Times New Roman" pitchFamily="18" charset="0"/>
              </a:rPr>
              <a:t>выполнение планов мероприятий «дорожных карт» по реализации национальных проектов;</a:t>
            </a:r>
          </a:p>
          <a:p>
            <a:pPr marL="171450" indent="-171450" algn="l">
              <a:buFontTx/>
              <a:buChar char="-"/>
            </a:pPr>
            <a:r>
              <a:rPr lang="ru-RU" sz="1100" dirty="0">
                <a:solidFill>
                  <a:schemeClr val="tx1">
                    <a:lumMod val="95000"/>
                    <a:lumOff val="5000"/>
                  </a:schemeClr>
                </a:solidFill>
                <a:latin typeface="Times New Roman" panose="02020603050405020304" pitchFamily="18" charset="0"/>
                <a:cs typeface="Times New Roman" pitchFamily="18" charset="0"/>
              </a:rPr>
              <a:t>оптимизации расходов на содержание муниципальных учреждений района за счет сохранения дифференцированного подхода к оплате труда по категориям работников, передачи несвойственных функций на </a:t>
            </a:r>
            <a:r>
              <a:rPr lang="ru-RU" sz="1100" dirty="0" err="1">
                <a:solidFill>
                  <a:schemeClr val="tx1">
                    <a:lumMod val="95000"/>
                    <a:lumOff val="5000"/>
                  </a:schemeClr>
                </a:solidFill>
                <a:latin typeface="Times New Roman" panose="02020603050405020304" pitchFamily="18" charset="0"/>
                <a:cs typeface="Times New Roman" pitchFamily="18" charset="0"/>
              </a:rPr>
              <a:t>аутосорсинг</a:t>
            </a:r>
            <a:r>
              <a:rPr lang="ru-RU" sz="1100" dirty="0">
                <a:solidFill>
                  <a:schemeClr val="tx1">
                    <a:lumMod val="95000"/>
                    <a:lumOff val="5000"/>
                  </a:schemeClr>
                </a:solidFill>
                <a:latin typeface="Times New Roman" panose="02020603050405020304" pitchFamily="18" charset="0"/>
                <a:cs typeface="Times New Roman" pitchFamily="18" charset="0"/>
              </a:rPr>
              <a:t>, привлечения средств от приносящей доход деятельности;</a:t>
            </a:r>
          </a:p>
          <a:p>
            <a:pPr marL="171450" indent="-171450" algn="l">
              <a:buFontTx/>
              <a:buChar char="-"/>
            </a:pPr>
            <a:r>
              <a:rPr kumimoji="0" lang="ru-RU" sz="1100"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cs typeface="Times New Roman" pitchFamily="18" charset="0"/>
              </a:rPr>
              <a:t>продолжение процессов централизации бюджетного (бухгалтерского) учета муниципальных учреждений с учетом совершенствования методологии, оптимизации и унификации учетных процедур;</a:t>
            </a:r>
          </a:p>
          <a:p>
            <a:pPr marL="171450" indent="-171450" algn="l">
              <a:buFontTx/>
              <a:buChar char="-"/>
            </a:pPr>
            <a:r>
              <a:rPr lang="ru-RU" sz="1100" dirty="0">
                <a:solidFill>
                  <a:schemeClr val="tx1">
                    <a:lumMod val="95000"/>
                    <a:lumOff val="5000"/>
                  </a:schemeClr>
                </a:solidFill>
                <a:latin typeface="Times New Roman" panose="02020603050405020304" pitchFamily="18" charset="0"/>
                <a:cs typeface="Times New Roman" pitchFamily="18" charset="0"/>
              </a:rPr>
              <a:t>совершенствование системы закупок товаров, работ, услуг для обеспечения муниципальных нужд, в том числе обеспечения их дальнейшей централизации;</a:t>
            </a:r>
          </a:p>
          <a:p>
            <a:pPr marL="171450" indent="-171450" algn="l">
              <a:buFontTx/>
              <a:buChar char="-"/>
            </a:pPr>
            <a:r>
              <a:rPr kumimoji="0" lang="ru-RU" sz="1100"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cs typeface="Times New Roman" pitchFamily="18" charset="0"/>
              </a:rPr>
              <a:t>развитие механизмов взаимодействия органов местного самоуправления округа и жителей округа за счет их участия в решении вопросов местного значения в рамках практики инициативного бюджетирования;</a:t>
            </a:r>
          </a:p>
          <a:p>
            <a:pPr marL="171450" indent="-171450" algn="l">
              <a:buFontTx/>
              <a:buChar char="-"/>
            </a:pPr>
            <a:r>
              <a:rPr lang="ru-RU" sz="1100" dirty="0">
                <a:solidFill>
                  <a:schemeClr val="tx1">
                    <a:lumMod val="95000"/>
                    <a:lumOff val="5000"/>
                  </a:schemeClr>
                </a:solidFill>
                <a:latin typeface="Times New Roman" panose="02020603050405020304" pitchFamily="18" charset="0"/>
                <a:cs typeface="Times New Roman" pitchFamily="18" charset="0"/>
              </a:rPr>
              <a:t>продолжение работы по снижению (недопущению образования) просроченной кредиторской задолженности;</a:t>
            </a:r>
          </a:p>
          <a:p>
            <a:pPr marL="171450" indent="-171450" algn="l">
              <a:buFontTx/>
              <a:buChar char="-"/>
            </a:pPr>
            <a:r>
              <a:rPr kumimoji="0" lang="ru-RU" sz="1100"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cs typeface="Times New Roman" pitchFamily="18" charset="0"/>
              </a:rPr>
              <a:t> сохранение практики ф</a:t>
            </a:r>
            <a:r>
              <a:rPr lang="ru-RU" sz="1100" dirty="0" err="1">
                <a:solidFill>
                  <a:schemeClr val="tx1">
                    <a:lumMod val="95000"/>
                    <a:lumOff val="5000"/>
                  </a:schemeClr>
                </a:solidFill>
                <a:latin typeface="Times New Roman" panose="02020603050405020304" pitchFamily="18" charset="0"/>
                <a:cs typeface="Times New Roman" pitchFamily="18" charset="0"/>
              </a:rPr>
              <a:t>ормирования</a:t>
            </a:r>
            <a:r>
              <a:rPr lang="ru-RU" sz="1100" dirty="0">
                <a:solidFill>
                  <a:schemeClr val="tx1">
                    <a:lumMod val="95000"/>
                    <a:lumOff val="5000"/>
                  </a:schemeClr>
                </a:solidFill>
                <a:latin typeface="Times New Roman" panose="02020603050405020304" pitchFamily="18" charset="0"/>
                <a:cs typeface="Times New Roman" pitchFamily="18" charset="0"/>
              </a:rPr>
              <a:t>  «программного» бюджета.</a:t>
            </a:r>
            <a:endParaRPr kumimoji="0" lang="ru-RU" sz="1100"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cs typeface="Times New Roman" pitchFamily="18" charset="0"/>
            </a:endParaRPr>
          </a:p>
        </p:txBody>
      </p:sp>
      <p:sp>
        <p:nvSpPr>
          <p:cNvPr id="12" name="TextBox 11">
            <a:extLst>
              <a:ext uri="{FF2B5EF4-FFF2-40B4-BE49-F238E27FC236}">
                <a16:creationId xmlns:a16="http://schemas.microsoft.com/office/drawing/2014/main" id="{BC96BE69-EFD1-81A9-3DC8-4FD995FEB81D}"/>
              </a:ext>
            </a:extLst>
          </p:cNvPr>
          <p:cNvSpPr txBox="1"/>
          <p:nvPr/>
        </p:nvSpPr>
        <p:spPr>
          <a:xfrm>
            <a:off x="623581" y="3285540"/>
            <a:ext cx="6817453" cy="261610"/>
          </a:xfrm>
          <a:prstGeom prst="rect">
            <a:avLst/>
          </a:prstGeom>
          <a:noFill/>
        </p:spPr>
        <p:txBody>
          <a:bodyPr wrap="square">
            <a:spAutoFit/>
          </a:bodyPr>
          <a:lstStyle/>
          <a:p>
            <a:pPr algn="just"/>
            <a:r>
              <a:rPr lang="ru-RU" sz="1100" b="1" i="0" u="none" strike="noStrike" baseline="0" dirty="0">
                <a:solidFill>
                  <a:srgbClr val="0000CC"/>
                </a:solidFill>
                <a:latin typeface="Times New Roman" panose="02020603050405020304" pitchFamily="18" charset="0"/>
                <a:cs typeface="Times New Roman" panose="02020603050405020304" pitchFamily="18" charset="0"/>
              </a:rPr>
              <a:t>Принципы формирования расходов бюджета</a:t>
            </a: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по разделам (подразделам) функциональной структуры</a:t>
            </a:r>
          </a:p>
        </p:txBody>
      </p:sp>
      <p:graphicFrame>
        <p:nvGraphicFramePr>
          <p:cNvPr id="18" name="Схема 17">
            <a:extLst>
              <a:ext uri="{FF2B5EF4-FFF2-40B4-BE49-F238E27FC236}">
                <a16:creationId xmlns:a16="http://schemas.microsoft.com/office/drawing/2014/main" id="{BFA94F8D-E9BC-4BC9-6490-6BC313EAE870}"/>
              </a:ext>
            </a:extLst>
          </p:cNvPr>
          <p:cNvGraphicFramePr/>
          <p:nvPr>
            <p:extLst>
              <p:ext uri="{D42A27DB-BD31-4B8C-83A1-F6EECF244321}">
                <p14:modId xmlns:p14="http://schemas.microsoft.com/office/powerpoint/2010/main" val="3741533305"/>
              </p:ext>
            </p:extLst>
          </p:nvPr>
        </p:nvGraphicFramePr>
        <p:xfrm>
          <a:off x="171883" y="3579458"/>
          <a:ext cx="5238372" cy="16021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20" name="Схема 19">
            <a:extLst>
              <a:ext uri="{FF2B5EF4-FFF2-40B4-BE49-F238E27FC236}">
                <a16:creationId xmlns:a16="http://schemas.microsoft.com/office/drawing/2014/main" id="{A5C9FC1D-6039-CEDD-A84D-93E08448757B}"/>
              </a:ext>
            </a:extLst>
          </p:cNvPr>
          <p:cNvGraphicFramePr/>
          <p:nvPr>
            <p:extLst>
              <p:ext uri="{D42A27DB-BD31-4B8C-83A1-F6EECF244321}">
                <p14:modId xmlns:p14="http://schemas.microsoft.com/office/powerpoint/2010/main" val="3761564246"/>
              </p:ext>
            </p:extLst>
          </p:nvPr>
        </p:nvGraphicFramePr>
        <p:xfrm>
          <a:off x="7862526" y="2816615"/>
          <a:ext cx="3889693" cy="160219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21" name="Схема 20">
            <a:extLst>
              <a:ext uri="{FF2B5EF4-FFF2-40B4-BE49-F238E27FC236}">
                <a16:creationId xmlns:a16="http://schemas.microsoft.com/office/drawing/2014/main" id="{0DAD2E8F-DE33-C422-D1CF-809365B372C8}"/>
              </a:ext>
            </a:extLst>
          </p:cNvPr>
          <p:cNvGraphicFramePr/>
          <p:nvPr>
            <p:extLst>
              <p:ext uri="{D42A27DB-BD31-4B8C-83A1-F6EECF244321}">
                <p14:modId xmlns:p14="http://schemas.microsoft.com/office/powerpoint/2010/main" val="661216256"/>
              </p:ext>
            </p:extLst>
          </p:nvPr>
        </p:nvGraphicFramePr>
        <p:xfrm>
          <a:off x="6095999" y="4499503"/>
          <a:ext cx="5754848" cy="1602193"/>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sp>
        <p:nvSpPr>
          <p:cNvPr id="22" name="TextBox 21">
            <a:extLst>
              <a:ext uri="{FF2B5EF4-FFF2-40B4-BE49-F238E27FC236}">
                <a16:creationId xmlns:a16="http://schemas.microsoft.com/office/drawing/2014/main" id="{CDA4CDC0-0010-4036-186F-BCF5F5CB5EA3}"/>
              </a:ext>
            </a:extLst>
          </p:cNvPr>
          <p:cNvSpPr txBox="1"/>
          <p:nvPr/>
        </p:nvSpPr>
        <p:spPr>
          <a:xfrm>
            <a:off x="341154" y="5627410"/>
            <a:ext cx="5531140" cy="261610"/>
          </a:xfrm>
          <a:prstGeom prst="rect">
            <a:avLst/>
          </a:prstGeom>
          <a:noFill/>
        </p:spPr>
        <p:txBody>
          <a:bodyPr wrap="square">
            <a:spAutoFit/>
          </a:bodyPr>
          <a:lstStyle/>
          <a:p>
            <a:pPr algn="just"/>
            <a:r>
              <a:rPr lang="ru-RU" sz="1100" b="1" i="0" u="none" strike="noStrike" baseline="0" dirty="0">
                <a:solidFill>
                  <a:srgbClr val="0000CC"/>
                </a:solidFill>
                <a:latin typeface="Times New Roman" panose="02020603050405020304" pitchFamily="18" charset="0"/>
                <a:cs typeface="Times New Roman" panose="02020603050405020304" pitchFamily="18" charset="0"/>
              </a:rPr>
              <a:t>Принципы формирования расходов бюджета</a:t>
            </a: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-по муниципальным программам. </a:t>
            </a:r>
          </a:p>
        </p:txBody>
      </p:sp>
    </p:spTree>
    <p:extLst>
      <p:ext uri="{BB962C8B-B14F-4D97-AF65-F5344CB8AC3E}">
        <p14:creationId xmlns:p14="http://schemas.microsoft.com/office/powerpoint/2010/main" val="813099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B57B8E5F-E23F-55F9-8806-7E87DA1FF500}"/>
              </a:ext>
            </a:extLst>
          </p:cNvPr>
          <p:cNvPicPr>
            <a:picLocks noChangeAspect="1"/>
          </p:cNvPicPr>
          <p:nvPr/>
        </p:nvPicPr>
        <p:blipFill>
          <a:blip r:embed="rId2"/>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CB930650-79E2-1F40-8B43-EB0C66A30C50}"/>
              </a:ext>
            </a:extLst>
          </p:cNvPr>
          <p:cNvSpPr txBox="1"/>
          <p:nvPr/>
        </p:nvSpPr>
        <p:spPr>
          <a:xfrm>
            <a:off x="536672" y="81102"/>
            <a:ext cx="5282268" cy="261610"/>
          </a:xfrm>
          <a:prstGeom prst="rect">
            <a:avLst/>
          </a:prstGeom>
          <a:noFill/>
        </p:spPr>
        <p:txBody>
          <a:bodyPr wrap="square">
            <a:spAutoFit/>
          </a:bodyPr>
          <a:lstStyle/>
          <a:p>
            <a:pPr algn="just"/>
            <a:r>
              <a:rPr lang="ru-RU" sz="1100" b="1" i="0" u="none" strike="noStrike" baseline="0" dirty="0">
                <a:solidFill>
                  <a:srgbClr val="0000CC"/>
                </a:solidFill>
                <a:latin typeface="Times New Roman" panose="02020603050405020304" pitchFamily="18" charset="0"/>
                <a:cs typeface="Times New Roman" panose="02020603050405020304" pitchFamily="18" charset="0"/>
              </a:rPr>
              <a:t>Принципы формирования расходов бюджета</a:t>
            </a:r>
            <a:endParaRPr lang="ru-RU" sz="1100" i="0" u="none" strike="noStrike" baseline="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graphicFrame>
        <p:nvGraphicFramePr>
          <p:cNvPr id="4" name="Схема 3">
            <a:extLst>
              <a:ext uri="{FF2B5EF4-FFF2-40B4-BE49-F238E27FC236}">
                <a16:creationId xmlns:a16="http://schemas.microsoft.com/office/drawing/2014/main" id="{449AE9C4-ABCA-A687-29DE-0F64FA3CF71D}"/>
              </a:ext>
            </a:extLst>
          </p:cNvPr>
          <p:cNvGraphicFramePr/>
          <p:nvPr>
            <p:extLst>
              <p:ext uri="{D42A27DB-BD31-4B8C-83A1-F6EECF244321}">
                <p14:modId xmlns:p14="http://schemas.microsoft.com/office/powerpoint/2010/main" val="2043636521"/>
              </p:ext>
            </p:extLst>
          </p:nvPr>
        </p:nvGraphicFramePr>
        <p:xfrm>
          <a:off x="434139" y="342712"/>
          <a:ext cx="10769601" cy="20614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id="{6BA2FC05-7EDA-08BE-55B4-770DA7E6A5DB}"/>
              </a:ext>
            </a:extLst>
          </p:cNvPr>
          <p:cNvSpPr txBox="1"/>
          <p:nvPr/>
        </p:nvSpPr>
        <p:spPr>
          <a:xfrm>
            <a:off x="4806316" y="2009710"/>
            <a:ext cx="1125629" cy="261610"/>
          </a:xfrm>
          <a:prstGeom prst="rect">
            <a:avLst/>
          </a:prstGeom>
          <a:noFill/>
        </p:spPr>
        <p:txBody>
          <a:bodyPr wrap="none" rtlCol="0">
            <a:spAutoFit/>
          </a:bodyPr>
          <a:lstStyle/>
          <a:p>
            <a:pPr algn="ctr"/>
            <a:r>
              <a:rPr lang="ru-RU" sz="1100" b="1" i="1" dirty="0">
                <a:solidFill>
                  <a:srgbClr val="0000CC"/>
                </a:solidFill>
                <a:latin typeface="Times New Roman" panose="02020603050405020304" pitchFamily="18" charset="0"/>
                <a:cs typeface="Times New Roman" panose="02020603050405020304" pitchFamily="18" charset="0"/>
              </a:rPr>
              <a:t>по ведомствам</a:t>
            </a:r>
          </a:p>
        </p:txBody>
      </p:sp>
      <p:graphicFrame>
        <p:nvGraphicFramePr>
          <p:cNvPr id="6" name="Диаграмма 5">
            <a:extLst>
              <a:ext uri="{FF2B5EF4-FFF2-40B4-BE49-F238E27FC236}">
                <a16:creationId xmlns:a16="http://schemas.microsoft.com/office/drawing/2014/main" id="{D1394F36-57F6-8D0C-BC67-134BA8E4E839}"/>
              </a:ext>
            </a:extLst>
          </p:cNvPr>
          <p:cNvGraphicFramePr/>
          <p:nvPr>
            <p:extLst>
              <p:ext uri="{D42A27DB-BD31-4B8C-83A1-F6EECF244321}">
                <p14:modId xmlns:p14="http://schemas.microsoft.com/office/powerpoint/2010/main" val="2776734268"/>
              </p:ext>
            </p:extLst>
          </p:nvPr>
        </p:nvGraphicFramePr>
        <p:xfrm>
          <a:off x="1754940" y="2964661"/>
          <a:ext cx="8128000" cy="363980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12454564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8CC4B17B-259C-08DA-BA35-986A4B97CB14}"/>
              </a:ext>
            </a:extLst>
          </p:cNvPr>
          <p:cNvPicPr>
            <a:picLocks noChangeAspect="1"/>
          </p:cNvPicPr>
          <p:nvPr/>
        </p:nvPicPr>
        <p:blipFill>
          <a:blip r:embed="rId2"/>
          <a:stretch>
            <a:fillRect/>
          </a:stretch>
        </p:blipFill>
        <p:spPr>
          <a:xfrm>
            <a:off x="18287" y="0"/>
            <a:ext cx="12155425" cy="6858000"/>
          </a:xfrm>
          <a:prstGeom prst="rect">
            <a:avLst/>
          </a:prstGeom>
        </p:spPr>
      </p:pic>
      <p:sp>
        <p:nvSpPr>
          <p:cNvPr id="3" name="Прямоугольник: усеченные верхние углы 2">
            <a:extLst>
              <a:ext uri="{FF2B5EF4-FFF2-40B4-BE49-F238E27FC236}">
                <a16:creationId xmlns:a16="http://schemas.microsoft.com/office/drawing/2014/main" id="{A6104148-955F-7352-5990-7404AECE4D6A}"/>
              </a:ext>
            </a:extLst>
          </p:cNvPr>
          <p:cNvSpPr/>
          <p:nvPr/>
        </p:nvSpPr>
        <p:spPr>
          <a:xfrm>
            <a:off x="2617011" y="104633"/>
            <a:ext cx="6957977" cy="331595"/>
          </a:xfrm>
          <a:prstGeom prst="snip2SameRect">
            <a:avLst/>
          </a:prstGeom>
          <a:solidFill>
            <a:srgbClr val="FFFF99">
              <a:alpha val="50000"/>
            </a:srgbClr>
          </a:solidFill>
          <a:ln>
            <a:noFill/>
          </a:ln>
          <a:scene3d>
            <a:camera prst="orthographicFront"/>
            <a:lightRig rig="threePt" dir="t"/>
          </a:scene3d>
          <a:sp3d>
            <a:bevelT prst="convex"/>
          </a:sp3d>
        </p:spPr>
        <p:style>
          <a:lnRef idx="0">
            <a:scrgbClr r="0" g="0" b="0"/>
          </a:lnRef>
          <a:fillRef idx="0">
            <a:scrgbClr r="0" g="0" b="0"/>
          </a:fillRef>
          <a:effectRef idx="0">
            <a:scrgbClr r="0" g="0" b="0"/>
          </a:effectRef>
          <a:fontRef idx="minor">
            <a:schemeClr val="lt1"/>
          </a:fontRef>
        </p:style>
        <p:txBody>
          <a:bodyPr rtlCol="0" anchor="ctr"/>
          <a:lstStyle/>
          <a:p>
            <a:pPr algn="ctr"/>
            <a:r>
              <a:rPr kumimoji="0" lang="ru-RU" sz="1400" b="1" u="none" strike="noStrike" kern="1200" cap="none" spc="0" normalizeH="0" baseline="0" noProof="0" dirty="0">
                <a:ln>
                  <a:noFill/>
                </a:ln>
                <a:solidFill>
                  <a:srgbClr val="C00000"/>
                </a:solidFill>
                <a:effectLst/>
                <a:uLnTx/>
                <a:uFillTx/>
                <a:latin typeface="Times New Roman" panose="02020603050405020304" pitchFamily="18" charset="0"/>
                <a:ea typeface="+mn-ea"/>
                <a:cs typeface="Times New Roman" panose="02020603050405020304" pitchFamily="18" charset="0"/>
              </a:rPr>
              <a:t>Сведения о расходах(руб.)</a:t>
            </a:r>
            <a:endParaRPr lang="ru-RU" sz="1400" b="1" dirty="0">
              <a:solidFill>
                <a:srgbClr val="C00000"/>
              </a:solidFill>
              <a:latin typeface="Times New Roman" panose="02020603050405020304" pitchFamily="18" charset="0"/>
              <a:cs typeface="Times New Roman" panose="02020603050405020304" pitchFamily="18" charset="0"/>
            </a:endParaRPr>
          </a:p>
        </p:txBody>
      </p:sp>
      <p:graphicFrame>
        <p:nvGraphicFramePr>
          <p:cNvPr id="4" name="Таблица 6">
            <a:extLst>
              <a:ext uri="{FF2B5EF4-FFF2-40B4-BE49-F238E27FC236}">
                <a16:creationId xmlns:a16="http://schemas.microsoft.com/office/drawing/2014/main" id="{35709FCA-BA25-CECF-B6C2-771403FD43ED}"/>
              </a:ext>
            </a:extLst>
          </p:cNvPr>
          <p:cNvGraphicFramePr>
            <a:graphicFrameLocks noGrp="1"/>
          </p:cNvGraphicFramePr>
          <p:nvPr>
            <p:extLst>
              <p:ext uri="{D42A27DB-BD31-4B8C-83A1-F6EECF244321}">
                <p14:modId xmlns:p14="http://schemas.microsoft.com/office/powerpoint/2010/main" val="3578165894"/>
              </p:ext>
            </p:extLst>
          </p:nvPr>
        </p:nvGraphicFramePr>
        <p:xfrm>
          <a:off x="95073" y="540861"/>
          <a:ext cx="11824976" cy="6205845"/>
        </p:xfrm>
        <a:graphic>
          <a:graphicData uri="http://schemas.openxmlformats.org/drawingml/2006/table">
            <a:tbl>
              <a:tblPr firstRow="1" bandRow="1">
                <a:tableStyleId>{22838BEF-8BB2-4498-84A7-C5851F593DF1}</a:tableStyleId>
              </a:tblPr>
              <a:tblGrid>
                <a:gridCol w="855742">
                  <a:extLst>
                    <a:ext uri="{9D8B030D-6E8A-4147-A177-3AD203B41FA5}">
                      <a16:colId xmlns:a16="http://schemas.microsoft.com/office/drawing/2014/main" val="1201667936"/>
                    </a:ext>
                  </a:extLst>
                </a:gridCol>
                <a:gridCol w="3731037">
                  <a:extLst>
                    <a:ext uri="{9D8B030D-6E8A-4147-A177-3AD203B41FA5}">
                      <a16:colId xmlns:a16="http://schemas.microsoft.com/office/drawing/2014/main" val="3448297871"/>
                    </a:ext>
                  </a:extLst>
                </a:gridCol>
                <a:gridCol w="1183907">
                  <a:extLst>
                    <a:ext uri="{9D8B030D-6E8A-4147-A177-3AD203B41FA5}">
                      <a16:colId xmlns:a16="http://schemas.microsoft.com/office/drawing/2014/main" val="1865636448"/>
                    </a:ext>
                  </a:extLst>
                </a:gridCol>
                <a:gridCol w="1087655">
                  <a:extLst>
                    <a:ext uri="{9D8B030D-6E8A-4147-A177-3AD203B41FA5}">
                      <a16:colId xmlns:a16="http://schemas.microsoft.com/office/drawing/2014/main" val="2854175519"/>
                    </a:ext>
                  </a:extLst>
                </a:gridCol>
                <a:gridCol w="1068404">
                  <a:extLst>
                    <a:ext uri="{9D8B030D-6E8A-4147-A177-3AD203B41FA5}">
                      <a16:colId xmlns:a16="http://schemas.microsoft.com/office/drawing/2014/main" val="2174965571"/>
                    </a:ext>
                  </a:extLst>
                </a:gridCol>
                <a:gridCol w="770021">
                  <a:extLst>
                    <a:ext uri="{9D8B030D-6E8A-4147-A177-3AD203B41FA5}">
                      <a16:colId xmlns:a16="http://schemas.microsoft.com/office/drawing/2014/main" val="19664591"/>
                    </a:ext>
                  </a:extLst>
                </a:gridCol>
                <a:gridCol w="851340">
                  <a:extLst>
                    <a:ext uri="{9D8B030D-6E8A-4147-A177-3AD203B41FA5}">
                      <a16:colId xmlns:a16="http://schemas.microsoft.com/office/drawing/2014/main" val="1520574171"/>
                    </a:ext>
                  </a:extLst>
                </a:gridCol>
                <a:gridCol w="1186671">
                  <a:extLst>
                    <a:ext uri="{9D8B030D-6E8A-4147-A177-3AD203B41FA5}">
                      <a16:colId xmlns:a16="http://schemas.microsoft.com/office/drawing/2014/main" val="3267095644"/>
                    </a:ext>
                  </a:extLst>
                </a:gridCol>
                <a:gridCol w="1090199">
                  <a:extLst>
                    <a:ext uri="{9D8B030D-6E8A-4147-A177-3AD203B41FA5}">
                      <a16:colId xmlns:a16="http://schemas.microsoft.com/office/drawing/2014/main" val="1093503490"/>
                    </a:ext>
                  </a:extLst>
                </a:gridCol>
              </a:tblGrid>
              <a:tr h="266360">
                <a:tc>
                  <a:txBody>
                    <a:bodyPr/>
                    <a:lstStyle/>
                    <a:p>
                      <a:pPr algn="ctr"/>
                      <a:r>
                        <a:rPr lang="ru-RU" sz="1000" dirty="0">
                          <a:latin typeface="Times New Roman" panose="02020603050405020304" pitchFamily="18" charset="0"/>
                          <a:cs typeface="Times New Roman" panose="02020603050405020304" pitchFamily="18" charset="0"/>
                        </a:rPr>
                        <a:t>Раздел, подраздел</a:t>
                      </a:r>
                    </a:p>
                  </a:txBody>
                  <a:tcPr/>
                </a:tc>
                <a:tc>
                  <a:txBody>
                    <a:bodyPr/>
                    <a:lstStyle/>
                    <a:p>
                      <a:pPr algn="ctr"/>
                      <a:r>
                        <a:rPr lang="ru-RU" sz="1000" dirty="0">
                          <a:latin typeface="Times New Roman" panose="02020603050405020304" pitchFamily="18" charset="0"/>
                          <a:cs typeface="Times New Roman" panose="02020603050405020304" pitchFamily="18" charset="0"/>
                        </a:rPr>
                        <a:t>Наименование</a:t>
                      </a:r>
                    </a:p>
                  </a:txBody>
                  <a:tcPr/>
                </a:tc>
                <a:tc>
                  <a:txBody>
                    <a:bodyPr/>
                    <a:lstStyle/>
                    <a:p>
                      <a:pPr algn="ctr"/>
                      <a:r>
                        <a:rPr lang="ru-RU" sz="1000" dirty="0">
                          <a:latin typeface="Times New Roman" panose="02020603050405020304" pitchFamily="18" charset="0"/>
                          <a:cs typeface="Times New Roman" panose="02020603050405020304" pitchFamily="18" charset="0"/>
                        </a:rPr>
                        <a:t>2021г (отчет)</a:t>
                      </a:r>
                    </a:p>
                  </a:txBody>
                  <a:tcPr/>
                </a:tc>
                <a:tc>
                  <a:txBody>
                    <a:bodyPr/>
                    <a:lstStyle/>
                    <a:p>
                      <a:pPr algn="ctr"/>
                      <a:r>
                        <a:rPr lang="ru-RU" sz="1000" dirty="0">
                          <a:latin typeface="Times New Roman" panose="02020603050405020304" pitchFamily="18" charset="0"/>
                          <a:cs typeface="Times New Roman" panose="02020603050405020304" pitchFamily="18" charset="0"/>
                        </a:rPr>
                        <a:t>2022г (оценка)</a:t>
                      </a:r>
                    </a:p>
                  </a:txBody>
                  <a:tcPr/>
                </a:tc>
                <a:tc>
                  <a:txBody>
                    <a:bodyPr/>
                    <a:lstStyle/>
                    <a:p>
                      <a:pPr algn="ctr"/>
                      <a:r>
                        <a:rPr lang="ru-RU" sz="1000" dirty="0">
                          <a:latin typeface="Times New Roman" panose="02020603050405020304" pitchFamily="18" charset="0"/>
                          <a:cs typeface="Times New Roman" panose="02020603050405020304" pitchFamily="18" charset="0"/>
                        </a:rPr>
                        <a:t>2023г (план)</a:t>
                      </a:r>
                    </a:p>
                  </a:txBody>
                  <a:tcPr/>
                </a:tc>
                <a:tc>
                  <a:txBody>
                    <a:bodyPr/>
                    <a:lstStyle/>
                    <a:p>
                      <a:pPr algn="ctr"/>
                      <a:r>
                        <a:rPr lang="ru-RU" sz="1000" dirty="0">
                          <a:latin typeface="Times New Roman" panose="02020603050405020304" pitchFamily="18" charset="0"/>
                          <a:cs typeface="Times New Roman" panose="02020603050405020304" pitchFamily="18" charset="0"/>
                        </a:rPr>
                        <a:t>% 2023г к 2021г</a:t>
                      </a:r>
                    </a:p>
                  </a:txBody>
                  <a:tcPr/>
                </a:tc>
                <a:tc>
                  <a:txBody>
                    <a:bodyPr/>
                    <a:lstStyle/>
                    <a:p>
                      <a:pPr algn="ctr"/>
                      <a:r>
                        <a:rPr lang="ru-RU" sz="1000" dirty="0">
                          <a:latin typeface="Times New Roman" panose="02020603050405020304" pitchFamily="18" charset="0"/>
                          <a:cs typeface="Times New Roman" panose="02020603050405020304" pitchFamily="18" charset="0"/>
                        </a:rPr>
                        <a:t>%2023г к 2022г</a:t>
                      </a:r>
                    </a:p>
                  </a:txBody>
                  <a:tcPr/>
                </a:tc>
                <a:tc>
                  <a:txBody>
                    <a:bodyPr/>
                    <a:lstStyle/>
                    <a:p>
                      <a:pPr algn="ctr"/>
                      <a:r>
                        <a:rPr lang="ru-RU" sz="1000" dirty="0">
                          <a:latin typeface="Times New Roman" panose="02020603050405020304" pitchFamily="18" charset="0"/>
                          <a:cs typeface="Times New Roman" panose="02020603050405020304" pitchFamily="18" charset="0"/>
                        </a:rPr>
                        <a:t>2024г (прогноз)</a:t>
                      </a:r>
                    </a:p>
                  </a:txBody>
                  <a:tcPr/>
                </a:tc>
                <a:tc>
                  <a:txBody>
                    <a:bodyPr/>
                    <a:lstStyle/>
                    <a:p>
                      <a:pPr algn="ctr"/>
                      <a:r>
                        <a:rPr lang="ru-RU" sz="1000" dirty="0">
                          <a:latin typeface="Times New Roman" panose="02020603050405020304" pitchFamily="18" charset="0"/>
                          <a:cs typeface="Times New Roman" panose="02020603050405020304" pitchFamily="18" charset="0"/>
                        </a:rPr>
                        <a:t>2025г (прогноз)</a:t>
                      </a:r>
                    </a:p>
                  </a:txBody>
                  <a:tcPr/>
                </a:tc>
                <a:extLst>
                  <a:ext uri="{0D108BD9-81ED-4DB2-BD59-A6C34878D82A}">
                    <a16:rowId xmlns:a16="http://schemas.microsoft.com/office/drawing/2014/main" val="1535082943"/>
                  </a:ext>
                </a:extLst>
              </a:tr>
              <a:tr h="193308">
                <a:tc>
                  <a:txBody>
                    <a:bodyPr/>
                    <a:lstStyle/>
                    <a:p>
                      <a:pPr algn="ctr"/>
                      <a:r>
                        <a:rPr lang="ru-RU" sz="1050" b="1" dirty="0">
                          <a:latin typeface="Times New Roman" panose="02020603050405020304" pitchFamily="18" charset="0"/>
                          <a:cs typeface="Times New Roman" panose="02020603050405020304" pitchFamily="18" charset="0"/>
                        </a:rPr>
                        <a:t>0100</a:t>
                      </a:r>
                    </a:p>
                  </a:txBody>
                  <a:tcPr/>
                </a:tc>
                <a:tc>
                  <a:txBody>
                    <a:bodyPr/>
                    <a:lstStyle/>
                    <a:p>
                      <a:pPr algn="just"/>
                      <a:r>
                        <a:rPr lang="ru-RU" sz="1050" b="1" dirty="0">
                          <a:latin typeface="Times New Roman" panose="02020603050405020304" pitchFamily="18" charset="0"/>
                          <a:cs typeface="Times New Roman" panose="02020603050405020304" pitchFamily="18" charset="0"/>
                        </a:rPr>
                        <a:t>Общегосударственные расходы</a:t>
                      </a:r>
                    </a:p>
                  </a:txBody>
                  <a:tcPr/>
                </a:tc>
                <a:tc>
                  <a:txBody>
                    <a:bodyPr/>
                    <a:lstStyle/>
                    <a:p>
                      <a:pPr algn="ctr"/>
                      <a:r>
                        <a:rPr lang="ru-RU" sz="1050" b="1" dirty="0">
                          <a:latin typeface="Times New Roman" panose="02020603050405020304" pitchFamily="18" charset="0"/>
                          <a:cs typeface="Times New Roman" panose="02020603050405020304" pitchFamily="18" charset="0"/>
                        </a:rPr>
                        <a:t>83986821,92</a:t>
                      </a:r>
                    </a:p>
                  </a:txBody>
                  <a:tcPr/>
                </a:tc>
                <a:tc>
                  <a:txBody>
                    <a:bodyPr/>
                    <a:lstStyle/>
                    <a:p>
                      <a:pPr algn="ctr"/>
                      <a:r>
                        <a:rPr lang="ru-RU" sz="1050" b="1" dirty="0">
                          <a:latin typeface="Times New Roman" panose="02020603050405020304" pitchFamily="18" charset="0"/>
                          <a:cs typeface="Times New Roman" panose="02020603050405020304" pitchFamily="18" charset="0"/>
                        </a:rPr>
                        <a:t>94619393,3</a:t>
                      </a:r>
                    </a:p>
                  </a:txBody>
                  <a:tcPr/>
                </a:tc>
                <a:tc>
                  <a:txBody>
                    <a:bodyPr/>
                    <a:lstStyle/>
                    <a:p>
                      <a:pPr algn="ctr"/>
                      <a:r>
                        <a:rPr lang="ru-RU" sz="1050" b="1" dirty="0">
                          <a:latin typeface="Times New Roman" panose="02020603050405020304" pitchFamily="18" charset="0"/>
                          <a:cs typeface="Times New Roman" panose="02020603050405020304" pitchFamily="18" charset="0"/>
                        </a:rPr>
                        <a:t>101645414,5</a:t>
                      </a:r>
                    </a:p>
                  </a:txBody>
                  <a:tcPr/>
                </a:tc>
                <a:tc>
                  <a:txBody>
                    <a:bodyPr/>
                    <a:lstStyle/>
                    <a:p>
                      <a:pPr algn="ctr"/>
                      <a:r>
                        <a:rPr lang="ru-RU" sz="1050" b="1" dirty="0">
                          <a:latin typeface="Times New Roman" panose="02020603050405020304" pitchFamily="18" charset="0"/>
                          <a:cs typeface="Times New Roman" panose="02020603050405020304" pitchFamily="18" charset="0"/>
                        </a:rPr>
                        <a:t>121,03</a:t>
                      </a:r>
                    </a:p>
                  </a:txBody>
                  <a:tcPr/>
                </a:tc>
                <a:tc>
                  <a:txBody>
                    <a:bodyPr/>
                    <a:lstStyle/>
                    <a:p>
                      <a:pPr algn="ctr"/>
                      <a:r>
                        <a:rPr lang="ru-RU" sz="1050" b="1" dirty="0">
                          <a:latin typeface="Times New Roman" panose="02020603050405020304" pitchFamily="18" charset="0"/>
                          <a:cs typeface="Times New Roman" panose="02020603050405020304" pitchFamily="18" charset="0"/>
                        </a:rPr>
                        <a:t>107,43</a:t>
                      </a:r>
                    </a:p>
                  </a:txBody>
                  <a:tcPr/>
                </a:tc>
                <a:tc>
                  <a:txBody>
                    <a:bodyPr/>
                    <a:lstStyle/>
                    <a:p>
                      <a:pPr algn="ctr"/>
                      <a:r>
                        <a:rPr lang="ru-RU" sz="1050" b="1" dirty="0">
                          <a:latin typeface="Times New Roman" panose="02020603050405020304" pitchFamily="18" charset="0"/>
                          <a:cs typeface="Times New Roman" panose="02020603050405020304" pitchFamily="18" charset="0"/>
                        </a:rPr>
                        <a:t>99217102</a:t>
                      </a:r>
                    </a:p>
                  </a:txBody>
                  <a:tcPr/>
                </a:tc>
                <a:tc>
                  <a:txBody>
                    <a:bodyPr/>
                    <a:lstStyle/>
                    <a:p>
                      <a:pPr algn="ctr"/>
                      <a:r>
                        <a:rPr lang="ru-RU" sz="1050" b="1" dirty="0">
                          <a:latin typeface="Times New Roman" panose="02020603050405020304" pitchFamily="18" charset="0"/>
                          <a:cs typeface="Times New Roman" panose="02020603050405020304" pitchFamily="18" charset="0"/>
                        </a:rPr>
                        <a:t>92767514</a:t>
                      </a:r>
                    </a:p>
                  </a:txBody>
                  <a:tcPr/>
                </a:tc>
                <a:extLst>
                  <a:ext uri="{0D108BD9-81ED-4DB2-BD59-A6C34878D82A}">
                    <a16:rowId xmlns:a16="http://schemas.microsoft.com/office/drawing/2014/main" val="332852864"/>
                  </a:ext>
                </a:extLst>
              </a:tr>
              <a:tr h="276837">
                <a:tc>
                  <a:txBody>
                    <a:bodyPr/>
                    <a:lstStyle/>
                    <a:p>
                      <a:pPr algn="ctr"/>
                      <a:r>
                        <a:rPr lang="ru-RU" sz="1050" dirty="0">
                          <a:latin typeface="Times New Roman" panose="02020603050405020304" pitchFamily="18" charset="0"/>
                          <a:cs typeface="Times New Roman" panose="02020603050405020304" pitchFamily="18" charset="0"/>
                        </a:rPr>
                        <a:t>0102</a:t>
                      </a:r>
                    </a:p>
                  </a:txBody>
                  <a:tcPr/>
                </a:tc>
                <a:tc>
                  <a:txBody>
                    <a:bodyPr/>
                    <a:lstStyle/>
                    <a:p>
                      <a:pPr algn="just"/>
                      <a:r>
                        <a:rPr lang="ru-RU" sz="1050" dirty="0">
                          <a:latin typeface="Times New Roman" panose="02020603050405020304" pitchFamily="18" charset="0"/>
                          <a:cs typeface="Times New Roman" panose="02020603050405020304" pitchFamily="18" charset="0"/>
                        </a:rPr>
                        <a:t>Функционирование высшего должностного лица субъекта Российской Федерации и муниципального образования</a:t>
                      </a:r>
                    </a:p>
                  </a:txBody>
                  <a:tcPr/>
                </a:tc>
                <a:tc>
                  <a:txBody>
                    <a:bodyPr/>
                    <a:lstStyle/>
                    <a:p>
                      <a:pPr algn="ctr"/>
                      <a:r>
                        <a:rPr lang="ru-RU" sz="1050" dirty="0">
                          <a:latin typeface="Times New Roman" panose="02020603050405020304" pitchFamily="18" charset="0"/>
                          <a:cs typeface="Times New Roman" panose="02020603050405020304" pitchFamily="18" charset="0"/>
                        </a:rPr>
                        <a:t>2462506,73</a:t>
                      </a:r>
                    </a:p>
                  </a:txBody>
                  <a:tcPr/>
                </a:tc>
                <a:tc>
                  <a:txBody>
                    <a:bodyPr/>
                    <a:lstStyle/>
                    <a:p>
                      <a:pPr algn="ctr"/>
                      <a:r>
                        <a:rPr lang="ru-RU" sz="1050" dirty="0">
                          <a:latin typeface="Times New Roman" panose="02020603050405020304" pitchFamily="18" charset="0"/>
                          <a:cs typeface="Times New Roman" panose="02020603050405020304" pitchFamily="18" charset="0"/>
                        </a:rPr>
                        <a:t>2657560</a:t>
                      </a:r>
                    </a:p>
                  </a:txBody>
                  <a:tcPr/>
                </a:tc>
                <a:tc>
                  <a:txBody>
                    <a:bodyPr/>
                    <a:lstStyle/>
                    <a:p>
                      <a:pPr algn="ctr"/>
                      <a:r>
                        <a:rPr lang="ru-RU" sz="1050" dirty="0">
                          <a:latin typeface="Times New Roman" panose="02020603050405020304" pitchFamily="18" charset="0"/>
                          <a:cs typeface="Times New Roman" panose="02020603050405020304" pitchFamily="18" charset="0"/>
                        </a:rPr>
                        <a:t>2757000</a:t>
                      </a:r>
                    </a:p>
                  </a:txBody>
                  <a:tcPr/>
                </a:tc>
                <a:tc>
                  <a:txBody>
                    <a:bodyPr/>
                    <a:lstStyle/>
                    <a:p>
                      <a:pPr algn="ctr"/>
                      <a:r>
                        <a:rPr lang="ru-RU" sz="1050" dirty="0">
                          <a:latin typeface="Times New Roman" panose="02020603050405020304" pitchFamily="18" charset="0"/>
                          <a:cs typeface="Times New Roman" panose="02020603050405020304" pitchFamily="18" charset="0"/>
                        </a:rPr>
                        <a:t>111,96</a:t>
                      </a:r>
                    </a:p>
                  </a:txBody>
                  <a:tcPr/>
                </a:tc>
                <a:tc>
                  <a:txBody>
                    <a:bodyPr/>
                    <a:lstStyle/>
                    <a:p>
                      <a:pPr algn="ctr"/>
                      <a:r>
                        <a:rPr lang="ru-RU" sz="1050" dirty="0">
                          <a:latin typeface="Times New Roman" panose="02020603050405020304" pitchFamily="18" charset="0"/>
                          <a:cs typeface="Times New Roman" panose="02020603050405020304" pitchFamily="18" charset="0"/>
                        </a:rPr>
                        <a:t>103,74</a:t>
                      </a:r>
                    </a:p>
                  </a:txBody>
                  <a:tcPr/>
                </a:tc>
                <a:tc>
                  <a:txBody>
                    <a:bodyPr/>
                    <a:lstStyle/>
                    <a:p>
                      <a:pPr algn="ctr"/>
                      <a:r>
                        <a:rPr lang="ru-RU" sz="1050" dirty="0">
                          <a:latin typeface="Times New Roman" panose="02020603050405020304" pitchFamily="18" charset="0"/>
                          <a:cs typeface="Times New Roman" panose="02020603050405020304" pitchFamily="18" charset="0"/>
                        </a:rPr>
                        <a:t>2757000</a:t>
                      </a:r>
                    </a:p>
                  </a:txBody>
                  <a:tcPr/>
                </a:tc>
                <a:tc>
                  <a:txBody>
                    <a:bodyPr/>
                    <a:lstStyle/>
                    <a:p>
                      <a:pPr algn="ctr"/>
                      <a:r>
                        <a:rPr lang="ru-RU" sz="1050" dirty="0">
                          <a:latin typeface="Times New Roman" panose="02020603050405020304" pitchFamily="18" charset="0"/>
                          <a:cs typeface="Times New Roman" panose="02020603050405020304" pitchFamily="18" charset="0"/>
                        </a:rPr>
                        <a:t>2757000</a:t>
                      </a:r>
                    </a:p>
                  </a:txBody>
                  <a:tcPr/>
                </a:tc>
                <a:extLst>
                  <a:ext uri="{0D108BD9-81ED-4DB2-BD59-A6C34878D82A}">
                    <a16:rowId xmlns:a16="http://schemas.microsoft.com/office/drawing/2014/main" val="1724327478"/>
                  </a:ext>
                </a:extLst>
              </a:tr>
              <a:tr h="214854">
                <a:tc>
                  <a:txBody>
                    <a:bodyPr/>
                    <a:lstStyle/>
                    <a:p>
                      <a:pPr algn="ctr" fontAlgn="t"/>
                      <a:r>
                        <a:rPr lang="ru-RU" sz="1050" b="0" i="0" u="none" strike="noStrike" dirty="0">
                          <a:effectLst/>
                          <a:latin typeface="Times New Roman" panose="02020603050405020304" pitchFamily="18" charset="0"/>
                        </a:rPr>
                        <a:t>0103</a:t>
                      </a:r>
                    </a:p>
                  </a:txBody>
                  <a:tcPr marL="9525" marR="9525" marT="9525" marB="0"/>
                </a:tc>
                <a:tc>
                  <a:txBody>
                    <a:bodyPr/>
                    <a:lstStyle/>
                    <a:p>
                      <a:pPr algn="just" fontAlgn="t"/>
                      <a:r>
                        <a:rPr lang="ru-RU" sz="1050" b="0" i="0" u="none" strike="noStrike" dirty="0">
                          <a:effectLst/>
                          <a:latin typeface="Times New Roman" panose="02020603050405020304" pitchFamily="18" charset="0"/>
                        </a:rPr>
                        <a:t>Функционирование законодательных (представительных) органов государственной власти и представительных органов муниципальных образований</a:t>
                      </a:r>
                    </a:p>
                  </a:txBody>
                  <a:tcPr marL="9525" marR="9525" marT="9525" marB="0"/>
                </a:tc>
                <a:tc>
                  <a:txBody>
                    <a:bodyPr/>
                    <a:lstStyle/>
                    <a:p>
                      <a:pPr algn="ctr"/>
                      <a:r>
                        <a:rPr lang="ru-RU" sz="1050" dirty="0">
                          <a:latin typeface="Times New Roman" panose="02020603050405020304" pitchFamily="18" charset="0"/>
                          <a:cs typeface="Times New Roman" panose="02020603050405020304" pitchFamily="18" charset="0"/>
                        </a:rPr>
                        <a:t>2843004,47</a:t>
                      </a:r>
                    </a:p>
                  </a:txBody>
                  <a:tcPr/>
                </a:tc>
                <a:tc>
                  <a:txBody>
                    <a:bodyPr/>
                    <a:lstStyle/>
                    <a:p>
                      <a:pPr algn="ctr"/>
                      <a:r>
                        <a:rPr lang="ru-RU" sz="1050" dirty="0">
                          <a:latin typeface="Times New Roman" panose="02020603050405020304" pitchFamily="18" charset="0"/>
                          <a:cs typeface="Times New Roman" panose="02020603050405020304" pitchFamily="18" charset="0"/>
                        </a:rPr>
                        <a:t>3236960</a:t>
                      </a:r>
                    </a:p>
                  </a:txBody>
                  <a:tcPr/>
                </a:tc>
                <a:tc>
                  <a:txBody>
                    <a:bodyPr/>
                    <a:lstStyle/>
                    <a:p>
                      <a:pPr algn="ctr"/>
                      <a:r>
                        <a:rPr lang="ru-RU" sz="1050" dirty="0">
                          <a:latin typeface="Times New Roman" panose="02020603050405020304" pitchFamily="18" charset="0"/>
                          <a:cs typeface="Times New Roman" panose="02020603050405020304" pitchFamily="18" charset="0"/>
                        </a:rPr>
                        <a:t>3265010</a:t>
                      </a:r>
                    </a:p>
                  </a:txBody>
                  <a:tcPr/>
                </a:tc>
                <a:tc>
                  <a:txBody>
                    <a:bodyPr/>
                    <a:lstStyle/>
                    <a:p>
                      <a:pPr algn="ctr"/>
                      <a:r>
                        <a:rPr lang="ru-RU" sz="1050" dirty="0">
                          <a:latin typeface="Times New Roman" panose="02020603050405020304" pitchFamily="18" charset="0"/>
                          <a:cs typeface="Times New Roman" panose="02020603050405020304" pitchFamily="18" charset="0"/>
                        </a:rPr>
                        <a:t>114,84</a:t>
                      </a:r>
                    </a:p>
                  </a:txBody>
                  <a:tcPr/>
                </a:tc>
                <a:tc>
                  <a:txBody>
                    <a:bodyPr/>
                    <a:lstStyle/>
                    <a:p>
                      <a:pPr algn="ctr"/>
                      <a:r>
                        <a:rPr lang="ru-RU" sz="1050" dirty="0">
                          <a:latin typeface="Times New Roman" panose="02020603050405020304" pitchFamily="18" charset="0"/>
                          <a:cs typeface="Times New Roman" panose="02020603050405020304" pitchFamily="18" charset="0"/>
                        </a:rPr>
                        <a:t>100,87</a:t>
                      </a:r>
                    </a:p>
                  </a:txBody>
                  <a:tcPr/>
                </a:tc>
                <a:tc>
                  <a:txBody>
                    <a:bodyPr/>
                    <a:lstStyle/>
                    <a:p>
                      <a:pPr algn="ctr"/>
                      <a:r>
                        <a:rPr lang="ru-RU" sz="1050" dirty="0">
                          <a:latin typeface="Times New Roman" panose="02020603050405020304" pitchFamily="18" charset="0"/>
                          <a:cs typeface="Times New Roman" panose="02020603050405020304" pitchFamily="18" charset="0"/>
                        </a:rPr>
                        <a:t>3265010</a:t>
                      </a:r>
                    </a:p>
                  </a:txBody>
                  <a:tcPr/>
                </a:tc>
                <a:tc>
                  <a:txBody>
                    <a:bodyPr/>
                    <a:lstStyle/>
                    <a:p>
                      <a:pPr algn="ctr"/>
                      <a:r>
                        <a:rPr lang="ru-RU" sz="1050" dirty="0">
                          <a:latin typeface="Times New Roman" panose="02020603050405020304" pitchFamily="18" charset="0"/>
                          <a:cs typeface="Times New Roman" panose="02020603050405020304" pitchFamily="18" charset="0"/>
                        </a:rPr>
                        <a:t>3265010</a:t>
                      </a:r>
                    </a:p>
                  </a:txBody>
                  <a:tcPr/>
                </a:tc>
                <a:extLst>
                  <a:ext uri="{0D108BD9-81ED-4DB2-BD59-A6C34878D82A}">
                    <a16:rowId xmlns:a16="http://schemas.microsoft.com/office/drawing/2014/main" val="4115921296"/>
                  </a:ext>
                </a:extLst>
              </a:tr>
              <a:tr h="340784">
                <a:tc>
                  <a:txBody>
                    <a:bodyPr/>
                    <a:lstStyle/>
                    <a:p>
                      <a:pPr algn="ctr" fontAlgn="t"/>
                      <a:r>
                        <a:rPr lang="ru-RU" sz="1050" b="0" i="0" u="none" strike="noStrike" dirty="0">
                          <a:effectLst/>
                          <a:latin typeface="Times New Roman" panose="02020603050405020304" pitchFamily="18" charset="0"/>
                        </a:rPr>
                        <a:t>0104</a:t>
                      </a:r>
                    </a:p>
                  </a:txBody>
                  <a:tcPr marL="9525" marR="9525" marT="9525" marB="0"/>
                </a:tc>
                <a:tc>
                  <a:txBody>
                    <a:bodyPr/>
                    <a:lstStyle/>
                    <a:p>
                      <a:pPr algn="just" fontAlgn="t"/>
                      <a:r>
                        <a:rPr lang="ru-RU" sz="1050" b="0" i="0" u="none" strike="noStrike" dirty="0">
                          <a:effectLst/>
                          <a:latin typeface="Times New Roman" panose="02020603050405020304" pitchFamily="18" charset="0"/>
                        </a:rPr>
                        <a:t>Функционирование Правительства Российской Федерации, высших исполнительных органов государственной власти субъектов Российской Федерации, местных администраций</a:t>
                      </a:r>
                    </a:p>
                  </a:txBody>
                  <a:tcPr marL="9525" marR="9525" marT="9525" marB="0"/>
                </a:tc>
                <a:tc>
                  <a:txBody>
                    <a:bodyPr/>
                    <a:lstStyle/>
                    <a:p>
                      <a:pPr algn="ctr"/>
                      <a:r>
                        <a:rPr lang="ru-RU" sz="1050" dirty="0">
                          <a:latin typeface="Times New Roman" panose="02020603050405020304" pitchFamily="18" charset="0"/>
                          <a:cs typeface="Times New Roman" panose="02020603050405020304" pitchFamily="18" charset="0"/>
                        </a:rPr>
                        <a:t>10126872,12</a:t>
                      </a:r>
                    </a:p>
                  </a:txBody>
                  <a:tcPr/>
                </a:tc>
                <a:tc>
                  <a:txBody>
                    <a:bodyPr/>
                    <a:lstStyle/>
                    <a:p>
                      <a:pPr algn="ctr"/>
                      <a:r>
                        <a:rPr lang="ru-RU" sz="1050" dirty="0">
                          <a:latin typeface="Times New Roman" panose="02020603050405020304" pitchFamily="18" charset="0"/>
                          <a:cs typeface="Times New Roman" panose="02020603050405020304" pitchFamily="18" charset="0"/>
                        </a:rPr>
                        <a:t>10574240</a:t>
                      </a:r>
                    </a:p>
                  </a:txBody>
                  <a:tcPr/>
                </a:tc>
                <a:tc>
                  <a:txBody>
                    <a:bodyPr/>
                    <a:lstStyle/>
                    <a:p>
                      <a:pPr algn="ctr"/>
                      <a:r>
                        <a:rPr lang="ru-RU" sz="1050" dirty="0">
                          <a:latin typeface="Times New Roman" panose="02020603050405020304" pitchFamily="18" charset="0"/>
                          <a:cs typeface="Times New Roman" panose="02020603050405020304" pitchFamily="18" charset="0"/>
                        </a:rPr>
                        <a:t>11185000</a:t>
                      </a:r>
                    </a:p>
                  </a:txBody>
                  <a:tcPr/>
                </a:tc>
                <a:tc>
                  <a:txBody>
                    <a:bodyPr/>
                    <a:lstStyle/>
                    <a:p>
                      <a:pPr algn="ctr"/>
                      <a:r>
                        <a:rPr lang="ru-RU" sz="1050" dirty="0">
                          <a:latin typeface="Times New Roman" panose="02020603050405020304" pitchFamily="18" charset="0"/>
                          <a:cs typeface="Times New Roman" panose="02020603050405020304" pitchFamily="18" charset="0"/>
                        </a:rPr>
                        <a:t>110,45</a:t>
                      </a:r>
                    </a:p>
                  </a:txBody>
                  <a:tcPr/>
                </a:tc>
                <a:tc>
                  <a:txBody>
                    <a:bodyPr/>
                    <a:lstStyle/>
                    <a:p>
                      <a:pPr algn="ctr"/>
                      <a:r>
                        <a:rPr lang="ru-RU" sz="1050" dirty="0">
                          <a:latin typeface="Times New Roman" panose="02020603050405020304" pitchFamily="18" charset="0"/>
                          <a:cs typeface="Times New Roman" panose="02020603050405020304" pitchFamily="18" charset="0"/>
                        </a:rPr>
                        <a:t>105,78</a:t>
                      </a:r>
                    </a:p>
                  </a:txBody>
                  <a:tcPr/>
                </a:tc>
                <a:tc>
                  <a:txBody>
                    <a:bodyPr/>
                    <a:lstStyle/>
                    <a:p>
                      <a:pPr algn="ctr"/>
                      <a:r>
                        <a:rPr lang="ru-RU" sz="1050" dirty="0">
                          <a:latin typeface="Times New Roman" panose="02020603050405020304" pitchFamily="18" charset="0"/>
                          <a:cs typeface="Times New Roman" panose="02020603050405020304" pitchFamily="18" charset="0"/>
                        </a:rPr>
                        <a:t>11185000</a:t>
                      </a:r>
                    </a:p>
                  </a:txBody>
                  <a:tcPr/>
                </a:tc>
                <a:tc>
                  <a:txBody>
                    <a:bodyPr/>
                    <a:lstStyle/>
                    <a:p>
                      <a:pPr algn="ctr"/>
                      <a:r>
                        <a:rPr lang="ru-RU" sz="1050" dirty="0">
                          <a:latin typeface="Times New Roman" panose="02020603050405020304" pitchFamily="18" charset="0"/>
                          <a:cs typeface="Times New Roman" panose="02020603050405020304" pitchFamily="18" charset="0"/>
                        </a:rPr>
                        <a:t>11185000</a:t>
                      </a:r>
                    </a:p>
                  </a:txBody>
                  <a:tcPr/>
                </a:tc>
                <a:extLst>
                  <a:ext uri="{0D108BD9-81ED-4DB2-BD59-A6C34878D82A}">
                    <a16:rowId xmlns:a16="http://schemas.microsoft.com/office/drawing/2014/main" val="1492379717"/>
                  </a:ext>
                </a:extLst>
              </a:tr>
              <a:tr h="227258">
                <a:tc>
                  <a:txBody>
                    <a:bodyPr/>
                    <a:lstStyle/>
                    <a:p>
                      <a:pPr algn="ctr" fontAlgn="t"/>
                      <a:r>
                        <a:rPr lang="ru-RU" sz="1050" b="0" i="0" u="none" strike="noStrike" dirty="0">
                          <a:effectLst/>
                          <a:latin typeface="Times New Roman" panose="02020603050405020304" pitchFamily="18" charset="0"/>
                        </a:rPr>
                        <a:t>0105</a:t>
                      </a:r>
                    </a:p>
                  </a:txBody>
                  <a:tcPr marL="9525" marR="9525" marT="9525" marB="0"/>
                </a:tc>
                <a:tc>
                  <a:txBody>
                    <a:bodyPr/>
                    <a:lstStyle/>
                    <a:p>
                      <a:pPr algn="just" fontAlgn="t"/>
                      <a:r>
                        <a:rPr lang="ru-RU" sz="1050" b="0" i="0" u="none" strike="noStrike" dirty="0">
                          <a:effectLst/>
                          <a:latin typeface="Times New Roman" panose="02020603050405020304" pitchFamily="18" charset="0"/>
                        </a:rPr>
                        <a:t>Судебная система</a:t>
                      </a:r>
                    </a:p>
                  </a:txBody>
                  <a:tcPr marL="9525" marR="9525" marT="9525" marB="0"/>
                </a:tc>
                <a:tc>
                  <a:txBody>
                    <a:bodyPr/>
                    <a:lstStyle/>
                    <a:p>
                      <a:pPr algn="ctr"/>
                      <a:r>
                        <a:rPr lang="ru-RU" sz="1050" dirty="0">
                          <a:latin typeface="Times New Roman" panose="02020603050405020304" pitchFamily="18" charset="0"/>
                          <a:cs typeface="Times New Roman" panose="02020603050405020304" pitchFamily="18" charset="0"/>
                        </a:rPr>
                        <a:t>18445,44</a:t>
                      </a:r>
                    </a:p>
                  </a:txBody>
                  <a:tcPr/>
                </a:tc>
                <a:tc>
                  <a:txBody>
                    <a:bodyPr/>
                    <a:lstStyle/>
                    <a:p>
                      <a:pPr algn="ctr"/>
                      <a:r>
                        <a:rPr lang="ru-RU" sz="1050" dirty="0">
                          <a:latin typeface="Times New Roman" panose="02020603050405020304" pitchFamily="18" charset="0"/>
                          <a:cs typeface="Times New Roman" panose="02020603050405020304" pitchFamily="18" charset="0"/>
                        </a:rPr>
                        <a:t>123474</a:t>
                      </a:r>
                    </a:p>
                  </a:txBody>
                  <a:tcPr/>
                </a:tc>
                <a:tc>
                  <a:txBody>
                    <a:bodyPr/>
                    <a:lstStyle/>
                    <a:p>
                      <a:pPr algn="ctr"/>
                      <a:r>
                        <a:rPr lang="ru-RU" sz="1050" dirty="0">
                          <a:latin typeface="Times New Roman" panose="02020603050405020304" pitchFamily="18" charset="0"/>
                          <a:cs typeface="Times New Roman" panose="02020603050405020304" pitchFamily="18" charset="0"/>
                        </a:rPr>
                        <a:t>2240</a:t>
                      </a:r>
                    </a:p>
                  </a:txBody>
                  <a:tcPr/>
                </a:tc>
                <a:tc>
                  <a:txBody>
                    <a:bodyPr/>
                    <a:lstStyle/>
                    <a:p>
                      <a:pPr algn="ctr"/>
                      <a:r>
                        <a:rPr lang="ru-RU" sz="1050" dirty="0">
                          <a:latin typeface="Times New Roman" panose="02020603050405020304" pitchFamily="18" charset="0"/>
                          <a:cs typeface="Times New Roman" panose="02020603050405020304" pitchFamily="18" charset="0"/>
                        </a:rPr>
                        <a:t>12,14</a:t>
                      </a:r>
                    </a:p>
                  </a:txBody>
                  <a:tcPr/>
                </a:tc>
                <a:tc>
                  <a:txBody>
                    <a:bodyPr/>
                    <a:lstStyle/>
                    <a:p>
                      <a:pPr algn="ctr"/>
                      <a:r>
                        <a:rPr lang="ru-RU" sz="1050" dirty="0">
                          <a:latin typeface="Times New Roman" panose="02020603050405020304" pitchFamily="18" charset="0"/>
                          <a:cs typeface="Times New Roman" panose="02020603050405020304" pitchFamily="18" charset="0"/>
                        </a:rPr>
                        <a:t>1,81</a:t>
                      </a:r>
                    </a:p>
                  </a:txBody>
                  <a:tcPr/>
                </a:tc>
                <a:tc>
                  <a:txBody>
                    <a:bodyPr/>
                    <a:lstStyle/>
                    <a:p>
                      <a:pPr algn="ctr"/>
                      <a:r>
                        <a:rPr lang="ru-RU" sz="1050" dirty="0">
                          <a:latin typeface="Times New Roman" panose="02020603050405020304" pitchFamily="18" charset="0"/>
                          <a:cs typeface="Times New Roman" panose="02020603050405020304" pitchFamily="18" charset="0"/>
                        </a:rPr>
                        <a:t>2351</a:t>
                      </a:r>
                    </a:p>
                  </a:txBody>
                  <a:tcPr/>
                </a:tc>
                <a:tc>
                  <a:txBody>
                    <a:bodyPr/>
                    <a:lstStyle/>
                    <a:p>
                      <a:pPr algn="ctr"/>
                      <a:r>
                        <a:rPr lang="ru-RU" sz="1050" dirty="0">
                          <a:latin typeface="Times New Roman" panose="02020603050405020304" pitchFamily="18" charset="0"/>
                          <a:cs typeface="Times New Roman" panose="02020603050405020304" pitchFamily="18" charset="0"/>
                        </a:rPr>
                        <a:t>2094</a:t>
                      </a:r>
                    </a:p>
                  </a:txBody>
                  <a:tcPr/>
                </a:tc>
                <a:extLst>
                  <a:ext uri="{0D108BD9-81ED-4DB2-BD59-A6C34878D82A}">
                    <a16:rowId xmlns:a16="http://schemas.microsoft.com/office/drawing/2014/main" val="3131284182"/>
                  </a:ext>
                </a:extLst>
              </a:tr>
              <a:tr h="340784">
                <a:tc>
                  <a:txBody>
                    <a:bodyPr/>
                    <a:lstStyle/>
                    <a:p>
                      <a:pPr algn="ctr" fontAlgn="t"/>
                      <a:r>
                        <a:rPr lang="ru-RU" sz="1050" b="0" i="0" u="none" strike="noStrike" dirty="0">
                          <a:effectLst/>
                          <a:latin typeface="Times New Roman" panose="02020603050405020304" pitchFamily="18" charset="0"/>
                        </a:rPr>
                        <a:t>0106</a:t>
                      </a:r>
                    </a:p>
                  </a:txBody>
                  <a:tcPr marL="9525" marR="9525" marT="9525" marB="0"/>
                </a:tc>
                <a:tc>
                  <a:txBody>
                    <a:bodyPr/>
                    <a:lstStyle/>
                    <a:p>
                      <a:pPr algn="just" fontAlgn="t"/>
                      <a:r>
                        <a:rPr lang="ru-RU" sz="1050" b="0" i="0" u="none" strike="noStrike" dirty="0">
                          <a:effectLst/>
                          <a:latin typeface="Times New Roman" panose="02020603050405020304" pitchFamily="18" charset="0"/>
                        </a:rPr>
                        <a:t>Обеспечение деятельности финансовых, налоговых и таможенных органов и органов финансового (финансово-бюджетного) надзора</a:t>
                      </a:r>
                    </a:p>
                  </a:txBody>
                  <a:tcPr marL="9525" marR="9525" marT="9525" marB="0"/>
                </a:tc>
                <a:tc>
                  <a:txBody>
                    <a:bodyPr/>
                    <a:lstStyle/>
                    <a:p>
                      <a:pPr algn="ctr"/>
                      <a:r>
                        <a:rPr lang="ru-RU" sz="1050" dirty="0">
                          <a:latin typeface="Times New Roman" panose="02020603050405020304" pitchFamily="18" charset="0"/>
                          <a:cs typeface="Times New Roman" panose="02020603050405020304" pitchFamily="18" charset="0"/>
                        </a:rPr>
                        <a:t>13070885,88</a:t>
                      </a:r>
                    </a:p>
                  </a:txBody>
                  <a:tcPr/>
                </a:tc>
                <a:tc>
                  <a:txBody>
                    <a:bodyPr/>
                    <a:lstStyle/>
                    <a:p>
                      <a:pPr algn="ctr"/>
                      <a:r>
                        <a:rPr lang="ru-RU" sz="1050" dirty="0">
                          <a:latin typeface="Times New Roman" panose="02020603050405020304" pitchFamily="18" charset="0"/>
                          <a:cs typeface="Times New Roman" panose="02020603050405020304" pitchFamily="18" charset="0"/>
                        </a:rPr>
                        <a:t>15367624</a:t>
                      </a:r>
                    </a:p>
                  </a:txBody>
                  <a:tcPr/>
                </a:tc>
                <a:tc>
                  <a:txBody>
                    <a:bodyPr/>
                    <a:lstStyle/>
                    <a:p>
                      <a:pPr algn="ctr"/>
                      <a:r>
                        <a:rPr lang="ru-RU" sz="1050" dirty="0">
                          <a:latin typeface="Times New Roman" panose="02020603050405020304" pitchFamily="18" charset="0"/>
                          <a:cs typeface="Times New Roman" panose="02020603050405020304" pitchFamily="18" charset="0"/>
                        </a:rPr>
                        <a:t>16451000</a:t>
                      </a:r>
                    </a:p>
                  </a:txBody>
                  <a:tcPr/>
                </a:tc>
                <a:tc>
                  <a:txBody>
                    <a:bodyPr/>
                    <a:lstStyle/>
                    <a:p>
                      <a:pPr algn="ctr"/>
                      <a:r>
                        <a:rPr lang="ru-RU" sz="1050" dirty="0">
                          <a:latin typeface="Times New Roman" panose="02020603050405020304" pitchFamily="18" charset="0"/>
                          <a:cs typeface="Times New Roman" panose="02020603050405020304" pitchFamily="18" charset="0"/>
                        </a:rPr>
                        <a:t>125,86</a:t>
                      </a:r>
                    </a:p>
                  </a:txBody>
                  <a:tcPr/>
                </a:tc>
                <a:tc>
                  <a:txBody>
                    <a:bodyPr/>
                    <a:lstStyle/>
                    <a:p>
                      <a:pPr algn="ctr"/>
                      <a:r>
                        <a:rPr lang="ru-RU" sz="1050" dirty="0">
                          <a:latin typeface="Times New Roman" panose="02020603050405020304" pitchFamily="18" charset="0"/>
                          <a:cs typeface="Times New Roman" panose="02020603050405020304" pitchFamily="18" charset="0"/>
                        </a:rPr>
                        <a:t>107,05</a:t>
                      </a:r>
                    </a:p>
                  </a:txBody>
                  <a:tcPr/>
                </a:tc>
                <a:tc>
                  <a:txBody>
                    <a:bodyPr/>
                    <a:lstStyle/>
                    <a:p>
                      <a:pPr algn="ctr"/>
                      <a:r>
                        <a:rPr lang="ru-RU" sz="1050" dirty="0">
                          <a:latin typeface="Times New Roman" panose="02020603050405020304" pitchFamily="18" charset="0"/>
                          <a:cs typeface="Times New Roman" panose="02020603050405020304" pitchFamily="18" charset="0"/>
                        </a:rPr>
                        <a:t>17035360</a:t>
                      </a:r>
                    </a:p>
                  </a:txBody>
                  <a:tcPr/>
                </a:tc>
                <a:tc>
                  <a:txBody>
                    <a:bodyPr/>
                    <a:lstStyle/>
                    <a:p>
                      <a:pPr algn="ctr"/>
                      <a:r>
                        <a:rPr lang="ru-RU" sz="1050" dirty="0">
                          <a:latin typeface="Times New Roman" panose="02020603050405020304" pitchFamily="18" charset="0"/>
                          <a:cs typeface="Times New Roman" panose="02020603050405020304" pitchFamily="18" charset="0"/>
                        </a:rPr>
                        <a:t>17614400</a:t>
                      </a:r>
                    </a:p>
                  </a:txBody>
                  <a:tcPr/>
                </a:tc>
                <a:extLst>
                  <a:ext uri="{0D108BD9-81ED-4DB2-BD59-A6C34878D82A}">
                    <a16:rowId xmlns:a16="http://schemas.microsoft.com/office/drawing/2014/main" val="395364963"/>
                  </a:ext>
                </a:extLst>
              </a:tr>
              <a:tr h="224582">
                <a:tc>
                  <a:txBody>
                    <a:bodyPr/>
                    <a:lstStyle/>
                    <a:p>
                      <a:pPr algn="ctr" fontAlgn="t"/>
                      <a:r>
                        <a:rPr lang="ru-RU" sz="1050" b="0" i="0" u="none" strike="noStrike" dirty="0">
                          <a:effectLst/>
                          <a:latin typeface="Times New Roman" panose="02020603050405020304" pitchFamily="18" charset="0"/>
                        </a:rPr>
                        <a:t>0107</a:t>
                      </a:r>
                    </a:p>
                  </a:txBody>
                  <a:tcPr marL="9525" marR="9525" marT="9525" marB="0"/>
                </a:tc>
                <a:tc>
                  <a:txBody>
                    <a:bodyPr/>
                    <a:lstStyle/>
                    <a:p>
                      <a:pPr algn="just" fontAlgn="t"/>
                      <a:r>
                        <a:rPr lang="ru-RU" sz="1050" b="0" i="0" u="none" strike="noStrike" dirty="0">
                          <a:effectLst/>
                          <a:latin typeface="Times New Roman" panose="02020603050405020304" pitchFamily="18" charset="0"/>
                        </a:rPr>
                        <a:t>Обеспечение проведение выборов и референдумов</a:t>
                      </a:r>
                    </a:p>
                  </a:txBody>
                  <a:tcPr marL="9525" marR="9525" marT="9525" marB="0"/>
                </a:tc>
                <a:tc>
                  <a:txBody>
                    <a:bodyPr/>
                    <a:lstStyle/>
                    <a:p>
                      <a:pPr algn="ctr"/>
                      <a:r>
                        <a:rPr lang="ru-RU" sz="1050" dirty="0">
                          <a:latin typeface="Times New Roman" panose="02020603050405020304" pitchFamily="18" charset="0"/>
                          <a:cs typeface="Times New Roman" panose="02020603050405020304" pitchFamily="18" charset="0"/>
                        </a:rPr>
                        <a:t>560536</a:t>
                      </a:r>
                    </a:p>
                  </a:txBody>
                  <a:tcPr/>
                </a:tc>
                <a:tc>
                  <a:txBody>
                    <a:bodyPr/>
                    <a:lstStyle/>
                    <a:p>
                      <a:pPr algn="ctr"/>
                      <a:r>
                        <a:rPr lang="ru-RU" sz="1050">
                          <a:latin typeface="Times New Roman" panose="02020603050405020304" pitchFamily="18" charset="0"/>
                          <a:cs typeface="Times New Roman" panose="02020603050405020304" pitchFamily="18" charset="0"/>
                        </a:rPr>
                        <a:t>400000</a:t>
                      </a:r>
                      <a:endParaRPr lang="ru-RU" sz="1050" dirty="0">
                        <a:latin typeface="Times New Roman" panose="02020603050405020304" pitchFamily="18" charset="0"/>
                        <a:cs typeface="Times New Roman" panose="02020603050405020304" pitchFamily="18" charset="0"/>
                      </a:endParaRPr>
                    </a:p>
                  </a:txBody>
                  <a:tcPr/>
                </a:tc>
                <a:tc>
                  <a:txBody>
                    <a:bodyPr/>
                    <a:lstStyle/>
                    <a:p>
                      <a:pPr algn="ctr"/>
                      <a:endParaRPr lang="ru-RU" sz="1050" dirty="0">
                        <a:latin typeface="Times New Roman" panose="02020603050405020304" pitchFamily="18" charset="0"/>
                        <a:cs typeface="Times New Roman" panose="02020603050405020304" pitchFamily="18" charset="0"/>
                      </a:endParaRPr>
                    </a:p>
                  </a:txBody>
                  <a:tcPr/>
                </a:tc>
                <a:tc>
                  <a:txBody>
                    <a:bodyPr/>
                    <a:lstStyle/>
                    <a:p>
                      <a:pPr algn="ctr"/>
                      <a:endParaRPr lang="ru-RU" sz="1050" dirty="0">
                        <a:latin typeface="Times New Roman" panose="02020603050405020304" pitchFamily="18" charset="0"/>
                        <a:cs typeface="Times New Roman" panose="02020603050405020304" pitchFamily="18" charset="0"/>
                      </a:endParaRPr>
                    </a:p>
                  </a:txBody>
                  <a:tcPr/>
                </a:tc>
                <a:tc>
                  <a:txBody>
                    <a:bodyPr/>
                    <a:lstStyle/>
                    <a:p>
                      <a:pPr algn="ctr"/>
                      <a:endParaRPr lang="ru-RU" sz="1050" dirty="0">
                        <a:latin typeface="Times New Roman" panose="02020603050405020304" pitchFamily="18" charset="0"/>
                        <a:cs typeface="Times New Roman" panose="02020603050405020304" pitchFamily="18" charset="0"/>
                      </a:endParaRPr>
                    </a:p>
                  </a:txBody>
                  <a:tcPr/>
                </a:tc>
                <a:tc>
                  <a:txBody>
                    <a:bodyPr/>
                    <a:lstStyle/>
                    <a:p>
                      <a:pPr algn="ctr"/>
                      <a:endParaRPr lang="ru-RU" sz="1050" dirty="0">
                        <a:latin typeface="Times New Roman" panose="02020603050405020304" pitchFamily="18" charset="0"/>
                        <a:cs typeface="Times New Roman" panose="02020603050405020304" pitchFamily="18" charset="0"/>
                      </a:endParaRPr>
                    </a:p>
                  </a:txBody>
                  <a:tcPr/>
                </a:tc>
                <a:tc>
                  <a:txBody>
                    <a:bodyPr/>
                    <a:lstStyle/>
                    <a:p>
                      <a:pPr algn="ctr"/>
                      <a:endParaRPr lang="ru-RU" sz="105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401471448"/>
                  </a:ext>
                </a:extLst>
              </a:tr>
              <a:tr h="192005">
                <a:tc>
                  <a:txBody>
                    <a:bodyPr/>
                    <a:lstStyle/>
                    <a:p>
                      <a:pPr algn="ctr" fontAlgn="t"/>
                      <a:r>
                        <a:rPr lang="ru-RU" sz="1050" b="0" i="0" u="none" strike="noStrike" dirty="0">
                          <a:effectLst/>
                          <a:latin typeface="Times New Roman" panose="02020603050405020304" pitchFamily="18" charset="0"/>
                        </a:rPr>
                        <a:t>0111</a:t>
                      </a:r>
                    </a:p>
                  </a:txBody>
                  <a:tcPr marL="9525" marR="9525" marT="9525" marB="0"/>
                </a:tc>
                <a:tc>
                  <a:txBody>
                    <a:bodyPr/>
                    <a:lstStyle/>
                    <a:p>
                      <a:pPr algn="just" fontAlgn="t"/>
                      <a:r>
                        <a:rPr lang="ru-RU" sz="1050" b="0" i="0" u="none" strike="noStrike" dirty="0">
                          <a:effectLst/>
                          <a:latin typeface="Times New Roman" panose="02020603050405020304" pitchFamily="18" charset="0"/>
                        </a:rPr>
                        <a:t>Резервные фонды</a:t>
                      </a:r>
                    </a:p>
                  </a:txBody>
                  <a:tcPr marL="9525" marR="9525" marT="9525" marB="0"/>
                </a:tc>
                <a:tc>
                  <a:txBody>
                    <a:bodyPr/>
                    <a:lstStyle/>
                    <a:p>
                      <a:pPr algn="ctr"/>
                      <a:endParaRPr lang="ru-RU" sz="1050" dirty="0">
                        <a:latin typeface="Times New Roman" panose="02020603050405020304" pitchFamily="18" charset="0"/>
                        <a:cs typeface="Times New Roman" panose="02020603050405020304" pitchFamily="18" charset="0"/>
                      </a:endParaRPr>
                    </a:p>
                  </a:txBody>
                  <a:tcPr/>
                </a:tc>
                <a:tc>
                  <a:txBody>
                    <a:bodyPr/>
                    <a:lstStyle/>
                    <a:p>
                      <a:pPr algn="ctr"/>
                      <a:r>
                        <a:rPr lang="ru-RU" sz="1050" dirty="0">
                          <a:latin typeface="Times New Roman" panose="02020603050405020304" pitchFamily="18" charset="0"/>
                          <a:cs typeface="Times New Roman" panose="02020603050405020304" pitchFamily="18" charset="0"/>
                        </a:rPr>
                        <a:t>7705000</a:t>
                      </a:r>
                    </a:p>
                  </a:txBody>
                  <a:tcPr/>
                </a:tc>
                <a:tc>
                  <a:txBody>
                    <a:bodyPr/>
                    <a:lstStyle/>
                    <a:p>
                      <a:pPr algn="ctr"/>
                      <a:r>
                        <a:rPr lang="ru-RU" sz="1050" dirty="0">
                          <a:latin typeface="Times New Roman" panose="02020603050405020304" pitchFamily="18" charset="0"/>
                          <a:cs typeface="Times New Roman" panose="02020603050405020304" pitchFamily="18" charset="0"/>
                        </a:rPr>
                        <a:t>1200000</a:t>
                      </a:r>
                    </a:p>
                  </a:txBody>
                  <a:tcPr/>
                </a:tc>
                <a:tc>
                  <a:txBody>
                    <a:bodyPr/>
                    <a:lstStyle/>
                    <a:p>
                      <a:pPr algn="ctr"/>
                      <a:endParaRPr lang="ru-RU" sz="1050" dirty="0">
                        <a:latin typeface="Times New Roman" panose="02020603050405020304" pitchFamily="18" charset="0"/>
                        <a:cs typeface="Times New Roman" panose="02020603050405020304" pitchFamily="18" charset="0"/>
                      </a:endParaRPr>
                    </a:p>
                  </a:txBody>
                  <a:tcPr/>
                </a:tc>
                <a:tc>
                  <a:txBody>
                    <a:bodyPr/>
                    <a:lstStyle/>
                    <a:p>
                      <a:pPr algn="ctr"/>
                      <a:r>
                        <a:rPr lang="ru-RU" sz="1050" dirty="0">
                          <a:latin typeface="Times New Roman" panose="02020603050405020304" pitchFamily="18" charset="0"/>
                          <a:cs typeface="Times New Roman" panose="02020603050405020304" pitchFamily="18" charset="0"/>
                        </a:rPr>
                        <a:t>155,74</a:t>
                      </a:r>
                    </a:p>
                  </a:txBody>
                  <a:tcPr/>
                </a:tc>
                <a:tc>
                  <a:txBody>
                    <a:bodyPr/>
                    <a:lstStyle/>
                    <a:p>
                      <a:pPr algn="ctr"/>
                      <a:r>
                        <a:rPr lang="ru-RU" sz="1050" dirty="0">
                          <a:latin typeface="Times New Roman" panose="02020603050405020304" pitchFamily="18" charset="0"/>
                          <a:cs typeface="Times New Roman" panose="02020603050405020304" pitchFamily="18" charset="0"/>
                        </a:rPr>
                        <a:t>1200000</a:t>
                      </a:r>
                    </a:p>
                  </a:txBody>
                  <a:tcPr/>
                </a:tc>
                <a:tc>
                  <a:txBody>
                    <a:bodyPr/>
                    <a:lstStyle/>
                    <a:p>
                      <a:pPr algn="ctr"/>
                      <a:r>
                        <a:rPr lang="ru-RU" sz="1050" dirty="0">
                          <a:latin typeface="Times New Roman" panose="02020603050405020304" pitchFamily="18" charset="0"/>
                          <a:cs typeface="Times New Roman" panose="02020603050405020304" pitchFamily="18" charset="0"/>
                        </a:rPr>
                        <a:t>1200000</a:t>
                      </a:r>
                    </a:p>
                  </a:txBody>
                  <a:tcPr/>
                </a:tc>
                <a:extLst>
                  <a:ext uri="{0D108BD9-81ED-4DB2-BD59-A6C34878D82A}">
                    <a16:rowId xmlns:a16="http://schemas.microsoft.com/office/drawing/2014/main" val="3075627193"/>
                  </a:ext>
                </a:extLst>
              </a:tr>
              <a:tr h="201372">
                <a:tc>
                  <a:txBody>
                    <a:bodyPr/>
                    <a:lstStyle/>
                    <a:p>
                      <a:pPr algn="ctr" fontAlgn="t"/>
                      <a:r>
                        <a:rPr lang="ru-RU" sz="1050" b="0" i="0" u="none" strike="noStrike" dirty="0">
                          <a:effectLst/>
                          <a:latin typeface="Times New Roman" panose="02020603050405020304" pitchFamily="18" charset="0"/>
                        </a:rPr>
                        <a:t>0113</a:t>
                      </a:r>
                    </a:p>
                  </a:txBody>
                  <a:tcPr marL="9525" marR="9525" marT="9525" marB="0"/>
                </a:tc>
                <a:tc>
                  <a:txBody>
                    <a:bodyPr/>
                    <a:lstStyle/>
                    <a:p>
                      <a:pPr algn="just" fontAlgn="t"/>
                      <a:r>
                        <a:rPr lang="ru-RU" sz="1050" b="0" i="0" u="none" strike="noStrike" dirty="0">
                          <a:effectLst/>
                          <a:latin typeface="Times New Roman" panose="02020603050405020304" pitchFamily="18" charset="0"/>
                        </a:rPr>
                        <a:t>Другие общегосударственные вопросы</a:t>
                      </a:r>
                    </a:p>
                  </a:txBody>
                  <a:tcPr marL="9525" marR="9525" marT="9525" marB="0"/>
                </a:tc>
                <a:tc>
                  <a:txBody>
                    <a:bodyPr/>
                    <a:lstStyle/>
                    <a:p>
                      <a:pPr algn="ctr"/>
                      <a:r>
                        <a:rPr lang="ru-RU" sz="1050" dirty="0">
                          <a:latin typeface="Times New Roman" panose="02020603050405020304" pitchFamily="18" charset="0"/>
                          <a:cs typeface="Times New Roman" panose="02020603050405020304" pitchFamily="18" charset="0"/>
                        </a:rPr>
                        <a:t>54904571,28</a:t>
                      </a:r>
                    </a:p>
                  </a:txBody>
                  <a:tcPr/>
                </a:tc>
                <a:tc>
                  <a:txBody>
                    <a:bodyPr/>
                    <a:lstStyle/>
                    <a:p>
                      <a:pPr algn="ctr"/>
                      <a:r>
                        <a:rPr lang="ru-RU" sz="1050" dirty="0">
                          <a:latin typeface="Times New Roman" panose="02020603050405020304" pitchFamily="18" charset="0"/>
                          <a:cs typeface="Times New Roman" panose="02020603050405020304" pitchFamily="18" charset="0"/>
                        </a:rPr>
                        <a:t>54554535</a:t>
                      </a:r>
                    </a:p>
                  </a:txBody>
                  <a:tcPr/>
                </a:tc>
                <a:tc>
                  <a:txBody>
                    <a:bodyPr/>
                    <a:lstStyle/>
                    <a:p>
                      <a:pPr algn="ctr"/>
                      <a:r>
                        <a:rPr lang="ru-RU" sz="1050" dirty="0">
                          <a:latin typeface="Times New Roman" panose="02020603050405020304" pitchFamily="18" charset="0"/>
                          <a:cs typeface="Times New Roman" panose="02020603050405020304" pitchFamily="18" charset="0"/>
                        </a:rPr>
                        <a:t>66785164,5</a:t>
                      </a:r>
                    </a:p>
                  </a:txBody>
                  <a:tcPr/>
                </a:tc>
                <a:tc>
                  <a:txBody>
                    <a:bodyPr/>
                    <a:lstStyle/>
                    <a:p>
                      <a:pPr algn="ctr"/>
                      <a:r>
                        <a:rPr lang="ru-RU" sz="1050" dirty="0">
                          <a:latin typeface="Times New Roman" panose="02020603050405020304" pitchFamily="18" charset="0"/>
                          <a:cs typeface="Times New Roman" panose="02020603050405020304" pitchFamily="18" charset="0"/>
                        </a:rPr>
                        <a:t>121,64</a:t>
                      </a:r>
                    </a:p>
                  </a:txBody>
                  <a:tcPr/>
                </a:tc>
                <a:tc>
                  <a:txBody>
                    <a:bodyPr/>
                    <a:lstStyle/>
                    <a:p>
                      <a:pPr algn="ctr"/>
                      <a:r>
                        <a:rPr lang="ru-RU" sz="1050" dirty="0">
                          <a:latin typeface="Times New Roman" panose="02020603050405020304" pitchFamily="18" charset="0"/>
                          <a:cs typeface="Times New Roman" panose="02020603050405020304" pitchFamily="18" charset="0"/>
                        </a:rPr>
                        <a:t>122,42</a:t>
                      </a:r>
                    </a:p>
                  </a:txBody>
                  <a:tcPr/>
                </a:tc>
                <a:tc>
                  <a:txBody>
                    <a:bodyPr/>
                    <a:lstStyle/>
                    <a:p>
                      <a:pPr algn="ctr"/>
                      <a:r>
                        <a:rPr lang="ru-RU" sz="1050" dirty="0">
                          <a:latin typeface="Times New Roman" panose="02020603050405020304" pitchFamily="18" charset="0"/>
                          <a:cs typeface="Times New Roman" panose="02020603050405020304" pitchFamily="18" charset="0"/>
                        </a:rPr>
                        <a:t>63772381</a:t>
                      </a:r>
                    </a:p>
                  </a:txBody>
                  <a:tcPr/>
                </a:tc>
                <a:tc>
                  <a:txBody>
                    <a:bodyPr/>
                    <a:lstStyle/>
                    <a:p>
                      <a:pPr algn="ctr"/>
                      <a:r>
                        <a:rPr lang="ru-RU" sz="1050" dirty="0">
                          <a:latin typeface="Times New Roman" panose="02020603050405020304" pitchFamily="18" charset="0"/>
                          <a:cs typeface="Times New Roman" panose="02020603050405020304" pitchFamily="18" charset="0"/>
                        </a:rPr>
                        <a:t>56744010</a:t>
                      </a:r>
                    </a:p>
                  </a:txBody>
                  <a:tcPr/>
                </a:tc>
                <a:extLst>
                  <a:ext uri="{0D108BD9-81ED-4DB2-BD59-A6C34878D82A}">
                    <a16:rowId xmlns:a16="http://schemas.microsoft.com/office/drawing/2014/main" val="152806221"/>
                  </a:ext>
                </a:extLst>
              </a:tr>
              <a:tr h="186552">
                <a:tc>
                  <a:txBody>
                    <a:bodyPr/>
                    <a:lstStyle/>
                    <a:p>
                      <a:pPr algn="ctr" fontAlgn="t"/>
                      <a:r>
                        <a:rPr lang="ru-RU" sz="1050" b="1" i="0" u="none" strike="noStrike" dirty="0">
                          <a:effectLst/>
                          <a:latin typeface="Times New Roman" panose="02020603050405020304" pitchFamily="18" charset="0"/>
                        </a:rPr>
                        <a:t>0200</a:t>
                      </a:r>
                    </a:p>
                  </a:txBody>
                  <a:tcPr marL="9525" marR="9525" marT="9525" marB="0"/>
                </a:tc>
                <a:tc>
                  <a:txBody>
                    <a:bodyPr/>
                    <a:lstStyle/>
                    <a:p>
                      <a:pPr algn="just" fontAlgn="t"/>
                      <a:r>
                        <a:rPr lang="ru-RU" sz="1050" b="1" i="0" u="none" strike="noStrike" dirty="0">
                          <a:effectLst/>
                          <a:latin typeface="Times New Roman" panose="02020603050405020304" pitchFamily="18" charset="0"/>
                        </a:rPr>
                        <a:t>Национальная оборона</a:t>
                      </a:r>
                    </a:p>
                  </a:txBody>
                  <a:tcPr marL="9525" marR="9525" marT="9525" marB="0"/>
                </a:tc>
                <a:tc>
                  <a:txBody>
                    <a:bodyPr/>
                    <a:lstStyle/>
                    <a:p>
                      <a:pPr algn="ctr"/>
                      <a:r>
                        <a:rPr lang="ru-RU" sz="1050" b="1" dirty="0">
                          <a:latin typeface="Times New Roman" panose="02020603050405020304" pitchFamily="18" charset="0"/>
                          <a:cs typeface="Times New Roman" panose="02020603050405020304" pitchFamily="18" charset="0"/>
                        </a:rPr>
                        <a:t>1000749</a:t>
                      </a:r>
                    </a:p>
                  </a:txBody>
                  <a:tcPr/>
                </a:tc>
                <a:tc>
                  <a:txBody>
                    <a:bodyPr/>
                    <a:lstStyle/>
                    <a:p>
                      <a:pPr algn="ctr"/>
                      <a:r>
                        <a:rPr lang="ru-RU" sz="1050" b="1" dirty="0">
                          <a:latin typeface="Times New Roman" panose="02020603050405020304" pitchFamily="18" charset="0"/>
                          <a:cs typeface="Times New Roman" panose="02020603050405020304" pitchFamily="18" charset="0"/>
                        </a:rPr>
                        <a:t>1134282</a:t>
                      </a:r>
                    </a:p>
                  </a:txBody>
                  <a:tcPr/>
                </a:tc>
                <a:tc>
                  <a:txBody>
                    <a:bodyPr/>
                    <a:lstStyle/>
                    <a:p>
                      <a:pPr algn="ctr"/>
                      <a:r>
                        <a:rPr lang="ru-RU" sz="1050" b="1" dirty="0">
                          <a:latin typeface="Times New Roman" panose="02020603050405020304" pitchFamily="18" charset="0"/>
                          <a:cs typeface="Times New Roman" panose="02020603050405020304" pitchFamily="18" charset="0"/>
                        </a:rPr>
                        <a:t>1293510</a:t>
                      </a:r>
                    </a:p>
                  </a:txBody>
                  <a:tcPr/>
                </a:tc>
                <a:tc>
                  <a:txBody>
                    <a:bodyPr/>
                    <a:lstStyle/>
                    <a:p>
                      <a:pPr algn="ctr"/>
                      <a:r>
                        <a:rPr lang="ru-RU" sz="1050" b="1" dirty="0">
                          <a:latin typeface="Times New Roman" panose="02020603050405020304" pitchFamily="18" charset="0"/>
                          <a:cs typeface="Times New Roman" panose="02020603050405020304" pitchFamily="18" charset="0"/>
                        </a:rPr>
                        <a:t>129,25</a:t>
                      </a:r>
                    </a:p>
                  </a:txBody>
                  <a:tcPr/>
                </a:tc>
                <a:tc>
                  <a:txBody>
                    <a:bodyPr/>
                    <a:lstStyle/>
                    <a:p>
                      <a:pPr algn="ctr"/>
                      <a:r>
                        <a:rPr lang="ru-RU" sz="1050" b="1" dirty="0">
                          <a:latin typeface="Times New Roman" panose="02020603050405020304" pitchFamily="18" charset="0"/>
                          <a:cs typeface="Times New Roman" panose="02020603050405020304" pitchFamily="18" charset="0"/>
                        </a:rPr>
                        <a:t>114,04</a:t>
                      </a:r>
                    </a:p>
                  </a:txBody>
                  <a:tcPr/>
                </a:tc>
                <a:tc>
                  <a:txBody>
                    <a:bodyPr/>
                    <a:lstStyle/>
                    <a:p>
                      <a:pPr algn="ctr"/>
                      <a:r>
                        <a:rPr lang="ru-RU" sz="1050" b="1" dirty="0">
                          <a:latin typeface="Times New Roman" panose="02020603050405020304" pitchFamily="18" charset="0"/>
                          <a:cs typeface="Times New Roman" panose="02020603050405020304" pitchFamily="18" charset="0"/>
                        </a:rPr>
                        <a:t>1353384</a:t>
                      </a:r>
                    </a:p>
                  </a:txBody>
                  <a:tcPr/>
                </a:tc>
                <a:tc>
                  <a:txBody>
                    <a:bodyPr/>
                    <a:lstStyle/>
                    <a:p>
                      <a:pPr algn="ctr"/>
                      <a:r>
                        <a:rPr lang="ru-RU" sz="1050" b="1" dirty="0">
                          <a:latin typeface="Times New Roman" panose="02020603050405020304" pitchFamily="18" charset="0"/>
                          <a:cs typeface="Times New Roman" panose="02020603050405020304" pitchFamily="18" charset="0"/>
                        </a:rPr>
                        <a:t>1402380</a:t>
                      </a:r>
                    </a:p>
                  </a:txBody>
                  <a:tcPr/>
                </a:tc>
                <a:extLst>
                  <a:ext uri="{0D108BD9-81ED-4DB2-BD59-A6C34878D82A}">
                    <a16:rowId xmlns:a16="http://schemas.microsoft.com/office/drawing/2014/main" val="2183195311"/>
                  </a:ext>
                </a:extLst>
              </a:tr>
              <a:tr h="251670">
                <a:tc>
                  <a:txBody>
                    <a:bodyPr/>
                    <a:lstStyle/>
                    <a:p>
                      <a:pPr algn="ctr" fontAlgn="t"/>
                      <a:r>
                        <a:rPr lang="ru-RU" sz="1050" b="0" i="0" u="none" strike="noStrike" dirty="0">
                          <a:effectLst/>
                          <a:latin typeface="Times New Roman" panose="02020603050405020304" pitchFamily="18" charset="0"/>
                        </a:rPr>
                        <a:t>0203</a:t>
                      </a:r>
                    </a:p>
                  </a:txBody>
                  <a:tcPr marL="9525" marR="9525" marT="9525" marB="0"/>
                </a:tc>
                <a:tc>
                  <a:txBody>
                    <a:bodyPr/>
                    <a:lstStyle/>
                    <a:p>
                      <a:pPr algn="just" fontAlgn="t"/>
                      <a:r>
                        <a:rPr lang="ru-RU" sz="1050" b="0" i="0" u="none" strike="noStrike" dirty="0">
                          <a:effectLst/>
                          <a:latin typeface="Times New Roman" panose="02020603050405020304" pitchFamily="18" charset="0"/>
                        </a:rPr>
                        <a:t>Мобилизационная и вневойсковая подготовка</a:t>
                      </a:r>
                    </a:p>
                  </a:txBody>
                  <a:tcPr marL="9525" marR="9525" marT="9525" marB="0"/>
                </a:tc>
                <a:tc>
                  <a:txBody>
                    <a:bodyPr/>
                    <a:lstStyle/>
                    <a:p>
                      <a:pPr algn="ctr"/>
                      <a:r>
                        <a:rPr lang="ru-RU" sz="1050" b="0" dirty="0">
                          <a:latin typeface="Times New Roman" panose="02020603050405020304" pitchFamily="18" charset="0"/>
                          <a:cs typeface="Times New Roman" panose="02020603050405020304" pitchFamily="18" charset="0"/>
                        </a:rPr>
                        <a:t>1000749</a:t>
                      </a:r>
                    </a:p>
                  </a:txBody>
                  <a:tcPr/>
                </a:tc>
                <a:tc>
                  <a:txBody>
                    <a:bodyPr/>
                    <a:lstStyle/>
                    <a:p>
                      <a:pPr algn="ctr"/>
                      <a:r>
                        <a:rPr lang="ru-RU" sz="1050" b="0" dirty="0">
                          <a:latin typeface="Times New Roman" panose="02020603050405020304" pitchFamily="18" charset="0"/>
                          <a:cs typeface="Times New Roman" panose="02020603050405020304" pitchFamily="18" charset="0"/>
                        </a:rPr>
                        <a:t>1134282</a:t>
                      </a:r>
                    </a:p>
                  </a:txBody>
                  <a:tcPr/>
                </a:tc>
                <a:tc>
                  <a:txBody>
                    <a:bodyPr/>
                    <a:lstStyle/>
                    <a:p>
                      <a:pPr algn="ctr"/>
                      <a:r>
                        <a:rPr lang="ru-RU" sz="1050" b="0" dirty="0">
                          <a:latin typeface="Times New Roman" panose="02020603050405020304" pitchFamily="18" charset="0"/>
                          <a:cs typeface="Times New Roman" panose="02020603050405020304" pitchFamily="18" charset="0"/>
                        </a:rPr>
                        <a:t>1293510</a:t>
                      </a:r>
                    </a:p>
                  </a:txBody>
                  <a:tcPr/>
                </a:tc>
                <a:tc>
                  <a:txBody>
                    <a:bodyPr/>
                    <a:lstStyle/>
                    <a:p>
                      <a:pPr algn="ctr"/>
                      <a:r>
                        <a:rPr lang="ru-RU" sz="1050" b="0" dirty="0">
                          <a:latin typeface="Times New Roman" panose="02020603050405020304" pitchFamily="18" charset="0"/>
                          <a:cs typeface="Times New Roman" panose="02020603050405020304" pitchFamily="18" charset="0"/>
                        </a:rPr>
                        <a:t>129,25</a:t>
                      </a:r>
                    </a:p>
                  </a:txBody>
                  <a:tcPr/>
                </a:tc>
                <a:tc>
                  <a:txBody>
                    <a:bodyPr/>
                    <a:lstStyle/>
                    <a:p>
                      <a:pPr algn="ctr"/>
                      <a:r>
                        <a:rPr lang="ru-RU" sz="1050" b="0" dirty="0">
                          <a:latin typeface="Times New Roman" panose="02020603050405020304" pitchFamily="18" charset="0"/>
                          <a:cs typeface="Times New Roman" panose="02020603050405020304" pitchFamily="18" charset="0"/>
                        </a:rPr>
                        <a:t>114,04</a:t>
                      </a:r>
                    </a:p>
                  </a:txBody>
                  <a:tcPr/>
                </a:tc>
                <a:tc>
                  <a:txBody>
                    <a:bodyPr/>
                    <a:lstStyle/>
                    <a:p>
                      <a:pPr algn="ctr"/>
                      <a:r>
                        <a:rPr lang="ru-RU" sz="1050" b="0" dirty="0">
                          <a:latin typeface="Times New Roman" panose="02020603050405020304" pitchFamily="18" charset="0"/>
                          <a:cs typeface="Times New Roman" panose="02020603050405020304" pitchFamily="18" charset="0"/>
                        </a:rPr>
                        <a:t>1353384</a:t>
                      </a:r>
                    </a:p>
                  </a:txBody>
                  <a:tcPr/>
                </a:tc>
                <a:tc>
                  <a:txBody>
                    <a:bodyPr/>
                    <a:lstStyle/>
                    <a:p>
                      <a:pPr algn="ctr"/>
                      <a:r>
                        <a:rPr lang="ru-RU" sz="1050" b="0" dirty="0">
                          <a:latin typeface="Times New Roman" panose="02020603050405020304" pitchFamily="18" charset="0"/>
                          <a:cs typeface="Times New Roman" panose="02020603050405020304" pitchFamily="18" charset="0"/>
                        </a:rPr>
                        <a:t>1402380</a:t>
                      </a:r>
                    </a:p>
                  </a:txBody>
                  <a:tcPr/>
                </a:tc>
                <a:extLst>
                  <a:ext uri="{0D108BD9-81ED-4DB2-BD59-A6C34878D82A}">
                    <a16:rowId xmlns:a16="http://schemas.microsoft.com/office/drawing/2014/main" val="3315250289"/>
                  </a:ext>
                </a:extLst>
              </a:tr>
              <a:tr h="251670">
                <a:tc>
                  <a:txBody>
                    <a:bodyPr/>
                    <a:lstStyle/>
                    <a:p>
                      <a:pPr algn="ctr" fontAlgn="t"/>
                      <a:r>
                        <a:rPr lang="ru-RU" sz="1050" b="1" i="0" u="none" strike="noStrike" dirty="0">
                          <a:effectLst/>
                          <a:latin typeface="Times New Roman" panose="02020603050405020304" pitchFamily="18" charset="0"/>
                        </a:rPr>
                        <a:t>0300</a:t>
                      </a:r>
                    </a:p>
                  </a:txBody>
                  <a:tcPr marL="9525" marR="9525" marT="9525" marB="0"/>
                </a:tc>
                <a:tc>
                  <a:txBody>
                    <a:bodyPr/>
                    <a:lstStyle/>
                    <a:p>
                      <a:pPr algn="just" fontAlgn="t"/>
                      <a:r>
                        <a:rPr lang="ru-RU" sz="1050" b="1" i="0" u="none" strike="noStrike" dirty="0">
                          <a:effectLst/>
                          <a:latin typeface="Times New Roman" panose="02020603050405020304" pitchFamily="18" charset="0"/>
                        </a:rPr>
                        <a:t>Национальная безопасность и правоохранительная деятельность</a:t>
                      </a:r>
                    </a:p>
                  </a:txBody>
                  <a:tcPr marL="9525" marR="9525" marT="9525" marB="0"/>
                </a:tc>
                <a:tc>
                  <a:txBody>
                    <a:bodyPr/>
                    <a:lstStyle/>
                    <a:p>
                      <a:pPr algn="ctr"/>
                      <a:r>
                        <a:rPr lang="ru-RU" sz="1050" b="1" dirty="0">
                          <a:latin typeface="Times New Roman" panose="02020603050405020304" pitchFamily="18" charset="0"/>
                          <a:cs typeface="Times New Roman" panose="02020603050405020304" pitchFamily="18" charset="0"/>
                        </a:rPr>
                        <a:t>992439,20</a:t>
                      </a:r>
                    </a:p>
                  </a:txBody>
                  <a:tcPr/>
                </a:tc>
                <a:tc>
                  <a:txBody>
                    <a:bodyPr/>
                    <a:lstStyle/>
                    <a:p>
                      <a:pPr algn="ctr"/>
                      <a:r>
                        <a:rPr lang="ru-RU" sz="1050" b="1" dirty="0">
                          <a:latin typeface="Times New Roman" panose="02020603050405020304" pitchFamily="18" charset="0"/>
                          <a:cs typeface="Times New Roman" panose="02020603050405020304" pitchFamily="18" charset="0"/>
                        </a:rPr>
                        <a:t>1856600</a:t>
                      </a:r>
                    </a:p>
                  </a:txBody>
                  <a:tcPr/>
                </a:tc>
                <a:tc>
                  <a:txBody>
                    <a:bodyPr/>
                    <a:lstStyle/>
                    <a:p>
                      <a:pPr algn="ctr"/>
                      <a:r>
                        <a:rPr lang="ru-RU" sz="1050" b="1" dirty="0">
                          <a:latin typeface="Times New Roman" panose="02020603050405020304" pitchFamily="18" charset="0"/>
                          <a:cs typeface="Times New Roman" panose="02020603050405020304" pitchFamily="18" charset="0"/>
                        </a:rPr>
                        <a:t>1375000</a:t>
                      </a:r>
                    </a:p>
                  </a:txBody>
                  <a:tcPr/>
                </a:tc>
                <a:tc>
                  <a:txBody>
                    <a:bodyPr/>
                    <a:lstStyle/>
                    <a:p>
                      <a:pPr algn="ctr"/>
                      <a:r>
                        <a:rPr lang="ru-RU" sz="1050" b="1" dirty="0">
                          <a:latin typeface="Times New Roman" panose="02020603050405020304" pitchFamily="18" charset="0"/>
                          <a:cs typeface="Times New Roman" panose="02020603050405020304" pitchFamily="18" charset="0"/>
                        </a:rPr>
                        <a:t>138,55</a:t>
                      </a:r>
                    </a:p>
                  </a:txBody>
                  <a:tcPr/>
                </a:tc>
                <a:tc>
                  <a:txBody>
                    <a:bodyPr/>
                    <a:lstStyle/>
                    <a:p>
                      <a:pPr algn="ctr"/>
                      <a:r>
                        <a:rPr lang="ru-RU" sz="1050" b="1" dirty="0">
                          <a:latin typeface="Times New Roman" panose="02020603050405020304" pitchFamily="18" charset="0"/>
                          <a:cs typeface="Times New Roman" panose="02020603050405020304" pitchFamily="18" charset="0"/>
                        </a:rPr>
                        <a:t>74,06</a:t>
                      </a:r>
                    </a:p>
                  </a:txBody>
                  <a:tcPr/>
                </a:tc>
                <a:tc>
                  <a:txBody>
                    <a:bodyPr/>
                    <a:lstStyle/>
                    <a:p>
                      <a:pPr algn="ctr"/>
                      <a:r>
                        <a:rPr lang="ru-RU" sz="1050" b="1" dirty="0">
                          <a:latin typeface="Times New Roman" panose="02020603050405020304" pitchFamily="18" charset="0"/>
                          <a:cs typeface="Times New Roman" panose="02020603050405020304" pitchFamily="18" charset="0"/>
                        </a:rPr>
                        <a:t>1200000</a:t>
                      </a:r>
                    </a:p>
                  </a:txBody>
                  <a:tcPr/>
                </a:tc>
                <a:tc>
                  <a:txBody>
                    <a:bodyPr/>
                    <a:lstStyle/>
                    <a:p>
                      <a:pPr algn="ctr"/>
                      <a:r>
                        <a:rPr lang="ru-RU" sz="1050" b="1" dirty="0">
                          <a:latin typeface="Times New Roman" panose="02020603050405020304" pitchFamily="18" charset="0"/>
                          <a:cs typeface="Times New Roman" panose="02020603050405020304" pitchFamily="18" charset="0"/>
                        </a:rPr>
                        <a:t>1200000</a:t>
                      </a:r>
                    </a:p>
                  </a:txBody>
                  <a:tcPr/>
                </a:tc>
                <a:extLst>
                  <a:ext uri="{0D108BD9-81ED-4DB2-BD59-A6C34878D82A}">
                    <a16:rowId xmlns:a16="http://schemas.microsoft.com/office/drawing/2014/main" val="58788128"/>
                  </a:ext>
                </a:extLst>
              </a:tr>
              <a:tr h="251670">
                <a:tc>
                  <a:txBody>
                    <a:bodyPr/>
                    <a:lstStyle/>
                    <a:p>
                      <a:pPr algn="ctr" fontAlgn="t"/>
                      <a:r>
                        <a:rPr lang="ru-RU" sz="1050" b="0" i="0" u="none" strike="noStrike" dirty="0">
                          <a:effectLst/>
                          <a:latin typeface="Times New Roman" panose="02020603050405020304" pitchFamily="18" charset="0"/>
                        </a:rPr>
                        <a:t>0310</a:t>
                      </a:r>
                    </a:p>
                  </a:txBody>
                  <a:tcPr marL="9525" marR="9525" marT="9525" marB="0"/>
                </a:tc>
                <a:tc>
                  <a:txBody>
                    <a:bodyPr/>
                    <a:lstStyle/>
                    <a:p>
                      <a:pPr algn="just" fontAlgn="t"/>
                      <a:r>
                        <a:rPr lang="ru-RU" sz="1050" b="0" i="0" u="none" strike="noStrike" dirty="0">
                          <a:effectLst/>
                          <a:latin typeface="Times New Roman" panose="02020603050405020304" pitchFamily="18" charset="0"/>
                        </a:rPr>
                        <a:t>Защита населения и территории от чрезвычайных ситуаций природного и техногенного характера, гражданская оборона</a:t>
                      </a:r>
                    </a:p>
                  </a:txBody>
                  <a:tcPr marL="9525" marR="9525" marT="9525" marB="0"/>
                </a:tc>
                <a:tc>
                  <a:txBody>
                    <a:bodyPr/>
                    <a:lstStyle/>
                    <a:p>
                      <a:pPr algn="ctr"/>
                      <a:r>
                        <a:rPr lang="ru-RU" sz="1050" b="0" dirty="0">
                          <a:latin typeface="Times New Roman" panose="02020603050405020304" pitchFamily="18" charset="0"/>
                          <a:cs typeface="Times New Roman" panose="02020603050405020304" pitchFamily="18" charset="0"/>
                        </a:rPr>
                        <a:t>992439,20</a:t>
                      </a:r>
                    </a:p>
                  </a:txBody>
                  <a:tcPr/>
                </a:tc>
                <a:tc>
                  <a:txBody>
                    <a:bodyPr/>
                    <a:lstStyle/>
                    <a:p>
                      <a:pPr algn="ctr"/>
                      <a:r>
                        <a:rPr lang="ru-RU" sz="1050" b="0" dirty="0">
                          <a:latin typeface="Times New Roman" panose="02020603050405020304" pitchFamily="18" charset="0"/>
                          <a:cs typeface="Times New Roman" panose="02020603050405020304" pitchFamily="18" charset="0"/>
                        </a:rPr>
                        <a:t>1856600</a:t>
                      </a:r>
                    </a:p>
                  </a:txBody>
                  <a:tcPr/>
                </a:tc>
                <a:tc>
                  <a:txBody>
                    <a:bodyPr/>
                    <a:lstStyle/>
                    <a:p>
                      <a:pPr algn="ctr"/>
                      <a:r>
                        <a:rPr lang="ru-RU" sz="1050" b="0" dirty="0">
                          <a:latin typeface="Times New Roman" panose="02020603050405020304" pitchFamily="18" charset="0"/>
                          <a:cs typeface="Times New Roman" panose="02020603050405020304" pitchFamily="18" charset="0"/>
                        </a:rPr>
                        <a:t>1375000</a:t>
                      </a:r>
                    </a:p>
                  </a:txBody>
                  <a:tcPr/>
                </a:tc>
                <a:tc>
                  <a:txBody>
                    <a:bodyPr/>
                    <a:lstStyle/>
                    <a:p>
                      <a:pPr algn="ctr"/>
                      <a:r>
                        <a:rPr lang="ru-RU" sz="1050" b="0" dirty="0">
                          <a:latin typeface="Times New Roman" panose="02020603050405020304" pitchFamily="18" charset="0"/>
                          <a:cs typeface="Times New Roman" panose="02020603050405020304" pitchFamily="18" charset="0"/>
                        </a:rPr>
                        <a:t>138,55</a:t>
                      </a:r>
                    </a:p>
                  </a:txBody>
                  <a:tcPr/>
                </a:tc>
                <a:tc>
                  <a:txBody>
                    <a:bodyPr/>
                    <a:lstStyle/>
                    <a:p>
                      <a:pPr algn="ctr"/>
                      <a:r>
                        <a:rPr lang="ru-RU" sz="1050" b="0" dirty="0">
                          <a:latin typeface="Times New Roman" panose="02020603050405020304" pitchFamily="18" charset="0"/>
                          <a:cs typeface="Times New Roman" panose="02020603050405020304" pitchFamily="18" charset="0"/>
                        </a:rPr>
                        <a:t>74,06</a:t>
                      </a:r>
                    </a:p>
                  </a:txBody>
                  <a:tcPr/>
                </a:tc>
                <a:tc>
                  <a:txBody>
                    <a:bodyPr/>
                    <a:lstStyle/>
                    <a:p>
                      <a:pPr algn="ctr"/>
                      <a:r>
                        <a:rPr lang="ru-RU" sz="1050" b="0" dirty="0">
                          <a:latin typeface="Times New Roman" panose="02020603050405020304" pitchFamily="18" charset="0"/>
                          <a:cs typeface="Times New Roman" panose="02020603050405020304" pitchFamily="18" charset="0"/>
                        </a:rPr>
                        <a:t>1200000</a:t>
                      </a:r>
                    </a:p>
                  </a:txBody>
                  <a:tcPr/>
                </a:tc>
                <a:tc>
                  <a:txBody>
                    <a:bodyPr/>
                    <a:lstStyle/>
                    <a:p>
                      <a:pPr algn="ctr"/>
                      <a:r>
                        <a:rPr lang="ru-RU" sz="1050" b="0" dirty="0">
                          <a:latin typeface="Times New Roman" panose="02020603050405020304" pitchFamily="18" charset="0"/>
                          <a:cs typeface="Times New Roman" panose="02020603050405020304" pitchFamily="18" charset="0"/>
                        </a:rPr>
                        <a:t>1200000</a:t>
                      </a:r>
                    </a:p>
                  </a:txBody>
                  <a:tcPr/>
                </a:tc>
                <a:extLst>
                  <a:ext uri="{0D108BD9-81ED-4DB2-BD59-A6C34878D82A}">
                    <a16:rowId xmlns:a16="http://schemas.microsoft.com/office/drawing/2014/main" val="3503308885"/>
                  </a:ext>
                </a:extLst>
              </a:tr>
              <a:tr h="251670">
                <a:tc>
                  <a:txBody>
                    <a:bodyPr/>
                    <a:lstStyle/>
                    <a:p>
                      <a:pPr algn="ctr" fontAlgn="t"/>
                      <a:r>
                        <a:rPr lang="ru-RU" sz="1050" b="1" i="0" u="none" strike="noStrike" dirty="0">
                          <a:effectLst/>
                          <a:latin typeface="Times New Roman" panose="02020603050405020304" pitchFamily="18" charset="0"/>
                        </a:rPr>
                        <a:t>0400</a:t>
                      </a:r>
                    </a:p>
                  </a:txBody>
                  <a:tcPr marL="9525" marR="9525" marT="9525" marB="0"/>
                </a:tc>
                <a:tc>
                  <a:txBody>
                    <a:bodyPr/>
                    <a:lstStyle/>
                    <a:p>
                      <a:pPr algn="just" fontAlgn="t"/>
                      <a:r>
                        <a:rPr lang="ru-RU" sz="1050" b="1" i="0" u="none" strike="noStrike" dirty="0">
                          <a:effectLst/>
                          <a:latin typeface="Times New Roman" panose="02020603050405020304" pitchFamily="18" charset="0"/>
                        </a:rPr>
                        <a:t>Национальная экономика</a:t>
                      </a:r>
                    </a:p>
                  </a:txBody>
                  <a:tcPr marL="9525" marR="9525" marT="9525" marB="0"/>
                </a:tc>
                <a:tc>
                  <a:txBody>
                    <a:bodyPr/>
                    <a:lstStyle/>
                    <a:p>
                      <a:pPr algn="ctr"/>
                      <a:r>
                        <a:rPr lang="ru-RU" sz="1050" b="1" dirty="0">
                          <a:latin typeface="Times New Roman" panose="02020603050405020304" pitchFamily="18" charset="0"/>
                          <a:cs typeface="Times New Roman" panose="02020603050405020304" pitchFamily="18" charset="0"/>
                        </a:rPr>
                        <a:t>37513351,6</a:t>
                      </a:r>
                    </a:p>
                  </a:txBody>
                  <a:tcPr/>
                </a:tc>
                <a:tc>
                  <a:txBody>
                    <a:bodyPr/>
                    <a:lstStyle/>
                    <a:p>
                      <a:pPr algn="ctr"/>
                      <a:r>
                        <a:rPr lang="ru-RU" sz="1050" b="1" dirty="0">
                          <a:latin typeface="Times New Roman" panose="02020603050405020304" pitchFamily="18" charset="0"/>
                          <a:cs typeface="Times New Roman" panose="02020603050405020304" pitchFamily="18" charset="0"/>
                        </a:rPr>
                        <a:t>72144032,52</a:t>
                      </a:r>
                    </a:p>
                  </a:txBody>
                  <a:tcPr/>
                </a:tc>
                <a:tc>
                  <a:txBody>
                    <a:bodyPr/>
                    <a:lstStyle/>
                    <a:p>
                      <a:pPr algn="ctr"/>
                      <a:r>
                        <a:rPr lang="ru-RU" sz="1050" b="1" dirty="0">
                          <a:latin typeface="Times New Roman" panose="02020603050405020304" pitchFamily="18" charset="0"/>
                          <a:cs typeface="Times New Roman" panose="02020603050405020304" pitchFamily="18" charset="0"/>
                        </a:rPr>
                        <a:t>33798618,15</a:t>
                      </a:r>
                    </a:p>
                  </a:txBody>
                  <a:tcPr/>
                </a:tc>
                <a:tc>
                  <a:txBody>
                    <a:bodyPr/>
                    <a:lstStyle/>
                    <a:p>
                      <a:pPr algn="ctr"/>
                      <a:r>
                        <a:rPr lang="ru-RU" sz="1050" b="1" dirty="0">
                          <a:latin typeface="Times New Roman" panose="02020603050405020304" pitchFamily="18" charset="0"/>
                          <a:cs typeface="Times New Roman" panose="02020603050405020304" pitchFamily="18" charset="0"/>
                        </a:rPr>
                        <a:t>90,1</a:t>
                      </a:r>
                    </a:p>
                  </a:txBody>
                  <a:tcPr/>
                </a:tc>
                <a:tc>
                  <a:txBody>
                    <a:bodyPr/>
                    <a:lstStyle/>
                    <a:p>
                      <a:pPr algn="ctr"/>
                      <a:r>
                        <a:rPr lang="ru-RU" sz="1050" b="1" dirty="0">
                          <a:latin typeface="Times New Roman" panose="02020603050405020304" pitchFamily="18" charset="0"/>
                          <a:cs typeface="Times New Roman" panose="02020603050405020304" pitchFamily="18" charset="0"/>
                        </a:rPr>
                        <a:t>46,85</a:t>
                      </a:r>
                    </a:p>
                  </a:txBody>
                  <a:tcPr/>
                </a:tc>
                <a:tc>
                  <a:txBody>
                    <a:bodyPr/>
                    <a:lstStyle/>
                    <a:p>
                      <a:pPr algn="ctr"/>
                      <a:r>
                        <a:rPr lang="ru-RU" sz="1050" b="1" dirty="0">
                          <a:latin typeface="Times New Roman" panose="02020603050405020304" pitchFamily="18" charset="0"/>
                          <a:cs typeface="Times New Roman" panose="02020603050405020304" pitchFamily="18" charset="0"/>
                        </a:rPr>
                        <a:t>34616417,34</a:t>
                      </a:r>
                    </a:p>
                  </a:txBody>
                  <a:tcPr/>
                </a:tc>
                <a:tc>
                  <a:txBody>
                    <a:bodyPr/>
                    <a:lstStyle/>
                    <a:p>
                      <a:pPr algn="ctr"/>
                      <a:r>
                        <a:rPr lang="ru-RU" sz="1050" b="1" dirty="0">
                          <a:latin typeface="Times New Roman" panose="02020603050405020304" pitchFamily="18" charset="0"/>
                          <a:cs typeface="Times New Roman" panose="02020603050405020304" pitchFamily="18" charset="0"/>
                        </a:rPr>
                        <a:t>37589402,13</a:t>
                      </a:r>
                    </a:p>
                  </a:txBody>
                  <a:tcPr/>
                </a:tc>
                <a:extLst>
                  <a:ext uri="{0D108BD9-81ED-4DB2-BD59-A6C34878D82A}">
                    <a16:rowId xmlns:a16="http://schemas.microsoft.com/office/drawing/2014/main" val="1770470624"/>
                  </a:ext>
                </a:extLst>
              </a:tr>
              <a:tr h="251670">
                <a:tc>
                  <a:txBody>
                    <a:bodyPr/>
                    <a:lstStyle/>
                    <a:p>
                      <a:pPr algn="ctr" fontAlgn="t"/>
                      <a:r>
                        <a:rPr lang="ru-RU" sz="1050" b="0" i="0" u="none" strike="noStrike" dirty="0">
                          <a:effectLst/>
                          <a:latin typeface="Times New Roman" panose="02020603050405020304" pitchFamily="18" charset="0"/>
                        </a:rPr>
                        <a:t>0405</a:t>
                      </a:r>
                    </a:p>
                  </a:txBody>
                  <a:tcPr marL="9525" marR="9525" marT="9525" marB="0"/>
                </a:tc>
                <a:tc>
                  <a:txBody>
                    <a:bodyPr/>
                    <a:lstStyle/>
                    <a:p>
                      <a:pPr algn="just" fontAlgn="t"/>
                      <a:r>
                        <a:rPr lang="ru-RU" sz="1050" b="0" i="0" u="none" strike="noStrike" dirty="0">
                          <a:effectLst/>
                          <a:latin typeface="Times New Roman" panose="02020603050405020304" pitchFamily="18" charset="0"/>
                        </a:rPr>
                        <a:t>Сельское хозяйство и рыболовство</a:t>
                      </a:r>
                    </a:p>
                  </a:txBody>
                  <a:tcPr marL="9525" marR="9525" marT="9525" marB="0"/>
                </a:tc>
                <a:tc>
                  <a:txBody>
                    <a:bodyPr/>
                    <a:lstStyle/>
                    <a:p>
                      <a:pPr algn="ctr"/>
                      <a:r>
                        <a:rPr lang="ru-RU" sz="1050" b="0" dirty="0">
                          <a:latin typeface="Times New Roman" panose="02020603050405020304" pitchFamily="18" charset="0"/>
                          <a:cs typeface="Times New Roman" panose="02020603050405020304" pitchFamily="18" charset="0"/>
                        </a:rPr>
                        <a:t>193140,73</a:t>
                      </a:r>
                    </a:p>
                  </a:txBody>
                  <a:tcPr/>
                </a:tc>
                <a:tc>
                  <a:txBody>
                    <a:bodyPr/>
                    <a:lstStyle/>
                    <a:p>
                      <a:pPr algn="ctr"/>
                      <a:r>
                        <a:rPr lang="ru-RU" sz="1050" b="0" dirty="0">
                          <a:latin typeface="Times New Roman" panose="02020603050405020304" pitchFamily="18" charset="0"/>
                          <a:cs typeface="Times New Roman" panose="02020603050405020304" pitchFamily="18" charset="0"/>
                        </a:rPr>
                        <a:t>1302890,31</a:t>
                      </a:r>
                    </a:p>
                  </a:txBody>
                  <a:tcPr/>
                </a:tc>
                <a:tc>
                  <a:txBody>
                    <a:bodyPr/>
                    <a:lstStyle/>
                    <a:p>
                      <a:pPr algn="ctr"/>
                      <a:r>
                        <a:rPr lang="ru-RU" sz="1050" b="0" dirty="0">
                          <a:latin typeface="Times New Roman" panose="02020603050405020304" pitchFamily="18" charset="0"/>
                          <a:cs typeface="Times New Roman" panose="02020603050405020304" pitchFamily="18" charset="0"/>
                        </a:rPr>
                        <a:t>2319054,07</a:t>
                      </a:r>
                    </a:p>
                  </a:txBody>
                  <a:tcPr/>
                </a:tc>
                <a:tc>
                  <a:txBody>
                    <a:bodyPr/>
                    <a:lstStyle/>
                    <a:p>
                      <a:pPr algn="ctr"/>
                      <a:r>
                        <a:rPr lang="ru-RU" sz="1050" b="0" dirty="0">
                          <a:latin typeface="Times New Roman" panose="02020603050405020304" pitchFamily="18" charset="0"/>
                          <a:cs typeface="Times New Roman" panose="02020603050405020304" pitchFamily="18" charset="0"/>
                        </a:rPr>
                        <a:t>В 12 раз</a:t>
                      </a:r>
                    </a:p>
                  </a:txBody>
                  <a:tcPr/>
                </a:tc>
                <a:tc>
                  <a:txBody>
                    <a:bodyPr/>
                    <a:lstStyle/>
                    <a:p>
                      <a:pPr algn="ctr"/>
                      <a:r>
                        <a:rPr lang="ru-RU" sz="1050" b="0" dirty="0">
                          <a:latin typeface="Times New Roman" panose="02020603050405020304" pitchFamily="18" charset="0"/>
                          <a:cs typeface="Times New Roman" panose="02020603050405020304" pitchFamily="18" charset="0"/>
                        </a:rPr>
                        <a:t>177,99</a:t>
                      </a:r>
                    </a:p>
                  </a:txBody>
                  <a:tcPr/>
                </a:tc>
                <a:tc>
                  <a:txBody>
                    <a:bodyPr/>
                    <a:lstStyle/>
                    <a:p>
                      <a:pPr algn="ctr"/>
                      <a:r>
                        <a:rPr lang="ru-RU" sz="1050" b="0" dirty="0">
                          <a:latin typeface="Times New Roman" panose="02020603050405020304" pitchFamily="18" charset="0"/>
                          <a:cs typeface="Times New Roman" panose="02020603050405020304" pitchFamily="18" charset="0"/>
                        </a:rPr>
                        <a:t>3508030,26</a:t>
                      </a:r>
                    </a:p>
                  </a:txBody>
                  <a:tcPr/>
                </a:tc>
                <a:tc>
                  <a:txBody>
                    <a:bodyPr/>
                    <a:lstStyle/>
                    <a:p>
                      <a:pPr algn="ctr"/>
                      <a:r>
                        <a:rPr lang="ru-RU" sz="1050" b="0" dirty="0">
                          <a:latin typeface="Times New Roman" panose="02020603050405020304" pitchFamily="18" charset="0"/>
                          <a:cs typeface="Times New Roman" panose="02020603050405020304" pitchFamily="18" charset="0"/>
                        </a:rPr>
                        <a:t>3577015,05</a:t>
                      </a:r>
                    </a:p>
                  </a:txBody>
                  <a:tcPr/>
                </a:tc>
                <a:extLst>
                  <a:ext uri="{0D108BD9-81ED-4DB2-BD59-A6C34878D82A}">
                    <a16:rowId xmlns:a16="http://schemas.microsoft.com/office/drawing/2014/main" val="3024994311"/>
                  </a:ext>
                </a:extLst>
              </a:tr>
              <a:tr h="197143">
                <a:tc>
                  <a:txBody>
                    <a:bodyPr/>
                    <a:lstStyle/>
                    <a:p>
                      <a:pPr algn="ctr" fontAlgn="t"/>
                      <a:r>
                        <a:rPr lang="ru-RU" sz="1050" b="0" i="0" u="none" strike="noStrike" dirty="0">
                          <a:effectLst/>
                          <a:latin typeface="Times New Roman" panose="02020603050405020304" pitchFamily="18" charset="0"/>
                        </a:rPr>
                        <a:t>0406</a:t>
                      </a:r>
                    </a:p>
                  </a:txBody>
                  <a:tcPr marL="9525" marR="9525" marT="9525" marB="0"/>
                </a:tc>
                <a:tc>
                  <a:txBody>
                    <a:bodyPr/>
                    <a:lstStyle/>
                    <a:p>
                      <a:pPr algn="just" fontAlgn="t"/>
                      <a:r>
                        <a:rPr lang="ru-RU" sz="1050" b="0" i="0" u="none" strike="noStrike" dirty="0">
                          <a:effectLst/>
                          <a:latin typeface="Times New Roman" panose="02020603050405020304" pitchFamily="18" charset="0"/>
                        </a:rPr>
                        <a:t>Водное хозяйство</a:t>
                      </a:r>
                    </a:p>
                  </a:txBody>
                  <a:tcPr marL="9525" marR="9525" marT="9525" marB="0"/>
                </a:tc>
                <a:tc>
                  <a:txBody>
                    <a:bodyPr/>
                    <a:lstStyle/>
                    <a:p>
                      <a:pPr algn="ctr"/>
                      <a:r>
                        <a:rPr lang="ru-RU" sz="1050" b="0" dirty="0">
                          <a:latin typeface="Times New Roman" panose="02020603050405020304" pitchFamily="18" charset="0"/>
                          <a:cs typeface="Times New Roman" panose="02020603050405020304" pitchFamily="18" charset="0"/>
                        </a:rPr>
                        <a:t>500000</a:t>
                      </a:r>
                    </a:p>
                  </a:txBody>
                  <a:tcPr/>
                </a:tc>
                <a:tc>
                  <a:txBody>
                    <a:bodyPr/>
                    <a:lstStyle/>
                    <a:p>
                      <a:pPr algn="ctr"/>
                      <a:r>
                        <a:rPr lang="ru-RU" sz="1050" b="0" dirty="0">
                          <a:latin typeface="Times New Roman" panose="02020603050405020304" pitchFamily="18" charset="0"/>
                          <a:cs typeface="Times New Roman" panose="02020603050405020304" pitchFamily="18" charset="0"/>
                        </a:rPr>
                        <a:t>8195167</a:t>
                      </a:r>
                    </a:p>
                  </a:txBody>
                  <a:tcPr/>
                </a:tc>
                <a:tc>
                  <a:txBody>
                    <a:bodyPr/>
                    <a:lstStyle/>
                    <a:p>
                      <a:pPr algn="ctr"/>
                      <a:r>
                        <a:rPr lang="ru-RU" sz="1050" b="0" dirty="0">
                          <a:latin typeface="Times New Roman" panose="02020603050405020304" pitchFamily="18" charset="0"/>
                          <a:cs typeface="Times New Roman" panose="02020603050405020304" pitchFamily="18" charset="0"/>
                        </a:rPr>
                        <a:t>302177</a:t>
                      </a:r>
                    </a:p>
                  </a:txBody>
                  <a:tcPr/>
                </a:tc>
                <a:tc>
                  <a:txBody>
                    <a:bodyPr/>
                    <a:lstStyle/>
                    <a:p>
                      <a:pPr algn="ctr"/>
                      <a:r>
                        <a:rPr lang="ru-RU" sz="1050" b="0" dirty="0">
                          <a:latin typeface="Times New Roman" panose="02020603050405020304" pitchFamily="18" charset="0"/>
                          <a:cs typeface="Times New Roman" panose="02020603050405020304" pitchFamily="18" charset="0"/>
                        </a:rPr>
                        <a:t>60,44</a:t>
                      </a:r>
                    </a:p>
                  </a:txBody>
                  <a:tcPr/>
                </a:tc>
                <a:tc>
                  <a:txBody>
                    <a:bodyPr/>
                    <a:lstStyle/>
                    <a:p>
                      <a:pPr algn="ctr"/>
                      <a:r>
                        <a:rPr lang="ru-RU" sz="1050" b="0" dirty="0">
                          <a:latin typeface="Times New Roman" panose="02020603050405020304" pitchFamily="18" charset="0"/>
                          <a:cs typeface="Times New Roman" panose="02020603050405020304" pitchFamily="18" charset="0"/>
                        </a:rPr>
                        <a:t>3,69</a:t>
                      </a:r>
                    </a:p>
                  </a:txBody>
                  <a:tcPr/>
                </a:tc>
                <a:tc>
                  <a:txBody>
                    <a:bodyPr/>
                    <a:lstStyle/>
                    <a:p>
                      <a:pPr algn="ctr"/>
                      <a:endParaRPr lang="ru-RU" sz="1050" b="0" dirty="0">
                        <a:latin typeface="Times New Roman" panose="02020603050405020304" pitchFamily="18" charset="0"/>
                        <a:cs typeface="Times New Roman" panose="02020603050405020304" pitchFamily="18" charset="0"/>
                      </a:endParaRPr>
                    </a:p>
                  </a:txBody>
                  <a:tcPr/>
                </a:tc>
                <a:tc>
                  <a:txBody>
                    <a:bodyPr/>
                    <a:lstStyle/>
                    <a:p>
                      <a:pPr algn="ctr"/>
                      <a:endParaRPr lang="ru-RU" sz="1050" b="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481720257"/>
                  </a:ext>
                </a:extLst>
              </a:tr>
              <a:tr h="251670">
                <a:tc>
                  <a:txBody>
                    <a:bodyPr/>
                    <a:lstStyle/>
                    <a:p>
                      <a:pPr algn="ctr" fontAlgn="t"/>
                      <a:r>
                        <a:rPr lang="ru-RU" sz="1050" b="0" i="0" u="none" strike="noStrike" dirty="0">
                          <a:effectLst/>
                          <a:latin typeface="Times New Roman" panose="02020603050405020304" pitchFamily="18" charset="0"/>
                        </a:rPr>
                        <a:t>0408</a:t>
                      </a:r>
                    </a:p>
                  </a:txBody>
                  <a:tcPr marL="9525" marR="9525" marT="9525" marB="0"/>
                </a:tc>
                <a:tc>
                  <a:txBody>
                    <a:bodyPr/>
                    <a:lstStyle/>
                    <a:p>
                      <a:pPr algn="just" fontAlgn="t"/>
                      <a:r>
                        <a:rPr lang="ru-RU" sz="1050" b="0" i="0" u="none" strike="noStrike" dirty="0">
                          <a:effectLst/>
                          <a:latin typeface="Times New Roman" panose="02020603050405020304" pitchFamily="18" charset="0"/>
                        </a:rPr>
                        <a:t>Транспорт</a:t>
                      </a:r>
                    </a:p>
                  </a:txBody>
                  <a:tcPr marL="9525" marR="9525" marT="9525" marB="0"/>
                </a:tc>
                <a:tc>
                  <a:txBody>
                    <a:bodyPr/>
                    <a:lstStyle/>
                    <a:p>
                      <a:pPr algn="ctr"/>
                      <a:endParaRPr lang="ru-RU" sz="1050" b="0" dirty="0">
                        <a:latin typeface="Times New Roman" panose="02020603050405020304" pitchFamily="18" charset="0"/>
                        <a:cs typeface="Times New Roman" panose="02020603050405020304" pitchFamily="18" charset="0"/>
                      </a:endParaRPr>
                    </a:p>
                  </a:txBody>
                  <a:tcPr/>
                </a:tc>
                <a:tc>
                  <a:txBody>
                    <a:bodyPr/>
                    <a:lstStyle/>
                    <a:p>
                      <a:pPr algn="ctr"/>
                      <a:r>
                        <a:rPr lang="ru-RU" sz="1050" b="0" dirty="0">
                          <a:latin typeface="Times New Roman" panose="02020603050405020304" pitchFamily="18" charset="0"/>
                          <a:cs typeface="Times New Roman" panose="02020603050405020304" pitchFamily="18" charset="0"/>
                        </a:rPr>
                        <a:t>1003387,08</a:t>
                      </a:r>
                    </a:p>
                  </a:txBody>
                  <a:tcPr/>
                </a:tc>
                <a:tc>
                  <a:txBody>
                    <a:bodyPr/>
                    <a:lstStyle/>
                    <a:p>
                      <a:pPr algn="ctr"/>
                      <a:r>
                        <a:rPr lang="ru-RU" sz="1050" b="0" dirty="0">
                          <a:latin typeface="Times New Roman" panose="02020603050405020304" pitchFamily="18" charset="0"/>
                          <a:cs typeface="Times New Roman" panose="02020603050405020304" pitchFamily="18" charset="0"/>
                        </a:rPr>
                        <a:t>1503387,08</a:t>
                      </a:r>
                    </a:p>
                  </a:txBody>
                  <a:tcPr/>
                </a:tc>
                <a:tc>
                  <a:txBody>
                    <a:bodyPr/>
                    <a:lstStyle/>
                    <a:p>
                      <a:pPr algn="ctr"/>
                      <a:endParaRPr lang="ru-RU" sz="1050" b="0" dirty="0">
                        <a:latin typeface="Times New Roman" panose="02020603050405020304" pitchFamily="18" charset="0"/>
                        <a:cs typeface="Times New Roman" panose="02020603050405020304" pitchFamily="18" charset="0"/>
                      </a:endParaRPr>
                    </a:p>
                  </a:txBody>
                  <a:tcPr/>
                </a:tc>
                <a:tc>
                  <a:txBody>
                    <a:bodyPr/>
                    <a:lstStyle/>
                    <a:p>
                      <a:pPr algn="ctr"/>
                      <a:r>
                        <a:rPr lang="ru-RU" sz="1050" b="0" dirty="0">
                          <a:latin typeface="Times New Roman" panose="02020603050405020304" pitchFamily="18" charset="0"/>
                          <a:cs typeface="Times New Roman" panose="02020603050405020304" pitchFamily="18" charset="0"/>
                        </a:rPr>
                        <a:t>149,83</a:t>
                      </a:r>
                    </a:p>
                  </a:txBody>
                  <a:tcPr/>
                </a:tc>
                <a:tc>
                  <a:txBody>
                    <a:bodyPr/>
                    <a:lstStyle/>
                    <a:p>
                      <a:pPr algn="ctr"/>
                      <a:r>
                        <a:rPr lang="ru-RU" sz="1050" b="0" dirty="0">
                          <a:latin typeface="Times New Roman" panose="02020603050405020304" pitchFamily="18" charset="0"/>
                          <a:cs typeface="Times New Roman" panose="02020603050405020304" pitchFamily="18" charset="0"/>
                        </a:rPr>
                        <a:t>3387,08</a:t>
                      </a:r>
                    </a:p>
                  </a:txBody>
                  <a:tcPr/>
                </a:tc>
                <a:tc>
                  <a:txBody>
                    <a:bodyPr/>
                    <a:lstStyle/>
                    <a:p>
                      <a:pPr algn="ctr"/>
                      <a:r>
                        <a:rPr lang="ru-RU" sz="1050" b="0" dirty="0">
                          <a:latin typeface="Times New Roman" panose="02020603050405020304" pitchFamily="18" charset="0"/>
                          <a:cs typeface="Times New Roman" panose="02020603050405020304" pitchFamily="18" charset="0"/>
                        </a:rPr>
                        <a:t>3387,08</a:t>
                      </a:r>
                    </a:p>
                  </a:txBody>
                  <a:tcPr/>
                </a:tc>
                <a:extLst>
                  <a:ext uri="{0D108BD9-81ED-4DB2-BD59-A6C34878D82A}">
                    <a16:rowId xmlns:a16="http://schemas.microsoft.com/office/drawing/2014/main" val="1432768865"/>
                  </a:ext>
                </a:extLst>
              </a:tr>
              <a:tr h="251670">
                <a:tc>
                  <a:txBody>
                    <a:bodyPr/>
                    <a:lstStyle/>
                    <a:p>
                      <a:pPr algn="ctr" fontAlgn="t"/>
                      <a:r>
                        <a:rPr lang="ru-RU" sz="1050" b="0" i="0" u="none" strike="noStrike" dirty="0">
                          <a:effectLst/>
                          <a:latin typeface="Times New Roman" panose="02020603050405020304" pitchFamily="18" charset="0"/>
                        </a:rPr>
                        <a:t>0409</a:t>
                      </a:r>
                    </a:p>
                  </a:txBody>
                  <a:tcPr marL="9525" marR="9525" marT="9525" marB="0"/>
                </a:tc>
                <a:tc>
                  <a:txBody>
                    <a:bodyPr/>
                    <a:lstStyle/>
                    <a:p>
                      <a:pPr algn="just" fontAlgn="t"/>
                      <a:r>
                        <a:rPr lang="ru-RU" sz="1050" b="0" i="0" u="none" strike="noStrike" dirty="0">
                          <a:effectLst/>
                          <a:latin typeface="Times New Roman" panose="02020603050405020304" pitchFamily="18" charset="0"/>
                        </a:rPr>
                        <a:t>Дорожное хозяйство (дорожные фонды)</a:t>
                      </a:r>
                    </a:p>
                  </a:txBody>
                  <a:tcPr marL="9525" marR="9525" marT="9525" marB="0"/>
                </a:tc>
                <a:tc>
                  <a:txBody>
                    <a:bodyPr/>
                    <a:lstStyle/>
                    <a:p>
                      <a:pPr algn="ctr"/>
                      <a:r>
                        <a:rPr lang="ru-RU" sz="1050" b="0" dirty="0">
                          <a:latin typeface="Times New Roman" panose="02020603050405020304" pitchFamily="18" charset="0"/>
                          <a:cs typeface="Times New Roman" panose="02020603050405020304" pitchFamily="18" charset="0"/>
                        </a:rPr>
                        <a:t>33920410,87</a:t>
                      </a:r>
                    </a:p>
                  </a:txBody>
                  <a:tcPr/>
                </a:tc>
                <a:tc>
                  <a:txBody>
                    <a:bodyPr/>
                    <a:lstStyle/>
                    <a:p>
                      <a:pPr algn="ctr"/>
                      <a:r>
                        <a:rPr lang="ru-RU" sz="1050" b="0" dirty="0">
                          <a:latin typeface="Times New Roman" panose="02020603050405020304" pitchFamily="18" charset="0"/>
                          <a:cs typeface="Times New Roman" panose="02020603050405020304" pitchFamily="18" charset="0"/>
                        </a:rPr>
                        <a:t>58520431,65</a:t>
                      </a:r>
                    </a:p>
                  </a:txBody>
                  <a:tcPr/>
                </a:tc>
                <a:tc>
                  <a:txBody>
                    <a:bodyPr/>
                    <a:lstStyle/>
                    <a:p>
                      <a:pPr algn="ctr"/>
                      <a:r>
                        <a:rPr lang="ru-RU" sz="1050" b="0" dirty="0">
                          <a:latin typeface="Times New Roman" panose="02020603050405020304" pitchFamily="18" charset="0"/>
                          <a:cs typeface="Times New Roman" panose="02020603050405020304" pitchFamily="18" charset="0"/>
                        </a:rPr>
                        <a:t>26820000</a:t>
                      </a:r>
                    </a:p>
                  </a:txBody>
                  <a:tcPr/>
                </a:tc>
                <a:tc>
                  <a:txBody>
                    <a:bodyPr/>
                    <a:lstStyle/>
                    <a:p>
                      <a:pPr algn="ctr"/>
                      <a:r>
                        <a:rPr lang="ru-RU" sz="1050" b="0" dirty="0">
                          <a:latin typeface="Times New Roman" panose="02020603050405020304" pitchFamily="18" charset="0"/>
                          <a:cs typeface="Times New Roman" panose="02020603050405020304" pitchFamily="18" charset="0"/>
                        </a:rPr>
                        <a:t>79,07</a:t>
                      </a:r>
                    </a:p>
                  </a:txBody>
                  <a:tcPr/>
                </a:tc>
                <a:tc>
                  <a:txBody>
                    <a:bodyPr/>
                    <a:lstStyle/>
                    <a:p>
                      <a:pPr algn="ctr"/>
                      <a:r>
                        <a:rPr lang="ru-RU" sz="1050" b="0" dirty="0">
                          <a:latin typeface="Times New Roman" panose="02020603050405020304" pitchFamily="18" charset="0"/>
                          <a:cs typeface="Times New Roman" panose="02020603050405020304" pitchFamily="18" charset="0"/>
                        </a:rPr>
                        <a:t>45,83</a:t>
                      </a:r>
                    </a:p>
                  </a:txBody>
                  <a:tcPr/>
                </a:tc>
                <a:tc>
                  <a:txBody>
                    <a:bodyPr/>
                    <a:lstStyle/>
                    <a:p>
                      <a:pPr algn="ctr"/>
                      <a:r>
                        <a:rPr lang="ru-RU" sz="1050" b="0" dirty="0">
                          <a:latin typeface="Times New Roman" panose="02020603050405020304" pitchFamily="18" charset="0"/>
                          <a:cs typeface="Times New Roman" panose="02020603050405020304" pitchFamily="18" charset="0"/>
                        </a:rPr>
                        <a:t>29750000</a:t>
                      </a:r>
                    </a:p>
                  </a:txBody>
                  <a:tcPr/>
                </a:tc>
                <a:tc>
                  <a:txBody>
                    <a:bodyPr/>
                    <a:lstStyle/>
                    <a:p>
                      <a:pPr algn="ctr"/>
                      <a:r>
                        <a:rPr lang="ru-RU" sz="1050" b="0" dirty="0">
                          <a:latin typeface="Times New Roman" panose="02020603050405020304" pitchFamily="18" charset="0"/>
                          <a:cs typeface="Times New Roman" panose="02020603050405020304" pitchFamily="18" charset="0"/>
                        </a:rPr>
                        <a:t>326540000</a:t>
                      </a:r>
                    </a:p>
                  </a:txBody>
                  <a:tcPr/>
                </a:tc>
                <a:extLst>
                  <a:ext uri="{0D108BD9-81ED-4DB2-BD59-A6C34878D82A}">
                    <a16:rowId xmlns:a16="http://schemas.microsoft.com/office/drawing/2014/main" val="2201665933"/>
                  </a:ext>
                </a:extLst>
              </a:tr>
              <a:tr h="251670">
                <a:tc>
                  <a:txBody>
                    <a:bodyPr/>
                    <a:lstStyle/>
                    <a:p>
                      <a:pPr algn="ctr"/>
                      <a:r>
                        <a:rPr lang="ru-RU" sz="1050" dirty="0">
                          <a:latin typeface="Times New Roman" panose="02020603050405020304" pitchFamily="18" charset="0"/>
                          <a:cs typeface="Times New Roman" panose="02020603050405020304" pitchFamily="18" charset="0"/>
                        </a:rPr>
                        <a:t>0412</a:t>
                      </a:r>
                    </a:p>
                  </a:txBody>
                  <a:tcPr/>
                </a:tc>
                <a:tc>
                  <a:txBody>
                    <a:bodyPr/>
                    <a:lstStyle/>
                    <a:p>
                      <a:pPr algn="just"/>
                      <a:r>
                        <a:rPr lang="ru-RU" sz="1050" dirty="0">
                          <a:latin typeface="Times New Roman" panose="02020603050405020304" pitchFamily="18" charset="0"/>
                          <a:cs typeface="Times New Roman" panose="02020603050405020304" pitchFamily="18" charset="0"/>
                        </a:rPr>
                        <a:t>Другие вопросы в области национальной экономики</a:t>
                      </a:r>
                    </a:p>
                  </a:txBody>
                  <a:tcPr/>
                </a:tc>
                <a:tc>
                  <a:txBody>
                    <a:bodyPr/>
                    <a:lstStyle/>
                    <a:p>
                      <a:pPr algn="ctr"/>
                      <a:r>
                        <a:rPr lang="ru-RU" sz="1050" dirty="0">
                          <a:latin typeface="Times New Roman" panose="02020603050405020304" pitchFamily="18" charset="0"/>
                          <a:cs typeface="Times New Roman" panose="02020603050405020304" pitchFamily="18" charset="0"/>
                        </a:rPr>
                        <a:t>2899800</a:t>
                      </a:r>
                    </a:p>
                  </a:txBody>
                  <a:tcPr/>
                </a:tc>
                <a:tc>
                  <a:txBody>
                    <a:bodyPr/>
                    <a:lstStyle/>
                    <a:p>
                      <a:pPr algn="ctr"/>
                      <a:r>
                        <a:rPr lang="ru-RU" sz="1050" dirty="0">
                          <a:latin typeface="Times New Roman" panose="02020603050405020304" pitchFamily="18" charset="0"/>
                          <a:cs typeface="Times New Roman" panose="02020603050405020304" pitchFamily="18" charset="0"/>
                        </a:rPr>
                        <a:t>3122156,48</a:t>
                      </a:r>
                    </a:p>
                  </a:txBody>
                  <a:tcPr/>
                </a:tc>
                <a:tc>
                  <a:txBody>
                    <a:bodyPr/>
                    <a:lstStyle/>
                    <a:p>
                      <a:pPr algn="ctr"/>
                      <a:r>
                        <a:rPr lang="ru-RU" sz="1050" dirty="0">
                          <a:latin typeface="Times New Roman" panose="02020603050405020304" pitchFamily="18" charset="0"/>
                          <a:cs typeface="Times New Roman" panose="02020603050405020304" pitchFamily="18" charset="0"/>
                        </a:rPr>
                        <a:t>2854000</a:t>
                      </a:r>
                    </a:p>
                  </a:txBody>
                  <a:tcPr/>
                </a:tc>
                <a:tc>
                  <a:txBody>
                    <a:bodyPr/>
                    <a:lstStyle/>
                    <a:p>
                      <a:pPr algn="ctr"/>
                      <a:endParaRPr lang="ru-RU" sz="1050" dirty="0">
                        <a:latin typeface="Times New Roman" panose="02020603050405020304" pitchFamily="18" charset="0"/>
                        <a:cs typeface="Times New Roman" panose="02020603050405020304" pitchFamily="18" charset="0"/>
                      </a:endParaRPr>
                    </a:p>
                  </a:txBody>
                  <a:tcPr/>
                </a:tc>
                <a:tc>
                  <a:txBody>
                    <a:bodyPr/>
                    <a:lstStyle/>
                    <a:p>
                      <a:pPr algn="ctr"/>
                      <a:endParaRPr lang="ru-RU" sz="1050" dirty="0">
                        <a:latin typeface="Times New Roman" panose="02020603050405020304" pitchFamily="18" charset="0"/>
                        <a:cs typeface="Times New Roman" panose="02020603050405020304" pitchFamily="18" charset="0"/>
                      </a:endParaRPr>
                    </a:p>
                  </a:txBody>
                  <a:tcPr/>
                </a:tc>
                <a:tc>
                  <a:txBody>
                    <a:bodyPr/>
                    <a:lstStyle/>
                    <a:p>
                      <a:pPr algn="ctr"/>
                      <a:r>
                        <a:rPr lang="ru-RU" sz="1050" dirty="0">
                          <a:latin typeface="Times New Roman" panose="02020603050405020304" pitchFamily="18" charset="0"/>
                          <a:cs typeface="Times New Roman" panose="02020603050405020304" pitchFamily="18" charset="0"/>
                        </a:rPr>
                        <a:t>1355000</a:t>
                      </a:r>
                    </a:p>
                  </a:txBody>
                  <a:tcPr/>
                </a:tc>
                <a:tc>
                  <a:txBody>
                    <a:bodyPr/>
                    <a:lstStyle/>
                    <a:p>
                      <a:pPr algn="ctr"/>
                      <a:r>
                        <a:rPr lang="ru-RU" sz="1050" dirty="0">
                          <a:latin typeface="Times New Roman" panose="02020603050405020304" pitchFamily="18" charset="0"/>
                          <a:cs typeface="Times New Roman" panose="02020603050405020304" pitchFamily="18" charset="0"/>
                        </a:rPr>
                        <a:t>1355000</a:t>
                      </a:r>
                    </a:p>
                  </a:txBody>
                  <a:tcPr/>
                </a:tc>
                <a:extLst>
                  <a:ext uri="{0D108BD9-81ED-4DB2-BD59-A6C34878D82A}">
                    <a16:rowId xmlns:a16="http://schemas.microsoft.com/office/drawing/2014/main" val="1823518909"/>
                  </a:ext>
                </a:extLst>
              </a:tr>
            </a:tbl>
          </a:graphicData>
        </a:graphic>
      </p:graphicFrame>
    </p:spTree>
    <p:extLst>
      <p:ext uri="{BB962C8B-B14F-4D97-AF65-F5344CB8AC3E}">
        <p14:creationId xmlns:p14="http://schemas.microsoft.com/office/powerpoint/2010/main" val="4820572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7A637A6C-0F0E-7C32-AD04-9182FDD6DFA3}"/>
              </a:ext>
            </a:extLst>
          </p:cNvPr>
          <p:cNvPicPr>
            <a:picLocks noChangeAspect="1"/>
          </p:cNvPicPr>
          <p:nvPr/>
        </p:nvPicPr>
        <p:blipFill>
          <a:blip r:embed="rId2"/>
          <a:stretch>
            <a:fillRect/>
          </a:stretch>
        </p:blipFill>
        <p:spPr>
          <a:xfrm>
            <a:off x="18287" y="0"/>
            <a:ext cx="12155425" cy="6858000"/>
          </a:xfrm>
          <a:prstGeom prst="rect">
            <a:avLst/>
          </a:prstGeom>
        </p:spPr>
      </p:pic>
      <p:graphicFrame>
        <p:nvGraphicFramePr>
          <p:cNvPr id="3" name="Таблица 6">
            <a:extLst>
              <a:ext uri="{FF2B5EF4-FFF2-40B4-BE49-F238E27FC236}">
                <a16:creationId xmlns:a16="http://schemas.microsoft.com/office/drawing/2014/main" id="{F00CC372-7764-9C22-7400-1B2CB3E37B2C}"/>
              </a:ext>
            </a:extLst>
          </p:cNvPr>
          <p:cNvGraphicFramePr>
            <a:graphicFrameLocks noGrp="1"/>
          </p:cNvGraphicFramePr>
          <p:nvPr>
            <p:extLst>
              <p:ext uri="{D42A27DB-BD31-4B8C-83A1-F6EECF244321}">
                <p14:modId xmlns:p14="http://schemas.microsoft.com/office/powerpoint/2010/main" val="1021946376"/>
              </p:ext>
            </p:extLst>
          </p:nvPr>
        </p:nvGraphicFramePr>
        <p:xfrm>
          <a:off x="183511" y="113023"/>
          <a:ext cx="11824976" cy="6551262"/>
        </p:xfrm>
        <a:graphic>
          <a:graphicData uri="http://schemas.openxmlformats.org/drawingml/2006/table">
            <a:tbl>
              <a:tblPr firstRow="1" bandRow="1">
                <a:tableStyleId>{22838BEF-8BB2-4498-84A7-C5851F593DF1}</a:tableStyleId>
              </a:tblPr>
              <a:tblGrid>
                <a:gridCol w="855742">
                  <a:extLst>
                    <a:ext uri="{9D8B030D-6E8A-4147-A177-3AD203B41FA5}">
                      <a16:colId xmlns:a16="http://schemas.microsoft.com/office/drawing/2014/main" val="1201667936"/>
                    </a:ext>
                  </a:extLst>
                </a:gridCol>
                <a:gridCol w="4338090">
                  <a:extLst>
                    <a:ext uri="{9D8B030D-6E8A-4147-A177-3AD203B41FA5}">
                      <a16:colId xmlns:a16="http://schemas.microsoft.com/office/drawing/2014/main" val="3448297871"/>
                    </a:ext>
                  </a:extLst>
                </a:gridCol>
                <a:gridCol w="1048624">
                  <a:extLst>
                    <a:ext uri="{9D8B030D-6E8A-4147-A177-3AD203B41FA5}">
                      <a16:colId xmlns:a16="http://schemas.microsoft.com/office/drawing/2014/main" val="1865636448"/>
                    </a:ext>
                  </a:extLst>
                </a:gridCol>
                <a:gridCol w="1057013">
                  <a:extLst>
                    <a:ext uri="{9D8B030D-6E8A-4147-A177-3AD203B41FA5}">
                      <a16:colId xmlns:a16="http://schemas.microsoft.com/office/drawing/2014/main" val="2854175519"/>
                    </a:ext>
                  </a:extLst>
                </a:gridCol>
                <a:gridCol w="1040235">
                  <a:extLst>
                    <a:ext uri="{9D8B030D-6E8A-4147-A177-3AD203B41FA5}">
                      <a16:colId xmlns:a16="http://schemas.microsoft.com/office/drawing/2014/main" val="2174965571"/>
                    </a:ext>
                  </a:extLst>
                </a:gridCol>
                <a:gridCol w="805343">
                  <a:extLst>
                    <a:ext uri="{9D8B030D-6E8A-4147-A177-3AD203B41FA5}">
                      <a16:colId xmlns:a16="http://schemas.microsoft.com/office/drawing/2014/main" val="19664591"/>
                    </a:ext>
                  </a:extLst>
                </a:gridCol>
                <a:gridCol w="687897">
                  <a:extLst>
                    <a:ext uri="{9D8B030D-6E8A-4147-A177-3AD203B41FA5}">
                      <a16:colId xmlns:a16="http://schemas.microsoft.com/office/drawing/2014/main" val="1520574171"/>
                    </a:ext>
                  </a:extLst>
                </a:gridCol>
                <a:gridCol w="956345">
                  <a:extLst>
                    <a:ext uri="{9D8B030D-6E8A-4147-A177-3AD203B41FA5}">
                      <a16:colId xmlns:a16="http://schemas.microsoft.com/office/drawing/2014/main" val="3267095644"/>
                    </a:ext>
                  </a:extLst>
                </a:gridCol>
                <a:gridCol w="1035687">
                  <a:extLst>
                    <a:ext uri="{9D8B030D-6E8A-4147-A177-3AD203B41FA5}">
                      <a16:colId xmlns:a16="http://schemas.microsoft.com/office/drawing/2014/main" val="1093503490"/>
                    </a:ext>
                  </a:extLst>
                </a:gridCol>
              </a:tblGrid>
              <a:tr h="266360">
                <a:tc>
                  <a:txBody>
                    <a:bodyPr/>
                    <a:lstStyle/>
                    <a:p>
                      <a:pPr algn="ctr"/>
                      <a:r>
                        <a:rPr lang="ru-RU" sz="1050" dirty="0">
                          <a:latin typeface="Times New Roman" panose="02020603050405020304" pitchFamily="18" charset="0"/>
                          <a:cs typeface="Times New Roman" panose="02020603050405020304" pitchFamily="18" charset="0"/>
                        </a:rPr>
                        <a:t>Раздел, подраздел</a:t>
                      </a:r>
                    </a:p>
                  </a:txBody>
                  <a:tcPr/>
                </a:tc>
                <a:tc>
                  <a:txBody>
                    <a:bodyPr/>
                    <a:lstStyle/>
                    <a:p>
                      <a:pPr algn="ctr"/>
                      <a:r>
                        <a:rPr lang="ru-RU" sz="1050" dirty="0">
                          <a:latin typeface="Times New Roman" panose="02020603050405020304" pitchFamily="18" charset="0"/>
                          <a:cs typeface="Times New Roman" panose="02020603050405020304" pitchFamily="18" charset="0"/>
                        </a:rPr>
                        <a:t>Наименование</a:t>
                      </a:r>
                    </a:p>
                  </a:txBody>
                  <a:tcPr/>
                </a:tc>
                <a:tc>
                  <a:txBody>
                    <a:bodyPr/>
                    <a:lstStyle/>
                    <a:p>
                      <a:pPr algn="ctr"/>
                      <a:r>
                        <a:rPr lang="ru-RU" sz="1050" dirty="0">
                          <a:latin typeface="Times New Roman" panose="02020603050405020304" pitchFamily="18" charset="0"/>
                          <a:cs typeface="Times New Roman" panose="02020603050405020304" pitchFamily="18" charset="0"/>
                        </a:rPr>
                        <a:t>2021г (отчет)</a:t>
                      </a:r>
                    </a:p>
                  </a:txBody>
                  <a:tcPr/>
                </a:tc>
                <a:tc>
                  <a:txBody>
                    <a:bodyPr/>
                    <a:lstStyle/>
                    <a:p>
                      <a:pPr algn="ctr"/>
                      <a:r>
                        <a:rPr lang="ru-RU" sz="1050" dirty="0">
                          <a:latin typeface="Times New Roman" panose="02020603050405020304" pitchFamily="18" charset="0"/>
                          <a:cs typeface="Times New Roman" panose="02020603050405020304" pitchFamily="18" charset="0"/>
                        </a:rPr>
                        <a:t>2022г (оценка)</a:t>
                      </a:r>
                    </a:p>
                  </a:txBody>
                  <a:tcPr/>
                </a:tc>
                <a:tc>
                  <a:txBody>
                    <a:bodyPr/>
                    <a:lstStyle/>
                    <a:p>
                      <a:pPr algn="ctr"/>
                      <a:r>
                        <a:rPr lang="ru-RU" sz="1050" dirty="0">
                          <a:latin typeface="Times New Roman" panose="02020603050405020304" pitchFamily="18" charset="0"/>
                          <a:cs typeface="Times New Roman" panose="02020603050405020304" pitchFamily="18" charset="0"/>
                        </a:rPr>
                        <a:t>2023г (план)</a:t>
                      </a:r>
                    </a:p>
                  </a:txBody>
                  <a:tcPr/>
                </a:tc>
                <a:tc>
                  <a:txBody>
                    <a:bodyPr/>
                    <a:lstStyle/>
                    <a:p>
                      <a:pPr algn="ctr"/>
                      <a:r>
                        <a:rPr lang="ru-RU" sz="1050" dirty="0">
                          <a:latin typeface="Times New Roman" panose="02020603050405020304" pitchFamily="18" charset="0"/>
                          <a:cs typeface="Times New Roman" panose="02020603050405020304" pitchFamily="18" charset="0"/>
                        </a:rPr>
                        <a:t>% 2023г к 2021г</a:t>
                      </a:r>
                    </a:p>
                  </a:txBody>
                  <a:tcPr/>
                </a:tc>
                <a:tc>
                  <a:txBody>
                    <a:bodyPr/>
                    <a:lstStyle/>
                    <a:p>
                      <a:pPr algn="ctr"/>
                      <a:r>
                        <a:rPr lang="ru-RU" sz="1050" dirty="0">
                          <a:latin typeface="Times New Roman" panose="02020603050405020304" pitchFamily="18" charset="0"/>
                          <a:cs typeface="Times New Roman" panose="02020603050405020304" pitchFamily="18" charset="0"/>
                        </a:rPr>
                        <a:t>%2023г к 2022г</a:t>
                      </a:r>
                    </a:p>
                  </a:txBody>
                  <a:tcPr/>
                </a:tc>
                <a:tc>
                  <a:txBody>
                    <a:bodyPr/>
                    <a:lstStyle/>
                    <a:p>
                      <a:pPr algn="ctr"/>
                      <a:r>
                        <a:rPr lang="ru-RU" sz="1050" dirty="0">
                          <a:latin typeface="Times New Roman" panose="02020603050405020304" pitchFamily="18" charset="0"/>
                          <a:cs typeface="Times New Roman" panose="02020603050405020304" pitchFamily="18" charset="0"/>
                        </a:rPr>
                        <a:t>2024г (прогноз)</a:t>
                      </a:r>
                    </a:p>
                  </a:txBody>
                  <a:tcPr/>
                </a:tc>
                <a:tc>
                  <a:txBody>
                    <a:bodyPr/>
                    <a:lstStyle/>
                    <a:p>
                      <a:pPr algn="ctr"/>
                      <a:r>
                        <a:rPr lang="ru-RU" sz="1050" dirty="0">
                          <a:latin typeface="Times New Roman" panose="02020603050405020304" pitchFamily="18" charset="0"/>
                          <a:cs typeface="Times New Roman" panose="02020603050405020304" pitchFamily="18" charset="0"/>
                        </a:rPr>
                        <a:t>2025г (прогноз)</a:t>
                      </a:r>
                    </a:p>
                  </a:txBody>
                  <a:tcPr/>
                </a:tc>
                <a:extLst>
                  <a:ext uri="{0D108BD9-81ED-4DB2-BD59-A6C34878D82A}">
                    <a16:rowId xmlns:a16="http://schemas.microsoft.com/office/drawing/2014/main" val="1535082943"/>
                  </a:ext>
                </a:extLst>
              </a:tr>
              <a:tr h="276837">
                <a:tc>
                  <a:txBody>
                    <a:bodyPr/>
                    <a:lstStyle/>
                    <a:p>
                      <a:pPr algn="ctr"/>
                      <a:r>
                        <a:rPr lang="ru-RU" sz="1050" b="1" dirty="0">
                          <a:latin typeface="Times New Roman" panose="02020603050405020304" pitchFamily="18" charset="0"/>
                          <a:cs typeface="Times New Roman" panose="02020603050405020304" pitchFamily="18" charset="0"/>
                        </a:rPr>
                        <a:t>0500</a:t>
                      </a:r>
                    </a:p>
                  </a:txBody>
                  <a:tcPr/>
                </a:tc>
                <a:tc>
                  <a:txBody>
                    <a:bodyPr/>
                    <a:lstStyle/>
                    <a:p>
                      <a:pPr algn="just"/>
                      <a:r>
                        <a:rPr lang="ru-RU" sz="1050" b="1" dirty="0" err="1">
                          <a:latin typeface="Times New Roman" panose="02020603050405020304" pitchFamily="18" charset="0"/>
                          <a:cs typeface="Times New Roman" panose="02020603050405020304" pitchFamily="18" charset="0"/>
                        </a:rPr>
                        <a:t>Жилищно</a:t>
                      </a:r>
                      <a:r>
                        <a:rPr lang="ru-RU" sz="1050" b="1" dirty="0">
                          <a:latin typeface="Times New Roman" panose="02020603050405020304" pitchFamily="18" charset="0"/>
                          <a:cs typeface="Times New Roman" panose="02020603050405020304" pitchFamily="18" charset="0"/>
                        </a:rPr>
                        <a:t> – коммунальное хозяйство</a:t>
                      </a:r>
                    </a:p>
                  </a:txBody>
                  <a:tcPr/>
                </a:tc>
                <a:tc>
                  <a:txBody>
                    <a:bodyPr/>
                    <a:lstStyle/>
                    <a:p>
                      <a:pPr algn="ctr"/>
                      <a:r>
                        <a:rPr lang="ru-RU" sz="1050" b="1" dirty="0">
                          <a:latin typeface="Times New Roman" panose="02020603050405020304" pitchFamily="18" charset="0"/>
                          <a:cs typeface="Times New Roman" panose="02020603050405020304" pitchFamily="18" charset="0"/>
                        </a:rPr>
                        <a:t>32768364,12</a:t>
                      </a:r>
                    </a:p>
                  </a:txBody>
                  <a:tcPr/>
                </a:tc>
                <a:tc>
                  <a:txBody>
                    <a:bodyPr/>
                    <a:lstStyle/>
                    <a:p>
                      <a:pPr algn="ctr"/>
                      <a:r>
                        <a:rPr lang="ru-RU" sz="1050" b="1" dirty="0">
                          <a:latin typeface="Times New Roman" panose="02020603050405020304" pitchFamily="18" charset="0"/>
                          <a:cs typeface="Times New Roman" panose="02020603050405020304" pitchFamily="18" charset="0"/>
                        </a:rPr>
                        <a:t>30078967,42</a:t>
                      </a:r>
                    </a:p>
                  </a:txBody>
                  <a:tcPr/>
                </a:tc>
                <a:tc>
                  <a:txBody>
                    <a:bodyPr/>
                    <a:lstStyle/>
                    <a:p>
                      <a:pPr algn="ctr"/>
                      <a:r>
                        <a:rPr lang="ru-RU" sz="1050" b="1" dirty="0">
                          <a:latin typeface="Times New Roman" panose="02020603050405020304" pitchFamily="18" charset="0"/>
                          <a:cs typeface="Times New Roman" panose="02020603050405020304" pitchFamily="18" charset="0"/>
                        </a:rPr>
                        <a:t>50768506,84</a:t>
                      </a:r>
                    </a:p>
                  </a:txBody>
                  <a:tcPr/>
                </a:tc>
                <a:tc>
                  <a:txBody>
                    <a:bodyPr/>
                    <a:lstStyle/>
                    <a:p>
                      <a:pPr algn="ctr"/>
                      <a:r>
                        <a:rPr lang="ru-RU" sz="1050" b="1" dirty="0">
                          <a:latin typeface="Times New Roman" panose="02020603050405020304" pitchFamily="18" charset="0"/>
                          <a:cs typeface="Times New Roman" panose="02020603050405020304" pitchFamily="18" charset="0"/>
                        </a:rPr>
                        <a:t>154,93</a:t>
                      </a:r>
                    </a:p>
                  </a:txBody>
                  <a:tcPr/>
                </a:tc>
                <a:tc>
                  <a:txBody>
                    <a:bodyPr/>
                    <a:lstStyle/>
                    <a:p>
                      <a:pPr algn="ctr"/>
                      <a:r>
                        <a:rPr lang="ru-RU" sz="1050" b="1" dirty="0">
                          <a:latin typeface="Times New Roman" panose="02020603050405020304" pitchFamily="18" charset="0"/>
                          <a:cs typeface="Times New Roman" panose="02020603050405020304" pitchFamily="18" charset="0"/>
                        </a:rPr>
                        <a:t>168,78</a:t>
                      </a:r>
                    </a:p>
                  </a:txBody>
                  <a:tcPr/>
                </a:tc>
                <a:tc>
                  <a:txBody>
                    <a:bodyPr/>
                    <a:lstStyle/>
                    <a:p>
                      <a:pPr algn="ctr"/>
                      <a:r>
                        <a:rPr lang="ru-RU" sz="1050" b="1" dirty="0">
                          <a:latin typeface="Times New Roman" panose="02020603050405020304" pitchFamily="18" charset="0"/>
                          <a:cs typeface="Times New Roman" panose="02020603050405020304" pitchFamily="18" charset="0"/>
                        </a:rPr>
                        <a:t>64995727,10</a:t>
                      </a:r>
                    </a:p>
                  </a:txBody>
                  <a:tcPr/>
                </a:tc>
                <a:tc>
                  <a:txBody>
                    <a:bodyPr/>
                    <a:lstStyle/>
                    <a:p>
                      <a:pPr algn="ctr"/>
                      <a:r>
                        <a:rPr lang="ru-RU" sz="1050" b="1" dirty="0">
                          <a:latin typeface="Times New Roman" panose="02020603050405020304" pitchFamily="18" charset="0"/>
                          <a:cs typeface="Times New Roman" panose="02020603050405020304" pitchFamily="18" charset="0"/>
                        </a:rPr>
                        <a:t>25355912,77</a:t>
                      </a:r>
                    </a:p>
                  </a:txBody>
                  <a:tcPr/>
                </a:tc>
                <a:extLst>
                  <a:ext uri="{0D108BD9-81ED-4DB2-BD59-A6C34878D82A}">
                    <a16:rowId xmlns:a16="http://schemas.microsoft.com/office/drawing/2014/main" val="1724327478"/>
                  </a:ext>
                </a:extLst>
              </a:tr>
              <a:tr h="0">
                <a:tc>
                  <a:txBody>
                    <a:bodyPr/>
                    <a:lstStyle/>
                    <a:p>
                      <a:pPr algn="ctr" fontAlgn="t"/>
                      <a:r>
                        <a:rPr lang="ru-RU" sz="1050" b="0" i="0" u="none" strike="noStrike" dirty="0">
                          <a:effectLst/>
                          <a:latin typeface="Times New Roman" panose="02020603050405020304" pitchFamily="18" charset="0"/>
                        </a:rPr>
                        <a:t>0501</a:t>
                      </a:r>
                    </a:p>
                  </a:txBody>
                  <a:tcPr marL="9525" marR="9525" marT="9525" marB="0"/>
                </a:tc>
                <a:tc>
                  <a:txBody>
                    <a:bodyPr/>
                    <a:lstStyle/>
                    <a:p>
                      <a:pPr algn="just" fontAlgn="t"/>
                      <a:r>
                        <a:rPr lang="ru-RU" sz="1050" b="0" i="0" u="none" strike="noStrike" dirty="0">
                          <a:effectLst/>
                          <a:latin typeface="Times New Roman" panose="02020603050405020304" pitchFamily="18" charset="0"/>
                        </a:rPr>
                        <a:t>Жилищное хозяйство</a:t>
                      </a:r>
                    </a:p>
                  </a:txBody>
                  <a:tcPr marL="9525" marR="9525" marT="9525" marB="0"/>
                </a:tc>
                <a:tc>
                  <a:txBody>
                    <a:bodyPr/>
                    <a:lstStyle/>
                    <a:p>
                      <a:pPr algn="ctr"/>
                      <a:r>
                        <a:rPr lang="ru-RU" sz="1050" dirty="0">
                          <a:latin typeface="Times New Roman" panose="02020603050405020304" pitchFamily="18" charset="0"/>
                          <a:cs typeface="Times New Roman" panose="02020603050405020304" pitchFamily="18" charset="0"/>
                        </a:rPr>
                        <a:t>355358,66</a:t>
                      </a:r>
                    </a:p>
                  </a:txBody>
                  <a:tcPr/>
                </a:tc>
                <a:tc>
                  <a:txBody>
                    <a:bodyPr/>
                    <a:lstStyle/>
                    <a:p>
                      <a:pPr algn="ctr"/>
                      <a:r>
                        <a:rPr lang="ru-RU" sz="1050" dirty="0">
                          <a:latin typeface="Times New Roman" panose="02020603050405020304" pitchFamily="18" charset="0"/>
                          <a:cs typeface="Times New Roman" panose="02020603050405020304" pitchFamily="18" charset="0"/>
                        </a:rPr>
                        <a:t>596000</a:t>
                      </a:r>
                    </a:p>
                  </a:txBody>
                  <a:tcPr/>
                </a:tc>
                <a:tc>
                  <a:txBody>
                    <a:bodyPr/>
                    <a:lstStyle/>
                    <a:p>
                      <a:pPr algn="ctr"/>
                      <a:r>
                        <a:rPr lang="ru-RU" sz="1050" dirty="0">
                          <a:latin typeface="Times New Roman" panose="02020603050405020304" pitchFamily="18" charset="0"/>
                          <a:cs typeface="Times New Roman" panose="02020603050405020304" pitchFamily="18" charset="0"/>
                        </a:rPr>
                        <a:t>1519000</a:t>
                      </a:r>
                    </a:p>
                  </a:txBody>
                  <a:tcPr/>
                </a:tc>
                <a:tc>
                  <a:txBody>
                    <a:bodyPr/>
                    <a:lstStyle/>
                    <a:p>
                      <a:pPr algn="ctr"/>
                      <a:r>
                        <a:rPr lang="ru-RU" sz="1050" dirty="0">
                          <a:latin typeface="Times New Roman" panose="02020603050405020304" pitchFamily="18" charset="0"/>
                          <a:cs typeface="Times New Roman" panose="02020603050405020304" pitchFamily="18" charset="0"/>
                        </a:rPr>
                        <a:t>В 4,3 раза</a:t>
                      </a:r>
                    </a:p>
                  </a:txBody>
                  <a:tcPr/>
                </a:tc>
                <a:tc>
                  <a:txBody>
                    <a:bodyPr/>
                    <a:lstStyle/>
                    <a:p>
                      <a:pPr algn="ctr"/>
                      <a:r>
                        <a:rPr lang="ru-RU" sz="1050" dirty="0">
                          <a:latin typeface="Times New Roman" panose="02020603050405020304" pitchFamily="18" charset="0"/>
                          <a:cs typeface="Times New Roman" panose="02020603050405020304" pitchFamily="18" charset="0"/>
                        </a:rPr>
                        <a:t>В 2,5 раз</a:t>
                      </a:r>
                    </a:p>
                  </a:txBody>
                  <a:tcPr/>
                </a:tc>
                <a:tc>
                  <a:txBody>
                    <a:bodyPr/>
                    <a:lstStyle/>
                    <a:p>
                      <a:pPr algn="ctr"/>
                      <a:r>
                        <a:rPr lang="ru-RU" sz="1050" dirty="0">
                          <a:latin typeface="Times New Roman" panose="02020603050405020304" pitchFamily="18" charset="0"/>
                          <a:cs typeface="Times New Roman" panose="02020603050405020304" pitchFamily="18" charset="0"/>
                        </a:rPr>
                        <a:t>250000</a:t>
                      </a:r>
                    </a:p>
                  </a:txBody>
                  <a:tcPr/>
                </a:tc>
                <a:tc>
                  <a:txBody>
                    <a:bodyPr/>
                    <a:lstStyle/>
                    <a:p>
                      <a:pPr algn="ctr"/>
                      <a:r>
                        <a:rPr lang="ru-RU" sz="1050" dirty="0">
                          <a:latin typeface="Times New Roman" panose="02020603050405020304" pitchFamily="18" charset="0"/>
                          <a:cs typeface="Times New Roman" panose="02020603050405020304" pitchFamily="18" charset="0"/>
                        </a:rPr>
                        <a:t>250000</a:t>
                      </a:r>
                    </a:p>
                  </a:txBody>
                  <a:tcPr/>
                </a:tc>
                <a:extLst>
                  <a:ext uri="{0D108BD9-81ED-4DB2-BD59-A6C34878D82A}">
                    <a16:rowId xmlns:a16="http://schemas.microsoft.com/office/drawing/2014/main" val="4115921296"/>
                  </a:ext>
                </a:extLst>
              </a:tr>
              <a:tr h="0">
                <a:tc>
                  <a:txBody>
                    <a:bodyPr/>
                    <a:lstStyle/>
                    <a:p>
                      <a:pPr algn="ctr" fontAlgn="t"/>
                      <a:r>
                        <a:rPr lang="ru-RU" sz="1050" b="0" i="0" u="none" strike="noStrike" dirty="0">
                          <a:effectLst/>
                          <a:latin typeface="Times New Roman" panose="02020603050405020304" pitchFamily="18" charset="0"/>
                        </a:rPr>
                        <a:t>0502</a:t>
                      </a:r>
                    </a:p>
                  </a:txBody>
                  <a:tcPr marL="9525" marR="9525" marT="9525" marB="0"/>
                </a:tc>
                <a:tc>
                  <a:txBody>
                    <a:bodyPr/>
                    <a:lstStyle/>
                    <a:p>
                      <a:pPr algn="just" fontAlgn="t"/>
                      <a:r>
                        <a:rPr lang="ru-RU" sz="1050" b="0" i="0" u="none" strike="noStrike" dirty="0">
                          <a:effectLst/>
                          <a:latin typeface="Times New Roman" panose="02020603050405020304" pitchFamily="18" charset="0"/>
                        </a:rPr>
                        <a:t>Коммунальное хозяйство</a:t>
                      </a:r>
                    </a:p>
                  </a:txBody>
                  <a:tcPr marL="9525" marR="9525" marT="9525" marB="0"/>
                </a:tc>
                <a:tc>
                  <a:txBody>
                    <a:bodyPr/>
                    <a:lstStyle/>
                    <a:p>
                      <a:pPr algn="ctr"/>
                      <a:r>
                        <a:rPr lang="ru-RU" sz="1050" dirty="0">
                          <a:latin typeface="Times New Roman" panose="02020603050405020304" pitchFamily="18" charset="0"/>
                          <a:cs typeface="Times New Roman" panose="02020603050405020304" pitchFamily="18" charset="0"/>
                        </a:rPr>
                        <a:t>10467703,24</a:t>
                      </a:r>
                    </a:p>
                  </a:txBody>
                  <a:tcPr/>
                </a:tc>
                <a:tc>
                  <a:txBody>
                    <a:bodyPr/>
                    <a:lstStyle/>
                    <a:p>
                      <a:pPr algn="ctr"/>
                      <a:r>
                        <a:rPr lang="ru-RU" sz="1050" dirty="0">
                          <a:latin typeface="Times New Roman" panose="02020603050405020304" pitchFamily="18" charset="0"/>
                          <a:cs typeface="Times New Roman" panose="02020603050405020304" pitchFamily="18" charset="0"/>
                        </a:rPr>
                        <a:t>7637078,86</a:t>
                      </a:r>
                    </a:p>
                  </a:txBody>
                  <a:tcPr/>
                </a:tc>
                <a:tc>
                  <a:txBody>
                    <a:bodyPr/>
                    <a:lstStyle/>
                    <a:p>
                      <a:pPr algn="ctr"/>
                      <a:r>
                        <a:rPr lang="ru-RU" sz="1050" dirty="0">
                          <a:latin typeface="Times New Roman" panose="02020603050405020304" pitchFamily="18" charset="0"/>
                          <a:cs typeface="Times New Roman" panose="02020603050405020304" pitchFamily="18" charset="0"/>
                        </a:rPr>
                        <a:t>34931545,58</a:t>
                      </a:r>
                    </a:p>
                  </a:txBody>
                  <a:tcPr/>
                </a:tc>
                <a:tc>
                  <a:txBody>
                    <a:bodyPr/>
                    <a:lstStyle/>
                    <a:p>
                      <a:pPr algn="ctr"/>
                      <a:r>
                        <a:rPr lang="ru-RU" sz="1050" dirty="0">
                          <a:latin typeface="Times New Roman" panose="02020603050405020304" pitchFamily="18" charset="0"/>
                          <a:cs typeface="Times New Roman" panose="02020603050405020304" pitchFamily="18" charset="0"/>
                        </a:rPr>
                        <a:t>В 3,3 раз</a:t>
                      </a:r>
                    </a:p>
                  </a:txBody>
                  <a:tcPr/>
                </a:tc>
                <a:tc>
                  <a:txBody>
                    <a:bodyPr/>
                    <a:lstStyle/>
                    <a:p>
                      <a:pPr algn="ctr"/>
                      <a:r>
                        <a:rPr lang="ru-RU" sz="1050" dirty="0">
                          <a:latin typeface="Times New Roman" panose="02020603050405020304" pitchFamily="18" charset="0"/>
                          <a:cs typeface="Times New Roman" panose="02020603050405020304" pitchFamily="18" charset="0"/>
                        </a:rPr>
                        <a:t>В 4,6 раз</a:t>
                      </a:r>
                    </a:p>
                  </a:txBody>
                  <a:tcPr/>
                </a:tc>
                <a:tc>
                  <a:txBody>
                    <a:bodyPr/>
                    <a:lstStyle/>
                    <a:p>
                      <a:pPr algn="ctr"/>
                      <a:r>
                        <a:rPr lang="ru-RU" sz="1050" dirty="0">
                          <a:latin typeface="Times New Roman" panose="02020603050405020304" pitchFamily="18" charset="0"/>
                          <a:cs typeface="Times New Roman" panose="02020603050405020304" pitchFamily="18" charset="0"/>
                        </a:rPr>
                        <a:t>46870061,33</a:t>
                      </a:r>
                    </a:p>
                  </a:txBody>
                  <a:tcPr/>
                </a:tc>
                <a:tc>
                  <a:txBody>
                    <a:bodyPr/>
                    <a:lstStyle/>
                    <a:p>
                      <a:pPr algn="ctr"/>
                      <a:r>
                        <a:rPr lang="ru-RU" sz="1050" dirty="0">
                          <a:latin typeface="Times New Roman" panose="02020603050405020304" pitchFamily="18" charset="0"/>
                          <a:cs typeface="Times New Roman" panose="02020603050405020304" pitchFamily="18" charset="0"/>
                        </a:rPr>
                        <a:t>9474245</a:t>
                      </a:r>
                    </a:p>
                  </a:txBody>
                  <a:tcPr/>
                </a:tc>
                <a:extLst>
                  <a:ext uri="{0D108BD9-81ED-4DB2-BD59-A6C34878D82A}">
                    <a16:rowId xmlns:a16="http://schemas.microsoft.com/office/drawing/2014/main" val="1492379717"/>
                  </a:ext>
                </a:extLst>
              </a:tr>
              <a:tr h="0">
                <a:tc>
                  <a:txBody>
                    <a:bodyPr/>
                    <a:lstStyle/>
                    <a:p>
                      <a:pPr algn="ctr" fontAlgn="t"/>
                      <a:r>
                        <a:rPr lang="ru-RU" sz="1050" b="0" i="0" u="none" strike="noStrike" dirty="0">
                          <a:effectLst/>
                          <a:latin typeface="Times New Roman" panose="02020603050405020304" pitchFamily="18" charset="0"/>
                        </a:rPr>
                        <a:t>0503</a:t>
                      </a:r>
                    </a:p>
                  </a:txBody>
                  <a:tcPr marL="9525" marR="9525" marT="9525" marB="0"/>
                </a:tc>
                <a:tc>
                  <a:txBody>
                    <a:bodyPr/>
                    <a:lstStyle/>
                    <a:p>
                      <a:pPr algn="just" fontAlgn="t"/>
                      <a:r>
                        <a:rPr lang="ru-RU" sz="1050" b="0" i="0" u="none" strike="noStrike" dirty="0">
                          <a:effectLst/>
                          <a:latin typeface="Times New Roman" panose="02020603050405020304" pitchFamily="18" charset="0"/>
                        </a:rPr>
                        <a:t>Благоустройство</a:t>
                      </a:r>
                    </a:p>
                  </a:txBody>
                  <a:tcPr marL="9525" marR="9525" marT="9525" marB="0"/>
                </a:tc>
                <a:tc>
                  <a:txBody>
                    <a:bodyPr/>
                    <a:lstStyle/>
                    <a:p>
                      <a:pPr algn="ctr"/>
                      <a:r>
                        <a:rPr lang="ru-RU" sz="1050" dirty="0">
                          <a:latin typeface="Times New Roman" panose="02020603050405020304" pitchFamily="18" charset="0"/>
                          <a:cs typeface="Times New Roman" panose="02020603050405020304" pitchFamily="18" charset="0"/>
                        </a:rPr>
                        <a:t>19717050,23</a:t>
                      </a:r>
                    </a:p>
                  </a:txBody>
                  <a:tcPr/>
                </a:tc>
                <a:tc>
                  <a:txBody>
                    <a:bodyPr/>
                    <a:lstStyle/>
                    <a:p>
                      <a:pPr algn="ctr"/>
                      <a:r>
                        <a:rPr lang="ru-RU" sz="1050" dirty="0">
                          <a:latin typeface="Times New Roman" panose="02020603050405020304" pitchFamily="18" charset="0"/>
                          <a:cs typeface="Times New Roman" panose="02020603050405020304" pitchFamily="18" charset="0"/>
                        </a:rPr>
                        <a:t>19039288,56</a:t>
                      </a:r>
                    </a:p>
                  </a:txBody>
                  <a:tcPr/>
                </a:tc>
                <a:tc>
                  <a:txBody>
                    <a:bodyPr/>
                    <a:lstStyle/>
                    <a:p>
                      <a:pPr algn="ctr"/>
                      <a:r>
                        <a:rPr lang="ru-RU" sz="1050" dirty="0">
                          <a:latin typeface="Times New Roman" panose="02020603050405020304" pitchFamily="18" charset="0"/>
                          <a:cs typeface="Times New Roman" panose="02020603050405020304" pitchFamily="18" charset="0"/>
                        </a:rPr>
                        <a:t>11457961,26</a:t>
                      </a:r>
                    </a:p>
                  </a:txBody>
                  <a:tcPr/>
                </a:tc>
                <a:tc>
                  <a:txBody>
                    <a:bodyPr/>
                    <a:lstStyle/>
                    <a:p>
                      <a:pPr algn="ctr"/>
                      <a:r>
                        <a:rPr lang="ru-RU" sz="1050" dirty="0">
                          <a:latin typeface="Times New Roman" panose="02020603050405020304" pitchFamily="18" charset="0"/>
                          <a:cs typeface="Times New Roman" panose="02020603050405020304" pitchFamily="18" charset="0"/>
                        </a:rPr>
                        <a:t>58,11</a:t>
                      </a:r>
                    </a:p>
                  </a:txBody>
                  <a:tcPr/>
                </a:tc>
                <a:tc>
                  <a:txBody>
                    <a:bodyPr/>
                    <a:lstStyle/>
                    <a:p>
                      <a:pPr algn="ctr"/>
                      <a:r>
                        <a:rPr lang="ru-RU" sz="1050" dirty="0">
                          <a:latin typeface="Times New Roman" panose="02020603050405020304" pitchFamily="18" charset="0"/>
                          <a:cs typeface="Times New Roman" panose="02020603050405020304" pitchFamily="18" charset="0"/>
                        </a:rPr>
                        <a:t>60,18</a:t>
                      </a:r>
                    </a:p>
                  </a:txBody>
                  <a:tcPr/>
                </a:tc>
                <a:tc>
                  <a:txBody>
                    <a:bodyPr/>
                    <a:lstStyle/>
                    <a:p>
                      <a:pPr algn="ctr"/>
                      <a:r>
                        <a:rPr lang="ru-RU" sz="1050" dirty="0">
                          <a:latin typeface="Times New Roman" panose="02020603050405020304" pitchFamily="18" charset="0"/>
                          <a:cs typeface="Times New Roman" panose="02020603050405020304" pitchFamily="18" charset="0"/>
                        </a:rPr>
                        <a:t>15015665,77</a:t>
                      </a:r>
                    </a:p>
                  </a:txBody>
                  <a:tcPr/>
                </a:tc>
                <a:tc>
                  <a:txBody>
                    <a:bodyPr/>
                    <a:lstStyle/>
                    <a:p>
                      <a:pPr algn="ctr"/>
                      <a:r>
                        <a:rPr lang="ru-RU" sz="1050" dirty="0">
                          <a:latin typeface="Times New Roman" panose="02020603050405020304" pitchFamily="18" charset="0"/>
                          <a:cs typeface="Times New Roman" panose="02020603050405020304" pitchFamily="18" charset="0"/>
                        </a:rPr>
                        <a:t>12771667,77</a:t>
                      </a:r>
                    </a:p>
                  </a:txBody>
                  <a:tcPr/>
                </a:tc>
                <a:extLst>
                  <a:ext uri="{0D108BD9-81ED-4DB2-BD59-A6C34878D82A}">
                    <a16:rowId xmlns:a16="http://schemas.microsoft.com/office/drawing/2014/main" val="3131284182"/>
                  </a:ext>
                </a:extLst>
              </a:tr>
              <a:tr h="196060">
                <a:tc>
                  <a:txBody>
                    <a:bodyPr/>
                    <a:lstStyle/>
                    <a:p>
                      <a:pPr algn="ctr" fontAlgn="t"/>
                      <a:r>
                        <a:rPr lang="ru-RU" sz="1050" b="0" i="0" u="none" strike="noStrike" dirty="0">
                          <a:effectLst/>
                          <a:latin typeface="Times New Roman" panose="02020603050405020304" pitchFamily="18" charset="0"/>
                        </a:rPr>
                        <a:t>0505</a:t>
                      </a:r>
                    </a:p>
                  </a:txBody>
                  <a:tcPr marL="9525" marR="9525" marT="9525" marB="0"/>
                </a:tc>
                <a:tc>
                  <a:txBody>
                    <a:bodyPr/>
                    <a:lstStyle/>
                    <a:p>
                      <a:pPr algn="just" fontAlgn="t"/>
                      <a:r>
                        <a:rPr lang="ru-RU" sz="1050" b="0" i="0" u="none" strike="noStrike" dirty="0">
                          <a:effectLst/>
                          <a:latin typeface="Times New Roman" panose="02020603050405020304" pitchFamily="18" charset="0"/>
                        </a:rPr>
                        <a:t>Другие вопросы в области жилищно-коммунального хозяйства</a:t>
                      </a:r>
                    </a:p>
                  </a:txBody>
                  <a:tcPr marL="9525" marR="9525" marT="9525" marB="0"/>
                </a:tc>
                <a:tc>
                  <a:txBody>
                    <a:bodyPr/>
                    <a:lstStyle/>
                    <a:p>
                      <a:pPr algn="ctr"/>
                      <a:r>
                        <a:rPr lang="ru-RU" sz="1050" dirty="0">
                          <a:latin typeface="Times New Roman" panose="02020603050405020304" pitchFamily="18" charset="0"/>
                          <a:cs typeface="Times New Roman" panose="02020603050405020304" pitchFamily="18" charset="0"/>
                        </a:rPr>
                        <a:t>2228251,99</a:t>
                      </a:r>
                    </a:p>
                  </a:txBody>
                  <a:tcPr/>
                </a:tc>
                <a:tc>
                  <a:txBody>
                    <a:bodyPr/>
                    <a:lstStyle/>
                    <a:p>
                      <a:pPr algn="ctr"/>
                      <a:r>
                        <a:rPr lang="ru-RU" sz="1050" dirty="0">
                          <a:latin typeface="Times New Roman" panose="02020603050405020304" pitchFamily="18" charset="0"/>
                          <a:cs typeface="Times New Roman" panose="02020603050405020304" pitchFamily="18" charset="0"/>
                        </a:rPr>
                        <a:t>2806600</a:t>
                      </a:r>
                    </a:p>
                  </a:txBody>
                  <a:tcPr/>
                </a:tc>
                <a:tc>
                  <a:txBody>
                    <a:bodyPr/>
                    <a:lstStyle/>
                    <a:p>
                      <a:pPr algn="ctr"/>
                      <a:r>
                        <a:rPr lang="ru-RU" sz="1050" dirty="0">
                          <a:latin typeface="Times New Roman" panose="02020603050405020304" pitchFamily="18" charset="0"/>
                          <a:cs typeface="Times New Roman" panose="02020603050405020304" pitchFamily="18" charset="0"/>
                        </a:rPr>
                        <a:t>2860000</a:t>
                      </a:r>
                    </a:p>
                  </a:txBody>
                  <a:tcPr/>
                </a:tc>
                <a:tc>
                  <a:txBody>
                    <a:bodyPr/>
                    <a:lstStyle/>
                    <a:p>
                      <a:pPr algn="ctr"/>
                      <a:r>
                        <a:rPr lang="ru-RU" sz="1050" dirty="0">
                          <a:latin typeface="Times New Roman" panose="02020603050405020304" pitchFamily="18" charset="0"/>
                          <a:cs typeface="Times New Roman" panose="02020603050405020304" pitchFamily="18" charset="0"/>
                        </a:rPr>
                        <a:t>128,35</a:t>
                      </a:r>
                    </a:p>
                  </a:txBody>
                  <a:tcPr/>
                </a:tc>
                <a:tc>
                  <a:txBody>
                    <a:bodyPr/>
                    <a:lstStyle/>
                    <a:p>
                      <a:pPr algn="ctr"/>
                      <a:r>
                        <a:rPr lang="ru-RU" sz="1050" dirty="0">
                          <a:latin typeface="Times New Roman" panose="02020603050405020304" pitchFamily="18" charset="0"/>
                          <a:cs typeface="Times New Roman" panose="02020603050405020304" pitchFamily="18" charset="0"/>
                        </a:rPr>
                        <a:t>101,9</a:t>
                      </a:r>
                    </a:p>
                  </a:txBody>
                  <a:tcPr/>
                </a:tc>
                <a:tc>
                  <a:txBody>
                    <a:bodyPr/>
                    <a:lstStyle/>
                    <a:p>
                      <a:pPr algn="ctr"/>
                      <a:r>
                        <a:rPr lang="ru-RU" sz="1050" dirty="0">
                          <a:latin typeface="Times New Roman" panose="02020603050405020304" pitchFamily="18" charset="0"/>
                          <a:cs typeface="Times New Roman" panose="02020603050405020304" pitchFamily="18" charset="0"/>
                        </a:rPr>
                        <a:t>2860000</a:t>
                      </a:r>
                    </a:p>
                  </a:txBody>
                  <a:tcPr/>
                </a:tc>
                <a:tc>
                  <a:txBody>
                    <a:bodyPr/>
                    <a:lstStyle/>
                    <a:p>
                      <a:pPr algn="ctr"/>
                      <a:r>
                        <a:rPr lang="ru-RU" sz="1050" dirty="0">
                          <a:latin typeface="Times New Roman" panose="02020603050405020304" pitchFamily="18" charset="0"/>
                          <a:cs typeface="Times New Roman" panose="02020603050405020304" pitchFamily="18" charset="0"/>
                        </a:rPr>
                        <a:t>2860000</a:t>
                      </a:r>
                    </a:p>
                  </a:txBody>
                  <a:tcPr/>
                </a:tc>
                <a:extLst>
                  <a:ext uri="{0D108BD9-81ED-4DB2-BD59-A6C34878D82A}">
                    <a16:rowId xmlns:a16="http://schemas.microsoft.com/office/drawing/2014/main" val="395364963"/>
                  </a:ext>
                </a:extLst>
              </a:tr>
              <a:tr h="0">
                <a:tc>
                  <a:txBody>
                    <a:bodyPr/>
                    <a:lstStyle/>
                    <a:p>
                      <a:pPr algn="ctr" fontAlgn="t"/>
                      <a:r>
                        <a:rPr lang="ru-RU" sz="1050" b="1" i="0" u="none" strike="noStrike" dirty="0">
                          <a:effectLst/>
                          <a:latin typeface="Times New Roman" panose="02020603050405020304" pitchFamily="18" charset="0"/>
                        </a:rPr>
                        <a:t>0700</a:t>
                      </a:r>
                    </a:p>
                  </a:txBody>
                  <a:tcPr marL="9525" marR="9525" marT="9525" marB="0"/>
                </a:tc>
                <a:tc>
                  <a:txBody>
                    <a:bodyPr/>
                    <a:lstStyle/>
                    <a:p>
                      <a:pPr algn="just" fontAlgn="t"/>
                      <a:r>
                        <a:rPr lang="ru-RU" sz="1050" b="1" i="0" u="none" strike="noStrike" dirty="0">
                          <a:effectLst/>
                          <a:latin typeface="Times New Roman" panose="02020603050405020304" pitchFamily="18" charset="0"/>
                        </a:rPr>
                        <a:t>Образование</a:t>
                      </a:r>
                    </a:p>
                  </a:txBody>
                  <a:tcPr marL="9525" marR="9525" marT="9525" marB="0"/>
                </a:tc>
                <a:tc>
                  <a:txBody>
                    <a:bodyPr/>
                    <a:lstStyle/>
                    <a:p>
                      <a:pPr algn="ctr"/>
                      <a:r>
                        <a:rPr lang="ru-RU" sz="1050" b="1" dirty="0">
                          <a:latin typeface="Times New Roman" panose="02020603050405020304" pitchFamily="18" charset="0"/>
                          <a:cs typeface="Times New Roman" panose="02020603050405020304" pitchFamily="18" charset="0"/>
                        </a:rPr>
                        <a:t>312835837,86</a:t>
                      </a:r>
                    </a:p>
                  </a:txBody>
                  <a:tcPr/>
                </a:tc>
                <a:tc>
                  <a:txBody>
                    <a:bodyPr/>
                    <a:lstStyle/>
                    <a:p>
                      <a:pPr algn="ctr"/>
                      <a:r>
                        <a:rPr lang="ru-RU" sz="1050" b="1" dirty="0">
                          <a:latin typeface="Times New Roman" panose="02020603050405020304" pitchFamily="18" charset="0"/>
                          <a:cs typeface="Times New Roman" panose="02020603050405020304" pitchFamily="18" charset="0"/>
                        </a:rPr>
                        <a:t>399832859,56</a:t>
                      </a:r>
                    </a:p>
                  </a:txBody>
                  <a:tcPr/>
                </a:tc>
                <a:tc>
                  <a:txBody>
                    <a:bodyPr/>
                    <a:lstStyle/>
                    <a:p>
                      <a:pPr algn="ctr"/>
                      <a:r>
                        <a:rPr lang="ru-RU" sz="1050" b="1" dirty="0">
                          <a:latin typeface="Times New Roman" panose="02020603050405020304" pitchFamily="18" charset="0"/>
                          <a:cs typeface="Times New Roman" panose="02020603050405020304" pitchFamily="18" charset="0"/>
                        </a:rPr>
                        <a:t>414969389,95</a:t>
                      </a:r>
                    </a:p>
                  </a:txBody>
                  <a:tcPr/>
                </a:tc>
                <a:tc>
                  <a:txBody>
                    <a:bodyPr/>
                    <a:lstStyle/>
                    <a:p>
                      <a:pPr algn="ctr"/>
                      <a:r>
                        <a:rPr lang="ru-RU" sz="1050" b="1" dirty="0">
                          <a:latin typeface="Times New Roman" panose="02020603050405020304" pitchFamily="18" charset="0"/>
                          <a:cs typeface="Times New Roman" panose="02020603050405020304" pitchFamily="18" charset="0"/>
                        </a:rPr>
                        <a:t>132,65</a:t>
                      </a:r>
                    </a:p>
                  </a:txBody>
                  <a:tcPr/>
                </a:tc>
                <a:tc>
                  <a:txBody>
                    <a:bodyPr/>
                    <a:lstStyle/>
                    <a:p>
                      <a:pPr algn="ctr"/>
                      <a:r>
                        <a:rPr lang="ru-RU" sz="1050" b="1" dirty="0">
                          <a:latin typeface="Times New Roman" panose="02020603050405020304" pitchFamily="18" charset="0"/>
                          <a:cs typeface="Times New Roman" panose="02020603050405020304" pitchFamily="18" charset="0"/>
                        </a:rPr>
                        <a:t>103,79</a:t>
                      </a:r>
                    </a:p>
                  </a:txBody>
                  <a:tcPr/>
                </a:tc>
                <a:tc>
                  <a:txBody>
                    <a:bodyPr/>
                    <a:lstStyle/>
                    <a:p>
                      <a:pPr algn="ctr"/>
                      <a:r>
                        <a:rPr lang="ru-RU" sz="1050" b="1" dirty="0">
                          <a:latin typeface="Times New Roman" panose="02020603050405020304" pitchFamily="18" charset="0"/>
                          <a:cs typeface="Times New Roman" panose="02020603050405020304" pitchFamily="18" charset="0"/>
                        </a:rPr>
                        <a:t>435018293,4</a:t>
                      </a:r>
                    </a:p>
                  </a:txBody>
                  <a:tcPr/>
                </a:tc>
                <a:tc>
                  <a:txBody>
                    <a:bodyPr/>
                    <a:lstStyle/>
                    <a:p>
                      <a:pPr algn="ctr"/>
                      <a:r>
                        <a:rPr lang="ru-RU" sz="1050" b="1" dirty="0">
                          <a:latin typeface="Times New Roman" panose="02020603050405020304" pitchFamily="18" charset="0"/>
                          <a:cs typeface="Times New Roman" panose="02020603050405020304" pitchFamily="18" charset="0"/>
                        </a:rPr>
                        <a:t>470700050,62</a:t>
                      </a:r>
                    </a:p>
                  </a:txBody>
                  <a:tcPr/>
                </a:tc>
                <a:extLst>
                  <a:ext uri="{0D108BD9-81ED-4DB2-BD59-A6C34878D82A}">
                    <a16:rowId xmlns:a16="http://schemas.microsoft.com/office/drawing/2014/main" val="3401471448"/>
                  </a:ext>
                </a:extLst>
              </a:tr>
              <a:tr h="0">
                <a:tc>
                  <a:txBody>
                    <a:bodyPr/>
                    <a:lstStyle/>
                    <a:p>
                      <a:pPr algn="ctr" fontAlgn="t"/>
                      <a:r>
                        <a:rPr lang="ru-RU" sz="1050" b="0" i="0" u="none" strike="noStrike" dirty="0">
                          <a:effectLst/>
                          <a:latin typeface="Times New Roman" panose="02020603050405020304" pitchFamily="18" charset="0"/>
                        </a:rPr>
                        <a:t>0701</a:t>
                      </a:r>
                    </a:p>
                  </a:txBody>
                  <a:tcPr marL="9525" marR="9525" marT="9525" marB="0"/>
                </a:tc>
                <a:tc>
                  <a:txBody>
                    <a:bodyPr/>
                    <a:lstStyle/>
                    <a:p>
                      <a:pPr algn="just" fontAlgn="t"/>
                      <a:r>
                        <a:rPr lang="ru-RU" sz="1050" b="0" i="0" u="none" strike="noStrike" dirty="0">
                          <a:effectLst/>
                          <a:latin typeface="Times New Roman" panose="02020603050405020304" pitchFamily="18" charset="0"/>
                        </a:rPr>
                        <a:t>Дошкольное образование</a:t>
                      </a:r>
                    </a:p>
                  </a:txBody>
                  <a:tcPr marL="9525" marR="9525" marT="9525" marB="0"/>
                </a:tc>
                <a:tc>
                  <a:txBody>
                    <a:bodyPr/>
                    <a:lstStyle/>
                    <a:p>
                      <a:pPr algn="ctr"/>
                      <a:r>
                        <a:rPr lang="ru-RU" sz="1050" dirty="0">
                          <a:latin typeface="Times New Roman" panose="02020603050405020304" pitchFamily="18" charset="0"/>
                          <a:cs typeface="Times New Roman" panose="02020603050405020304" pitchFamily="18" charset="0"/>
                        </a:rPr>
                        <a:t>66507010,84</a:t>
                      </a:r>
                    </a:p>
                  </a:txBody>
                  <a:tcPr/>
                </a:tc>
                <a:tc>
                  <a:txBody>
                    <a:bodyPr/>
                    <a:lstStyle/>
                    <a:p>
                      <a:pPr algn="ctr"/>
                      <a:r>
                        <a:rPr lang="ru-RU" sz="1050" dirty="0">
                          <a:latin typeface="Times New Roman" panose="02020603050405020304" pitchFamily="18" charset="0"/>
                          <a:cs typeface="Times New Roman" panose="02020603050405020304" pitchFamily="18" charset="0"/>
                        </a:rPr>
                        <a:t>90159899,8</a:t>
                      </a:r>
                    </a:p>
                  </a:txBody>
                  <a:tcPr/>
                </a:tc>
                <a:tc>
                  <a:txBody>
                    <a:bodyPr/>
                    <a:lstStyle/>
                    <a:p>
                      <a:pPr algn="ctr"/>
                      <a:r>
                        <a:rPr lang="ru-RU" sz="1050" dirty="0">
                          <a:latin typeface="Times New Roman" panose="02020603050405020304" pitchFamily="18" charset="0"/>
                          <a:cs typeface="Times New Roman" panose="02020603050405020304" pitchFamily="18" charset="0"/>
                        </a:rPr>
                        <a:t>95738481</a:t>
                      </a:r>
                    </a:p>
                  </a:txBody>
                  <a:tcPr/>
                </a:tc>
                <a:tc>
                  <a:txBody>
                    <a:bodyPr/>
                    <a:lstStyle/>
                    <a:p>
                      <a:pPr algn="ctr"/>
                      <a:r>
                        <a:rPr lang="ru-RU" sz="1050" dirty="0">
                          <a:latin typeface="Times New Roman" panose="02020603050405020304" pitchFamily="18" charset="0"/>
                          <a:cs typeface="Times New Roman" panose="02020603050405020304" pitchFamily="18" charset="0"/>
                        </a:rPr>
                        <a:t>143,95</a:t>
                      </a:r>
                    </a:p>
                  </a:txBody>
                  <a:tcPr/>
                </a:tc>
                <a:tc>
                  <a:txBody>
                    <a:bodyPr/>
                    <a:lstStyle/>
                    <a:p>
                      <a:pPr algn="ctr"/>
                      <a:r>
                        <a:rPr lang="ru-RU" sz="1050" dirty="0">
                          <a:latin typeface="Times New Roman" panose="02020603050405020304" pitchFamily="18" charset="0"/>
                          <a:cs typeface="Times New Roman" panose="02020603050405020304" pitchFamily="18" charset="0"/>
                        </a:rPr>
                        <a:t>106,19</a:t>
                      </a:r>
                    </a:p>
                  </a:txBody>
                  <a:tcPr/>
                </a:tc>
                <a:tc>
                  <a:txBody>
                    <a:bodyPr/>
                    <a:lstStyle/>
                    <a:p>
                      <a:pPr algn="ctr"/>
                      <a:r>
                        <a:rPr lang="ru-RU" sz="1050" dirty="0">
                          <a:latin typeface="Times New Roman" panose="02020603050405020304" pitchFamily="18" charset="0"/>
                          <a:cs typeface="Times New Roman" panose="02020603050405020304" pitchFamily="18" charset="0"/>
                        </a:rPr>
                        <a:t>99973233</a:t>
                      </a:r>
                    </a:p>
                  </a:txBody>
                  <a:tcPr/>
                </a:tc>
                <a:tc>
                  <a:txBody>
                    <a:bodyPr/>
                    <a:lstStyle/>
                    <a:p>
                      <a:pPr algn="ctr"/>
                      <a:r>
                        <a:rPr lang="ru-RU" sz="1050" dirty="0">
                          <a:latin typeface="Times New Roman" panose="02020603050405020304" pitchFamily="18" charset="0"/>
                          <a:cs typeface="Times New Roman" panose="02020603050405020304" pitchFamily="18" charset="0"/>
                        </a:rPr>
                        <a:t>132059141,22</a:t>
                      </a:r>
                    </a:p>
                  </a:txBody>
                  <a:tcPr/>
                </a:tc>
                <a:extLst>
                  <a:ext uri="{0D108BD9-81ED-4DB2-BD59-A6C34878D82A}">
                    <a16:rowId xmlns:a16="http://schemas.microsoft.com/office/drawing/2014/main" val="3075627193"/>
                  </a:ext>
                </a:extLst>
              </a:tr>
              <a:tr h="201372">
                <a:tc>
                  <a:txBody>
                    <a:bodyPr/>
                    <a:lstStyle/>
                    <a:p>
                      <a:pPr algn="ctr" fontAlgn="t"/>
                      <a:r>
                        <a:rPr lang="ru-RU" sz="1050" b="0" i="0" u="none" strike="noStrike" dirty="0">
                          <a:effectLst/>
                          <a:latin typeface="Times New Roman" panose="02020603050405020304" pitchFamily="18" charset="0"/>
                        </a:rPr>
                        <a:t>0702</a:t>
                      </a:r>
                    </a:p>
                  </a:txBody>
                  <a:tcPr marL="9525" marR="9525" marT="9525" marB="0"/>
                </a:tc>
                <a:tc>
                  <a:txBody>
                    <a:bodyPr/>
                    <a:lstStyle/>
                    <a:p>
                      <a:pPr algn="just" fontAlgn="t"/>
                      <a:r>
                        <a:rPr lang="ru-RU" sz="1050" b="0" i="0" u="none" strike="noStrike" dirty="0">
                          <a:effectLst/>
                          <a:latin typeface="Times New Roman" panose="02020603050405020304" pitchFamily="18" charset="0"/>
                        </a:rPr>
                        <a:t>Общее образование</a:t>
                      </a:r>
                    </a:p>
                  </a:txBody>
                  <a:tcPr marL="9525" marR="9525" marT="9525" marB="0"/>
                </a:tc>
                <a:tc>
                  <a:txBody>
                    <a:bodyPr/>
                    <a:lstStyle/>
                    <a:p>
                      <a:pPr algn="ctr"/>
                      <a:r>
                        <a:rPr lang="ru-RU" sz="1050" dirty="0">
                          <a:latin typeface="Times New Roman" panose="02020603050405020304" pitchFamily="18" charset="0"/>
                          <a:cs typeface="Times New Roman" panose="02020603050405020304" pitchFamily="18" charset="0"/>
                        </a:rPr>
                        <a:t>204997761,88</a:t>
                      </a:r>
                    </a:p>
                  </a:txBody>
                  <a:tcPr/>
                </a:tc>
                <a:tc>
                  <a:txBody>
                    <a:bodyPr/>
                    <a:lstStyle/>
                    <a:p>
                      <a:pPr algn="ctr"/>
                      <a:r>
                        <a:rPr lang="ru-RU" sz="1050" dirty="0">
                          <a:latin typeface="Times New Roman" panose="02020603050405020304" pitchFamily="18" charset="0"/>
                          <a:cs typeface="Times New Roman" panose="02020603050405020304" pitchFamily="18" charset="0"/>
                        </a:rPr>
                        <a:t>263225394,96</a:t>
                      </a:r>
                    </a:p>
                  </a:txBody>
                  <a:tcPr/>
                </a:tc>
                <a:tc>
                  <a:txBody>
                    <a:bodyPr/>
                    <a:lstStyle/>
                    <a:p>
                      <a:pPr algn="ctr"/>
                      <a:r>
                        <a:rPr lang="ru-RU" sz="1050" dirty="0">
                          <a:latin typeface="Times New Roman" panose="02020603050405020304" pitchFamily="18" charset="0"/>
                          <a:cs typeface="Times New Roman" panose="02020603050405020304" pitchFamily="18" charset="0"/>
                        </a:rPr>
                        <a:t>269351654,2</a:t>
                      </a:r>
                    </a:p>
                  </a:txBody>
                  <a:tcPr/>
                </a:tc>
                <a:tc>
                  <a:txBody>
                    <a:bodyPr/>
                    <a:lstStyle/>
                    <a:p>
                      <a:pPr algn="ctr"/>
                      <a:r>
                        <a:rPr lang="ru-RU" sz="1050" dirty="0">
                          <a:latin typeface="Times New Roman" panose="02020603050405020304" pitchFamily="18" charset="0"/>
                          <a:cs typeface="Times New Roman" panose="02020603050405020304" pitchFamily="18" charset="0"/>
                        </a:rPr>
                        <a:t>131,39</a:t>
                      </a:r>
                    </a:p>
                  </a:txBody>
                  <a:tcPr/>
                </a:tc>
                <a:tc>
                  <a:txBody>
                    <a:bodyPr/>
                    <a:lstStyle/>
                    <a:p>
                      <a:pPr algn="ctr"/>
                      <a:r>
                        <a:rPr lang="ru-RU" sz="1050" dirty="0">
                          <a:latin typeface="Times New Roman" panose="02020603050405020304" pitchFamily="18" charset="0"/>
                          <a:cs typeface="Times New Roman" panose="02020603050405020304" pitchFamily="18" charset="0"/>
                        </a:rPr>
                        <a:t>102,33</a:t>
                      </a:r>
                    </a:p>
                  </a:txBody>
                  <a:tcPr/>
                </a:tc>
                <a:tc>
                  <a:txBody>
                    <a:bodyPr/>
                    <a:lstStyle/>
                    <a:p>
                      <a:pPr algn="ctr"/>
                      <a:r>
                        <a:rPr lang="ru-RU" sz="1050" dirty="0">
                          <a:latin typeface="Times New Roman" panose="02020603050405020304" pitchFamily="18" charset="0"/>
                          <a:cs typeface="Times New Roman" panose="02020603050405020304" pitchFamily="18" charset="0"/>
                        </a:rPr>
                        <a:t>278386014,9</a:t>
                      </a:r>
                    </a:p>
                  </a:txBody>
                  <a:tcPr/>
                </a:tc>
                <a:tc>
                  <a:txBody>
                    <a:bodyPr/>
                    <a:lstStyle/>
                    <a:p>
                      <a:pPr algn="ctr"/>
                      <a:r>
                        <a:rPr lang="ru-RU" sz="1050" dirty="0">
                          <a:latin typeface="Times New Roman" panose="02020603050405020304" pitchFamily="18" charset="0"/>
                          <a:cs typeface="Times New Roman" panose="02020603050405020304" pitchFamily="18" charset="0"/>
                        </a:rPr>
                        <a:t>283171863,9</a:t>
                      </a:r>
                    </a:p>
                  </a:txBody>
                  <a:tcPr/>
                </a:tc>
                <a:extLst>
                  <a:ext uri="{0D108BD9-81ED-4DB2-BD59-A6C34878D82A}">
                    <a16:rowId xmlns:a16="http://schemas.microsoft.com/office/drawing/2014/main" val="152806221"/>
                  </a:ext>
                </a:extLst>
              </a:tr>
              <a:tr h="186552">
                <a:tc>
                  <a:txBody>
                    <a:bodyPr/>
                    <a:lstStyle/>
                    <a:p>
                      <a:pPr algn="ctr" fontAlgn="t"/>
                      <a:r>
                        <a:rPr lang="ru-RU" sz="1050" b="0" i="0" u="none" strike="noStrike" dirty="0">
                          <a:effectLst/>
                          <a:latin typeface="Times New Roman" panose="02020603050405020304" pitchFamily="18" charset="0"/>
                        </a:rPr>
                        <a:t>0703</a:t>
                      </a:r>
                    </a:p>
                  </a:txBody>
                  <a:tcPr marL="9525" marR="9525" marT="9525" marB="0"/>
                </a:tc>
                <a:tc>
                  <a:txBody>
                    <a:bodyPr/>
                    <a:lstStyle/>
                    <a:p>
                      <a:pPr algn="just" fontAlgn="t"/>
                      <a:r>
                        <a:rPr lang="ru-RU" sz="1050" b="0" i="0" u="none" strike="noStrike" dirty="0">
                          <a:effectLst/>
                          <a:latin typeface="Times New Roman" panose="02020603050405020304" pitchFamily="18" charset="0"/>
                        </a:rPr>
                        <a:t>Дополнительное образование детей</a:t>
                      </a:r>
                    </a:p>
                  </a:txBody>
                  <a:tcPr marL="9525" marR="9525" marT="9525" marB="0"/>
                </a:tc>
                <a:tc>
                  <a:txBody>
                    <a:bodyPr/>
                    <a:lstStyle/>
                    <a:p>
                      <a:pPr algn="ctr"/>
                      <a:r>
                        <a:rPr lang="ru-RU" sz="1050" b="0" dirty="0">
                          <a:latin typeface="Times New Roman" panose="02020603050405020304" pitchFamily="18" charset="0"/>
                          <a:cs typeface="Times New Roman" panose="02020603050405020304" pitchFamily="18" charset="0"/>
                        </a:rPr>
                        <a:t>14348548,16</a:t>
                      </a:r>
                    </a:p>
                  </a:txBody>
                  <a:tcPr/>
                </a:tc>
                <a:tc>
                  <a:txBody>
                    <a:bodyPr/>
                    <a:lstStyle/>
                    <a:p>
                      <a:pPr algn="ctr"/>
                      <a:r>
                        <a:rPr lang="ru-RU" sz="1050" b="0" dirty="0">
                          <a:latin typeface="Times New Roman" panose="02020603050405020304" pitchFamily="18" charset="0"/>
                          <a:cs typeface="Times New Roman" panose="02020603050405020304" pitchFamily="18" charset="0"/>
                        </a:rPr>
                        <a:t>16366113</a:t>
                      </a:r>
                    </a:p>
                  </a:txBody>
                  <a:tcPr/>
                </a:tc>
                <a:tc>
                  <a:txBody>
                    <a:bodyPr/>
                    <a:lstStyle/>
                    <a:p>
                      <a:pPr algn="ctr"/>
                      <a:r>
                        <a:rPr lang="ru-RU" sz="1050" b="0" dirty="0">
                          <a:latin typeface="Times New Roman" panose="02020603050405020304" pitchFamily="18" charset="0"/>
                          <a:cs typeface="Times New Roman" panose="02020603050405020304" pitchFamily="18" charset="0"/>
                        </a:rPr>
                        <a:t>18620102</a:t>
                      </a:r>
                    </a:p>
                  </a:txBody>
                  <a:tcPr/>
                </a:tc>
                <a:tc>
                  <a:txBody>
                    <a:bodyPr/>
                    <a:lstStyle/>
                    <a:p>
                      <a:pPr algn="ctr"/>
                      <a:r>
                        <a:rPr lang="ru-RU" sz="1050" b="0" dirty="0">
                          <a:latin typeface="Times New Roman" panose="02020603050405020304" pitchFamily="18" charset="0"/>
                          <a:cs typeface="Times New Roman" panose="02020603050405020304" pitchFamily="18" charset="0"/>
                        </a:rPr>
                        <a:t>129,77</a:t>
                      </a:r>
                    </a:p>
                  </a:txBody>
                  <a:tcPr/>
                </a:tc>
                <a:tc>
                  <a:txBody>
                    <a:bodyPr/>
                    <a:lstStyle/>
                    <a:p>
                      <a:pPr algn="ctr"/>
                      <a:r>
                        <a:rPr lang="ru-RU" sz="1050" b="0" dirty="0">
                          <a:latin typeface="Times New Roman" panose="02020603050405020304" pitchFamily="18" charset="0"/>
                          <a:cs typeface="Times New Roman" panose="02020603050405020304" pitchFamily="18" charset="0"/>
                        </a:rPr>
                        <a:t>113,77</a:t>
                      </a:r>
                    </a:p>
                  </a:txBody>
                  <a:tcPr/>
                </a:tc>
                <a:tc>
                  <a:txBody>
                    <a:bodyPr/>
                    <a:lstStyle/>
                    <a:p>
                      <a:pPr algn="ctr"/>
                      <a:r>
                        <a:rPr lang="ru-RU" sz="1050" b="0" dirty="0">
                          <a:latin typeface="Times New Roman" panose="02020603050405020304" pitchFamily="18" charset="0"/>
                          <a:cs typeface="Times New Roman" panose="02020603050405020304" pitchFamily="18" charset="0"/>
                        </a:rPr>
                        <a:t>17569388</a:t>
                      </a:r>
                    </a:p>
                  </a:txBody>
                  <a:tcPr/>
                </a:tc>
                <a:tc>
                  <a:txBody>
                    <a:bodyPr/>
                    <a:lstStyle/>
                    <a:p>
                      <a:pPr algn="ctr"/>
                      <a:r>
                        <a:rPr lang="ru-RU" sz="1050" b="0" dirty="0">
                          <a:latin typeface="Times New Roman" panose="02020603050405020304" pitchFamily="18" charset="0"/>
                          <a:cs typeface="Times New Roman" panose="02020603050405020304" pitchFamily="18" charset="0"/>
                        </a:rPr>
                        <a:t>17569388</a:t>
                      </a:r>
                    </a:p>
                  </a:txBody>
                  <a:tcPr/>
                </a:tc>
                <a:extLst>
                  <a:ext uri="{0D108BD9-81ED-4DB2-BD59-A6C34878D82A}">
                    <a16:rowId xmlns:a16="http://schemas.microsoft.com/office/drawing/2014/main" val="2183195311"/>
                  </a:ext>
                </a:extLst>
              </a:tr>
              <a:tr h="251670">
                <a:tc>
                  <a:txBody>
                    <a:bodyPr/>
                    <a:lstStyle/>
                    <a:p>
                      <a:pPr algn="ctr" fontAlgn="t"/>
                      <a:r>
                        <a:rPr lang="ru-RU" sz="1050" b="0" i="0" u="none" strike="noStrike" dirty="0">
                          <a:effectLst/>
                          <a:latin typeface="Times New Roman" panose="02020603050405020304" pitchFamily="18" charset="0"/>
                        </a:rPr>
                        <a:t>0705</a:t>
                      </a:r>
                    </a:p>
                  </a:txBody>
                  <a:tcPr marL="9525" marR="9525" marT="9525" marB="0"/>
                </a:tc>
                <a:tc>
                  <a:txBody>
                    <a:bodyPr/>
                    <a:lstStyle/>
                    <a:p>
                      <a:pPr algn="just" fontAlgn="t"/>
                      <a:r>
                        <a:rPr lang="ru-RU" sz="1050" b="0" i="0" u="none" strike="noStrike" dirty="0">
                          <a:effectLst/>
                          <a:latin typeface="Times New Roman" panose="02020603050405020304" pitchFamily="18" charset="0"/>
                        </a:rPr>
                        <a:t>Профессиональная подготовка, переподготовка и повышение квалификации</a:t>
                      </a:r>
                    </a:p>
                  </a:txBody>
                  <a:tcPr marL="9525" marR="9525" marT="9525" marB="0"/>
                </a:tc>
                <a:tc>
                  <a:txBody>
                    <a:bodyPr/>
                    <a:lstStyle/>
                    <a:p>
                      <a:pPr algn="ctr"/>
                      <a:r>
                        <a:rPr lang="ru-RU" sz="1050" b="0" dirty="0">
                          <a:latin typeface="Times New Roman" panose="02020603050405020304" pitchFamily="18" charset="0"/>
                          <a:cs typeface="Times New Roman" panose="02020603050405020304" pitchFamily="18" charset="0"/>
                        </a:rPr>
                        <a:t>297704</a:t>
                      </a:r>
                    </a:p>
                  </a:txBody>
                  <a:tcPr/>
                </a:tc>
                <a:tc>
                  <a:txBody>
                    <a:bodyPr/>
                    <a:lstStyle/>
                    <a:p>
                      <a:pPr algn="ctr"/>
                      <a:r>
                        <a:rPr lang="ru-RU" sz="1050" b="0" dirty="0">
                          <a:latin typeface="Times New Roman" panose="02020603050405020304" pitchFamily="18" charset="0"/>
                          <a:cs typeface="Times New Roman" panose="02020603050405020304" pitchFamily="18" charset="0"/>
                        </a:rPr>
                        <a:t>485000</a:t>
                      </a:r>
                    </a:p>
                  </a:txBody>
                  <a:tcPr/>
                </a:tc>
                <a:tc>
                  <a:txBody>
                    <a:bodyPr/>
                    <a:lstStyle/>
                    <a:p>
                      <a:pPr algn="ctr"/>
                      <a:r>
                        <a:rPr lang="ru-RU" sz="1050" b="0" dirty="0">
                          <a:latin typeface="Times New Roman" panose="02020603050405020304" pitchFamily="18" charset="0"/>
                          <a:cs typeface="Times New Roman" panose="02020603050405020304" pitchFamily="18" charset="0"/>
                        </a:rPr>
                        <a:t>230000</a:t>
                      </a:r>
                    </a:p>
                  </a:txBody>
                  <a:tcPr/>
                </a:tc>
                <a:tc>
                  <a:txBody>
                    <a:bodyPr/>
                    <a:lstStyle/>
                    <a:p>
                      <a:pPr algn="ctr"/>
                      <a:r>
                        <a:rPr lang="ru-RU" sz="1050" b="0" dirty="0">
                          <a:latin typeface="Times New Roman" panose="02020603050405020304" pitchFamily="18" charset="0"/>
                          <a:cs typeface="Times New Roman" panose="02020603050405020304" pitchFamily="18" charset="0"/>
                        </a:rPr>
                        <a:t>77,26</a:t>
                      </a:r>
                    </a:p>
                  </a:txBody>
                  <a:tcPr/>
                </a:tc>
                <a:tc>
                  <a:txBody>
                    <a:bodyPr/>
                    <a:lstStyle/>
                    <a:p>
                      <a:pPr algn="ctr"/>
                      <a:r>
                        <a:rPr lang="ru-RU" sz="1050" b="0" dirty="0">
                          <a:latin typeface="Times New Roman" panose="02020603050405020304" pitchFamily="18" charset="0"/>
                          <a:cs typeface="Times New Roman" panose="02020603050405020304" pitchFamily="18" charset="0"/>
                        </a:rPr>
                        <a:t>47,42</a:t>
                      </a:r>
                    </a:p>
                  </a:txBody>
                  <a:tcPr/>
                </a:tc>
                <a:tc>
                  <a:txBody>
                    <a:bodyPr/>
                    <a:lstStyle/>
                    <a:p>
                      <a:pPr algn="ctr"/>
                      <a:r>
                        <a:rPr lang="ru-RU" sz="1050" b="0" dirty="0">
                          <a:latin typeface="Times New Roman" panose="02020603050405020304" pitchFamily="18" charset="0"/>
                          <a:cs typeface="Times New Roman" panose="02020603050405020304" pitchFamily="18" charset="0"/>
                        </a:rPr>
                        <a:t>370000</a:t>
                      </a:r>
                    </a:p>
                  </a:txBody>
                  <a:tcPr/>
                </a:tc>
                <a:tc>
                  <a:txBody>
                    <a:bodyPr/>
                    <a:lstStyle/>
                    <a:p>
                      <a:pPr algn="ctr"/>
                      <a:r>
                        <a:rPr lang="ru-RU" sz="1050" b="0" dirty="0">
                          <a:latin typeface="Times New Roman" panose="02020603050405020304" pitchFamily="18" charset="0"/>
                          <a:cs typeface="Times New Roman" panose="02020603050405020304" pitchFamily="18" charset="0"/>
                        </a:rPr>
                        <a:t>220000</a:t>
                      </a:r>
                    </a:p>
                  </a:txBody>
                  <a:tcPr/>
                </a:tc>
                <a:extLst>
                  <a:ext uri="{0D108BD9-81ED-4DB2-BD59-A6C34878D82A}">
                    <a16:rowId xmlns:a16="http://schemas.microsoft.com/office/drawing/2014/main" val="3315250289"/>
                  </a:ext>
                </a:extLst>
              </a:tr>
              <a:tr h="251670">
                <a:tc>
                  <a:txBody>
                    <a:bodyPr/>
                    <a:lstStyle/>
                    <a:p>
                      <a:pPr algn="ctr" fontAlgn="t"/>
                      <a:r>
                        <a:rPr lang="ru-RU" sz="1050" b="0" i="0" u="none" strike="noStrike" dirty="0">
                          <a:effectLst/>
                          <a:latin typeface="Times New Roman" panose="02020603050405020304" pitchFamily="18" charset="0"/>
                        </a:rPr>
                        <a:t>0707</a:t>
                      </a:r>
                    </a:p>
                  </a:txBody>
                  <a:tcPr marL="9525" marR="9525" marT="9525" marB="0"/>
                </a:tc>
                <a:tc>
                  <a:txBody>
                    <a:bodyPr/>
                    <a:lstStyle/>
                    <a:p>
                      <a:pPr algn="just" fontAlgn="t"/>
                      <a:r>
                        <a:rPr lang="ru-RU" sz="1050" b="0" i="0" u="none" strike="noStrike" dirty="0">
                          <a:effectLst/>
                          <a:latin typeface="Times New Roman" panose="02020603050405020304" pitchFamily="18" charset="0"/>
                        </a:rPr>
                        <a:t>Молодежная политика</a:t>
                      </a:r>
                    </a:p>
                  </a:txBody>
                  <a:tcPr marL="9525" marR="9525" marT="9525" marB="0"/>
                </a:tc>
                <a:tc>
                  <a:txBody>
                    <a:bodyPr/>
                    <a:lstStyle/>
                    <a:p>
                      <a:pPr algn="ctr"/>
                      <a:r>
                        <a:rPr lang="ru-RU" sz="1050" b="0" dirty="0">
                          <a:latin typeface="Times New Roman" panose="02020603050405020304" pitchFamily="18" charset="0"/>
                          <a:cs typeface="Times New Roman" panose="02020603050405020304" pitchFamily="18" charset="0"/>
                        </a:rPr>
                        <a:t>1786898,11</a:t>
                      </a:r>
                    </a:p>
                  </a:txBody>
                  <a:tcPr/>
                </a:tc>
                <a:tc>
                  <a:txBody>
                    <a:bodyPr/>
                    <a:lstStyle/>
                    <a:p>
                      <a:pPr algn="ctr"/>
                      <a:r>
                        <a:rPr lang="ru-RU" sz="1050" b="0" dirty="0">
                          <a:latin typeface="Times New Roman" panose="02020603050405020304" pitchFamily="18" charset="0"/>
                          <a:cs typeface="Times New Roman" panose="02020603050405020304" pitchFamily="18" charset="0"/>
                        </a:rPr>
                        <a:t>2029430,8</a:t>
                      </a:r>
                    </a:p>
                  </a:txBody>
                  <a:tcPr/>
                </a:tc>
                <a:tc>
                  <a:txBody>
                    <a:bodyPr/>
                    <a:lstStyle/>
                    <a:p>
                      <a:pPr algn="ctr"/>
                      <a:r>
                        <a:rPr lang="ru-RU" sz="1050" b="0" dirty="0">
                          <a:latin typeface="Times New Roman" panose="02020603050405020304" pitchFamily="18" charset="0"/>
                          <a:cs typeface="Times New Roman" panose="02020603050405020304" pitchFamily="18" charset="0"/>
                        </a:rPr>
                        <a:t>60000</a:t>
                      </a:r>
                    </a:p>
                  </a:txBody>
                  <a:tcPr/>
                </a:tc>
                <a:tc>
                  <a:txBody>
                    <a:bodyPr/>
                    <a:lstStyle/>
                    <a:p>
                      <a:pPr algn="ctr"/>
                      <a:r>
                        <a:rPr lang="ru-RU" sz="1050" b="0" dirty="0">
                          <a:latin typeface="Times New Roman" panose="02020603050405020304" pitchFamily="18" charset="0"/>
                          <a:cs typeface="Times New Roman" panose="02020603050405020304" pitchFamily="18" charset="0"/>
                        </a:rPr>
                        <a:t>3,36</a:t>
                      </a:r>
                    </a:p>
                  </a:txBody>
                  <a:tcPr/>
                </a:tc>
                <a:tc>
                  <a:txBody>
                    <a:bodyPr/>
                    <a:lstStyle/>
                    <a:p>
                      <a:pPr algn="ctr"/>
                      <a:r>
                        <a:rPr lang="ru-RU" sz="1050" b="0" dirty="0">
                          <a:latin typeface="Times New Roman" panose="02020603050405020304" pitchFamily="18" charset="0"/>
                          <a:cs typeface="Times New Roman" panose="02020603050405020304" pitchFamily="18" charset="0"/>
                        </a:rPr>
                        <a:t>2,96</a:t>
                      </a:r>
                    </a:p>
                  </a:txBody>
                  <a:tcPr/>
                </a:tc>
                <a:tc>
                  <a:txBody>
                    <a:bodyPr/>
                    <a:lstStyle/>
                    <a:p>
                      <a:pPr algn="ctr"/>
                      <a:r>
                        <a:rPr lang="ru-RU" sz="1050" b="0" dirty="0">
                          <a:latin typeface="Times New Roman" panose="02020603050405020304" pitchFamily="18" charset="0"/>
                          <a:cs typeface="Times New Roman" panose="02020603050405020304" pitchFamily="18" charset="0"/>
                        </a:rPr>
                        <a:t>100000</a:t>
                      </a:r>
                    </a:p>
                  </a:txBody>
                  <a:tcPr/>
                </a:tc>
                <a:tc>
                  <a:txBody>
                    <a:bodyPr/>
                    <a:lstStyle/>
                    <a:p>
                      <a:pPr algn="ctr"/>
                      <a:r>
                        <a:rPr lang="ru-RU" sz="1050" b="0" dirty="0">
                          <a:latin typeface="Times New Roman" panose="02020603050405020304" pitchFamily="18" charset="0"/>
                          <a:cs typeface="Times New Roman" panose="02020603050405020304" pitchFamily="18" charset="0"/>
                        </a:rPr>
                        <a:t>60000</a:t>
                      </a:r>
                    </a:p>
                  </a:txBody>
                  <a:tcPr/>
                </a:tc>
                <a:extLst>
                  <a:ext uri="{0D108BD9-81ED-4DB2-BD59-A6C34878D82A}">
                    <a16:rowId xmlns:a16="http://schemas.microsoft.com/office/drawing/2014/main" val="58788128"/>
                  </a:ext>
                </a:extLst>
              </a:tr>
              <a:tr h="251670">
                <a:tc>
                  <a:txBody>
                    <a:bodyPr/>
                    <a:lstStyle/>
                    <a:p>
                      <a:pPr algn="ctr" fontAlgn="t"/>
                      <a:r>
                        <a:rPr lang="ru-RU" sz="1050" b="0" i="0" u="none" strike="noStrike" dirty="0">
                          <a:effectLst/>
                          <a:latin typeface="Times New Roman" panose="02020603050405020304" pitchFamily="18" charset="0"/>
                        </a:rPr>
                        <a:t>0709</a:t>
                      </a:r>
                    </a:p>
                  </a:txBody>
                  <a:tcPr marL="9525" marR="9525" marT="9525" marB="0"/>
                </a:tc>
                <a:tc>
                  <a:txBody>
                    <a:bodyPr/>
                    <a:lstStyle/>
                    <a:p>
                      <a:pPr algn="just" fontAlgn="t"/>
                      <a:r>
                        <a:rPr lang="ru-RU" sz="1050" b="0" i="0" u="none" strike="noStrike" dirty="0">
                          <a:effectLst/>
                          <a:latin typeface="Times New Roman" panose="02020603050405020304" pitchFamily="18" charset="0"/>
                        </a:rPr>
                        <a:t>Другие вопросы в области образования</a:t>
                      </a:r>
                    </a:p>
                  </a:txBody>
                  <a:tcPr marL="9525" marR="9525" marT="9525" marB="0"/>
                </a:tc>
                <a:tc>
                  <a:txBody>
                    <a:bodyPr/>
                    <a:lstStyle/>
                    <a:p>
                      <a:pPr algn="ctr"/>
                      <a:r>
                        <a:rPr lang="ru-RU" sz="1050" b="0" dirty="0">
                          <a:latin typeface="Times New Roman" panose="02020603050405020304" pitchFamily="18" charset="0"/>
                          <a:cs typeface="Times New Roman" panose="02020603050405020304" pitchFamily="18" charset="0"/>
                        </a:rPr>
                        <a:t>24897914,87</a:t>
                      </a:r>
                    </a:p>
                  </a:txBody>
                  <a:tcPr/>
                </a:tc>
                <a:tc>
                  <a:txBody>
                    <a:bodyPr/>
                    <a:lstStyle/>
                    <a:p>
                      <a:pPr algn="ctr"/>
                      <a:r>
                        <a:rPr lang="ru-RU" sz="1050" b="0" dirty="0">
                          <a:latin typeface="Times New Roman" panose="02020603050405020304" pitchFamily="18" charset="0"/>
                          <a:cs typeface="Times New Roman" panose="02020603050405020304" pitchFamily="18" charset="0"/>
                        </a:rPr>
                        <a:t>27567021</a:t>
                      </a:r>
                    </a:p>
                  </a:txBody>
                  <a:tcPr/>
                </a:tc>
                <a:tc>
                  <a:txBody>
                    <a:bodyPr/>
                    <a:lstStyle/>
                    <a:p>
                      <a:pPr algn="ctr"/>
                      <a:r>
                        <a:rPr lang="ru-RU" sz="1050" b="0" dirty="0">
                          <a:latin typeface="Times New Roman" panose="02020603050405020304" pitchFamily="18" charset="0"/>
                          <a:cs typeface="Times New Roman" panose="02020603050405020304" pitchFamily="18" charset="0"/>
                        </a:rPr>
                        <a:t>30969152,75</a:t>
                      </a:r>
                    </a:p>
                  </a:txBody>
                  <a:tcPr/>
                </a:tc>
                <a:tc>
                  <a:txBody>
                    <a:bodyPr/>
                    <a:lstStyle/>
                    <a:p>
                      <a:pPr algn="ctr"/>
                      <a:r>
                        <a:rPr lang="ru-RU" sz="1050" b="0" dirty="0">
                          <a:latin typeface="Times New Roman" panose="02020603050405020304" pitchFamily="18" charset="0"/>
                          <a:cs typeface="Times New Roman" panose="02020603050405020304" pitchFamily="18" charset="0"/>
                        </a:rPr>
                        <a:t>124,38</a:t>
                      </a:r>
                    </a:p>
                  </a:txBody>
                  <a:tcPr/>
                </a:tc>
                <a:tc>
                  <a:txBody>
                    <a:bodyPr/>
                    <a:lstStyle/>
                    <a:p>
                      <a:pPr algn="ctr"/>
                      <a:r>
                        <a:rPr lang="ru-RU" sz="1050" b="0" dirty="0">
                          <a:latin typeface="Times New Roman" panose="02020603050405020304" pitchFamily="18" charset="0"/>
                          <a:cs typeface="Times New Roman" panose="02020603050405020304" pitchFamily="18" charset="0"/>
                        </a:rPr>
                        <a:t>112,34</a:t>
                      </a:r>
                    </a:p>
                  </a:txBody>
                  <a:tcPr/>
                </a:tc>
                <a:tc>
                  <a:txBody>
                    <a:bodyPr/>
                    <a:lstStyle/>
                    <a:p>
                      <a:pPr algn="ctr"/>
                      <a:r>
                        <a:rPr lang="ru-RU" sz="1050" b="0" dirty="0">
                          <a:latin typeface="Times New Roman" panose="02020603050405020304" pitchFamily="18" charset="0"/>
                          <a:cs typeface="Times New Roman" panose="02020603050405020304" pitchFamily="18" charset="0"/>
                        </a:rPr>
                        <a:t>38619657,5</a:t>
                      </a:r>
                    </a:p>
                  </a:txBody>
                  <a:tcPr/>
                </a:tc>
                <a:tc>
                  <a:txBody>
                    <a:bodyPr/>
                    <a:lstStyle/>
                    <a:p>
                      <a:pPr algn="ctr"/>
                      <a:r>
                        <a:rPr lang="ru-RU" sz="1050" b="0" dirty="0">
                          <a:latin typeface="Times New Roman" panose="02020603050405020304" pitchFamily="18" charset="0"/>
                          <a:cs typeface="Times New Roman" panose="02020603050405020304" pitchFamily="18" charset="0"/>
                        </a:rPr>
                        <a:t>37619657,5</a:t>
                      </a:r>
                    </a:p>
                  </a:txBody>
                  <a:tcPr/>
                </a:tc>
                <a:extLst>
                  <a:ext uri="{0D108BD9-81ED-4DB2-BD59-A6C34878D82A}">
                    <a16:rowId xmlns:a16="http://schemas.microsoft.com/office/drawing/2014/main" val="3503308885"/>
                  </a:ext>
                </a:extLst>
              </a:tr>
              <a:tr h="199152">
                <a:tc>
                  <a:txBody>
                    <a:bodyPr/>
                    <a:lstStyle/>
                    <a:p>
                      <a:pPr algn="ctr" fontAlgn="t"/>
                      <a:r>
                        <a:rPr lang="ru-RU" sz="1050" b="1" i="0" u="none" strike="noStrike" dirty="0">
                          <a:effectLst/>
                          <a:latin typeface="Times New Roman" panose="02020603050405020304" pitchFamily="18" charset="0"/>
                        </a:rPr>
                        <a:t>0800</a:t>
                      </a:r>
                    </a:p>
                  </a:txBody>
                  <a:tcPr marL="9525" marR="9525" marT="9525" marB="0"/>
                </a:tc>
                <a:tc>
                  <a:txBody>
                    <a:bodyPr/>
                    <a:lstStyle/>
                    <a:p>
                      <a:pPr algn="just" fontAlgn="t"/>
                      <a:r>
                        <a:rPr lang="ru-RU" sz="1050" b="1" i="0" u="none" strike="noStrike" dirty="0">
                          <a:effectLst/>
                          <a:latin typeface="Times New Roman" panose="02020603050405020304" pitchFamily="18" charset="0"/>
                        </a:rPr>
                        <a:t>Культура, кинематография</a:t>
                      </a:r>
                    </a:p>
                  </a:txBody>
                  <a:tcPr marL="9525" marR="9525" marT="9525" marB="0"/>
                </a:tc>
                <a:tc>
                  <a:txBody>
                    <a:bodyPr/>
                    <a:lstStyle/>
                    <a:p>
                      <a:pPr algn="ctr"/>
                      <a:r>
                        <a:rPr lang="ru-RU" sz="1050" b="1" dirty="0">
                          <a:latin typeface="Times New Roman" panose="02020603050405020304" pitchFamily="18" charset="0"/>
                          <a:cs typeface="Times New Roman" panose="02020603050405020304" pitchFamily="18" charset="0"/>
                        </a:rPr>
                        <a:t>57682990,88</a:t>
                      </a:r>
                    </a:p>
                  </a:txBody>
                  <a:tcPr/>
                </a:tc>
                <a:tc>
                  <a:txBody>
                    <a:bodyPr/>
                    <a:lstStyle/>
                    <a:p>
                      <a:pPr algn="ctr"/>
                      <a:r>
                        <a:rPr lang="ru-RU" sz="1050" b="1" dirty="0">
                          <a:latin typeface="Times New Roman" panose="02020603050405020304" pitchFamily="18" charset="0"/>
                          <a:cs typeface="Times New Roman" panose="02020603050405020304" pitchFamily="18" charset="0"/>
                        </a:rPr>
                        <a:t>89132177,91</a:t>
                      </a:r>
                    </a:p>
                  </a:txBody>
                  <a:tcPr/>
                </a:tc>
                <a:tc>
                  <a:txBody>
                    <a:bodyPr/>
                    <a:lstStyle/>
                    <a:p>
                      <a:pPr algn="ctr"/>
                      <a:r>
                        <a:rPr lang="ru-RU" sz="1050" b="1" dirty="0">
                          <a:latin typeface="Times New Roman" panose="02020603050405020304" pitchFamily="18" charset="0"/>
                          <a:cs typeface="Times New Roman" panose="02020603050405020304" pitchFamily="18" charset="0"/>
                        </a:rPr>
                        <a:t>70479814,91</a:t>
                      </a:r>
                    </a:p>
                  </a:txBody>
                  <a:tcPr/>
                </a:tc>
                <a:tc>
                  <a:txBody>
                    <a:bodyPr/>
                    <a:lstStyle/>
                    <a:p>
                      <a:pPr algn="ctr"/>
                      <a:r>
                        <a:rPr lang="ru-RU" sz="1050" b="1" dirty="0">
                          <a:latin typeface="Times New Roman" panose="02020603050405020304" pitchFamily="18" charset="0"/>
                          <a:cs typeface="Times New Roman" panose="02020603050405020304" pitchFamily="18" charset="0"/>
                        </a:rPr>
                        <a:t>122,18</a:t>
                      </a:r>
                    </a:p>
                  </a:txBody>
                  <a:tcPr/>
                </a:tc>
                <a:tc>
                  <a:txBody>
                    <a:bodyPr/>
                    <a:lstStyle/>
                    <a:p>
                      <a:pPr algn="ctr"/>
                      <a:r>
                        <a:rPr lang="ru-RU" sz="1050" b="1" dirty="0">
                          <a:latin typeface="Times New Roman" panose="02020603050405020304" pitchFamily="18" charset="0"/>
                          <a:cs typeface="Times New Roman" panose="02020603050405020304" pitchFamily="18" charset="0"/>
                        </a:rPr>
                        <a:t>79,07</a:t>
                      </a:r>
                    </a:p>
                  </a:txBody>
                  <a:tcPr/>
                </a:tc>
                <a:tc>
                  <a:txBody>
                    <a:bodyPr/>
                    <a:lstStyle/>
                    <a:p>
                      <a:pPr algn="ctr"/>
                      <a:r>
                        <a:rPr lang="ru-RU" sz="1050" b="1" dirty="0">
                          <a:latin typeface="Times New Roman" panose="02020603050405020304" pitchFamily="18" charset="0"/>
                          <a:cs typeface="Times New Roman" panose="02020603050405020304" pitchFamily="18" charset="0"/>
                        </a:rPr>
                        <a:t>52545775</a:t>
                      </a:r>
                    </a:p>
                  </a:txBody>
                  <a:tcPr/>
                </a:tc>
                <a:tc>
                  <a:txBody>
                    <a:bodyPr/>
                    <a:lstStyle/>
                    <a:p>
                      <a:pPr algn="ctr"/>
                      <a:r>
                        <a:rPr lang="ru-RU" sz="1050" b="1" dirty="0">
                          <a:latin typeface="Times New Roman" panose="02020603050405020304" pitchFamily="18" charset="0"/>
                          <a:cs typeface="Times New Roman" panose="02020603050405020304" pitchFamily="18" charset="0"/>
                        </a:rPr>
                        <a:t>62807388,68</a:t>
                      </a:r>
                    </a:p>
                  </a:txBody>
                  <a:tcPr/>
                </a:tc>
                <a:extLst>
                  <a:ext uri="{0D108BD9-81ED-4DB2-BD59-A6C34878D82A}">
                    <a16:rowId xmlns:a16="http://schemas.microsoft.com/office/drawing/2014/main" val="1770470624"/>
                  </a:ext>
                </a:extLst>
              </a:tr>
              <a:tr h="183353">
                <a:tc>
                  <a:txBody>
                    <a:bodyPr/>
                    <a:lstStyle/>
                    <a:p>
                      <a:pPr algn="ctr" fontAlgn="t"/>
                      <a:r>
                        <a:rPr lang="ru-RU" sz="1050" b="0" i="0" u="none" strike="noStrike" dirty="0">
                          <a:effectLst/>
                          <a:latin typeface="Times New Roman" panose="02020603050405020304" pitchFamily="18" charset="0"/>
                        </a:rPr>
                        <a:t>0801</a:t>
                      </a:r>
                    </a:p>
                  </a:txBody>
                  <a:tcPr marL="9525" marR="9525" marT="9525" marB="0"/>
                </a:tc>
                <a:tc>
                  <a:txBody>
                    <a:bodyPr/>
                    <a:lstStyle/>
                    <a:p>
                      <a:pPr algn="just" fontAlgn="t"/>
                      <a:r>
                        <a:rPr lang="ru-RU" sz="1050" b="0" i="0" u="none" strike="noStrike" dirty="0">
                          <a:effectLst/>
                          <a:latin typeface="Times New Roman" panose="02020603050405020304" pitchFamily="18" charset="0"/>
                        </a:rPr>
                        <a:t>Культура</a:t>
                      </a:r>
                    </a:p>
                  </a:txBody>
                  <a:tcPr marL="9525" marR="9525" marT="9525" marB="0"/>
                </a:tc>
                <a:tc>
                  <a:txBody>
                    <a:bodyPr/>
                    <a:lstStyle/>
                    <a:p>
                      <a:pPr algn="ctr"/>
                      <a:r>
                        <a:rPr lang="ru-RU" sz="1050" b="0" dirty="0">
                          <a:latin typeface="Times New Roman" panose="02020603050405020304" pitchFamily="18" charset="0"/>
                          <a:cs typeface="Times New Roman" panose="02020603050405020304" pitchFamily="18" charset="0"/>
                        </a:rPr>
                        <a:t>57682990,88</a:t>
                      </a:r>
                    </a:p>
                  </a:txBody>
                  <a:tcPr/>
                </a:tc>
                <a:tc>
                  <a:txBody>
                    <a:bodyPr/>
                    <a:lstStyle/>
                    <a:p>
                      <a:pPr algn="ctr"/>
                      <a:r>
                        <a:rPr lang="ru-RU" sz="1050" b="0" dirty="0">
                          <a:latin typeface="Times New Roman" panose="02020603050405020304" pitchFamily="18" charset="0"/>
                          <a:cs typeface="Times New Roman" panose="02020603050405020304" pitchFamily="18" charset="0"/>
                        </a:rPr>
                        <a:t>89132177,91</a:t>
                      </a:r>
                    </a:p>
                  </a:txBody>
                  <a:tcPr/>
                </a:tc>
                <a:tc>
                  <a:txBody>
                    <a:bodyPr/>
                    <a:lstStyle/>
                    <a:p>
                      <a:pPr algn="ctr"/>
                      <a:r>
                        <a:rPr lang="ru-RU" sz="1050" b="0" dirty="0">
                          <a:latin typeface="Times New Roman" panose="02020603050405020304" pitchFamily="18" charset="0"/>
                          <a:cs typeface="Times New Roman" panose="02020603050405020304" pitchFamily="18" charset="0"/>
                        </a:rPr>
                        <a:t>70479814,91</a:t>
                      </a:r>
                    </a:p>
                  </a:txBody>
                  <a:tcPr/>
                </a:tc>
                <a:tc>
                  <a:txBody>
                    <a:bodyPr/>
                    <a:lstStyle/>
                    <a:p>
                      <a:pPr algn="ctr"/>
                      <a:r>
                        <a:rPr lang="ru-RU" sz="1050" b="0" dirty="0">
                          <a:latin typeface="Times New Roman" panose="02020603050405020304" pitchFamily="18" charset="0"/>
                          <a:cs typeface="Times New Roman" panose="02020603050405020304" pitchFamily="18" charset="0"/>
                        </a:rPr>
                        <a:t>122,18</a:t>
                      </a:r>
                    </a:p>
                  </a:txBody>
                  <a:tcPr/>
                </a:tc>
                <a:tc>
                  <a:txBody>
                    <a:bodyPr/>
                    <a:lstStyle/>
                    <a:p>
                      <a:pPr algn="ctr"/>
                      <a:r>
                        <a:rPr lang="ru-RU" sz="1050" b="0" dirty="0">
                          <a:latin typeface="Times New Roman" panose="02020603050405020304" pitchFamily="18" charset="0"/>
                          <a:cs typeface="Times New Roman" panose="02020603050405020304" pitchFamily="18" charset="0"/>
                        </a:rPr>
                        <a:t>79,07</a:t>
                      </a:r>
                    </a:p>
                  </a:txBody>
                  <a:tcPr/>
                </a:tc>
                <a:tc>
                  <a:txBody>
                    <a:bodyPr/>
                    <a:lstStyle/>
                    <a:p>
                      <a:pPr algn="ctr"/>
                      <a:r>
                        <a:rPr lang="ru-RU" sz="1050" b="0" dirty="0">
                          <a:latin typeface="Times New Roman" panose="02020603050405020304" pitchFamily="18" charset="0"/>
                          <a:cs typeface="Times New Roman" panose="02020603050405020304" pitchFamily="18" charset="0"/>
                        </a:rPr>
                        <a:t>52545775</a:t>
                      </a:r>
                    </a:p>
                  </a:txBody>
                  <a:tcPr/>
                </a:tc>
                <a:tc>
                  <a:txBody>
                    <a:bodyPr/>
                    <a:lstStyle/>
                    <a:p>
                      <a:pPr algn="ctr"/>
                      <a:r>
                        <a:rPr lang="ru-RU" sz="1050" b="0" dirty="0">
                          <a:latin typeface="Times New Roman" panose="02020603050405020304" pitchFamily="18" charset="0"/>
                          <a:cs typeface="Times New Roman" panose="02020603050405020304" pitchFamily="18" charset="0"/>
                        </a:rPr>
                        <a:t>62807388,68</a:t>
                      </a:r>
                    </a:p>
                  </a:txBody>
                  <a:tcPr/>
                </a:tc>
                <a:extLst>
                  <a:ext uri="{0D108BD9-81ED-4DB2-BD59-A6C34878D82A}">
                    <a16:rowId xmlns:a16="http://schemas.microsoft.com/office/drawing/2014/main" val="3024994311"/>
                  </a:ext>
                </a:extLst>
              </a:tr>
              <a:tr h="0">
                <a:tc>
                  <a:txBody>
                    <a:bodyPr/>
                    <a:lstStyle/>
                    <a:p>
                      <a:pPr algn="ctr" fontAlgn="t"/>
                      <a:r>
                        <a:rPr lang="ru-RU" sz="1050" b="1" i="0" u="none" strike="noStrike" dirty="0">
                          <a:effectLst/>
                          <a:latin typeface="Times New Roman" panose="02020603050405020304" pitchFamily="18" charset="0"/>
                        </a:rPr>
                        <a:t>1000</a:t>
                      </a:r>
                    </a:p>
                  </a:txBody>
                  <a:tcPr marL="9525" marR="9525" marT="9525" marB="0"/>
                </a:tc>
                <a:tc>
                  <a:txBody>
                    <a:bodyPr/>
                    <a:lstStyle/>
                    <a:p>
                      <a:pPr algn="just" fontAlgn="t"/>
                      <a:r>
                        <a:rPr lang="ru-RU" sz="1050" b="1" i="0" u="none" strike="noStrike" dirty="0">
                          <a:effectLst/>
                          <a:latin typeface="Times New Roman" panose="02020603050405020304" pitchFamily="18" charset="0"/>
                        </a:rPr>
                        <a:t>Социальная политика</a:t>
                      </a:r>
                    </a:p>
                  </a:txBody>
                  <a:tcPr marL="9525" marR="9525" marT="9525" marB="0"/>
                </a:tc>
                <a:tc>
                  <a:txBody>
                    <a:bodyPr/>
                    <a:lstStyle/>
                    <a:p>
                      <a:pPr algn="ctr"/>
                      <a:r>
                        <a:rPr lang="ru-RU" sz="1050" b="1" dirty="0">
                          <a:latin typeface="Times New Roman" panose="02020603050405020304" pitchFamily="18" charset="0"/>
                          <a:cs typeface="Times New Roman" panose="02020603050405020304" pitchFamily="18" charset="0"/>
                        </a:rPr>
                        <a:t>46148039,58</a:t>
                      </a:r>
                    </a:p>
                  </a:txBody>
                  <a:tcPr/>
                </a:tc>
                <a:tc>
                  <a:txBody>
                    <a:bodyPr/>
                    <a:lstStyle/>
                    <a:p>
                      <a:pPr algn="ctr"/>
                      <a:r>
                        <a:rPr lang="ru-RU" sz="1050" b="1" dirty="0">
                          <a:latin typeface="Times New Roman" panose="02020603050405020304" pitchFamily="18" charset="0"/>
                          <a:cs typeface="Times New Roman" panose="02020603050405020304" pitchFamily="18" charset="0"/>
                        </a:rPr>
                        <a:t>34572781,94</a:t>
                      </a:r>
                    </a:p>
                  </a:txBody>
                  <a:tcPr/>
                </a:tc>
                <a:tc>
                  <a:txBody>
                    <a:bodyPr/>
                    <a:lstStyle/>
                    <a:p>
                      <a:pPr algn="ctr"/>
                      <a:r>
                        <a:rPr lang="ru-RU" sz="1050" b="1" dirty="0">
                          <a:latin typeface="Times New Roman" panose="02020603050405020304" pitchFamily="18" charset="0"/>
                          <a:cs typeface="Times New Roman" panose="02020603050405020304" pitchFamily="18" charset="0"/>
                        </a:rPr>
                        <a:t>52196505,43</a:t>
                      </a:r>
                    </a:p>
                  </a:txBody>
                  <a:tcPr/>
                </a:tc>
                <a:tc>
                  <a:txBody>
                    <a:bodyPr/>
                    <a:lstStyle/>
                    <a:p>
                      <a:pPr algn="ctr"/>
                      <a:r>
                        <a:rPr lang="ru-RU" sz="1050" b="1" dirty="0">
                          <a:latin typeface="Times New Roman" panose="02020603050405020304" pitchFamily="18" charset="0"/>
                          <a:cs typeface="Times New Roman" panose="02020603050405020304" pitchFamily="18" charset="0"/>
                        </a:rPr>
                        <a:t>113,11</a:t>
                      </a:r>
                    </a:p>
                  </a:txBody>
                  <a:tcPr/>
                </a:tc>
                <a:tc>
                  <a:txBody>
                    <a:bodyPr/>
                    <a:lstStyle/>
                    <a:p>
                      <a:pPr algn="ctr"/>
                      <a:r>
                        <a:rPr lang="ru-RU" sz="1050" b="1" dirty="0">
                          <a:latin typeface="Times New Roman" panose="02020603050405020304" pitchFamily="18" charset="0"/>
                          <a:cs typeface="Times New Roman" panose="02020603050405020304" pitchFamily="18" charset="0"/>
                        </a:rPr>
                        <a:t>150,98</a:t>
                      </a:r>
                    </a:p>
                  </a:txBody>
                  <a:tcPr/>
                </a:tc>
                <a:tc>
                  <a:txBody>
                    <a:bodyPr/>
                    <a:lstStyle/>
                    <a:p>
                      <a:pPr algn="ctr"/>
                      <a:r>
                        <a:rPr lang="ru-RU" sz="1050" b="1" dirty="0">
                          <a:latin typeface="Times New Roman" panose="02020603050405020304" pitchFamily="18" charset="0"/>
                          <a:cs typeface="Times New Roman" panose="02020603050405020304" pitchFamily="18" charset="0"/>
                        </a:rPr>
                        <a:t>53065139,5</a:t>
                      </a:r>
                    </a:p>
                  </a:txBody>
                  <a:tcPr/>
                </a:tc>
                <a:tc>
                  <a:txBody>
                    <a:bodyPr/>
                    <a:lstStyle/>
                    <a:p>
                      <a:pPr algn="ctr"/>
                      <a:r>
                        <a:rPr lang="ru-RU" sz="1050" b="1" dirty="0">
                          <a:latin typeface="Times New Roman" panose="02020603050405020304" pitchFamily="18" charset="0"/>
                          <a:cs typeface="Times New Roman" panose="02020603050405020304" pitchFamily="18" charset="0"/>
                        </a:rPr>
                        <a:t>52174200,55</a:t>
                      </a:r>
                    </a:p>
                  </a:txBody>
                  <a:tcPr/>
                </a:tc>
                <a:extLst>
                  <a:ext uri="{0D108BD9-81ED-4DB2-BD59-A6C34878D82A}">
                    <a16:rowId xmlns:a16="http://schemas.microsoft.com/office/drawing/2014/main" val="2481720257"/>
                  </a:ext>
                </a:extLst>
              </a:tr>
              <a:tr h="190221">
                <a:tc>
                  <a:txBody>
                    <a:bodyPr/>
                    <a:lstStyle/>
                    <a:p>
                      <a:pPr algn="ctr" fontAlgn="t"/>
                      <a:r>
                        <a:rPr lang="ru-RU" sz="1050" b="0" i="0" u="none" strike="noStrike" dirty="0">
                          <a:effectLst/>
                          <a:latin typeface="Times New Roman" panose="02020603050405020304" pitchFamily="18" charset="0"/>
                        </a:rPr>
                        <a:t>1001</a:t>
                      </a:r>
                    </a:p>
                  </a:txBody>
                  <a:tcPr marL="9525" marR="9525" marT="9525" marB="0"/>
                </a:tc>
                <a:tc>
                  <a:txBody>
                    <a:bodyPr/>
                    <a:lstStyle/>
                    <a:p>
                      <a:pPr algn="just" fontAlgn="t"/>
                      <a:r>
                        <a:rPr lang="ru-RU" sz="1050" b="0" i="0" u="none" strike="noStrike" dirty="0">
                          <a:effectLst/>
                          <a:latin typeface="Times New Roman" panose="02020603050405020304" pitchFamily="18" charset="0"/>
                        </a:rPr>
                        <a:t>Пенсионное обеспечение</a:t>
                      </a:r>
                    </a:p>
                  </a:txBody>
                  <a:tcPr marL="9525" marR="9525" marT="9525" marB="0"/>
                </a:tc>
                <a:tc>
                  <a:txBody>
                    <a:bodyPr/>
                    <a:lstStyle/>
                    <a:p>
                      <a:pPr algn="ctr"/>
                      <a:r>
                        <a:rPr lang="ru-RU" sz="1050" b="0" dirty="0">
                          <a:latin typeface="Times New Roman" panose="02020603050405020304" pitchFamily="18" charset="0"/>
                          <a:cs typeface="Times New Roman" panose="02020603050405020304" pitchFamily="18" charset="0"/>
                        </a:rPr>
                        <a:t>747502,83</a:t>
                      </a:r>
                    </a:p>
                  </a:txBody>
                  <a:tcPr/>
                </a:tc>
                <a:tc>
                  <a:txBody>
                    <a:bodyPr/>
                    <a:lstStyle/>
                    <a:p>
                      <a:pPr algn="ctr"/>
                      <a:r>
                        <a:rPr lang="ru-RU" sz="1050" b="0" dirty="0">
                          <a:latin typeface="Times New Roman" panose="02020603050405020304" pitchFamily="18" charset="0"/>
                          <a:cs typeface="Times New Roman" panose="02020603050405020304" pitchFamily="18" charset="0"/>
                        </a:rPr>
                        <a:t>891000</a:t>
                      </a:r>
                    </a:p>
                  </a:txBody>
                  <a:tcPr/>
                </a:tc>
                <a:tc>
                  <a:txBody>
                    <a:bodyPr/>
                    <a:lstStyle/>
                    <a:p>
                      <a:pPr algn="ctr"/>
                      <a:r>
                        <a:rPr lang="ru-RU" sz="1050" b="0" dirty="0">
                          <a:latin typeface="Times New Roman" panose="02020603050405020304" pitchFamily="18" charset="0"/>
                          <a:cs typeface="Times New Roman" panose="02020603050405020304" pitchFamily="18" charset="0"/>
                        </a:rPr>
                        <a:t>850000</a:t>
                      </a:r>
                    </a:p>
                  </a:txBody>
                  <a:tcPr/>
                </a:tc>
                <a:tc>
                  <a:txBody>
                    <a:bodyPr/>
                    <a:lstStyle/>
                    <a:p>
                      <a:pPr algn="ctr"/>
                      <a:r>
                        <a:rPr lang="ru-RU" sz="1050" b="0" dirty="0">
                          <a:latin typeface="Times New Roman" panose="02020603050405020304" pitchFamily="18" charset="0"/>
                          <a:cs typeface="Times New Roman" panose="02020603050405020304" pitchFamily="18" charset="0"/>
                        </a:rPr>
                        <a:t>113,71</a:t>
                      </a:r>
                    </a:p>
                  </a:txBody>
                  <a:tcPr/>
                </a:tc>
                <a:tc>
                  <a:txBody>
                    <a:bodyPr/>
                    <a:lstStyle/>
                    <a:p>
                      <a:pPr algn="ctr"/>
                      <a:r>
                        <a:rPr lang="ru-RU" sz="1050" b="0" dirty="0">
                          <a:latin typeface="Times New Roman" panose="02020603050405020304" pitchFamily="18" charset="0"/>
                          <a:cs typeface="Times New Roman" panose="02020603050405020304" pitchFamily="18" charset="0"/>
                        </a:rPr>
                        <a:t>95,4</a:t>
                      </a:r>
                    </a:p>
                  </a:txBody>
                  <a:tcPr/>
                </a:tc>
                <a:tc>
                  <a:txBody>
                    <a:bodyPr/>
                    <a:lstStyle/>
                    <a:p>
                      <a:pPr algn="ctr"/>
                      <a:r>
                        <a:rPr lang="ru-RU" sz="1050" b="0" dirty="0">
                          <a:latin typeface="Times New Roman" panose="02020603050405020304" pitchFamily="18" charset="0"/>
                          <a:cs typeface="Times New Roman" panose="02020603050405020304" pitchFamily="18" charset="0"/>
                        </a:rPr>
                        <a:t>990000</a:t>
                      </a:r>
                    </a:p>
                  </a:txBody>
                  <a:tcPr/>
                </a:tc>
                <a:tc>
                  <a:txBody>
                    <a:bodyPr/>
                    <a:lstStyle/>
                    <a:p>
                      <a:pPr algn="ctr"/>
                      <a:r>
                        <a:rPr lang="ru-RU" sz="1050" b="0" dirty="0">
                          <a:latin typeface="Times New Roman" panose="02020603050405020304" pitchFamily="18" charset="0"/>
                          <a:cs typeface="Times New Roman" panose="02020603050405020304" pitchFamily="18" charset="0"/>
                        </a:rPr>
                        <a:t>850000</a:t>
                      </a:r>
                    </a:p>
                  </a:txBody>
                  <a:tcPr/>
                </a:tc>
                <a:extLst>
                  <a:ext uri="{0D108BD9-81ED-4DB2-BD59-A6C34878D82A}">
                    <a16:rowId xmlns:a16="http://schemas.microsoft.com/office/drawing/2014/main" val="1432768865"/>
                  </a:ext>
                </a:extLst>
              </a:tr>
              <a:tr h="204902">
                <a:tc>
                  <a:txBody>
                    <a:bodyPr/>
                    <a:lstStyle/>
                    <a:p>
                      <a:pPr algn="ctr" fontAlgn="t"/>
                      <a:r>
                        <a:rPr lang="ru-RU" sz="1050" b="0" i="0" u="none" strike="noStrike" dirty="0">
                          <a:effectLst/>
                          <a:latin typeface="Times New Roman" panose="02020603050405020304" pitchFamily="18" charset="0"/>
                        </a:rPr>
                        <a:t>1003</a:t>
                      </a:r>
                    </a:p>
                  </a:txBody>
                  <a:tcPr marL="9525" marR="9525" marT="9525" marB="0"/>
                </a:tc>
                <a:tc>
                  <a:txBody>
                    <a:bodyPr/>
                    <a:lstStyle/>
                    <a:p>
                      <a:pPr algn="just" fontAlgn="t"/>
                      <a:r>
                        <a:rPr lang="ru-RU" sz="1050" b="0" i="0" u="none" strike="noStrike" dirty="0">
                          <a:effectLst/>
                          <a:latin typeface="Times New Roman" panose="02020603050405020304" pitchFamily="18" charset="0"/>
                        </a:rPr>
                        <a:t>Социальное обеспечение</a:t>
                      </a:r>
                    </a:p>
                  </a:txBody>
                  <a:tcPr marL="9525" marR="9525" marT="9525" marB="0"/>
                </a:tc>
                <a:tc>
                  <a:txBody>
                    <a:bodyPr/>
                    <a:lstStyle/>
                    <a:p>
                      <a:pPr algn="ctr"/>
                      <a:r>
                        <a:rPr lang="ru-RU" sz="1050" b="0" dirty="0">
                          <a:latin typeface="Times New Roman" panose="02020603050405020304" pitchFamily="18" charset="0"/>
                          <a:cs typeface="Times New Roman" panose="02020603050405020304" pitchFamily="18" charset="0"/>
                        </a:rPr>
                        <a:t>2185363,63</a:t>
                      </a:r>
                    </a:p>
                  </a:txBody>
                  <a:tcPr/>
                </a:tc>
                <a:tc>
                  <a:txBody>
                    <a:bodyPr/>
                    <a:lstStyle/>
                    <a:p>
                      <a:pPr algn="ctr"/>
                      <a:r>
                        <a:rPr lang="ru-RU" sz="1050" b="0" dirty="0">
                          <a:latin typeface="Times New Roman" panose="02020603050405020304" pitchFamily="18" charset="0"/>
                          <a:cs typeface="Times New Roman" panose="02020603050405020304" pitchFamily="18" charset="0"/>
                        </a:rPr>
                        <a:t>1706875</a:t>
                      </a:r>
                    </a:p>
                  </a:txBody>
                  <a:tcPr/>
                </a:tc>
                <a:tc>
                  <a:txBody>
                    <a:bodyPr/>
                    <a:lstStyle/>
                    <a:p>
                      <a:pPr algn="ctr"/>
                      <a:r>
                        <a:rPr lang="ru-RU" sz="1050" b="0" dirty="0">
                          <a:latin typeface="Times New Roman" panose="02020603050405020304" pitchFamily="18" charset="0"/>
                          <a:cs typeface="Times New Roman" panose="02020603050405020304" pitchFamily="18" charset="0"/>
                        </a:rPr>
                        <a:t>5433844,46</a:t>
                      </a:r>
                    </a:p>
                  </a:txBody>
                  <a:tcPr/>
                </a:tc>
                <a:tc>
                  <a:txBody>
                    <a:bodyPr/>
                    <a:lstStyle/>
                    <a:p>
                      <a:pPr algn="ctr"/>
                      <a:r>
                        <a:rPr lang="ru-RU" sz="1050" b="0" dirty="0">
                          <a:latin typeface="Times New Roman" panose="02020603050405020304" pitchFamily="18" charset="0"/>
                          <a:cs typeface="Times New Roman" panose="02020603050405020304" pitchFamily="18" charset="0"/>
                        </a:rPr>
                        <a:t>248,65</a:t>
                      </a:r>
                    </a:p>
                  </a:txBody>
                  <a:tcPr/>
                </a:tc>
                <a:tc>
                  <a:txBody>
                    <a:bodyPr/>
                    <a:lstStyle/>
                    <a:p>
                      <a:pPr algn="ctr"/>
                      <a:r>
                        <a:rPr lang="ru-RU" sz="1050" b="0" dirty="0">
                          <a:latin typeface="Times New Roman" panose="02020603050405020304" pitchFamily="18" charset="0"/>
                          <a:cs typeface="Times New Roman" panose="02020603050405020304" pitchFamily="18" charset="0"/>
                        </a:rPr>
                        <a:t>В 3,2 раз</a:t>
                      </a:r>
                    </a:p>
                  </a:txBody>
                  <a:tcPr/>
                </a:tc>
                <a:tc>
                  <a:txBody>
                    <a:bodyPr/>
                    <a:lstStyle/>
                    <a:p>
                      <a:pPr algn="ctr"/>
                      <a:r>
                        <a:rPr lang="ru-RU" sz="1050" b="0" dirty="0">
                          <a:latin typeface="Times New Roman" panose="02020603050405020304" pitchFamily="18" charset="0"/>
                          <a:cs typeface="Times New Roman" panose="02020603050405020304" pitchFamily="18" charset="0"/>
                        </a:rPr>
                        <a:t>5294494,45</a:t>
                      </a:r>
                    </a:p>
                  </a:txBody>
                  <a:tcPr/>
                </a:tc>
                <a:tc>
                  <a:txBody>
                    <a:bodyPr/>
                    <a:lstStyle/>
                    <a:p>
                      <a:pPr algn="ctr"/>
                      <a:r>
                        <a:rPr lang="ru-RU" sz="1050" b="0" dirty="0">
                          <a:latin typeface="Times New Roman" panose="02020603050405020304" pitchFamily="18" charset="0"/>
                          <a:cs typeface="Times New Roman" panose="02020603050405020304" pitchFamily="18" charset="0"/>
                        </a:rPr>
                        <a:t>3641162,86</a:t>
                      </a:r>
                    </a:p>
                  </a:txBody>
                  <a:tcPr/>
                </a:tc>
                <a:extLst>
                  <a:ext uri="{0D108BD9-81ED-4DB2-BD59-A6C34878D82A}">
                    <a16:rowId xmlns:a16="http://schemas.microsoft.com/office/drawing/2014/main" val="2201665933"/>
                  </a:ext>
                </a:extLst>
              </a:tr>
              <a:tr h="187268">
                <a:tc>
                  <a:txBody>
                    <a:bodyPr/>
                    <a:lstStyle/>
                    <a:p>
                      <a:pPr algn="ctr" fontAlgn="t"/>
                      <a:r>
                        <a:rPr lang="ru-RU" sz="1050" b="0" i="0" u="none" strike="noStrike" dirty="0">
                          <a:effectLst/>
                          <a:latin typeface="Times New Roman" panose="02020603050405020304" pitchFamily="18" charset="0"/>
                        </a:rPr>
                        <a:t>1004</a:t>
                      </a:r>
                    </a:p>
                  </a:txBody>
                  <a:tcPr marL="9525" marR="9525" marT="9525" marB="0"/>
                </a:tc>
                <a:tc>
                  <a:txBody>
                    <a:bodyPr/>
                    <a:lstStyle/>
                    <a:p>
                      <a:pPr algn="just" fontAlgn="t"/>
                      <a:r>
                        <a:rPr lang="ru-RU" sz="1050" b="0" i="0" u="none" strike="noStrike" dirty="0">
                          <a:effectLst/>
                          <a:latin typeface="Times New Roman" panose="02020603050405020304" pitchFamily="18" charset="0"/>
                        </a:rPr>
                        <a:t>Охрана семьи и детства</a:t>
                      </a:r>
                    </a:p>
                  </a:txBody>
                  <a:tcPr marL="9525" marR="9525" marT="9525" marB="0"/>
                </a:tc>
                <a:tc>
                  <a:txBody>
                    <a:bodyPr/>
                    <a:lstStyle/>
                    <a:p>
                      <a:pPr algn="ctr"/>
                      <a:r>
                        <a:rPr lang="ru-RU" sz="1050" b="0" dirty="0">
                          <a:latin typeface="Times New Roman" panose="02020603050405020304" pitchFamily="18" charset="0"/>
                          <a:cs typeface="Times New Roman" panose="02020603050405020304" pitchFamily="18" charset="0"/>
                        </a:rPr>
                        <a:t>43215173,12</a:t>
                      </a:r>
                    </a:p>
                  </a:txBody>
                  <a:tcPr/>
                </a:tc>
                <a:tc>
                  <a:txBody>
                    <a:bodyPr/>
                    <a:lstStyle/>
                    <a:p>
                      <a:pPr algn="ctr"/>
                      <a:r>
                        <a:rPr lang="ru-RU" sz="1050" b="0" dirty="0">
                          <a:latin typeface="Times New Roman" panose="02020603050405020304" pitchFamily="18" charset="0"/>
                          <a:cs typeface="Times New Roman" panose="02020603050405020304" pitchFamily="18" charset="0"/>
                        </a:rPr>
                        <a:t>31974906,94</a:t>
                      </a:r>
                    </a:p>
                  </a:txBody>
                  <a:tcPr/>
                </a:tc>
                <a:tc>
                  <a:txBody>
                    <a:bodyPr/>
                    <a:lstStyle/>
                    <a:p>
                      <a:pPr algn="ctr"/>
                      <a:r>
                        <a:rPr lang="ru-RU" sz="1050" b="0" dirty="0">
                          <a:latin typeface="Times New Roman" panose="02020603050405020304" pitchFamily="18" charset="0"/>
                          <a:cs typeface="Times New Roman" panose="02020603050405020304" pitchFamily="18" charset="0"/>
                        </a:rPr>
                        <a:t>45912660,97</a:t>
                      </a:r>
                    </a:p>
                  </a:txBody>
                  <a:tcPr/>
                </a:tc>
                <a:tc>
                  <a:txBody>
                    <a:bodyPr/>
                    <a:lstStyle/>
                    <a:p>
                      <a:pPr algn="ctr"/>
                      <a:r>
                        <a:rPr lang="ru-RU" sz="1050" b="0" dirty="0">
                          <a:latin typeface="Times New Roman" panose="02020603050405020304" pitchFamily="18" charset="0"/>
                          <a:cs typeface="Times New Roman" panose="02020603050405020304" pitchFamily="18" charset="0"/>
                        </a:rPr>
                        <a:t>106,24</a:t>
                      </a:r>
                    </a:p>
                  </a:txBody>
                  <a:tcPr/>
                </a:tc>
                <a:tc>
                  <a:txBody>
                    <a:bodyPr/>
                    <a:lstStyle/>
                    <a:p>
                      <a:pPr algn="ctr"/>
                      <a:r>
                        <a:rPr lang="ru-RU" sz="1050" b="0" dirty="0">
                          <a:latin typeface="Times New Roman" panose="02020603050405020304" pitchFamily="18" charset="0"/>
                          <a:cs typeface="Times New Roman" panose="02020603050405020304" pitchFamily="18" charset="0"/>
                        </a:rPr>
                        <a:t>143,59</a:t>
                      </a:r>
                    </a:p>
                  </a:txBody>
                  <a:tcPr/>
                </a:tc>
                <a:tc>
                  <a:txBody>
                    <a:bodyPr/>
                    <a:lstStyle/>
                    <a:p>
                      <a:pPr algn="ctr"/>
                      <a:r>
                        <a:rPr lang="ru-RU" sz="1050" b="0" dirty="0">
                          <a:latin typeface="Times New Roman" panose="02020603050405020304" pitchFamily="18" charset="0"/>
                          <a:cs typeface="Times New Roman" panose="02020603050405020304" pitchFamily="18" charset="0"/>
                        </a:rPr>
                        <a:t>46780654,05</a:t>
                      </a:r>
                    </a:p>
                  </a:txBody>
                  <a:tcPr/>
                </a:tc>
                <a:tc>
                  <a:txBody>
                    <a:bodyPr/>
                    <a:lstStyle/>
                    <a:p>
                      <a:pPr algn="ctr"/>
                      <a:r>
                        <a:rPr lang="ru-RU" sz="1050" b="0" dirty="0">
                          <a:latin typeface="Times New Roman" panose="02020603050405020304" pitchFamily="18" charset="0"/>
                          <a:cs typeface="Times New Roman" panose="02020603050405020304" pitchFamily="18" charset="0"/>
                        </a:rPr>
                        <a:t>47683037,69</a:t>
                      </a:r>
                    </a:p>
                  </a:txBody>
                  <a:tcPr/>
                </a:tc>
                <a:extLst>
                  <a:ext uri="{0D108BD9-81ED-4DB2-BD59-A6C34878D82A}">
                    <a16:rowId xmlns:a16="http://schemas.microsoft.com/office/drawing/2014/main" val="3592703363"/>
                  </a:ext>
                </a:extLst>
              </a:tr>
              <a:tr h="196636">
                <a:tc>
                  <a:txBody>
                    <a:bodyPr/>
                    <a:lstStyle/>
                    <a:p>
                      <a:pPr algn="ctr" fontAlgn="t"/>
                      <a:r>
                        <a:rPr lang="ru-RU" sz="1050" b="1" i="0" u="none" strike="noStrike" dirty="0">
                          <a:effectLst/>
                          <a:latin typeface="Times New Roman" panose="02020603050405020304" pitchFamily="18" charset="0"/>
                        </a:rPr>
                        <a:t>1100</a:t>
                      </a:r>
                    </a:p>
                  </a:txBody>
                  <a:tcPr marL="9525" marR="9525" marT="9525" marB="0"/>
                </a:tc>
                <a:tc>
                  <a:txBody>
                    <a:bodyPr/>
                    <a:lstStyle/>
                    <a:p>
                      <a:pPr algn="just" fontAlgn="t"/>
                      <a:r>
                        <a:rPr lang="ru-RU" sz="1050" b="1" i="0" u="none" strike="noStrike" dirty="0">
                          <a:effectLst/>
                          <a:latin typeface="Times New Roman" panose="02020603050405020304" pitchFamily="18" charset="0"/>
                        </a:rPr>
                        <a:t>Физическая культура и спорт</a:t>
                      </a:r>
                    </a:p>
                  </a:txBody>
                  <a:tcPr marL="9525" marR="9525" marT="9525" marB="0"/>
                </a:tc>
                <a:tc>
                  <a:txBody>
                    <a:bodyPr/>
                    <a:lstStyle/>
                    <a:p>
                      <a:pPr algn="ctr"/>
                      <a:r>
                        <a:rPr lang="ru-RU" sz="1050" b="1" dirty="0">
                          <a:latin typeface="Times New Roman" panose="02020603050405020304" pitchFamily="18" charset="0"/>
                          <a:cs typeface="Times New Roman" panose="02020603050405020304" pitchFamily="18" charset="0"/>
                        </a:rPr>
                        <a:t>574999,46</a:t>
                      </a:r>
                    </a:p>
                  </a:txBody>
                  <a:tcPr/>
                </a:tc>
                <a:tc>
                  <a:txBody>
                    <a:bodyPr/>
                    <a:lstStyle/>
                    <a:p>
                      <a:pPr algn="ctr"/>
                      <a:r>
                        <a:rPr lang="ru-RU" sz="1050" b="1" dirty="0">
                          <a:latin typeface="Times New Roman" panose="02020603050405020304" pitchFamily="18" charset="0"/>
                          <a:cs typeface="Times New Roman" panose="02020603050405020304" pitchFamily="18" charset="0"/>
                        </a:rPr>
                        <a:t>10505705,87</a:t>
                      </a:r>
                    </a:p>
                  </a:txBody>
                  <a:tcPr/>
                </a:tc>
                <a:tc>
                  <a:txBody>
                    <a:bodyPr/>
                    <a:lstStyle/>
                    <a:p>
                      <a:pPr algn="ctr"/>
                      <a:r>
                        <a:rPr lang="ru-RU" sz="1050" b="1" dirty="0">
                          <a:latin typeface="Times New Roman" panose="02020603050405020304" pitchFamily="18" charset="0"/>
                          <a:cs typeface="Times New Roman" panose="02020603050405020304" pitchFamily="18" charset="0"/>
                        </a:rPr>
                        <a:t>1522775</a:t>
                      </a:r>
                    </a:p>
                  </a:txBody>
                  <a:tcPr/>
                </a:tc>
                <a:tc>
                  <a:txBody>
                    <a:bodyPr/>
                    <a:lstStyle/>
                    <a:p>
                      <a:pPr algn="ctr"/>
                      <a:r>
                        <a:rPr lang="ru-RU" sz="1050" b="1" dirty="0">
                          <a:latin typeface="Times New Roman" panose="02020603050405020304" pitchFamily="18" charset="0"/>
                          <a:cs typeface="Times New Roman" panose="02020603050405020304" pitchFamily="18" charset="0"/>
                        </a:rPr>
                        <a:t>264,83</a:t>
                      </a:r>
                    </a:p>
                  </a:txBody>
                  <a:tcPr/>
                </a:tc>
                <a:tc>
                  <a:txBody>
                    <a:bodyPr/>
                    <a:lstStyle/>
                    <a:p>
                      <a:pPr algn="ctr"/>
                      <a:r>
                        <a:rPr lang="ru-RU" sz="1050" b="1" dirty="0">
                          <a:latin typeface="Times New Roman" panose="02020603050405020304" pitchFamily="18" charset="0"/>
                          <a:cs typeface="Times New Roman" panose="02020603050405020304" pitchFamily="18" charset="0"/>
                        </a:rPr>
                        <a:t>14,49</a:t>
                      </a:r>
                    </a:p>
                  </a:txBody>
                  <a:tcPr/>
                </a:tc>
                <a:tc>
                  <a:txBody>
                    <a:bodyPr/>
                    <a:lstStyle/>
                    <a:p>
                      <a:pPr algn="ctr"/>
                      <a:r>
                        <a:rPr lang="ru-RU" sz="1050" b="1" dirty="0">
                          <a:latin typeface="Times New Roman" panose="02020603050405020304" pitchFamily="18" charset="0"/>
                          <a:cs typeface="Times New Roman" panose="02020603050405020304" pitchFamily="18" charset="0"/>
                        </a:rPr>
                        <a:t>1043000</a:t>
                      </a:r>
                    </a:p>
                  </a:txBody>
                  <a:tcPr/>
                </a:tc>
                <a:tc>
                  <a:txBody>
                    <a:bodyPr/>
                    <a:lstStyle/>
                    <a:p>
                      <a:pPr algn="ctr"/>
                      <a:r>
                        <a:rPr lang="ru-RU" sz="1050" b="1" dirty="0">
                          <a:latin typeface="Times New Roman" panose="02020603050405020304" pitchFamily="18" charset="0"/>
                          <a:cs typeface="Times New Roman" panose="02020603050405020304" pitchFamily="18" charset="0"/>
                        </a:rPr>
                        <a:t>1043000</a:t>
                      </a:r>
                    </a:p>
                  </a:txBody>
                  <a:tcPr/>
                </a:tc>
                <a:extLst>
                  <a:ext uri="{0D108BD9-81ED-4DB2-BD59-A6C34878D82A}">
                    <a16:rowId xmlns:a16="http://schemas.microsoft.com/office/drawing/2014/main" val="652915254"/>
                  </a:ext>
                </a:extLst>
              </a:tr>
              <a:tr h="251670">
                <a:tc>
                  <a:txBody>
                    <a:bodyPr/>
                    <a:lstStyle/>
                    <a:p>
                      <a:pPr algn="ctr" fontAlgn="t"/>
                      <a:r>
                        <a:rPr lang="ru-RU" sz="1050" b="0" i="0" u="none" strike="noStrike" dirty="0">
                          <a:effectLst/>
                          <a:latin typeface="Times New Roman" panose="02020603050405020304" pitchFamily="18" charset="0"/>
                        </a:rPr>
                        <a:t>1101</a:t>
                      </a:r>
                    </a:p>
                  </a:txBody>
                  <a:tcPr marL="9525" marR="9525" marT="9525" marB="0"/>
                </a:tc>
                <a:tc>
                  <a:txBody>
                    <a:bodyPr/>
                    <a:lstStyle/>
                    <a:p>
                      <a:pPr algn="just" fontAlgn="t"/>
                      <a:r>
                        <a:rPr lang="ru-RU" sz="1050" b="0" i="0" u="none" strike="noStrike" dirty="0">
                          <a:effectLst/>
                          <a:latin typeface="Times New Roman" panose="02020603050405020304" pitchFamily="18" charset="0"/>
                        </a:rPr>
                        <a:t>Физическая культура</a:t>
                      </a:r>
                    </a:p>
                  </a:txBody>
                  <a:tcPr marL="9525" marR="9525" marT="9525" marB="0"/>
                </a:tc>
                <a:tc>
                  <a:txBody>
                    <a:bodyPr/>
                    <a:lstStyle/>
                    <a:p>
                      <a:pPr algn="ctr"/>
                      <a:r>
                        <a:rPr lang="ru-RU" sz="1050" b="0" dirty="0">
                          <a:latin typeface="Times New Roman" panose="02020603050405020304" pitchFamily="18" charset="0"/>
                          <a:cs typeface="Times New Roman" panose="02020603050405020304" pitchFamily="18" charset="0"/>
                        </a:rPr>
                        <a:t>574999,46</a:t>
                      </a:r>
                    </a:p>
                  </a:txBody>
                  <a:tcPr/>
                </a:tc>
                <a:tc>
                  <a:txBody>
                    <a:bodyPr/>
                    <a:lstStyle/>
                    <a:p>
                      <a:pPr algn="ctr"/>
                      <a:r>
                        <a:rPr lang="ru-RU" sz="1050" b="0" dirty="0">
                          <a:latin typeface="Times New Roman" panose="02020603050405020304" pitchFamily="18" charset="0"/>
                          <a:cs typeface="Times New Roman" panose="02020603050405020304" pitchFamily="18" charset="0"/>
                        </a:rPr>
                        <a:t>1121024,48</a:t>
                      </a:r>
                    </a:p>
                  </a:txBody>
                  <a:tcPr/>
                </a:tc>
                <a:tc>
                  <a:txBody>
                    <a:bodyPr/>
                    <a:lstStyle/>
                    <a:p>
                      <a:pPr algn="ctr"/>
                      <a:r>
                        <a:rPr lang="ru-RU" sz="1050" b="0" dirty="0">
                          <a:latin typeface="Times New Roman" panose="02020603050405020304" pitchFamily="18" charset="0"/>
                          <a:cs typeface="Times New Roman" panose="02020603050405020304" pitchFamily="18" charset="0"/>
                        </a:rPr>
                        <a:t>950000</a:t>
                      </a:r>
                    </a:p>
                  </a:txBody>
                  <a:tcPr/>
                </a:tc>
                <a:tc>
                  <a:txBody>
                    <a:bodyPr/>
                    <a:lstStyle/>
                    <a:p>
                      <a:pPr algn="ctr"/>
                      <a:r>
                        <a:rPr lang="ru-RU" sz="1050" b="0" dirty="0">
                          <a:latin typeface="Times New Roman" panose="02020603050405020304" pitchFamily="18" charset="0"/>
                          <a:cs typeface="Times New Roman" panose="02020603050405020304" pitchFamily="18" charset="0"/>
                        </a:rPr>
                        <a:t>165,22</a:t>
                      </a:r>
                    </a:p>
                  </a:txBody>
                  <a:tcPr/>
                </a:tc>
                <a:tc>
                  <a:txBody>
                    <a:bodyPr/>
                    <a:lstStyle/>
                    <a:p>
                      <a:pPr algn="ctr"/>
                      <a:r>
                        <a:rPr lang="ru-RU" sz="1050" b="0" dirty="0">
                          <a:latin typeface="Times New Roman" panose="02020603050405020304" pitchFamily="18" charset="0"/>
                          <a:cs typeface="Times New Roman" panose="02020603050405020304" pitchFamily="18" charset="0"/>
                        </a:rPr>
                        <a:t>84,74</a:t>
                      </a:r>
                    </a:p>
                  </a:txBody>
                  <a:tcPr/>
                </a:tc>
                <a:tc>
                  <a:txBody>
                    <a:bodyPr/>
                    <a:lstStyle/>
                    <a:p>
                      <a:pPr algn="ctr"/>
                      <a:r>
                        <a:rPr lang="ru-RU" sz="1050" b="0" dirty="0">
                          <a:latin typeface="Times New Roman" panose="02020603050405020304" pitchFamily="18" charset="0"/>
                          <a:cs typeface="Times New Roman" panose="02020603050405020304" pitchFamily="18" charset="0"/>
                        </a:rPr>
                        <a:t>1043000</a:t>
                      </a:r>
                    </a:p>
                  </a:txBody>
                  <a:tcPr/>
                </a:tc>
                <a:tc>
                  <a:txBody>
                    <a:bodyPr/>
                    <a:lstStyle/>
                    <a:p>
                      <a:pPr algn="ctr"/>
                      <a:r>
                        <a:rPr lang="ru-RU" sz="1050" b="0" dirty="0">
                          <a:latin typeface="Times New Roman" panose="02020603050405020304" pitchFamily="18" charset="0"/>
                          <a:cs typeface="Times New Roman" panose="02020603050405020304" pitchFamily="18" charset="0"/>
                        </a:rPr>
                        <a:t>1043000</a:t>
                      </a:r>
                    </a:p>
                  </a:txBody>
                  <a:tcPr/>
                </a:tc>
                <a:extLst>
                  <a:ext uri="{0D108BD9-81ED-4DB2-BD59-A6C34878D82A}">
                    <a16:rowId xmlns:a16="http://schemas.microsoft.com/office/drawing/2014/main" val="835784189"/>
                  </a:ext>
                </a:extLst>
              </a:tr>
              <a:tr h="0">
                <a:tc>
                  <a:txBody>
                    <a:bodyPr/>
                    <a:lstStyle/>
                    <a:p>
                      <a:pPr algn="ctr" fontAlgn="t"/>
                      <a:r>
                        <a:rPr lang="ru-RU" sz="1050" b="0" i="0" u="none" strike="noStrike" dirty="0">
                          <a:effectLst/>
                          <a:latin typeface="Times New Roman" panose="02020603050405020304" pitchFamily="18" charset="0"/>
                        </a:rPr>
                        <a:t>1102</a:t>
                      </a:r>
                    </a:p>
                  </a:txBody>
                  <a:tcPr marL="9525" marR="9525" marT="9525" marB="0"/>
                </a:tc>
                <a:tc>
                  <a:txBody>
                    <a:bodyPr/>
                    <a:lstStyle/>
                    <a:p>
                      <a:pPr algn="just" fontAlgn="t"/>
                      <a:r>
                        <a:rPr lang="ru-RU" sz="1050" b="0" i="0" u="none" strike="noStrike" dirty="0">
                          <a:effectLst/>
                          <a:latin typeface="Times New Roman" panose="02020603050405020304" pitchFamily="18" charset="0"/>
                        </a:rPr>
                        <a:t>Массовый спорт</a:t>
                      </a:r>
                    </a:p>
                  </a:txBody>
                  <a:tcPr marL="9525" marR="9525" marT="9525" marB="0"/>
                </a:tc>
                <a:tc>
                  <a:txBody>
                    <a:bodyPr/>
                    <a:lstStyle/>
                    <a:p>
                      <a:pPr algn="ctr"/>
                      <a:endParaRPr lang="ru-RU" sz="1050" b="0" dirty="0">
                        <a:latin typeface="Times New Roman" panose="02020603050405020304" pitchFamily="18" charset="0"/>
                        <a:cs typeface="Times New Roman" panose="02020603050405020304" pitchFamily="18" charset="0"/>
                      </a:endParaRPr>
                    </a:p>
                  </a:txBody>
                  <a:tcPr/>
                </a:tc>
                <a:tc>
                  <a:txBody>
                    <a:bodyPr/>
                    <a:lstStyle/>
                    <a:p>
                      <a:pPr algn="ctr"/>
                      <a:r>
                        <a:rPr lang="ru-RU" sz="1050" b="0" dirty="0">
                          <a:latin typeface="Times New Roman" panose="02020603050405020304" pitchFamily="18" charset="0"/>
                          <a:cs typeface="Times New Roman" panose="02020603050405020304" pitchFamily="18" charset="0"/>
                        </a:rPr>
                        <a:t>9384681,39</a:t>
                      </a:r>
                    </a:p>
                  </a:txBody>
                  <a:tcPr/>
                </a:tc>
                <a:tc>
                  <a:txBody>
                    <a:bodyPr/>
                    <a:lstStyle/>
                    <a:p>
                      <a:pPr algn="ctr"/>
                      <a:r>
                        <a:rPr lang="ru-RU" sz="1050" b="0" dirty="0">
                          <a:latin typeface="Times New Roman" panose="02020603050405020304" pitchFamily="18" charset="0"/>
                          <a:cs typeface="Times New Roman" panose="02020603050405020304" pitchFamily="18" charset="0"/>
                        </a:rPr>
                        <a:t>572775</a:t>
                      </a:r>
                    </a:p>
                  </a:txBody>
                  <a:tcPr/>
                </a:tc>
                <a:tc>
                  <a:txBody>
                    <a:bodyPr/>
                    <a:lstStyle/>
                    <a:p>
                      <a:pPr algn="ctr"/>
                      <a:endParaRPr lang="ru-RU" sz="1050" b="0" dirty="0">
                        <a:latin typeface="Times New Roman" panose="02020603050405020304" pitchFamily="18" charset="0"/>
                        <a:cs typeface="Times New Roman" panose="02020603050405020304" pitchFamily="18" charset="0"/>
                      </a:endParaRPr>
                    </a:p>
                  </a:txBody>
                  <a:tcPr/>
                </a:tc>
                <a:tc>
                  <a:txBody>
                    <a:bodyPr/>
                    <a:lstStyle/>
                    <a:p>
                      <a:pPr algn="ctr"/>
                      <a:r>
                        <a:rPr lang="ru-RU" sz="1050" b="0" dirty="0">
                          <a:latin typeface="Times New Roman" panose="02020603050405020304" pitchFamily="18" charset="0"/>
                          <a:cs typeface="Times New Roman" panose="02020603050405020304" pitchFamily="18" charset="0"/>
                        </a:rPr>
                        <a:t>6,1</a:t>
                      </a:r>
                    </a:p>
                  </a:txBody>
                  <a:tcPr/>
                </a:tc>
                <a:tc>
                  <a:txBody>
                    <a:bodyPr/>
                    <a:lstStyle/>
                    <a:p>
                      <a:pPr algn="ctr"/>
                      <a:endParaRPr lang="ru-RU" sz="1050" b="0" dirty="0">
                        <a:latin typeface="Times New Roman" panose="02020603050405020304" pitchFamily="18" charset="0"/>
                        <a:cs typeface="Times New Roman" panose="02020603050405020304" pitchFamily="18" charset="0"/>
                      </a:endParaRPr>
                    </a:p>
                  </a:txBody>
                  <a:tcPr/>
                </a:tc>
                <a:tc>
                  <a:txBody>
                    <a:bodyPr/>
                    <a:lstStyle/>
                    <a:p>
                      <a:pPr algn="ctr"/>
                      <a:endParaRPr lang="ru-RU" sz="1050" b="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855860983"/>
                  </a:ext>
                </a:extLst>
              </a:tr>
              <a:tr h="251670">
                <a:tc>
                  <a:txBody>
                    <a:bodyPr/>
                    <a:lstStyle/>
                    <a:p>
                      <a:pPr algn="ctr" fontAlgn="t"/>
                      <a:r>
                        <a:rPr lang="ru-RU" sz="1050" b="1" i="0" u="none" strike="noStrike" dirty="0">
                          <a:effectLst/>
                          <a:latin typeface="Times New Roman" panose="02020603050405020304" pitchFamily="18" charset="0"/>
                        </a:rPr>
                        <a:t>1200</a:t>
                      </a:r>
                    </a:p>
                  </a:txBody>
                  <a:tcPr marL="9525" marR="9525" marT="9525" marB="0"/>
                </a:tc>
                <a:tc>
                  <a:txBody>
                    <a:bodyPr/>
                    <a:lstStyle/>
                    <a:p>
                      <a:pPr algn="just" fontAlgn="t"/>
                      <a:r>
                        <a:rPr lang="ru-RU" sz="1050" b="1" i="0" u="none" strike="noStrike" dirty="0">
                          <a:effectLst/>
                          <a:latin typeface="Times New Roman" panose="02020603050405020304" pitchFamily="18" charset="0"/>
                        </a:rPr>
                        <a:t>Средства массовой информации</a:t>
                      </a:r>
                    </a:p>
                  </a:txBody>
                  <a:tcPr marL="9525" marR="9525" marT="9525" marB="0"/>
                </a:tc>
                <a:tc>
                  <a:txBody>
                    <a:bodyPr/>
                    <a:lstStyle/>
                    <a:p>
                      <a:pPr algn="ctr"/>
                      <a:r>
                        <a:rPr lang="ru-RU" sz="1050" b="1" dirty="0">
                          <a:latin typeface="Times New Roman" panose="02020603050405020304" pitchFamily="18" charset="0"/>
                          <a:cs typeface="Times New Roman" panose="02020603050405020304" pitchFamily="18" charset="0"/>
                        </a:rPr>
                        <a:t>2100000</a:t>
                      </a:r>
                    </a:p>
                  </a:txBody>
                  <a:tcPr/>
                </a:tc>
                <a:tc>
                  <a:txBody>
                    <a:bodyPr/>
                    <a:lstStyle/>
                    <a:p>
                      <a:pPr algn="ctr"/>
                      <a:r>
                        <a:rPr lang="ru-RU" sz="1050" b="1" dirty="0">
                          <a:latin typeface="Times New Roman" panose="02020603050405020304" pitchFamily="18" charset="0"/>
                          <a:cs typeface="Times New Roman" panose="02020603050405020304" pitchFamily="18" charset="0"/>
                        </a:rPr>
                        <a:t>2250000</a:t>
                      </a:r>
                    </a:p>
                  </a:txBody>
                  <a:tcPr/>
                </a:tc>
                <a:tc>
                  <a:txBody>
                    <a:bodyPr/>
                    <a:lstStyle/>
                    <a:p>
                      <a:pPr algn="ctr"/>
                      <a:r>
                        <a:rPr lang="ru-RU" sz="1050" b="1" dirty="0">
                          <a:latin typeface="Times New Roman" panose="02020603050405020304" pitchFamily="18" charset="0"/>
                          <a:cs typeface="Times New Roman" panose="02020603050405020304" pitchFamily="18" charset="0"/>
                        </a:rPr>
                        <a:t>2500000</a:t>
                      </a:r>
                    </a:p>
                  </a:txBody>
                  <a:tcPr/>
                </a:tc>
                <a:tc>
                  <a:txBody>
                    <a:bodyPr/>
                    <a:lstStyle/>
                    <a:p>
                      <a:pPr algn="ctr"/>
                      <a:r>
                        <a:rPr lang="ru-RU" sz="1050" b="1" dirty="0">
                          <a:latin typeface="Times New Roman" panose="02020603050405020304" pitchFamily="18" charset="0"/>
                          <a:cs typeface="Times New Roman" panose="02020603050405020304" pitchFamily="18" charset="0"/>
                        </a:rPr>
                        <a:t>119,05</a:t>
                      </a:r>
                    </a:p>
                  </a:txBody>
                  <a:tcPr/>
                </a:tc>
                <a:tc>
                  <a:txBody>
                    <a:bodyPr/>
                    <a:lstStyle/>
                    <a:p>
                      <a:pPr algn="ctr"/>
                      <a:r>
                        <a:rPr lang="ru-RU" sz="1050" b="1" dirty="0">
                          <a:latin typeface="Times New Roman" panose="02020603050405020304" pitchFamily="18" charset="0"/>
                          <a:cs typeface="Times New Roman" panose="02020603050405020304" pitchFamily="18" charset="0"/>
                        </a:rPr>
                        <a:t>111,11</a:t>
                      </a:r>
                    </a:p>
                  </a:txBody>
                  <a:tcPr/>
                </a:tc>
                <a:tc>
                  <a:txBody>
                    <a:bodyPr/>
                    <a:lstStyle/>
                    <a:p>
                      <a:pPr algn="ctr"/>
                      <a:r>
                        <a:rPr lang="ru-RU" sz="1050" b="1" dirty="0">
                          <a:latin typeface="Times New Roman" panose="02020603050405020304" pitchFamily="18" charset="0"/>
                          <a:cs typeface="Times New Roman" panose="02020603050405020304" pitchFamily="18" charset="0"/>
                        </a:rPr>
                        <a:t>2800000</a:t>
                      </a:r>
                    </a:p>
                  </a:txBody>
                  <a:tcPr/>
                </a:tc>
                <a:tc>
                  <a:txBody>
                    <a:bodyPr/>
                    <a:lstStyle/>
                    <a:p>
                      <a:pPr algn="ctr"/>
                      <a:r>
                        <a:rPr lang="ru-RU" sz="1050" b="1" dirty="0">
                          <a:latin typeface="Times New Roman" panose="02020603050405020304" pitchFamily="18" charset="0"/>
                          <a:cs typeface="Times New Roman" panose="02020603050405020304" pitchFamily="18" charset="0"/>
                        </a:rPr>
                        <a:t>2500000</a:t>
                      </a:r>
                    </a:p>
                  </a:txBody>
                  <a:tcPr/>
                </a:tc>
                <a:extLst>
                  <a:ext uri="{0D108BD9-81ED-4DB2-BD59-A6C34878D82A}">
                    <a16:rowId xmlns:a16="http://schemas.microsoft.com/office/drawing/2014/main" val="2488485143"/>
                  </a:ext>
                </a:extLst>
              </a:tr>
              <a:tr h="251670">
                <a:tc>
                  <a:txBody>
                    <a:bodyPr/>
                    <a:lstStyle/>
                    <a:p>
                      <a:pPr algn="ctr" fontAlgn="t"/>
                      <a:r>
                        <a:rPr lang="ru-RU" sz="1050" b="0" i="0" u="none" strike="noStrike" dirty="0">
                          <a:effectLst/>
                          <a:latin typeface="Times New Roman" panose="02020603050405020304" pitchFamily="18" charset="0"/>
                        </a:rPr>
                        <a:t>1202</a:t>
                      </a:r>
                    </a:p>
                  </a:txBody>
                  <a:tcPr marL="9525" marR="9525" marT="9525" marB="0"/>
                </a:tc>
                <a:tc>
                  <a:txBody>
                    <a:bodyPr/>
                    <a:lstStyle/>
                    <a:p>
                      <a:pPr algn="just" fontAlgn="t"/>
                      <a:r>
                        <a:rPr lang="ru-RU" sz="1050" b="0" i="0" u="none" strike="noStrike" dirty="0">
                          <a:effectLst/>
                          <a:latin typeface="Times New Roman" panose="02020603050405020304" pitchFamily="18" charset="0"/>
                        </a:rPr>
                        <a:t>Периодическая печать и издательство</a:t>
                      </a:r>
                    </a:p>
                  </a:txBody>
                  <a:tcPr marL="9525" marR="9525" marT="9525" marB="0"/>
                </a:tc>
                <a:tc>
                  <a:txBody>
                    <a:bodyPr/>
                    <a:lstStyle/>
                    <a:p>
                      <a:pPr algn="ctr"/>
                      <a:r>
                        <a:rPr lang="ru-RU" sz="1050" b="0" dirty="0">
                          <a:latin typeface="Times New Roman" panose="02020603050405020304" pitchFamily="18" charset="0"/>
                          <a:cs typeface="Times New Roman" panose="02020603050405020304" pitchFamily="18" charset="0"/>
                        </a:rPr>
                        <a:t>2100000</a:t>
                      </a:r>
                    </a:p>
                  </a:txBody>
                  <a:tcPr/>
                </a:tc>
                <a:tc>
                  <a:txBody>
                    <a:bodyPr/>
                    <a:lstStyle/>
                    <a:p>
                      <a:pPr algn="ctr"/>
                      <a:r>
                        <a:rPr lang="ru-RU" sz="1050" b="0" dirty="0">
                          <a:latin typeface="Times New Roman" panose="02020603050405020304" pitchFamily="18" charset="0"/>
                          <a:cs typeface="Times New Roman" panose="02020603050405020304" pitchFamily="18" charset="0"/>
                        </a:rPr>
                        <a:t>2250000</a:t>
                      </a:r>
                    </a:p>
                  </a:txBody>
                  <a:tcPr/>
                </a:tc>
                <a:tc>
                  <a:txBody>
                    <a:bodyPr/>
                    <a:lstStyle/>
                    <a:p>
                      <a:pPr algn="ctr"/>
                      <a:r>
                        <a:rPr lang="ru-RU" sz="1050" b="0" dirty="0">
                          <a:latin typeface="Times New Roman" panose="02020603050405020304" pitchFamily="18" charset="0"/>
                          <a:cs typeface="Times New Roman" panose="02020603050405020304" pitchFamily="18" charset="0"/>
                        </a:rPr>
                        <a:t>2500000</a:t>
                      </a:r>
                    </a:p>
                  </a:txBody>
                  <a:tcPr/>
                </a:tc>
                <a:tc>
                  <a:txBody>
                    <a:bodyPr/>
                    <a:lstStyle/>
                    <a:p>
                      <a:pPr algn="ctr"/>
                      <a:r>
                        <a:rPr lang="ru-RU" sz="1050" b="0" dirty="0">
                          <a:latin typeface="Times New Roman" panose="02020603050405020304" pitchFamily="18" charset="0"/>
                          <a:cs typeface="Times New Roman" panose="02020603050405020304" pitchFamily="18" charset="0"/>
                        </a:rPr>
                        <a:t>119,05</a:t>
                      </a:r>
                    </a:p>
                  </a:txBody>
                  <a:tcPr/>
                </a:tc>
                <a:tc>
                  <a:txBody>
                    <a:bodyPr/>
                    <a:lstStyle/>
                    <a:p>
                      <a:pPr algn="ctr"/>
                      <a:r>
                        <a:rPr lang="ru-RU" sz="1050" b="0" dirty="0">
                          <a:latin typeface="Times New Roman" panose="02020603050405020304" pitchFamily="18" charset="0"/>
                          <a:cs typeface="Times New Roman" panose="02020603050405020304" pitchFamily="18" charset="0"/>
                        </a:rPr>
                        <a:t>111,11</a:t>
                      </a:r>
                    </a:p>
                  </a:txBody>
                  <a:tcPr/>
                </a:tc>
                <a:tc>
                  <a:txBody>
                    <a:bodyPr/>
                    <a:lstStyle/>
                    <a:p>
                      <a:pPr algn="ctr"/>
                      <a:r>
                        <a:rPr lang="ru-RU" sz="1050" b="0" dirty="0">
                          <a:latin typeface="Times New Roman" panose="02020603050405020304" pitchFamily="18" charset="0"/>
                          <a:cs typeface="Times New Roman" panose="02020603050405020304" pitchFamily="18" charset="0"/>
                        </a:rPr>
                        <a:t>2800000</a:t>
                      </a:r>
                    </a:p>
                  </a:txBody>
                  <a:tcPr/>
                </a:tc>
                <a:tc>
                  <a:txBody>
                    <a:bodyPr/>
                    <a:lstStyle/>
                    <a:p>
                      <a:pPr algn="ctr"/>
                      <a:r>
                        <a:rPr lang="ru-RU" sz="1050" b="0" dirty="0">
                          <a:latin typeface="Times New Roman" panose="02020603050405020304" pitchFamily="18" charset="0"/>
                          <a:cs typeface="Times New Roman" panose="02020603050405020304" pitchFamily="18" charset="0"/>
                        </a:rPr>
                        <a:t>2500000</a:t>
                      </a:r>
                    </a:p>
                  </a:txBody>
                  <a:tcPr/>
                </a:tc>
                <a:extLst>
                  <a:ext uri="{0D108BD9-81ED-4DB2-BD59-A6C34878D82A}">
                    <a16:rowId xmlns:a16="http://schemas.microsoft.com/office/drawing/2014/main" val="109738683"/>
                  </a:ext>
                </a:extLst>
              </a:tr>
              <a:tr h="251670">
                <a:tc>
                  <a:txBody>
                    <a:bodyPr/>
                    <a:lstStyle/>
                    <a:p>
                      <a:pPr algn="ctr" fontAlgn="t"/>
                      <a:endParaRPr lang="ru-RU" sz="1050" b="1" i="0" u="none" strike="noStrike" dirty="0">
                        <a:effectLst/>
                        <a:latin typeface="Times New Roman" panose="02020603050405020304" pitchFamily="18" charset="0"/>
                      </a:endParaRPr>
                    </a:p>
                  </a:txBody>
                  <a:tcPr marL="9525" marR="9525" marT="9525" marB="0"/>
                </a:tc>
                <a:tc>
                  <a:txBody>
                    <a:bodyPr/>
                    <a:lstStyle/>
                    <a:p>
                      <a:pPr algn="just" fontAlgn="t"/>
                      <a:r>
                        <a:rPr lang="ru-RU" sz="1050" b="1" i="0" u="none" strike="noStrike" dirty="0">
                          <a:effectLst/>
                          <a:latin typeface="Times New Roman" panose="02020603050405020304" pitchFamily="18" charset="0"/>
                        </a:rPr>
                        <a:t>ВСЕГО</a:t>
                      </a:r>
                    </a:p>
                  </a:txBody>
                  <a:tcPr marL="9525" marR="9525" marT="9525" marB="0"/>
                </a:tc>
                <a:tc>
                  <a:txBody>
                    <a:bodyPr/>
                    <a:lstStyle/>
                    <a:p>
                      <a:pPr algn="ctr"/>
                      <a:r>
                        <a:rPr lang="ru-RU" sz="1050" b="1" dirty="0">
                          <a:latin typeface="Times New Roman" panose="02020603050405020304" pitchFamily="18" charset="0"/>
                          <a:cs typeface="Times New Roman" panose="02020603050405020304" pitchFamily="18" charset="0"/>
                        </a:rPr>
                        <a:t>575603593,62</a:t>
                      </a:r>
                    </a:p>
                  </a:txBody>
                  <a:tcPr/>
                </a:tc>
                <a:tc>
                  <a:txBody>
                    <a:bodyPr/>
                    <a:lstStyle/>
                    <a:p>
                      <a:pPr algn="ctr"/>
                      <a:r>
                        <a:rPr lang="ru-RU" sz="1050" b="1" dirty="0">
                          <a:latin typeface="Times New Roman" panose="02020603050405020304" pitchFamily="18" charset="0"/>
                          <a:cs typeface="Times New Roman" panose="02020603050405020304" pitchFamily="18" charset="0"/>
                        </a:rPr>
                        <a:t>736126800,52</a:t>
                      </a:r>
                    </a:p>
                  </a:txBody>
                  <a:tcPr/>
                </a:tc>
                <a:tc>
                  <a:txBody>
                    <a:bodyPr/>
                    <a:lstStyle/>
                    <a:p>
                      <a:pPr algn="ctr"/>
                      <a:r>
                        <a:rPr lang="ru-RU" sz="1050" b="1" dirty="0">
                          <a:latin typeface="Times New Roman" panose="02020603050405020304" pitchFamily="18" charset="0"/>
                          <a:cs typeface="Times New Roman" panose="02020603050405020304" pitchFamily="18" charset="0"/>
                        </a:rPr>
                        <a:t>730549534,78</a:t>
                      </a:r>
                    </a:p>
                  </a:txBody>
                  <a:tcPr/>
                </a:tc>
                <a:tc>
                  <a:txBody>
                    <a:bodyPr/>
                    <a:lstStyle/>
                    <a:p>
                      <a:pPr algn="ctr"/>
                      <a:r>
                        <a:rPr lang="ru-RU" sz="1050" b="1" dirty="0">
                          <a:latin typeface="Times New Roman" panose="02020603050405020304" pitchFamily="18" charset="0"/>
                          <a:cs typeface="Times New Roman" panose="02020603050405020304" pitchFamily="18" charset="0"/>
                        </a:rPr>
                        <a:t>126,92</a:t>
                      </a:r>
                    </a:p>
                  </a:txBody>
                  <a:tcPr/>
                </a:tc>
                <a:tc>
                  <a:txBody>
                    <a:bodyPr/>
                    <a:lstStyle/>
                    <a:p>
                      <a:pPr algn="ctr"/>
                      <a:r>
                        <a:rPr lang="ru-RU" sz="1050" b="1" dirty="0">
                          <a:latin typeface="Times New Roman" panose="02020603050405020304" pitchFamily="18" charset="0"/>
                          <a:cs typeface="Times New Roman" panose="02020603050405020304" pitchFamily="18" charset="0"/>
                        </a:rPr>
                        <a:t>99,24</a:t>
                      </a:r>
                    </a:p>
                  </a:txBody>
                  <a:tcPr/>
                </a:tc>
                <a:tc>
                  <a:txBody>
                    <a:bodyPr/>
                    <a:lstStyle/>
                    <a:p>
                      <a:pPr algn="ctr"/>
                      <a:r>
                        <a:rPr lang="ru-RU" sz="1050" b="1" dirty="0">
                          <a:latin typeface="Times New Roman" panose="02020603050405020304" pitchFamily="18" charset="0"/>
                          <a:cs typeface="Times New Roman" panose="02020603050405020304" pitchFamily="18" charset="0"/>
                        </a:rPr>
                        <a:t>745854838,34</a:t>
                      </a:r>
                    </a:p>
                  </a:txBody>
                  <a:tcPr/>
                </a:tc>
                <a:tc>
                  <a:txBody>
                    <a:bodyPr/>
                    <a:lstStyle/>
                    <a:p>
                      <a:pPr algn="ctr"/>
                      <a:r>
                        <a:rPr lang="ru-RU" sz="1050" b="1" dirty="0">
                          <a:latin typeface="Times New Roman" panose="02020603050405020304" pitchFamily="18" charset="0"/>
                          <a:cs typeface="Times New Roman" panose="02020603050405020304" pitchFamily="18" charset="0"/>
                        </a:rPr>
                        <a:t>747539848,75</a:t>
                      </a:r>
                    </a:p>
                  </a:txBody>
                  <a:tcPr/>
                </a:tc>
                <a:extLst>
                  <a:ext uri="{0D108BD9-81ED-4DB2-BD59-A6C34878D82A}">
                    <a16:rowId xmlns:a16="http://schemas.microsoft.com/office/drawing/2014/main" val="2053052821"/>
                  </a:ext>
                </a:extLst>
              </a:tr>
            </a:tbl>
          </a:graphicData>
        </a:graphic>
      </p:graphicFrame>
    </p:spTree>
    <p:extLst>
      <p:ext uri="{BB962C8B-B14F-4D97-AF65-F5344CB8AC3E}">
        <p14:creationId xmlns:p14="http://schemas.microsoft.com/office/powerpoint/2010/main" val="8863381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8C25DBE2-BAF2-B038-6BAE-7D731AE66857}"/>
              </a:ext>
            </a:extLst>
          </p:cNvPr>
          <p:cNvPicPr>
            <a:picLocks noChangeAspect="1"/>
          </p:cNvPicPr>
          <p:nvPr/>
        </p:nvPicPr>
        <p:blipFill>
          <a:blip r:embed="rId2"/>
          <a:stretch>
            <a:fillRect/>
          </a:stretch>
        </p:blipFill>
        <p:spPr>
          <a:xfrm>
            <a:off x="18287" y="0"/>
            <a:ext cx="12155425" cy="6858000"/>
          </a:xfrm>
          <a:prstGeom prst="rect">
            <a:avLst/>
          </a:prstGeom>
        </p:spPr>
      </p:pic>
      <p:graphicFrame>
        <p:nvGraphicFramePr>
          <p:cNvPr id="5" name="Диаграмма 4">
            <a:extLst>
              <a:ext uri="{FF2B5EF4-FFF2-40B4-BE49-F238E27FC236}">
                <a16:creationId xmlns:a16="http://schemas.microsoft.com/office/drawing/2014/main" id="{E81E93EA-83B1-4339-748B-F1AF5CC5F8D5}"/>
              </a:ext>
            </a:extLst>
          </p:cNvPr>
          <p:cNvGraphicFramePr/>
          <p:nvPr>
            <p:extLst>
              <p:ext uri="{D42A27DB-BD31-4B8C-83A1-F6EECF244321}">
                <p14:modId xmlns:p14="http://schemas.microsoft.com/office/powerpoint/2010/main" val="2055502925"/>
              </p:ext>
            </p:extLst>
          </p:nvPr>
        </p:nvGraphicFramePr>
        <p:xfrm>
          <a:off x="250258" y="180651"/>
          <a:ext cx="11425186" cy="5681133"/>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a:extLst>
              <a:ext uri="{FF2B5EF4-FFF2-40B4-BE49-F238E27FC236}">
                <a16:creationId xmlns:a16="http://schemas.microsoft.com/office/drawing/2014/main" id="{ABFC978B-FA89-AF0F-D8EB-E994F17EF2F2}"/>
              </a:ext>
            </a:extLst>
          </p:cNvPr>
          <p:cNvSpPr txBox="1"/>
          <p:nvPr/>
        </p:nvSpPr>
        <p:spPr>
          <a:xfrm>
            <a:off x="686601" y="5611548"/>
            <a:ext cx="10818795" cy="430887"/>
          </a:xfrm>
          <a:prstGeom prst="rect">
            <a:avLst/>
          </a:prstGeom>
          <a:noFill/>
        </p:spPr>
        <p:txBody>
          <a:bodyPr wrap="square" rtlCol="0">
            <a:spAutoFit/>
          </a:bodyPr>
          <a:lstStyle/>
          <a:p>
            <a:r>
              <a:rPr lang="ru-RU" sz="1100" dirty="0">
                <a:latin typeface="Times New Roman" panose="02020603050405020304" pitchFamily="18" charset="0"/>
                <a:cs typeface="Times New Roman" panose="02020603050405020304" pitchFamily="18" charset="0"/>
              </a:rPr>
              <a:t>Прочие расходы – национальная оборона, национальная безопасность и правоохранительная деятельность, национальная экономика, ЖКХ, физическая культура и спорт, средства массовой информации</a:t>
            </a:r>
          </a:p>
        </p:txBody>
      </p:sp>
    </p:spTree>
    <p:extLst>
      <p:ext uri="{BB962C8B-B14F-4D97-AF65-F5344CB8AC3E}">
        <p14:creationId xmlns:p14="http://schemas.microsoft.com/office/powerpoint/2010/main" val="18336380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A5A8E93A-5BCC-5E65-C079-A3B0A3529323}"/>
              </a:ext>
            </a:extLst>
          </p:cNvPr>
          <p:cNvPicPr>
            <a:picLocks noChangeAspect="1"/>
          </p:cNvPicPr>
          <p:nvPr/>
        </p:nvPicPr>
        <p:blipFill>
          <a:blip r:embed="rId2"/>
          <a:stretch>
            <a:fillRect/>
          </a:stretch>
        </p:blipFill>
        <p:spPr>
          <a:xfrm>
            <a:off x="18287" y="0"/>
            <a:ext cx="12155425" cy="6858000"/>
          </a:xfrm>
          <a:prstGeom prst="rect">
            <a:avLst/>
          </a:prstGeom>
        </p:spPr>
      </p:pic>
      <p:graphicFrame>
        <p:nvGraphicFramePr>
          <p:cNvPr id="5" name="Диаграмма 4">
            <a:extLst>
              <a:ext uri="{FF2B5EF4-FFF2-40B4-BE49-F238E27FC236}">
                <a16:creationId xmlns:a16="http://schemas.microsoft.com/office/drawing/2014/main" id="{4C79EC84-33B5-4491-2978-316A94F901CB}"/>
              </a:ext>
            </a:extLst>
          </p:cNvPr>
          <p:cNvGraphicFramePr/>
          <p:nvPr>
            <p:extLst>
              <p:ext uri="{D42A27DB-BD31-4B8C-83A1-F6EECF244321}">
                <p14:modId xmlns:p14="http://schemas.microsoft.com/office/powerpoint/2010/main" val="1726047980"/>
              </p:ext>
            </p:extLst>
          </p:nvPr>
        </p:nvGraphicFramePr>
        <p:xfrm>
          <a:off x="185442" y="85543"/>
          <a:ext cx="4593871" cy="291868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Таблица 6">
            <a:extLst>
              <a:ext uri="{FF2B5EF4-FFF2-40B4-BE49-F238E27FC236}">
                <a16:creationId xmlns:a16="http://schemas.microsoft.com/office/drawing/2014/main" id="{FF688469-8792-9B64-7C85-6F16C425E62D}"/>
              </a:ext>
            </a:extLst>
          </p:cNvPr>
          <p:cNvGraphicFramePr>
            <a:graphicFrameLocks noGrp="1"/>
          </p:cNvGraphicFramePr>
          <p:nvPr>
            <p:extLst>
              <p:ext uri="{D42A27DB-BD31-4B8C-83A1-F6EECF244321}">
                <p14:modId xmlns:p14="http://schemas.microsoft.com/office/powerpoint/2010/main" val="712880627"/>
              </p:ext>
            </p:extLst>
          </p:nvPr>
        </p:nvGraphicFramePr>
        <p:xfrm>
          <a:off x="4280809" y="325030"/>
          <a:ext cx="1986012" cy="1950720"/>
        </p:xfrm>
        <a:graphic>
          <a:graphicData uri="http://schemas.openxmlformats.org/drawingml/2006/table">
            <a:tbl>
              <a:tblPr firstRow="1" bandRow="1">
                <a:tableStyleId>{5C22544A-7EE6-4342-B048-85BDC9FD1C3A}</a:tableStyleId>
              </a:tblPr>
              <a:tblGrid>
                <a:gridCol w="364022">
                  <a:extLst>
                    <a:ext uri="{9D8B030D-6E8A-4147-A177-3AD203B41FA5}">
                      <a16:colId xmlns:a16="http://schemas.microsoft.com/office/drawing/2014/main" val="2054985929"/>
                    </a:ext>
                  </a:extLst>
                </a:gridCol>
                <a:gridCol w="1621990">
                  <a:extLst>
                    <a:ext uri="{9D8B030D-6E8A-4147-A177-3AD203B41FA5}">
                      <a16:colId xmlns:a16="http://schemas.microsoft.com/office/drawing/2014/main" val="1776085525"/>
                    </a:ext>
                  </a:extLst>
                </a:gridCol>
              </a:tblGrid>
              <a:tr h="200282">
                <a:tc>
                  <a:txBody>
                    <a:bodyPr/>
                    <a:lstStyle/>
                    <a:p>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r>
                        <a:rPr lang="ru-RU" sz="1100" b="0" dirty="0">
                          <a:solidFill>
                            <a:schemeClr val="tx1">
                              <a:lumMod val="95000"/>
                              <a:lumOff val="5000"/>
                            </a:schemeClr>
                          </a:solidFill>
                          <a:latin typeface="Times New Roman" panose="02020603050405020304" pitchFamily="18" charset="0"/>
                          <a:cs typeface="Times New Roman" panose="02020603050405020304" pitchFamily="18" charset="0"/>
                        </a:rPr>
                        <a:t>Общегосударственные вопросы</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26594873"/>
                  </a:ext>
                </a:extLst>
              </a:tr>
              <a:tr h="0">
                <a:tc>
                  <a:txBody>
                    <a:bodyPr/>
                    <a:lstStyle/>
                    <a:p>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CF410"/>
                    </a:solidFill>
                  </a:tcPr>
                </a:tc>
                <a:tc>
                  <a:txBody>
                    <a:bodyPr/>
                    <a:lstStyle/>
                    <a:p>
                      <a:r>
                        <a:rPr lang="ru-RU" sz="1100" dirty="0">
                          <a:latin typeface="Times New Roman" panose="02020603050405020304" pitchFamily="18" charset="0"/>
                          <a:cs typeface="Times New Roman" panose="02020603050405020304" pitchFamily="18" charset="0"/>
                        </a:rPr>
                        <a:t>Образование</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94961153"/>
                  </a:ext>
                </a:extLst>
              </a:tr>
              <a:tr h="200282">
                <a:tc>
                  <a:txBody>
                    <a:bodyPr/>
                    <a:lstStyle/>
                    <a:p>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AAE8"/>
                    </a:solidFill>
                  </a:tcPr>
                </a:tc>
                <a:tc>
                  <a:txBody>
                    <a:bodyPr/>
                    <a:lstStyle/>
                    <a:p>
                      <a:r>
                        <a:rPr lang="ru-RU" sz="1100" dirty="0">
                          <a:latin typeface="Times New Roman" panose="02020603050405020304" pitchFamily="18" charset="0"/>
                          <a:cs typeface="Times New Roman" panose="02020603050405020304" pitchFamily="18" charset="0"/>
                        </a:rPr>
                        <a:t>Культура, кинематография</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1213795"/>
                  </a:ext>
                </a:extLst>
              </a:tr>
              <a:tr h="200282">
                <a:tc>
                  <a:txBody>
                    <a:bodyPr/>
                    <a:lstStyle/>
                    <a:p>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r>
                        <a:rPr lang="ru-RU" sz="1100" dirty="0">
                          <a:latin typeface="Times New Roman" panose="02020603050405020304" pitchFamily="18" charset="0"/>
                          <a:cs typeface="Times New Roman" panose="02020603050405020304" pitchFamily="18" charset="0"/>
                        </a:rPr>
                        <a:t>Социальная политика</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4906086"/>
                  </a:ext>
                </a:extLst>
              </a:tr>
              <a:tr h="200282">
                <a:tc>
                  <a:txBody>
                    <a:bodyPr/>
                    <a:lstStyle/>
                    <a:p>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r>
                        <a:rPr lang="ru-RU" sz="1100" dirty="0">
                          <a:latin typeface="Times New Roman" panose="02020603050405020304" pitchFamily="18" charset="0"/>
                          <a:cs typeface="Times New Roman" panose="02020603050405020304" pitchFamily="18" charset="0"/>
                        </a:rPr>
                        <a:t>Прочие расходы</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7808065"/>
                  </a:ext>
                </a:extLst>
              </a:tr>
            </a:tbl>
          </a:graphicData>
        </a:graphic>
      </p:graphicFrame>
      <p:graphicFrame>
        <p:nvGraphicFramePr>
          <p:cNvPr id="7" name="Диаграмма 6">
            <a:extLst>
              <a:ext uri="{FF2B5EF4-FFF2-40B4-BE49-F238E27FC236}">
                <a16:creationId xmlns:a16="http://schemas.microsoft.com/office/drawing/2014/main" id="{B8933C66-87F9-EC34-5477-A444E610D4F1}"/>
              </a:ext>
            </a:extLst>
          </p:cNvPr>
          <p:cNvGraphicFramePr/>
          <p:nvPr>
            <p:extLst>
              <p:ext uri="{D42A27DB-BD31-4B8C-83A1-F6EECF244321}">
                <p14:modId xmlns:p14="http://schemas.microsoft.com/office/powerpoint/2010/main" val="3582635725"/>
              </p:ext>
            </p:extLst>
          </p:nvPr>
        </p:nvGraphicFramePr>
        <p:xfrm>
          <a:off x="6577744" y="65214"/>
          <a:ext cx="4593871" cy="291868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8" name="Диаграмма 7">
            <a:extLst>
              <a:ext uri="{FF2B5EF4-FFF2-40B4-BE49-F238E27FC236}">
                <a16:creationId xmlns:a16="http://schemas.microsoft.com/office/drawing/2014/main" id="{802E04EC-4970-3A4A-38F1-D1A010B5811B}"/>
              </a:ext>
            </a:extLst>
          </p:cNvPr>
          <p:cNvGraphicFramePr/>
          <p:nvPr>
            <p:extLst>
              <p:ext uri="{D42A27DB-BD31-4B8C-83A1-F6EECF244321}">
                <p14:modId xmlns:p14="http://schemas.microsoft.com/office/powerpoint/2010/main" val="1553936784"/>
              </p:ext>
            </p:extLst>
          </p:nvPr>
        </p:nvGraphicFramePr>
        <p:xfrm>
          <a:off x="18287" y="2844215"/>
          <a:ext cx="4593871" cy="2918682"/>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9" name="Диаграмма 8">
            <a:extLst>
              <a:ext uri="{FF2B5EF4-FFF2-40B4-BE49-F238E27FC236}">
                <a16:creationId xmlns:a16="http://schemas.microsoft.com/office/drawing/2014/main" id="{5443DEFF-4E16-64EE-BD8D-84186368CA6C}"/>
              </a:ext>
            </a:extLst>
          </p:cNvPr>
          <p:cNvGraphicFramePr/>
          <p:nvPr>
            <p:extLst>
              <p:ext uri="{D42A27DB-BD31-4B8C-83A1-F6EECF244321}">
                <p14:modId xmlns:p14="http://schemas.microsoft.com/office/powerpoint/2010/main" val="1271387892"/>
              </p:ext>
            </p:extLst>
          </p:nvPr>
        </p:nvGraphicFramePr>
        <p:xfrm>
          <a:off x="3546933" y="2903891"/>
          <a:ext cx="4593871" cy="2918682"/>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0" name="Диаграмма 9">
            <a:extLst>
              <a:ext uri="{FF2B5EF4-FFF2-40B4-BE49-F238E27FC236}">
                <a16:creationId xmlns:a16="http://schemas.microsoft.com/office/drawing/2014/main" id="{6EBFC9ED-AA3E-BE3B-FDC1-74CCFB1834E0}"/>
              </a:ext>
            </a:extLst>
          </p:cNvPr>
          <p:cNvGraphicFramePr/>
          <p:nvPr>
            <p:extLst>
              <p:ext uri="{D42A27DB-BD31-4B8C-83A1-F6EECF244321}">
                <p14:modId xmlns:p14="http://schemas.microsoft.com/office/powerpoint/2010/main" val="543478394"/>
              </p:ext>
            </p:extLst>
          </p:nvPr>
        </p:nvGraphicFramePr>
        <p:xfrm>
          <a:off x="7206207" y="2903891"/>
          <a:ext cx="4593871" cy="2918682"/>
        </p:xfrm>
        <a:graphic>
          <a:graphicData uri="http://schemas.openxmlformats.org/drawingml/2006/chart">
            <c:chart xmlns:c="http://schemas.openxmlformats.org/drawingml/2006/chart" xmlns:r="http://schemas.openxmlformats.org/officeDocument/2006/relationships" r:id="rId7"/>
          </a:graphicData>
        </a:graphic>
      </p:graphicFrame>
      <p:sp>
        <p:nvSpPr>
          <p:cNvPr id="11" name="TextBox 10">
            <a:extLst>
              <a:ext uri="{FF2B5EF4-FFF2-40B4-BE49-F238E27FC236}">
                <a16:creationId xmlns:a16="http://schemas.microsoft.com/office/drawing/2014/main" id="{548227EA-0B8C-CB13-C13E-729E5474838E}"/>
              </a:ext>
            </a:extLst>
          </p:cNvPr>
          <p:cNvSpPr txBox="1"/>
          <p:nvPr/>
        </p:nvSpPr>
        <p:spPr>
          <a:xfrm>
            <a:off x="4077518" y="5972833"/>
            <a:ext cx="4036962" cy="307777"/>
          </a:xfrm>
          <a:prstGeom prst="rect">
            <a:avLst/>
          </a:prstGeom>
          <a:noFill/>
        </p:spPr>
        <p:txBody>
          <a:bodyPr wrap="square" rtlCol="0">
            <a:spAutoFit/>
          </a:bodyPr>
          <a:lstStyle/>
          <a:p>
            <a:r>
              <a:rPr lang="ru-RU" sz="1400" b="1" dirty="0">
                <a:solidFill>
                  <a:srgbClr val="0000CC"/>
                </a:solidFill>
                <a:latin typeface="Times New Roman" panose="02020603050405020304" pitchFamily="18" charset="0"/>
                <a:cs typeface="Times New Roman" panose="02020603050405020304" pitchFamily="18" charset="0"/>
              </a:rPr>
              <a:t>Распределение расходов округа по отраслям</a:t>
            </a:r>
          </a:p>
        </p:txBody>
      </p:sp>
    </p:spTree>
    <p:extLst>
      <p:ext uri="{BB962C8B-B14F-4D97-AF65-F5344CB8AC3E}">
        <p14:creationId xmlns:p14="http://schemas.microsoft.com/office/powerpoint/2010/main" val="31898430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42974407-71D2-4882-ACCC-91BCA1200316}"/>
              </a:ext>
            </a:extLst>
          </p:cNvPr>
          <p:cNvPicPr>
            <a:picLocks noChangeAspect="1"/>
          </p:cNvPicPr>
          <p:nvPr/>
        </p:nvPicPr>
        <p:blipFill>
          <a:blip r:embed="rId2"/>
          <a:stretch>
            <a:fillRect/>
          </a:stretch>
        </p:blipFill>
        <p:spPr>
          <a:xfrm>
            <a:off x="18287" y="0"/>
            <a:ext cx="12155425" cy="6858000"/>
          </a:xfrm>
          <a:prstGeom prst="rect">
            <a:avLst/>
          </a:prstGeom>
        </p:spPr>
      </p:pic>
      <p:sp>
        <p:nvSpPr>
          <p:cNvPr id="4" name="TextBox 3">
            <a:extLst>
              <a:ext uri="{FF2B5EF4-FFF2-40B4-BE49-F238E27FC236}">
                <a16:creationId xmlns:a16="http://schemas.microsoft.com/office/drawing/2014/main" id="{88C1E1D2-31D2-81E2-E78F-54BAC06BD738}"/>
              </a:ext>
            </a:extLst>
          </p:cNvPr>
          <p:cNvSpPr txBox="1"/>
          <p:nvPr/>
        </p:nvSpPr>
        <p:spPr>
          <a:xfrm>
            <a:off x="155539" y="1911069"/>
            <a:ext cx="3743221" cy="3477875"/>
          </a:xfrm>
          <a:prstGeom prst="rect">
            <a:avLst/>
          </a:prstGeom>
          <a:noFill/>
        </p:spPr>
        <p:txBody>
          <a:bodyPr wrap="square">
            <a:spAutoFit/>
          </a:bodyPr>
          <a:lstStyle/>
          <a:p>
            <a:pPr algn="just"/>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Государственный (муниципальный) долг– обязательства, возникающие из государственных или муниципальных заимствований, гарантий по обязательствам третьих лиц, другие обязательства в соответствии с видами долговых обязательств, установленными Бюджетным кодексом, принятые на себя Российской Федерацией, субъектом Российской Федерации или муниципальным образованием.</a:t>
            </a:r>
          </a:p>
          <a:p>
            <a:pPr algn="just"/>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Структура государственного (муниципального) долга представляет собой группировку долговых обязательств по установленным Бюджетным кодексом Российской Федерации видам долговых обязательств.</a:t>
            </a:r>
          </a:p>
          <a:p>
            <a:pPr algn="just"/>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Долговые обязательства могут существовать в виде обязательств по:</a:t>
            </a:r>
          </a:p>
          <a:p>
            <a:pPr algn="just"/>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государственным (муниципальным) ценным бумагам;</a:t>
            </a:r>
          </a:p>
          <a:p>
            <a:pPr algn="just"/>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бюджетным кредитам, привлеченным в соответствующий бюджет от других бюджетов бюджетной системы Российской Федерации;</a:t>
            </a:r>
          </a:p>
          <a:p>
            <a:pPr algn="just"/>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кредитам, полученным от кредитных организаций;</a:t>
            </a:r>
          </a:p>
          <a:p>
            <a:pPr algn="just"/>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государственным (муниципальным) гарантиям.</a:t>
            </a:r>
          </a:p>
        </p:txBody>
      </p:sp>
      <p:pic>
        <p:nvPicPr>
          <p:cNvPr id="5" name="Рисунок 4">
            <a:extLst>
              <a:ext uri="{FF2B5EF4-FFF2-40B4-BE49-F238E27FC236}">
                <a16:creationId xmlns:a16="http://schemas.microsoft.com/office/drawing/2014/main" id="{00AB87D6-E3F3-FB4F-E195-879802DFC14D}"/>
              </a:ext>
            </a:extLst>
          </p:cNvPr>
          <p:cNvPicPr>
            <a:picLocks noChangeAspect="1"/>
          </p:cNvPicPr>
          <p:nvPr/>
        </p:nvPicPr>
        <p:blipFill>
          <a:blip r:embed="rId3"/>
          <a:stretch>
            <a:fillRect/>
          </a:stretch>
        </p:blipFill>
        <p:spPr>
          <a:xfrm>
            <a:off x="155539" y="206369"/>
            <a:ext cx="3471915" cy="1600200"/>
          </a:xfrm>
          <a:prstGeom prst="rect">
            <a:avLst/>
          </a:prstGeom>
        </p:spPr>
      </p:pic>
      <p:sp>
        <p:nvSpPr>
          <p:cNvPr id="7" name="TextBox 6">
            <a:extLst>
              <a:ext uri="{FF2B5EF4-FFF2-40B4-BE49-F238E27FC236}">
                <a16:creationId xmlns:a16="http://schemas.microsoft.com/office/drawing/2014/main" id="{F60A5E9D-9780-1531-4AC3-B2EC01BD7D29}"/>
              </a:ext>
            </a:extLst>
          </p:cNvPr>
          <p:cNvSpPr txBox="1"/>
          <p:nvPr/>
        </p:nvSpPr>
        <p:spPr>
          <a:xfrm>
            <a:off x="155539" y="5261120"/>
            <a:ext cx="3743220" cy="1554272"/>
          </a:xfrm>
          <a:prstGeom prst="rect">
            <a:avLst/>
          </a:prstGeom>
          <a:noFill/>
        </p:spPr>
        <p:txBody>
          <a:bodyPr wrap="square">
            <a:spAutoFit/>
          </a:bodyPr>
          <a:lstStyle/>
          <a:p>
            <a:pPr algn="just"/>
            <a:r>
              <a:rPr lang="ru-RU" b="0" i="0" dirty="0">
                <a:solidFill>
                  <a:srgbClr val="222222"/>
                </a:solidFill>
                <a:effectLst/>
                <a:latin typeface="Ubuntu" panose="020B0604020202020204" pitchFamily="34" charset="0"/>
              </a:rPr>
              <a:t> </a:t>
            </a:r>
            <a:r>
              <a:rPr lang="ru-RU" sz="1100" b="0" i="0" dirty="0">
                <a:solidFill>
                  <a:srgbClr val="222222"/>
                </a:solidFill>
                <a:effectLst/>
                <a:latin typeface="Times New Roman" panose="02020603050405020304" pitchFamily="18" charset="0"/>
                <a:cs typeface="Times New Roman" panose="02020603050405020304" pitchFamily="18" charset="0"/>
              </a:rPr>
              <a:t>Объем муниципального долга не должен превышать утвержденный решением о местном бюджете на очередной финансовый год и плановый период (очередной финансовый год) общий объем доходов местного бюджета без учета утвержденного объема безвозмездных поступлений и (или) поступлений налоговых доходов по дополнительным нормативам отчислений от налога на доходы физических лиц. (ст.107 БК) </a:t>
            </a:r>
            <a:endParaRPr lang="ru-RU" sz="1100" dirty="0">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5EB94F89-B861-5C14-0732-76599A823EC2}"/>
              </a:ext>
            </a:extLst>
          </p:cNvPr>
          <p:cNvSpPr txBox="1"/>
          <p:nvPr/>
        </p:nvSpPr>
        <p:spPr>
          <a:xfrm>
            <a:off x="3764705" y="191783"/>
            <a:ext cx="8271755" cy="938719"/>
          </a:xfrm>
          <a:prstGeom prst="rect">
            <a:avLst/>
          </a:prstGeom>
          <a:noFill/>
        </p:spPr>
        <p:txBody>
          <a:bodyPr wrap="square">
            <a:spAutoFit/>
          </a:bodyPr>
          <a:lstStyle/>
          <a:p>
            <a:pPr algn="just"/>
            <a:r>
              <a:rPr lang="ru-RU" sz="1100" b="0" i="0" dirty="0">
                <a:solidFill>
                  <a:srgbClr val="000000"/>
                </a:solidFill>
                <a:effectLst/>
                <a:latin typeface="Times New Roman" panose="02020603050405020304" pitchFamily="18" charset="0"/>
              </a:rPr>
              <a:t>Объем расходов на обслуживание государственного долга субъекта Российской Федерации в очередном финансовом году и плановом периоде или муниципального долга в очередном финансовом году (очередном финансовом году и плановом периоде), утвержденный законом (решением) о соответствующем бюджете, по данным отчета об исполнении соответствующего бюджета за отчетный финансовый год не должен превышать 15 процентов объема расходов соответствующего бюджета, за исключением объема расходов, которые осуществляются за счет субвенций, предоставляемых из бюджетов бюджетной системы Российской Федерации. (ст.111 БК)</a:t>
            </a:r>
            <a:endParaRPr lang="ru-RU" sz="1100" dirty="0"/>
          </a:p>
        </p:txBody>
      </p:sp>
      <p:graphicFrame>
        <p:nvGraphicFramePr>
          <p:cNvPr id="10" name="Таблица 9">
            <a:extLst>
              <a:ext uri="{FF2B5EF4-FFF2-40B4-BE49-F238E27FC236}">
                <a16:creationId xmlns:a16="http://schemas.microsoft.com/office/drawing/2014/main" id="{5AA7C3F8-FBE7-528C-7018-5F6D91D95D86}"/>
              </a:ext>
            </a:extLst>
          </p:cNvPr>
          <p:cNvGraphicFramePr>
            <a:graphicFrameLocks noGrp="1"/>
          </p:cNvGraphicFramePr>
          <p:nvPr>
            <p:extLst>
              <p:ext uri="{D42A27DB-BD31-4B8C-83A1-F6EECF244321}">
                <p14:modId xmlns:p14="http://schemas.microsoft.com/office/powerpoint/2010/main" val="1194887056"/>
              </p:ext>
            </p:extLst>
          </p:nvPr>
        </p:nvGraphicFramePr>
        <p:xfrm>
          <a:off x="4036011" y="1227119"/>
          <a:ext cx="8000449" cy="5377200"/>
        </p:xfrm>
        <a:graphic>
          <a:graphicData uri="http://schemas.openxmlformats.org/drawingml/2006/table">
            <a:tbl>
              <a:tblPr>
                <a:tableStyleId>{5C22544A-7EE6-4342-B048-85BDC9FD1C3A}</a:tableStyleId>
              </a:tblPr>
              <a:tblGrid>
                <a:gridCol w="3194308">
                  <a:extLst>
                    <a:ext uri="{9D8B030D-6E8A-4147-A177-3AD203B41FA5}">
                      <a16:colId xmlns:a16="http://schemas.microsoft.com/office/drawing/2014/main" val="1062595641"/>
                    </a:ext>
                  </a:extLst>
                </a:gridCol>
                <a:gridCol w="1033452">
                  <a:extLst>
                    <a:ext uri="{9D8B030D-6E8A-4147-A177-3AD203B41FA5}">
                      <a16:colId xmlns:a16="http://schemas.microsoft.com/office/drawing/2014/main" val="3182904127"/>
                    </a:ext>
                  </a:extLst>
                </a:gridCol>
                <a:gridCol w="942438">
                  <a:extLst>
                    <a:ext uri="{9D8B030D-6E8A-4147-A177-3AD203B41FA5}">
                      <a16:colId xmlns:a16="http://schemas.microsoft.com/office/drawing/2014/main" val="2179761981"/>
                    </a:ext>
                  </a:extLst>
                </a:gridCol>
                <a:gridCol w="1009965">
                  <a:extLst>
                    <a:ext uri="{9D8B030D-6E8A-4147-A177-3AD203B41FA5}">
                      <a16:colId xmlns:a16="http://schemas.microsoft.com/office/drawing/2014/main" val="1124134192"/>
                    </a:ext>
                  </a:extLst>
                </a:gridCol>
                <a:gridCol w="857296">
                  <a:extLst>
                    <a:ext uri="{9D8B030D-6E8A-4147-A177-3AD203B41FA5}">
                      <a16:colId xmlns:a16="http://schemas.microsoft.com/office/drawing/2014/main" val="2484223108"/>
                    </a:ext>
                  </a:extLst>
                </a:gridCol>
                <a:gridCol w="962990">
                  <a:extLst>
                    <a:ext uri="{9D8B030D-6E8A-4147-A177-3AD203B41FA5}">
                      <a16:colId xmlns:a16="http://schemas.microsoft.com/office/drawing/2014/main" val="2662532742"/>
                    </a:ext>
                  </a:extLst>
                </a:gridCol>
              </a:tblGrid>
              <a:tr h="155855">
                <a:tc gridSpan="6">
                  <a:txBody>
                    <a:bodyPr/>
                    <a:lstStyle/>
                    <a:p>
                      <a:pPr algn="ctr" fontAlgn="b"/>
                      <a:r>
                        <a:rPr lang="ru-RU" sz="1000" u="none" strike="noStrike" dirty="0">
                          <a:effectLst/>
                          <a:latin typeface="Times New Roman" panose="02020603050405020304" pitchFamily="18" charset="0"/>
                          <a:cs typeface="Times New Roman" panose="02020603050405020304" pitchFamily="18" charset="0"/>
                        </a:rPr>
                        <a:t>Сведения об объеме муниципального долга Анучинского муниципального округа</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nchor="b"/>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3854206879"/>
                  </a:ext>
                </a:extLst>
              </a:tr>
              <a:tr h="145673">
                <a:tc>
                  <a:txBody>
                    <a:bodyPr/>
                    <a:lstStyle/>
                    <a:p>
                      <a:pPr algn="l" fontAlgn="b"/>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nchor="b"/>
                </a:tc>
                <a:tc>
                  <a:txBody>
                    <a:bodyPr/>
                    <a:lstStyle/>
                    <a:p>
                      <a:pPr algn="l" fontAlgn="b"/>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nchor="b"/>
                </a:tc>
                <a:tc>
                  <a:txBody>
                    <a:bodyPr/>
                    <a:lstStyle/>
                    <a:p>
                      <a:pPr algn="l" fontAlgn="b"/>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nchor="b"/>
                </a:tc>
                <a:tc>
                  <a:txBody>
                    <a:bodyPr/>
                    <a:lstStyle/>
                    <a:p>
                      <a:pPr algn="l" fontAlgn="b"/>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nchor="b"/>
                </a:tc>
                <a:tc>
                  <a:txBody>
                    <a:bodyPr/>
                    <a:lstStyle/>
                    <a:p>
                      <a:pPr algn="l" fontAlgn="b"/>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nchor="b"/>
                </a:tc>
                <a:tc>
                  <a:txBody>
                    <a:bodyPr/>
                    <a:lstStyle/>
                    <a:p>
                      <a:pPr algn="r" fontAlgn="b"/>
                      <a:r>
                        <a:rPr lang="ru-RU" sz="1100" u="none" strike="noStrike" dirty="0">
                          <a:effectLst/>
                          <a:latin typeface="Times New Roman" panose="02020603050405020304" pitchFamily="18" charset="0"/>
                          <a:cs typeface="Times New Roman" panose="02020603050405020304" pitchFamily="18" charset="0"/>
                        </a:rPr>
                        <a:t>(</a:t>
                      </a:r>
                      <a:r>
                        <a:rPr lang="ru-RU" sz="1100" u="none" strike="noStrike" dirty="0" err="1">
                          <a:effectLst/>
                          <a:latin typeface="Times New Roman" panose="02020603050405020304" pitchFamily="18" charset="0"/>
                          <a:cs typeface="Times New Roman" panose="02020603050405020304" pitchFamily="18" charset="0"/>
                        </a:rPr>
                        <a:t>тыс.руб</a:t>
                      </a:r>
                      <a:r>
                        <a:rPr lang="ru-RU" sz="1100" u="none" strike="noStrike" dirty="0">
                          <a:effectLst/>
                          <a:latin typeface="Times New Roman" panose="02020603050405020304" pitchFamily="18" charset="0"/>
                          <a:cs typeface="Times New Roman" panose="02020603050405020304" pitchFamily="18" charset="0"/>
                        </a:rPr>
                        <a:t>.)</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nchor="b"/>
                </a:tc>
                <a:extLst>
                  <a:ext uri="{0D108BD9-81ED-4DB2-BD59-A6C34878D82A}">
                    <a16:rowId xmlns:a16="http://schemas.microsoft.com/office/drawing/2014/main" val="3350521067"/>
                  </a:ext>
                </a:extLst>
              </a:tr>
              <a:tr h="458871">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 </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nchor="b"/>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на 01.01.2022г (факт)</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nchor="ct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на 01.01.2023г (оценка)</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nchor="ctr"/>
                </a:tc>
                <a:tc>
                  <a:txBody>
                    <a:bodyPr/>
                    <a:lstStyle/>
                    <a:p>
                      <a:pPr algn="ctr" fontAlgn="ctr"/>
                      <a:r>
                        <a:rPr lang="ru-RU" sz="1000" u="none" strike="noStrike" dirty="0">
                          <a:effectLst/>
                          <a:latin typeface="Times New Roman" panose="02020603050405020304" pitchFamily="18" charset="0"/>
                          <a:cs typeface="Times New Roman" panose="02020603050405020304" pitchFamily="18" charset="0"/>
                        </a:rPr>
                        <a:t>01.01.2024г план)</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nchor="ctr"/>
                </a:tc>
                <a:tc>
                  <a:txBody>
                    <a:bodyPr/>
                    <a:lstStyle/>
                    <a:p>
                      <a:pPr algn="ctr" fontAlgn="ctr"/>
                      <a:r>
                        <a:rPr lang="ru-RU" sz="1100" u="none" strike="noStrike">
                          <a:effectLst/>
                          <a:latin typeface="Times New Roman" panose="02020603050405020304" pitchFamily="18" charset="0"/>
                          <a:cs typeface="Times New Roman" panose="02020603050405020304" pitchFamily="18" charset="0"/>
                        </a:rPr>
                        <a:t>01.01.2025г (прогноз)</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nchor="ctr"/>
                </a:tc>
                <a:tc>
                  <a:txBody>
                    <a:bodyPr/>
                    <a:lstStyle/>
                    <a:p>
                      <a:pPr algn="ctr" fontAlgn="ctr"/>
                      <a:r>
                        <a:rPr lang="ru-RU" sz="1100" u="none" strike="noStrike" dirty="0">
                          <a:effectLst/>
                          <a:latin typeface="Times New Roman" panose="02020603050405020304" pitchFamily="18" charset="0"/>
                          <a:cs typeface="Times New Roman" panose="02020603050405020304" pitchFamily="18" charset="0"/>
                        </a:rPr>
                        <a:t>01.01.2026г (прогноз)</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nchor="ctr"/>
                </a:tc>
                <a:extLst>
                  <a:ext uri="{0D108BD9-81ED-4DB2-BD59-A6C34878D82A}">
                    <a16:rowId xmlns:a16="http://schemas.microsoft.com/office/drawing/2014/main" val="3917138831"/>
                  </a:ext>
                </a:extLst>
              </a:tr>
              <a:tr h="335049">
                <a:tc>
                  <a:txBody>
                    <a:bodyPr/>
                    <a:lstStyle/>
                    <a:p>
                      <a:pPr algn="just" fontAlgn="t"/>
                      <a:r>
                        <a:rPr lang="ru-RU" sz="1000" u="none" strike="noStrike" dirty="0">
                          <a:effectLst/>
                          <a:latin typeface="Times New Roman" panose="02020603050405020304" pitchFamily="18" charset="0"/>
                          <a:cs typeface="Times New Roman" panose="02020603050405020304" pitchFamily="18" charset="0"/>
                        </a:rPr>
                        <a:t>Муниципальный внутренний долг  на 01 января соответствующего года</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100" u="none" strike="noStrike">
                          <a:effectLst/>
                          <a:latin typeface="Times New Roman" panose="02020603050405020304" pitchFamily="18" charset="0"/>
                          <a:cs typeface="Times New Roman" panose="02020603050405020304" pitchFamily="18" charset="0"/>
                        </a:rPr>
                        <a:t>0,00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100" u="none" strike="noStrike">
                          <a:effectLst/>
                          <a:latin typeface="Times New Roman" panose="02020603050405020304" pitchFamily="18" charset="0"/>
                          <a:cs typeface="Times New Roman" panose="02020603050405020304" pitchFamily="18" charset="0"/>
                        </a:rPr>
                        <a:t>0,00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extLst>
                  <a:ext uri="{0D108BD9-81ED-4DB2-BD59-A6C34878D82A}">
                    <a16:rowId xmlns:a16="http://schemas.microsoft.com/office/drawing/2014/main" val="64700411"/>
                  </a:ext>
                </a:extLst>
              </a:tr>
              <a:tr h="174809">
                <a:tc>
                  <a:txBody>
                    <a:bodyPr/>
                    <a:lstStyle/>
                    <a:p>
                      <a:pPr algn="just" fontAlgn="t"/>
                      <a:r>
                        <a:rPr lang="ru-RU" sz="1000" u="none" strike="noStrike">
                          <a:effectLst/>
                          <a:latin typeface="Times New Roman" panose="02020603050405020304" pitchFamily="18" charset="0"/>
                          <a:cs typeface="Times New Roman" panose="02020603050405020304" pitchFamily="18" charset="0"/>
                        </a:rPr>
                        <a:t>1. Муниципальные ценные бумаги:</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100" u="none" strike="noStrike">
                          <a:effectLst/>
                          <a:latin typeface="Times New Roman" panose="02020603050405020304" pitchFamily="18" charset="0"/>
                          <a:cs typeface="Times New Roman" panose="02020603050405020304" pitchFamily="18" charset="0"/>
                        </a:rPr>
                        <a:t>0,00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100" u="none" strike="noStrike" dirty="0">
                          <a:effectLst/>
                          <a:latin typeface="Times New Roman" panose="02020603050405020304" pitchFamily="18" charset="0"/>
                          <a:cs typeface="Times New Roman" panose="02020603050405020304" pitchFamily="18" charset="0"/>
                        </a:rPr>
                        <a:t>0,00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extLst>
                  <a:ext uri="{0D108BD9-81ED-4DB2-BD59-A6C34878D82A}">
                    <a16:rowId xmlns:a16="http://schemas.microsoft.com/office/drawing/2014/main" val="2699152565"/>
                  </a:ext>
                </a:extLst>
              </a:tr>
              <a:tr h="160240">
                <a:tc>
                  <a:txBody>
                    <a:bodyPr/>
                    <a:lstStyle/>
                    <a:p>
                      <a:pPr algn="just" fontAlgn="t"/>
                      <a:r>
                        <a:rPr lang="ru-RU" sz="1000" u="none" strike="noStrike" dirty="0">
                          <a:effectLst/>
                          <a:latin typeface="Times New Roman" panose="02020603050405020304" pitchFamily="18" charset="0"/>
                          <a:cs typeface="Times New Roman" panose="02020603050405020304" pitchFamily="18" charset="0"/>
                        </a:rPr>
                        <a:t>- привлечение средств от размещения ценных бумаг</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100" u="none" strike="noStrike">
                          <a:effectLst/>
                          <a:latin typeface="Times New Roman" panose="02020603050405020304" pitchFamily="18" charset="0"/>
                          <a:cs typeface="Times New Roman" panose="02020603050405020304" pitchFamily="18" charset="0"/>
                        </a:rPr>
                        <a:t>0,00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100" u="none" strike="noStrike">
                          <a:effectLst/>
                          <a:latin typeface="Times New Roman" panose="02020603050405020304" pitchFamily="18" charset="0"/>
                          <a:cs typeface="Times New Roman" panose="02020603050405020304" pitchFamily="18" charset="0"/>
                        </a:rPr>
                        <a:t>0,00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extLst>
                  <a:ext uri="{0D108BD9-81ED-4DB2-BD59-A6C34878D82A}">
                    <a16:rowId xmlns:a16="http://schemas.microsoft.com/office/drawing/2014/main" val="3267750821"/>
                  </a:ext>
                </a:extLst>
              </a:tr>
              <a:tr h="174809">
                <a:tc>
                  <a:txBody>
                    <a:bodyPr/>
                    <a:lstStyle/>
                    <a:p>
                      <a:pPr algn="just" fontAlgn="t"/>
                      <a:r>
                        <a:rPr lang="ru-RU" sz="1000" u="none" strike="noStrike">
                          <a:effectLst/>
                          <a:latin typeface="Times New Roman" panose="02020603050405020304" pitchFamily="18" charset="0"/>
                          <a:cs typeface="Times New Roman" panose="02020603050405020304" pitchFamily="18" charset="0"/>
                        </a:rPr>
                        <a:t>- погашение номинальной стоимости ценных бумаг</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100" u="none" strike="noStrike">
                          <a:effectLst/>
                          <a:latin typeface="Times New Roman" panose="02020603050405020304" pitchFamily="18" charset="0"/>
                          <a:cs typeface="Times New Roman" panose="02020603050405020304" pitchFamily="18" charset="0"/>
                        </a:rPr>
                        <a:t>0,00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100" u="none" strike="noStrike">
                          <a:effectLst/>
                          <a:latin typeface="Times New Roman" panose="02020603050405020304" pitchFamily="18" charset="0"/>
                          <a:cs typeface="Times New Roman" panose="02020603050405020304" pitchFamily="18" charset="0"/>
                        </a:rPr>
                        <a:t>0,00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extLst>
                  <a:ext uri="{0D108BD9-81ED-4DB2-BD59-A6C34878D82A}">
                    <a16:rowId xmlns:a16="http://schemas.microsoft.com/office/drawing/2014/main" val="1853749309"/>
                  </a:ext>
                </a:extLst>
              </a:tr>
              <a:tr h="327765">
                <a:tc>
                  <a:txBody>
                    <a:bodyPr/>
                    <a:lstStyle/>
                    <a:p>
                      <a:pPr algn="just" fontAlgn="t"/>
                      <a:r>
                        <a:rPr lang="ru-RU" sz="1000" u="none" strike="noStrike">
                          <a:effectLst/>
                          <a:latin typeface="Times New Roman" panose="02020603050405020304" pitchFamily="18" charset="0"/>
                          <a:cs typeface="Times New Roman" panose="02020603050405020304" pitchFamily="18" charset="0"/>
                        </a:rPr>
                        <a:t>2. Кредиты, полученные от кредитных организаций:</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100" u="none" strike="noStrike">
                          <a:effectLst/>
                          <a:latin typeface="Times New Roman" panose="02020603050405020304" pitchFamily="18" charset="0"/>
                          <a:cs typeface="Times New Roman" panose="02020603050405020304" pitchFamily="18" charset="0"/>
                        </a:rPr>
                        <a:t>0,00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100" u="none" strike="noStrike" dirty="0">
                          <a:effectLst/>
                          <a:latin typeface="Times New Roman" panose="02020603050405020304" pitchFamily="18" charset="0"/>
                          <a:cs typeface="Times New Roman" panose="02020603050405020304" pitchFamily="18" charset="0"/>
                        </a:rPr>
                        <a:t>0,00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extLst>
                  <a:ext uri="{0D108BD9-81ED-4DB2-BD59-A6C34878D82A}">
                    <a16:rowId xmlns:a16="http://schemas.microsoft.com/office/drawing/2014/main" val="3743274156"/>
                  </a:ext>
                </a:extLst>
              </a:tr>
              <a:tr h="225793">
                <a:tc>
                  <a:txBody>
                    <a:bodyPr/>
                    <a:lstStyle/>
                    <a:p>
                      <a:pPr algn="just" fontAlgn="t"/>
                      <a:r>
                        <a:rPr lang="ru-RU" sz="1000" u="none" strike="noStrike" dirty="0">
                          <a:effectLst/>
                          <a:latin typeface="Times New Roman" panose="02020603050405020304" pitchFamily="18" charset="0"/>
                          <a:cs typeface="Times New Roman" panose="02020603050405020304" pitchFamily="18" charset="0"/>
                        </a:rPr>
                        <a:t>- привлечение кредитов</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100" u="none" strike="noStrike">
                          <a:effectLst/>
                          <a:latin typeface="Times New Roman" panose="02020603050405020304" pitchFamily="18" charset="0"/>
                          <a:cs typeface="Times New Roman" panose="02020603050405020304" pitchFamily="18" charset="0"/>
                        </a:rPr>
                        <a:t>0,00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100" u="none" strike="noStrike" dirty="0">
                          <a:effectLst/>
                          <a:latin typeface="Times New Roman" panose="02020603050405020304" pitchFamily="18" charset="0"/>
                          <a:cs typeface="Times New Roman" panose="02020603050405020304" pitchFamily="18" charset="0"/>
                        </a:rPr>
                        <a:t>0,00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extLst>
                  <a:ext uri="{0D108BD9-81ED-4DB2-BD59-A6C34878D82A}">
                    <a16:rowId xmlns:a16="http://schemas.microsoft.com/office/drawing/2014/main" val="2963690166"/>
                  </a:ext>
                </a:extLst>
              </a:tr>
              <a:tr h="196659">
                <a:tc>
                  <a:txBody>
                    <a:bodyPr/>
                    <a:lstStyle/>
                    <a:p>
                      <a:pPr algn="just" fontAlgn="t"/>
                      <a:r>
                        <a:rPr lang="ru-RU" sz="1000" u="none" strike="noStrike">
                          <a:effectLst/>
                          <a:latin typeface="Times New Roman" panose="02020603050405020304" pitchFamily="18" charset="0"/>
                          <a:cs typeface="Times New Roman" panose="02020603050405020304" pitchFamily="18" charset="0"/>
                        </a:rPr>
                        <a:t>- погашение основной суммы долга</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100" u="none" strike="noStrike">
                          <a:effectLst/>
                          <a:latin typeface="Times New Roman" panose="02020603050405020304" pitchFamily="18" charset="0"/>
                          <a:cs typeface="Times New Roman" panose="02020603050405020304" pitchFamily="18" charset="0"/>
                        </a:rPr>
                        <a:t>0,00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100" u="none" strike="noStrike">
                          <a:effectLst/>
                          <a:latin typeface="Times New Roman" panose="02020603050405020304" pitchFamily="18" charset="0"/>
                          <a:cs typeface="Times New Roman" panose="02020603050405020304" pitchFamily="18" charset="0"/>
                        </a:rPr>
                        <a:t>0,00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extLst>
                  <a:ext uri="{0D108BD9-81ED-4DB2-BD59-A6C34878D82A}">
                    <a16:rowId xmlns:a16="http://schemas.microsoft.com/office/drawing/2014/main" val="214867527"/>
                  </a:ext>
                </a:extLst>
              </a:tr>
              <a:tr h="335049">
                <a:tc>
                  <a:txBody>
                    <a:bodyPr/>
                    <a:lstStyle/>
                    <a:p>
                      <a:pPr algn="just" fontAlgn="t"/>
                      <a:r>
                        <a:rPr lang="ru-RU" sz="1000" u="none" strike="noStrike">
                          <a:effectLst/>
                          <a:latin typeface="Times New Roman" panose="02020603050405020304" pitchFamily="18" charset="0"/>
                          <a:cs typeface="Times New Roman" panose="02020603050405020304" pitchFamily="18" charset="0"/>
                        </a:rPr>
                        <a:t>3. Бюджетные кредиты, привличенные от других бюджетов бюджетной системы РФ:</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100" u="none" strike="noStrike">
                          <a:effectLst/>
                          <a:latin typeface="Times New Roman" panose="02020603050405020304" pitchFamily="18" charset="0"/>
                          <a:cs typeface="Times New Roman" panose="02020603050405020304" pitchFamily="18" charset="0"/>
                        </a:rPr>
                        <a:t>0,00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100" u="none" strike="noStrike" dirty="0">
                          <a:effectLst/>
                          <a:latin typeface="Times New Roman" panose="02020603050405020304" pitchFamily="18" charset="0"/>
                          <a:cs typeface="Times New Roman" panose="02020603050405020304" pitchFamily="18" charset="0"/>
                        </a:rPr>
                        <a:t>0,00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extLst>
                  <a:ext uri="{0D108BD9-81ED-4DB2-BD59-A6C34878D82A}">
                    <a16:rowId xmlns:a16="http://schemas.microsoft.com/office/drawing/2014/main" val="2149360118"/>
                  </a:ext>
                </a:extLst>
              </a:tr>
              <a:tr h="218510">
                <a:tc>
                  <a:txBody>
                    <a:bodyPr/>
                    <a:lstStyle/>
                    <a:p>
                      <a:pPr algn="just" fontAlgn="t"/>
                      <a:r>
                        <a:rPr lang="ru-RU" sz="1000" u="none" strike="noStrike">
                          <a:effectLst/>
                          <a:latin typeface="Times New Roman" panose="02020603050405020304" pitchFamily="18" charset="0"/>
                          <a:cs typeface="Times New Roman" panose="02020603050405020304" pitchFamily="18" charset="0"/>
                        </a:rPr>
                        <a:t>- привлечение кредитов</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100" u="none" strike="noStrike">
                          <a:effectLst/>
                          <a:latin typeface="Times New Roman" panose="02020603050405020304" pitchFamily="18" charset="0"/>
                          <a:cs typeface="Times New Roman" panose="02020603050405020304" pitchFamily="18" charset="0"/>
                        </a:rPr>
                        <a:t>0,00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100" u="none" strike="noStrike" dirty="0">
                          <a:effectLst/>
                          <a:latin typeface="Times New Roman" panose="02020603050405020304" pitchFamily="18" charset="0"/>
                          <a:cs typeface="Times New Roman" panose="02020603050405020304" pitchFamily="18" charset="0"/>
                        </a:rPr>
                        <a:t>0,00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extLst>
                  <a:ext uri="{0D108BD9-81ED-4DB2-BD59-A6C34878D82A}">
                    <a16:rowId xmlns:a16="http://schemas.microsoft.com/office/drawing/2014/main" val="3322355624"/>
                  </a:ext>
                </a:extLst>
              </a:tr>
              <a:tr h="203943">
                <a:tc>
                  <a:txBody>
                    <a:bodyPr/>
                    <a:lstStyle/>
                    <a:p>
                      <a:pPr algn="just" fontAlgn="t"/>
                      <a:r>
                        <a:rPr lang="ru-RU" sz="1000" u="none" strike="noStrike">
                          <a:effectLst/>
                          <a:latin typeface="Times New Roman" panose="02020603050405020304" pitchFamily="18" charset="0"/>
                          <a:cs typeface="Times New Roman" panose="02020603050405020304" pitchFamily="18" charset="0"/>
                        </a:rPr>
                        <a:t>- погашение основной суммы долга</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100" u="none" strike="noStrike">
                          <a:effectLst/>
                          <a:latin typeface="Times New Roman" panose="02020603050405020304" pitchFamily="18" charset="0"/>
                          <a:cs typeface="Times New Roman" panose="02020603050405020304" pitchFamily="18" charset="0"/>
                        </a:rPr>
                        <a:t>0,00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100" u="none" strike="noStrike" dirty="0">
                          <a:effectLst/>
                          <a:latin typeface="Times New Roman" panose="02020603050405020304" pitchFamily="18" charset="0"/>
                          <a:cs typeface="Times New Roman" panose="02020603050405020304" pitchFamily="18" charset="0"/>
                        </a:rPr>
                        <a:t>0,00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extLst>
                  <a:ext uri="{0D108BD9-81ED-4DB2-BD59-A6C34878D82A}">
                    <a16:rowId xmlns:a16="http://schemas.microsoft.com/office/drawing/2014/main" val="3152460649"/>
                  </a:ext>
                </a:extLst>
              </a:tr>
              <a:tr h="233078">
                <a:tc>
                  <a:txBody>
                    <a:bodyPr/>
                    <a:lstStyle/>
                    <a:p>
                      <a:pPr algn="just" fontAlgn="t"/>
                      <a:r>
                        <a:rPr lang="ru-RU" sz="1000" u="none" strike="noStrike">
                          <a:effectLst/>
                          <a:latin typeface="Times New Roman" panose="02020603050405020304" pitchFamily="18" charset="0"/>
                          <a:cs typeface="Times New Roman" panose="02020603050405020304" pitchFamily="18" charset="0"/>
                        </a:rPr>
                        <a:t>4. Муниципальные гарантии</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100" u="none" strike="noStrike">
                          <a:effectLst/>
                          <a:latin typeface="Times New Roman" panose="02020603050405020304" pitchFamily="18" charset="0"/>
                          <a:cs typeface="Times New Roman" panose="02020603050405020304" pitchFamily="18" charset="0"/>
                        </a:rPr>
                        <a:t>0,00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100" u="none" strike="noStrike" dirty="0">
                          <a:effectLst/>
                          <a:latin typeface="Times New Roman" panose="02020603050405020304" pitchFamily="18" charset="0"/>
                          <a:cs typeface="Times New Roman" panose="02020603050405020304" pitchFamily="18" charset="0"/>
                        </a:rPr>
                        <a:t>0,00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extLst>
                  <a:ext uri="{0D108BD9-81ED-4DB2-BD59-A6C34878D82A}">
                    <a16:rowId xmlns:a16="http://schemas.microsoft.com/office/drawing/2014/main" val="1643466375"/>
                  </a:ext>
                </a:extLst>
              </a:tr>
              <a:tr h="240362">
                <a:tc>
                  <a:txBody>
                    <a:bodyPr/>
                    <a:lstStyle/>
                    <a:p>
                      <a:pPr algn="just" fontAlgn="t"/>
                      <a:r>
                        <a:rPr lang="ru-RU" sz="1000" u="none" strike="noStrike">
                          <a:effectLst/>
                          <a:latin typeface="Times New Roman" panose="02020603050405020304" pitchFamily="18" charset="0"/>
                          <a:cs typeface="Times New Roman" panose="02020603050405020304" pitchFamily="18" charset="0"/>
                        </a:rPr>
                        <a:t>- предоставление  муниципальных гарантий</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100" u="none" strike="noStrike">
                          <a:effectLst/>
                          <a:latin typeface="Times New Roman" panose="02020603050405020304" pitchFamily="18" charset="0"/>
                          <a:cs typeface="Times New Roman" panose="02020603050405020304" pitchFamily="18" charset="0"/>
                        </a:rPr>
                        <a:t>0,00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100" u="none" strike="noStrike" dirty="0">
                          <a:effectLst/>
                          <a:latin typeface="Times New Roman" panose="02020603050405020304" pitchFamily="18" charset="0"/>
                          <a:cs typeface="Times New Roman" panose="02020603050405020304" pitchFamily="18" charset="0"/>
                        </a:rPr>
                        <a:t>0,00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extLst>
                  <a:ext uri="{0D108BD9-81ED-4DB2-BD59-A6C34878D82A}">
                    <a16:rowId xmlns:a16="http://schemas.microsoft.com/office/drawing/2014/main" val="1621420223"/>
                  </a:ext>
                </a:extLst>
              </a:tr>
              <a:tr h="203943">
                <a:tc>
                  <a:txBody>
                    <a:bodyPr/>
                    <a:lstStyle/>
                    <a:p>
                      <a:pPr algn="just" fontAlgn="t"/>
                      <a:r>
                        <a:rPr lang="ru-RU" sz="1000" u="none" strike="noStrike">
                          <a:effectLst/>
                          <a:latin typeface="Times New Roman" panose="02020603050405020304" pitchFamily="18" charset="0"/>
                          <a:cs typeface="Times New Roman" panose="02020603050405020304" pitchFamily="18" charset="0"/>
                        </a:rPr>
                        <a:t>- исполнение муниципальных гарантий</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100" u="none" strike="noStrike">
                          <a:effectLst/>
                          <a:latin typeface="Times New Roman" panose="02020603050405020304" pitchFamily="18" charset="0"/>
                          <a:cs typeface="Times New Roman" panose="02020603050405020304" pitchFamily="18" charset="0"/>
                        </a:rPr>
                        <a:t>0,00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100" u="none" strike="noStrike">
                          <a:effectLst/>
                          <a:latin typeface="Times New Roman" panose="02020603050405020304" pitchFamily="18" charset="0"/>
                          <a:cs typeface="Times New Roman" panose="02020603050405020304" pitchFamily="18" charset="0"/>
                        </a:rPr>
                        <a:t>0,00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extLst>
                  <a:ext uri="{0D108BD9-81ED-4DB2-BD59-A6C34878D82A}">
                    <a16:rowId xmlns:a16="http://schemas.microsoft.com/office/drawing/2014/main" val="2912079149"/>
                  </a:ext>
                </a:extLst>
              </a:tr>
              <a:tr h="386035">
                <a:tc>
                  <a:txBody>
                    <a:bodyPr/>
                    <a:lstStyle/>
                    <a:p>
                      <a:pPr algn="just" fontAlgn="t"/>
                      <a:r>
                        <a:rPr lang="ru-RU" sz="1000" u="none" strike="noStrike">
                          <a:effectLst/>
                          <a:latin typeface="Times New Roman" panose="02020603050405020304" pitchFamily="18" charset="0"/>
                          <a:cs typeface="Times New Roman" panose="02020603050405020304" pitchFamily="18" charset="0"/>
                        </a:rPr>
                        <a:t>5. Объем иных непогашенных долговых обязательст муниципального образования</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100" u="none" strike="noStrike">
                          <a:effectLst/>
                          <a:latin typeface="Times New Roman" panose="02020603050405020304" pitchFamily="18" charset="0"/>
                          <a:cs typeface="Times New Roman" panose="02020603050405020304" pitchFamily="18" charset="0"/>
                        </a:rPr>
                        <a:t>0,00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100" u="none" strike="noStrike" dirty="0">
                          <a:effectLst/>
                          <a:latin typeface="Times New Roman" panose="02020603050405020304" pitchFamily="18" charset="0"/>
                          <a:cs typeface="Times New Roman" panose="02020603050405020304" pitchFamily="18" charset="0"/>
                        </a:rPr>
                        <a:t>0,00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extLst>
                  <a:ext uri="{0D108BD9-81ED-4DB2-BD59-A6C34878D82A}">
                    <a16:rowId xmlns:a16="http://schemas.microsoft.com/office/drawing/2014/main" val="2592024584"/>
                  </a:ext>
                </a:extLst>
              </a:tr>
              <a:tr h="378751">
                <a:tc>
                  <a:txBody>
                    <a:bodyPr/>
                    <a:lstStyle/>
                    <a:p>
                      <a:pPr algn="just" fontAlgn="t"/>
                      <a:r>
                        <a:rPr lang="ru-RU" sz="1000" u="none" strike="noStrike">
                          <a:effectLst/>
                          <a:latin typeface="Times New Roman" panose="02020603050405020304" pitchFamily="18" charset="0"/>
                          <a:cs typeface="Times New Roman" panose="02020603050405020304" pitchFamily="18" charset="0"/>
                        </a:rPr>
                        <a:t>Верхний предел муниципального внутреннего долга на 01 января соответствующего года, всего</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100" u="none" strike="noStrike" dirty="0">
                          <a:effectLst/>
                          <a:latin typeface="Times New Roman" panose="02020603050405020304" pitchFamily="18" charset="0"/>
                          <a:cs typeface="Times New Roman" panose="02020603050405020304" pitchFamily="18" charset="0"/>
                        </a:rPr>
                        <a:t>0,00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100" u="none" strike="noStrike" dirty="0">
                          <a:effectLst/>
                          <a:latin typeface="Times New Roman" panose="02020603050405020304" pitchFamily="18" charset="0"/>
                          <a:cs typeface="Times New Roman" panose="02020603050405020304" pitchFamily="18" charset="0"/>
                        </a:rPr>
                        <a:t>0,00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extLst>
                  <a:ext uri="{0D108BD9-81ED-4DB2-BD59-A6C34878D82A}">
                    <a16:rowId xmlns:a16="http://schemas.microsoft.com/office/drawing/2014/main" val="2916504435"/>
                  </a:ext>
                </a:extLst>
              </a:tr>
              <a:tr h="240362">
                <a:tc>
                  <a:txBody>
                    <a:bodyPr/>
                    <a:lstStyle/>
                    <a:p>
                      <a:pPr algn="just" fontAlgn="t"/>
                      <a:r>
                        <a:rPr lang="ru-RU" sz="1000" u="none" strike="noStrike">
                          <a:effectLst/>
                          <a:latin typeface="Times New Roman" panose="02020603050405020304" pitchFamily="18" charset="0"/>
                          <a:cs typeface="Times New Roman" panose="02020603050405020304" pitchFamily="18" charset="0"/>
                        </a:rPr>
                        <a:t>в том числе по муниципальным гарантиям</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100" u="none" strike="noStrike" dirty="0">
                          <a:effectLst/>
                          <a:latin typeface="Times New Roman" panose="02020603050405020304" pitchFamily="18" charset="0"/>
                          <a:cs typeface="Times New Roman" panose="02020603050405020304" pitchFamily="18" charset="0"/>
                        </a:rPr>
                        <a:t>0,00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a:txBody>
                    <a:bodyPr/>
                    <a:lstStyle/>
                    <a:p>
                      <a:pPr algn="ctr" fontAlgn="t"/>
                      <a:r>
                        <a:rPr lang="ru-RU" sz="1100" u="none" strike="noStrike" dirty="0">
                          <a:effectLst/>
                          <a:latin typeface="Times New Roman" panose="02020603050405020304" pitchFamily="18" charset="0"/>
                          <a:cs typeface="Times New Roman" panose="02020603050405020304" pitchFamily="18" charset="0"/>
                        </a:rPr>
                        <a:t>0,00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extLst>
                  <a:ext uri="{0D108BD9-81ED-4DB2-BD59-A6C34878D82A}">
                    <a16:rowId xmlns:a16="http://schemas.microsoft.com/office/drawing/2014/main" val="4050965827"/>
                  </a:ext>
                </a:extLst>
              </a:tr>
              <a:tr h="145673">
                <a:tc>
                  <a:txBody>
                    <a:bodyPr/>
                    <a:lstStyle/>
                    <a:p>
                      <a:pPr algn="l" fontAlgn="b"/>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nchor="b"/>
                </a:tc>
                <a:tc>
                  <a:txBody>
                    <a:bodyPr/>
                    <a:lstStyle/>
                    <a:p>
                      <a:pPr algn="l" fontAlgn="b"/>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nchor="b"/>
                </a:tc>
                <a:tc>
                  <a:txBody>
                    <a:bodyPr/>
                    <a:lstStyle/>
                    <a:p>
                      <a:pPr algn="l" fontAlgn="b"/>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nchor="b"/>
                </a:tc>
                <a:tc>
                  <a:txBody>
                    <a:bodyPr/>
                    <a:lstStyle/>
                    <a:p>
                      <a:pPr algn="l" fontAlgn="b"/>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5977" marR="5977" marT="5977" marB="0" anchor="b"/>
                </a:tc>
                <a:tc>
                  <a:txBody>
                    <a:bodyPr/>
                    <a:lstStyle/>
                    <a:p>
                      <a:pPr algn="l" fontAlgn="b"/>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nchor="b"/>
                </a:tc>
                <a:tc>
                  <a:txBody>
                    <a:bodyPr/>
                    <a:lstStyle/>
                    <a:p>
                      <a:pPr algn="l" fontAlgn="b"/>
                      <a:endParaRPr lang="ru-RU" sz="1100" b="0" i="0" u="none" strike="noStrike" dirty="0">
                        <a:solidFill>
                          <a:srgbClr val="000000"/>
                        </a:solidFill>
                        <a:effectLst/>
                        <a:latin typeface="Calibri" panose="020F0502020204030204" pitchFamily="34" charset="0"/>
                      </a:endParaRPr>
                    </a:p>
                  </a:txBody>
                  <a:tcPr marL="5977" marR="5977" marT="5977" marB="0" anchor="b"/>
                </a:tc>
                <a:extLst>
                  <a:ext uri="{0D108BD9-81ED-4DB2-BD59-A6C34878D82A}">
                    <a16:rowId xmlns:a16="http://schemas.microsoft.com/office/drawing/2014/main" val="1770496402"/>
                  </a:ext>
                </a:extLst>
              </a:tr>
              <a:tr h="364184">
                <a:tc gridSpan="6">
                  <a:txBody>
                    <a:bodyPr/>
                    <a:lstStyle/>
                    <a:p>
                      <a:pPr algn="l" fontAlgn="t"/>
                      <a:r>
                        <a:rPr lang="ru-RU" sz="1000" u="none" strike="noStrike" dirty="0">
                          <a:effectLst/>
                          <a:latin typeface="Times New Roman" panose="02020603050405020304" pitchFamily="18" charset="0"/>
                          <a:cs typeface="Times New Roman" panose="02020603050405020304" pitchFamily="18" charset="0"/>
                        </a:rPr>
                        <a:t>В проекте решения о бюджете на 2023 год и плановый период 2024 и 2025 годов ограничения по предельному объему муниципального долга и верхнего предельного муниципального долга отсутствуют.</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977" marR="5977" marT="5977" marB="0"/>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12950254"/>
                  </a:ext>
                </a:extLst>
              </a:tr>
            </a:tbl>
          </a:graphicData>
        </a:graphic>
      </p:graphicFrame>
    </p:spTree>
    <p:extLst>
      <p:ext uri="{BB962C8B-B14F-4D97-AF65-F5344CB8AC3E}">
        <p14:creationId xmlns:p14="http://schemas.microsoft.com/office/powerpoint/2010/main" val="26483181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3B98EBFF-1B2D-E14D-9400-F15620840AA6}"/>
              </a:ext>
            </a:extLst>
          </p:cNvPr>
          <p:cNvPicPr>
            <a:picLocks noChangeAspect="1"/>
          </p:cNvPicPr>
          <p:nvPr/>
        </p:nvPicPr>
        <p:blipFill>
          <a:blip r:embed="rId2"/>
          <a:stretch>
            <a:fillRect/>
          </a:stretch>
        </p:blipFill>
        <p:spPr>
          <a:xfrm>
            <a:off x="18287" y="0"/>
            <a:ext cx="12155425" cy="6858000"/>
          </a:xfrm>
          <a:prstGeom prst="rect">
            <a:avLst/>
          </a:prstGeom>
        </p:spPr>
      </p:pic>
      <p:sp>
        <p:nvSpPr>
          <p:cNvPr id="4" name="TextBox 3">
            <a:extLst>
              <a:ext uri="{FF2B5EF4-FFF2-40B4-BE49-F238E27FC236}">
                <a16:creationId xmlns:a16="http://schemas.microsoft.com/office/drawing/2014/main" id="{DAF56EA4-8CF4-217F-32E7-1A834951994E}"/>
              </a:ext>
            </a:extLst>
          </p:cNvPr>
          <p:cNvSpPr txBox="1"/>
          <p:nvPr/>
        </p:nvSpPr>
        <p:spPr>
          <a:xfrm>
            <a:off x="1946188" y="83889"/>
            <a:ext cx="10147185" cy="1384995"/>
          </a:xfrm>
          <a:prstGeom prst="rect">
            <a:avLst/>
          </a:prstGeom>
          <a:noFill/>
        </p:spPr>
        <p:txBody>
          <a:bodyPr wrap="square">
            <a:spAutoFit/>
          </a:bodyPr>
          <a:lstStyle/>
          <a:p>
            <a:pPr algn="just"/>
            <a:r>
              <a:rPr lang="ru-RU" sz="1200" b="1" i="0" dirty="0">
                <a:solidFill>
                  <a:srgbClr val="FF0000"/>
                </a:solidFill>
                <a:effectLst/>
                <a:latin typeface="Times New Roman" panose="02020603050405020304" pitchFamily="18" charset="0"/>
                <a:cs typeface="Times New Roman" panose="02020603050405020304" pitchFamily="18" charset="0"/>
              </a:rPr>
              <a:t>Публичные нормативные обязательства </a:t>
            </a:r>
            <a:r>
              <a:rPr lang="ru-RU" sz="1200" b="0" i="0" dirty="0">
                <a:solidFill>
                  <a:srgbClr val="222222"/>
                </a:solidFill>
                <a:effectLst/>
                <a:latin typeface="Times New Roman" panose="02020603050405020304" pitchFamily="18" charset="0"/>
                <a:cs typeface="Times New Roman" panose="02020603050405020304" pitchFamily="18" charset="0"/>
              </a:rPr>
              <a:t>- публичные обязательства перед физическим лицом, подлежащие исполнению в денежной форме в установленном соответствующим законом, иным нормативным правовым актом размере или имеющие установленный порядок его индексации, за исключением выплат физическому лицу, предусмотренных статусом государственных (муниципальных) служащих, а также лиц, замещающих государственные должности Российской Федерации, государственные должности субъектов Российской Федерации, муниципальные должности, работников казенных учреждений, военнослужащих, проходящих военную службу по призыву (обладающих статусом военнослужащих, проходящих военную службу по призыву), лиц, обучающихся в государственных или муниципальных организациях, осуществляющих образовательную деятельность.</a:t>
            </a:r>
            <a:endParaRPr lang="ru-RU" sz="1200" dirty="0">
              <a:latin typeface="Times New Roman" panose="02020603050405020304" pitchFamily="18" charset="0"/>
              <a:cs typeface="Times New Roman" panose="02020603050405020304" pitchFamily="18" charset="0"/>
            </a:endParaRPr>
          </a:p>
        </p:txBody>
      </p:sp>
      <p:pic>
        <p:nvPicPr>
          <p:cNvPr id="5" name="Рисунок 4">
            <a:extLst>
              <a:ext uri="{FF2B5EF4-FFF2-40B4-BE49-F238E27FC236}">
                <a16:creationId xmlns:a16="http://schemas.microsoft.com/office/drawing/2014/main" id="{CA806EB5-A6A3-046F-F068-DCEE1CF7A5B5}"/>
              </a:ext>
            </a:extLst>
          </p:cNvPr>
          <p:cNvPicPr>
            <a:picLocks noChangeAspect="1"/>
          </p:cNvPicPr>
          <p:nvPr/>
        </p:nvPicPr>
        <p:blipFill>
          <a:blip r:embed="rId3"/>
          <a:stretch>
            <a:fillRect/>
          </a:stretch>
        </p:blipFill>
        <p:spPr>
          <a:xfrm>
            <a:off x="284525" y="176168"/>
            <a:ext cx="1581325" cy="1581325"/>
          </a:xfrm>
          <a:prstGeom prst="rect">
            <a:avLst/>
          </a:prstGeom>
        </p:spPr>
      </p:pic>
      <p:graphicFrame>
        <p:nvGraphicFramePr>
          <p:cNvPr id="6" name="Таблица 6">
            <a:extLst>
              <a:ext uri="{FF2B5EF4-FFF2-40B4-BE49-F238E27FC236}">
                <a16:creationId xmlns:a16="http://schemas.microsoft.com/office/drawing/2014/main" id="{0B8B0EFE-53F0-232A-A6D4-1F0209D8B311}"/>
              </a:ext>
            </a:extLst>
          </p:cNvPr>
          <p:cNvGraphicFramePr>
            <a:graphicFrameLocks noGrp="1"/>
          </p:cNvGraphicFramePr>
          <p:nvPr>
            <p:extLst>
              <p:ext uri="{D42A27DB-BD31-4B8C-83A1-F6EECF244321}">
                <p14:modId xmlns:p14="http://schemas.microsoft.com/office/powerpoint/2010/main" val="1431686131"/>
              </p:ext>
            </p:extLst>
          </p:nvPr>
        </p:nvGraphicFramePr>
        <p:xfrm>
          <a:off x="2810312" y="2214160"/>
          <a:ext cx="3448980" cy="1304714"/>
        </p:xfrm>
        <a:graphic>
          <a:graphicData uri="http://schemas.openxmlformats.org/drawingml/2006/table">
            <a:tbl>
              <a:tblPr firstRow="1" bandRow="1">
                <a:tableStyleId>{16D9F66E-5EB9-4882-86FB-DCBF35E3C3E4}</a:tableStyleId>
              </a:tblPr>
              <a:tblGrid>
                <a:gridCol w="1149660">
                  <a:extLst>
                    <a:ext uri="{9D8B030D-6E8A-4147-A177-3AD203B41FA5}">
                      <a16:colId xmlns:a16="http://schemas.microsoft.com/office/drawing/2014/main" val="2391241340"/>
                    </a:ext>
                  </a:extLst>
                </a:gridCol>
                <a:gridCol w="1149660">
                  <a:extLst>
                    <a:ext uri="{9D8B030D-6E8A-4147-A177-3AD203B41FA5}">
                      <a16:colId xmlns:a16="http://schemas.microsoft.com/office/drawing/2014/main" val="2316280640"/>
                    </a:ext>
                  </a:extLst>
                </a:gridCol>
                <a:gridCol w="1149660">
                  <a:extLst>
                    <a:ext uri="{9D8B030D-6E8A-4147-A177-3AD203B41FA5}">
                      <a16:colId xmlns:a16="http://schemas.microsoft.com/office/drawing/2014/main" val="1169265140"/>
                    </a:ext>
                  </a:extLst>
                </a:gridCol>
              </a:tblGrid>
              <a:tr h="276837">
                <a:tc gridSpan="3">
                  <a:txBody>
                    <a:bodyPr/>
                    <a:lstStyle/>
                    <a:p>
                      <a:pPr algn="ctr"/>
                      <a:r>
                        <a:rPr lang="ru-RU" sz="1000" dirty="0">
                          <a:solidFill>
                            <a:srgbClr val="7030A0"/>
                          </a:solidFill>
                          <a:latin typeface="Times New Roman" panose="02020603050405020304" pitchFamily="18" charset="0"/>
                          <a:cs typeface="Times New Roman" panose="02020603050405020304" pitchFamily="18" charset="0"/>
                        </a:rPr>
                        <a:t>Компенсация части родительской платы за содержание ребенка в муниципальных образовательных учреждениях</a:t>
                      </a:r>
                    </a:p>
                  </a:txBody>
                  <a:tcPr/>
                </a:tc>
                <a:tc hMerge="1">
                  <a:txBody>
                    <a:bodyPr/>
                    <a:lstStyle/>
                    <a:p>
                      <a:endParaRPr lang="ru-RU" sz="1000" dirty="0">
                        <a:latin typeface="Times New Roman" panose="02020603050405020304" pitchFamily="18" charset="0"/>
                        <a:cs typeface="Times New Roman" panose="02020603050405020304" pitchFamily="18" charset="0"/>
                      </a:endParaRPr>
                    </a:p>
                  </a:txBody>
                  <a:tcPr/>
                </a:tc>
                <a:tc hMerge="1">
                  <a:txBody>
                    <a:bodyPr/>
                    <a:lstStyle/>
                    <a:p>
                      <a:endParaRPr lang="ru-RU" sz="1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912906770"/>
                  </a:ext>
                </a:extLst>
              </a:tr>
              <a:tr h="276837">
                <a:tc>
                  <a:txBody>
                    <a:bodyPr/>
                    <a:lstStyle/>
                    <a:p>
                      <a:r>
                        <a:rPr lang="ru-RU" sz="1000" dirty="0">
                          <a:latin typeface="Times New Roman" panose="02020603050405020304" pitchFamily="18" charset="0"/>
                          <a:cs typeface="Times New Roman" panose="02020603050405020304" pitchFamily="18" charset="0"/>
                        </a:rPr>
                        <a:t>2023г (руб.)</a:t>
                      </a:r>
                    </a:p>
                  </a:txBody>
                  <a:tcPr/>
                </a:tc>
                <a:tc>
                  <a:txBody>
                    <a:bodyPr/>
                    <a:lstStyle/>
                    <a:p>
                      <a:r>
                        <a:rPr lang="ru-RU" sz="1000" dirty="0">
                          <a:latin typeface="Times New Roman" panose="02020603050405020304" pitchFamily="18" charset="0"/>
                          <a:cs typeface="Times New Roman" panose="02020603050405020304" pitchFamily="18" charset="0"/>
                        </a:rPr>
                        <a:t>2024г (руб.)</a:t>
                      </a:r>
                    </a:p>
                  </a:txBody>
                  <a:tcPr/>
                </a:tc>
                <a:tc>
                  <a:txBody>
                    <a:bodyPr/>
                    <a:lstStyle/>
                    <a:p>
                      <a:r>
                        <a:rPr lang="ru-RU" sz="1000" dirty="0">
                          <a:latin typeface="Times New Roman" panose="02020603050405020304" pitchFamily="18" charset="0"/>
                          <a:cs typeface="Times New Roman" panose="02020603050405020304" pitchFamily="18" charset="0"/>
                        </a:rPr>
                        <a:t>2025г (руб.)</a:t>
                      </a:r>
                    </a:p>
                  </a:txBody>
                  <a:tcPr/>
                </a:tc>
                <a:extLst>
                  <a:ext uri="{0D108BD9-81ED-4DB2-BD59-A6C34878D82A}">
                    <a16:rowId xmlns:a16="http://schemas.microsoft.com/office/drawing/2014/main" val="124460683"/>
                  </a:ext>
                </a:extLst>
              </a:tr>
              <a:tr h="479237">
                <a:tc>
                  <a:txBody>
                    <a:bodyPr/>
                    <a:lstStyle/>
                    <a:p>
                      <a:r>
                        <a:rPr lang="ru-RU" sz="1100" dirty="0">
                          <a:latin typeface="Times New Roman" panose="02020603050405020304" pitchFamily="18" charset="0"/>
                          <a:cs typeface="Times New Roman" panose="02020603050405020304" pitchFamily="18" charset="0"/>
                        </a:rPr>
                        <a:t>2451773,00</a:t>
                      </a:r>
                    </a:p>
                  </a:txBody>
                  <a:tcPr/>
                </a:tc>
                <a:tc>
                  <a:txBody>
                    <a:bodyPr/>
                    <a:lstStyle/>
                    <a:p>
                      <a:r>
                        <a:rPr lang="ru-RU" sz="1100" dirty="0">
                          <a:latin typeface="Times New Roman" panose="02020603050405020304" pitchFamily="18" charset="0"/>
                          <a:cs typeface="Times New Roman" panose="02020603050405020304" pitchFamily="18" charset="0"/>
                        </a:rPr>
                        <a:t>2549908,00</a:t>
                      </a:r>
                    </a:p>
                  </a:txBody>
                  <a:tcPr/>
                </a:tc>
                <a:tc>
                  <a:txBody>
                    <a:bodyPr/>
                    <a:lstStyle/>
                    <a:p>
                      <a:r>
                        <a:rPr lang="ru-RU" sz="1100" dirty="0">
                          <a:latin typeface="Times New Roman" panose="02020603050405020304" pitchFamily="18" charset="0"/>
                          <a:cs typeface="Times New Roman" panose="02020603050405020304" pitchFamily="18" charset="0"/>
                        </a:rPr>
                        <a:t>2651261,00</a:t>
                      </a:r>
                    </a:p>
                  </a:txBody>
                  <a:tcPr/>
                </a:tc>
                <a:extLst>
                  <a:ext uri="{0D108BD9-81ED-4DB2-BD59-A6C34878D82A}">
                    <a16:rowId xmlns:a16="http://schemas.microsoft.com/office/drawing/2014/main" val="1844541610"/>
                  </a:ext>
                </a:extLst>
              </a:tr>
            </a:tbl>
          </a:graphicData>
        </a:graphic>
      </p:graphicFrame>
      <p:pic>
        <p:nvPicPr>
          <p:cNvPr id="8" name="Рисунок 7">
            <a:extLst>
              <a:ext uri="{FF2B5EF4-FFF2-40B4-BE49-F238E27FC236}">
                <a16:creationId xmlns:a16="http://schemas.microsoft.com/office/drawing/2014/main" id="{2D58D902-3ED0-322C-2E6B-EA1AC376BE46}"/>
              </a:ext>
            </a:extLst>
          </p:cNvPr>
          <p:cNvPicPr>
            <a:picLocks noChangeAspect="1"/>
          </p:cNvPicPr>
          <p:nvPr/>
        </p:nvPicPr>
        <p:blipFill>
          <a:blip r:embed="rId4"/>
          <a:stretch>
            <a:fillRect/>
          </a:stretch>
        </p:blipFill>
        <p:spPr>
          <a:xfrm>
            <a:off x="201335" y="2022556"/>
            <a:ext cx="2608977" cy="1384994"/>
          </a:xfrm>
          <a:prstGeom prst="rect">
            <a:avLst/>
          </a:prstGeom>
        </p:spPr>
      </p:pic>
      <p:pic>
        <p:nvPicPr>
          <p:cNvPr id="9" name="Рисунок 8">
            <a:extLst>
              <a:ext uri="{FF2B5EF4-FFF2-40B4-BE49-F238E27FC236}">
                <a16:creationId xmlns:a16="http://schemas.microsoft.com/office/drawing/2014/main" id="{51EE527F-39D6-73D8-7672-73FA7DFE26E2}"/>
              </a:ext>
            </a:extLst>
          </p:cNvPr>
          <p:cNvPicPr>
            <a:picLocks noChangeAspect="1"/>
          </p:cNvPicPr>
          <p:nvPr/>
        </p:nvPicPr>
        <p:blipFill>
          <a:blip r:embed="rId5"/>
          <a:stretch>
            <a:fillRect/>
          </a:stretch>
        </p:blipFill>
        <p:spPr>
          <a:xfrm>
            <a:off x="6434357" y="1620948"/>
            <a:ext cx="2269568" cy="1660211"/>
          </a:xfrm>
          <a:prstGeom prst="rect">
            <a:avLst/>
          </a:prstGeom>
        </p:spPr>
      </p:pic>
      <p:graphicFrame>
        <p:nvGraphicFramePr>
          <p:cNvPr id="10" name="Таблица 6">
            <a:extLst>
              <a:ext uri="{FF2B5EF4-FFF2-40B4-BE49-F238E27FC236}">
                <a16:creationId xmlns:a16="http://schemas.microsoft.com/office/drawing/2014/main" id="{811931E9-4F01-BE8C-233D-06DE1779DCFD}"/>
              </a:ext>
            </a:extLst>
          </p:cNvPr>
          <p:cNvGraphicFramePr>
            <a:graphicFrameLocks noGrp="1"/>
          </p:cNvGraphicFramePr>
          <p:nvPr>
            <p:extLst>
              <p:ext uri="{D42A27DB-BD31-4B8C-83A1-F6EECF244321}">
                <p14:modId xmlns:p14="http://schemas.microsoft.com/office/powerpoint/2010/main" val="377417050"/>
              </p:ext>
            </p:extLst>
          </p:nvPr>
        </p:nvGraphicFramePr>
        <p:xfrm>
          <a:off x="8868269" y="1722496"/>
          <a:ext cx="3111675" cy="1457114"/>
        </p:xfrm>
        <a:graphic>
          <a:graphicData uri="http://schemas.openxmlformats.org/drawingml/2006/table">
            <a:tbl>
              <a:tblPr firstRow="1" bandRow="1">
                <a:tableStyleId>{16D9F66E-5EB9-4882-86FB-DCBF35E3C3E4}</a:tableStyleId>
              </a:tblPr>
              <a:tblGrid>
                <a:gridCol w="1037225">
                  <a:extLst>
                    <a:ext uri="{9D8B030D-6E8A-4147-A177-3AD203B41FA5}">
                      <a16:colId xmlns:a16="http://schemas.microsoft.com/office/drawing/2014/main" val="2391241340"/>
                    </a:ext>
                  </a:extLst>
                </a:gridCol>
                <a:gridCol w="1037225">
                  <a:extLst>
                    <a:ext uri="{9D8B030D-6E8A-4147-A177-3AD203B41FA5}">
                      <a16:colId xmlns:a16="http://schemas.microsoft.com/office/drawing/2014/main" val="2316280640"/>
                    </a:ext>
                  </a:extLst>
                </a:gridCol>
                <a:gridCol w="1037225">
                  <a:extLst>
                    <a:ext uri="{9D8B030D-6E8A-4147-A177-3AD203B41FA5}">
                      <a16:colId xmlns:a16="http://schemas.microsoft.com/office/drawing/2014/main" val="1169265140"/>
                    </a:ext>
                  </a:extLst>
                </a:gridCol>
              </a:tblGrid>
              <a:tr h="276837">
                <a:tc gridSpan="3">
                  <a:txBody>
                    <a:bodyPr/>
                    <a:lstStyle/>
                    <a:p>
                      <a:pPr algn="ctr"/>
                      <a:r>
                        <a:rPr lang="ru-RU" sz="1000" dirty="0">
                          <a:solidFill>
                            <a:srgbClr val="7030A0"/>
                          </a:solidFill>
                          <a:latin typeface="Times New Roman" panose="02020603050405020304" pitchFamily="18" charset="0"/>
                          <a:cs typeface="Times New Roman" panose="02020603050405020304" pitchFamily="18" charset="0"/>
                        </a:rPr>
                        <a:t>Социальная поддержка детей, оставшихся без попечения родителей, и лиц, принявших на воспитание в семью детей, оставшихся без попечения родителей</a:t>
                      </a:r>
                    </a:p>
                  </a:txBody>
                  <a:tcPr/>
                </a:tc>
                <a:tc hMerge="1">
                  <a:txBody>
                    <a:bodyPr/>
                    <a:lstStyle/>
                    <a:p>
                      <a:endParaRPr lang="ru-RU" sz="1000" dirty="0">
                        <a:latin typeface="Times New Roman" panose="02020603050405020304" pitchFamily="18" charset="0"/>
                        <a:cs typeface="Times New Roman" panose="02020603050405020304" pitchFamily="18" charset="0"/>
                      </a:endParaRPr>
                    </a:p>
                  </a:txBody>
                  <a:tcPr/>
                </a:tc>
                <a:tc hMerge="1">
                  <a:txBody>
                    <a:bodyPr/>
                    <a:lstStyle/>
                    <a:p>
                      <a:endParaRPr lang="ru-RU" sz="1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749943004"/>
                  </a:ext>
                </a:extLst>
              </a:tr>
              <a:tr h="276837">
                <a:tc>
                  <a:txBody>
                    <a:bodyPr/>
                    <a:lstStyle/>
                    <a:p>
                      <a:r>
                        <a:rPr lang="ru-RU" sz="1000" dirty="0">
                          <a:latin typeface="Times New Roman" panose="02020603050405020304" pitchFamily="18" charset="0"/>
                          <a:cs typeface="Times New Roman" panose="02020603050405020304" pitchFamily="18" charset="0"/>
                        </a:rPr>
                        <a:t>2023г (руб.)</a:t>
                      </a:r>
                    </a:p>
                  </a:txBody>
                  <a:tcPr/>
                </a:tc>
                <a:tc>
                  <a:txBody>
                    <a:bodyPr/>
                    <a:lstStyle/>
                    <a:p>
                      <a:r>
                        <a:rPr lang="ru-RU" sz="1000" dirty="0">
                          <a:latin typeface="Times New Roman" panose="02020603050405020304" pitchFamily="18" charset="0"/>
                          <a:cs typeface="Times New Roman" panose="02020603050405020304" pitchFamily="18" charset="0"/>
                        </a:rPr>
                        <a:t>2024г (руб.)</a:t>
                      </a:r>
                    </a:p>
                  </a:txBody>
                  <a:tcPr/>
                </a:tc>
                <a:tc>
                  <a:txBody>
                    <a:bodyPr/>
                    <a:lstStyle/>
                    <a:p>
                      <a:r>
                        <a:rPr lang="ru-RU" sz="1000" dirty="0">
                          <a:latin typeface="Times New Roman" panose="02020603050405020304" pitchFamily="18" charset="0"/>
                          <a:cs typeface="Times New Roman" panose="02020603050405020304" pitchFamily="18" charset="0"/>
                        </a:rPr>
                        <a:t>2025г (руб.)</a:t>
                      </a:r>
                    </a:p>
                  </a:txBody>
                  <a:tcPr/>
                </a:tc>
                <a:extLst>
                  <a:ext uri="{0D108BD9-81ED-4DB2-BD59-A6C34878D82A}">
                    <a16:rowId xmlns:a16="http://schemas.microsoft.com/office/drawing/2014/main" val="124460683"/>
                  </a:ext>
                </a:extLst>
              </a:tr>
              <a:tr h="479237">
                <a:tc>
                  <a:txBody>
                    <a:bodyPr/>
                    <a:lstStyle/>
                    <a:p>
                      <a:r>
                        <a:rPr lang="ru-RU" sz="1100" dirty="0">
                          <a:latin typeface="Times New Roman" panose="02020603050405020304" pitchFamily="18" charset="0"/>
                          <a:cs typeface="Times New Roman" panose="02020603050405020304" pitchFamily="18" charset="0"/>
                        </a:rPr>
                        <a:t>30194648,84</a:t>
                      </a:r>
                    </a:p>
                  </a:txBody>
                  <a:tcPr/>
                </a:tc>
                <a:tc>
                  <a:txBody>
                    <a:bodyPr/>
                    <a:lstStyle/>
                    <a:p>
                      <a:r>
                        <a:rPr lang="ru-RU" sz="1100" dirty="0">
                          <a:latin typeface="Times New Roman" panose="02020603050405020304" pitchFamily="18" charset="0"/>
                          <a:cs typeface="Times New Roman" panose="02020603050405020304" pitchFamily="18" charset="0"/>
                        </a:rPr>
                        <a:t>30964497,92</a:t>
                      </a:r>
                    </a:p>
                  </a:txBody>
                  <a:tcPr/>
                </a:tc>
                <a:tc>
                  <a:txBody>
                    <a:bodyPr/>
                    <a:lstStyle/>
                    <a:p>
                      <a:r>
                        <a:rPr lang="ru-RU" sz="1100" dirty="0">
                          <a:latin typeface="Times New Roman" panose="02020603050405020304" pitchFamily="18" charset="0"/>
                          <a:cs typeface="Times New Roman" panose="02020603050405020304" pitchFamily="18" charset="0"/>
                        </a:rPr>
                        <a:t>31765537,56</a:t>
                      </a:r>
                    </a:p>
                  </a:txBody>
                  <a:tcPr/>
                </a:tc>
                <a:extLst>
                  <a:ext uri="{0D108BD9-81ED-4DB2-BD59-A6C34878D82A}">
                    <a16:rowId xmlns:a16="http://schemas.microsoft.com/office/drawing/2014/main" val="1844541610"/>
                  </a:ext>
                </a:extLst>
              </a:tr>
            </a:tbl>
          </a:graphicData>
        </a:graphic>
      </p:graphicFrame>
      <p:pic>
        <p:nvPicPr>
          <p:cNvPr id="13" name="Рисунок 12">
            <a:extLst>
              <a:ext uri="{FF2B5EF4-FFF2-40B4-BE49-F238E27FC236}">
                <a16:creationId xmlns:a16="http://schemas.microsoft.com/office/drawing/2014/main" id="{DBD4B52D-12D5-3C77-4B69-BCA17BAC004E}"/>
              </a:ext>
            </a:extLst>
          </p:cNvPr>
          <p:cNvPicPr>
            <a:picLocks noChangeAspect="1"/>
          </p:cNvPicPr>
          <p:nvPr/>
        </p:nvPicPr>
        <p:blipFill>
          <a:blip r:embed="rId6"/>
          <a:stretch>
            <a:fillRect/>
          </a:stretch>
        </p:blipFill>
        <p:spPr>
          <a:xfrm>
            <a:off x="428535" y="4278300"/>
            <a:ext cx="2154575" cy="1256117"/>
          </a:xfrm>
          <a:prstGeom prst="rect">
            <a:avLst/>
          </a:prstGeom>
        </p:spPr>
      </p:pic>
      <p:graphicFrame>
        <p:nvGraphicFramePr>
          <p:cNvPr id="14" name="Таблица 6">
            <a:extLst>
              <a:ext uri="{FF2B5EF4-FFF2-40B4-BE49-F238E27FC236}">
                <a16:creationId xmlns:a16="http://schemas.microsoft.com/office/drawing/2014/main" id="{06BD6F7A-71A5-7241-24E5-CE8624572449}"/>
              </a:ext>
            </a:extLst>
          </p:cNvPr>
          <p:cNvGraphicFramePr>
            <a:graphicFrameLocks noGrp="1"/>
          </p:cNvGraphicFramePr>
          <p:nvPr>
            <p:extLst>
              <p:ext uri="{D42A27DB-BD31-4B8C-83A1-F6EECF244321}">
                <p14:modId xmlns:p14="http://schemas.microsoft.com/office/powerpoint/2010/main" val="2852102732"/>
              </p:ext>
            </p:extLst>
          </p:nvPr>
        </p:nvGraphicFramePr>
        <p:xfrm>
          <a:off x="2810312" y="4274192"/>
          <a:ext cx="3448980" cy="1032911"/>
        </p:xfrm>
        <a:graphic>
          <a:graphicData uri="http://schemas.openxmlformats.org/drawingml/2006/table">
            <a:tbl>
              <a:tblPr firstRow="1" bandRow="1">
                <a:tableStyleId>{D7AC3CCA-C797-4891-BE02-D94E43425B78}</a:tableStyleId>
              </a:tblPr>
              <a:tblGrid>
                <a:gridCol w="1149660">
                  <a:extLst>
                    <a:ext uri="{9D8B030D-6E8A-4147-A177-3AD203B41FA5}">
                      <a16:colId xmlns:a16="http://schemas.microsoft.com/office/drawing/2014/main" val="2391241340"/>
                    </a:ext>
                  </a:extLst>
                </a:gridCol>
                <a:gridCol w="1149660">
                  <a:extLst>
                    <a:ext uri="{9D8B030D-6E8A-4147-A177-3AD203B41FA5}">
                      <a16:colId xmlns:a16="http://schemas.microsoft.com/office/drawing/2014/main" val="2316280640"/>
                    </a:ext>
                  </a:extLst>
                </a:gridCol>
                <a:gridCol w="1149660">
                  <a:extLst>
                    <a:ext uri="{9D8B030D-6E8A-4147-A177-3AD203B41FA5}">
                      <a16:colId xmlns:a16="http://schemas.microsoft.com/office/drawing/2014/main" val="1169265140"/>
                    </a:ext>
                  </a:extLst>
                </a:gridCol>
              </a:tblGrid>
              <a:tr h="276837">
                <a:tc gridSpan="3">
                  <a:txBody>
                    <a:bodyPr/>
                    <a:lstStyle/>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Дорожный фонд</a:t>
                      </a:r>
                    </a:p>
                  </a:txBody>
                  <a:tcPr/>
                </a:tc>
                <a:tc hMerge="1">
                  <a:txBody>
                    <a:bodyPr/>
                    <a:lstStyle/>
                    <a:p>
                      <a:endParaRPr lang="ru-RU" sz="1000" dirty="0">
                        <a:latin typeface="Times New Roman" panose="02020603050405020304" pitchFamily="18" charset="0"/>
                        <a:cs typeface="Times New Roman" panose="02020603050405020304" pitchFamily="18" charset="0"/>
                      </a:endParaRPr>
                    </a:p>
                  </a:txBody>
                  <a:tcPr/>
                </a:tc>
                <a:tc hMerge="1">
                  <a:txBody>
                    <a:bodyPr/>
                    <a:lstStyle/>
                    <a:p>
                      <a:endParaRPr lang="ru-RU" sz="1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912906770"/>
                  </a:ext>
                </a:extLst>
              </a:tr>
              <a:tr h="276837">
                <a:tc>
                  <a:txBody>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2023г (руб.)</a:t>
                      </a:r>
                    </a:p>
                  </a:txBody>
                  <a:tcPr/>
                </a:tc>
                <a:tc>
                  <a:txBody>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2024г (руб.)</a:t>
                      </a:r>
                    </a:p>
                  </a:txBody>
                  <a:tcPr/>
                </a:tc>
                <a:tc>
                  <a:txBody>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2025г (руб.)</a:t>
                      </a:r>
                    </a:p>
                  </a:txBody>
                  <a:tcPr/>
                </a:tc>
                <a:extLst>
                  <a:ext uri="{0D108BD9-81ED-4DB2-BD59-A6C34878D82A}">
                    <a16:rowId xmlns:a16="http://schemas.microsoft.com/office/drawing/2014/main" val="124460683"/>
                  </a:ext>
                </a:extLst>
              </a:tr>
              <a:tr h="479237">
                <a:tc>
                  <a:txBody>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26820000,00</a:t>
                      </a:r>
                    </a:p>
                  </a:txBody>
                  <a:tcPr/>
                </a:tc>
                <a:tc>
                  <a:txBody>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29750000,00</a:t>
                      </a:r>
                    </a:p>
                  </a:txBody>
                  <a:tcPr/>
                </a:tc>
                <a:tc>
                  <a:txBody>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32654000</a:t>
                      </a:r>
                    </a:p>
                  </a:txBody>
                  <a:tcPr/>
                </a:tc>
                <a:extLst>
                  <a:ext uri="{0D108BD9-81ED-4DB2-BD59-A6C34878D82A}">
                    <a16:rowId xmlns:a16="http://schemas.microsoft.com/office/drawing/2014/main" val="1844541610"/>
                  </a:ext>
                </a:extLst>
              </a:tr>
            </a:tbl>
          </a:graphicData>
        </a:graphic>
      </p:graphicFrame>
      <p:pic>
        <p:nvPicPr>
          <p:cNvPr id="15" name="Рисунок 14">
            <a:extLst>
              <a:ext uri="{FF2B5EF4-FFF2-40B4-BE49-F238E27FC236}">
                <a16:creationId xmlns:a16="http://schemas.microsoft.com/office/drawing/2014/main" id="{24BC0B56-877D-1243-5BA8-2055ED5BF3FC}"/>
              </a:ext>
            </a:extLst>
          </p:cNvPr>
          <p:cNvPicPr>
            <a:picLocks noChangeAspect="1"/>
          </p:cNvPicPr>
          <p:nvPr/>
        </p:nvPicPr>
        <p:blipFill>
          <a:blip r:embed="rId7"/>
          <a:stretch>
            <a:fillRect/>
          </a:stretch>
        </p:blipFill>
        <p:spPr>
          <a:xfrm>
            <a:off x="6874653" y="3843221"/>
            <a:ext cx="1230336" cy="1660212"/>
          </a:xfrm>
          <a:prstGeom prst="rect">
            <a:avLst/>
          </a:prstGeom>
        </p:spPr>
      </p:pic>
      <p:graphicFrame>
        <p:nvGraphicFramePr>
          <p:cNvPr id="16" name="Таблица 6">
            <a:extLst>
              <a:ext uri="{FF2B5EF4-FFF2-40B4-BE49-F238E27FC236}">
                <a16:creationId xmlns:a16="http://schemas.microsoft.com/office/drawing/2014/main" id="{96BD46D3-03D4-6E21-E9EC-CB05280BE5B9}"/>
              </a:ext>
            </a:extLst>
          </p:cNvPr>
          <p:cNvGraphicFramePr>
            <a:graphicFrameLocks noGrp="1"/>
          </p:cNvGraphicFramePr>
          <p:nvPr>
            <p:extLst>
              <p:ext uri="{D42A27DB-BD31-4B8C-83A1-F6EECF244321}">
                <p14:modId xmlns:p14="http://schemas.microsoft.com/office/powerpoint/2010/main" val="3142092018"/>
              </p:ext>
            </p:extLst>
          </p:nvPr>
        </p:nvGraphicFramePr>
        <p:xfrm>
          <a:off x="8314485" y="4204141"/>
          <a:ext cx="3448980" cy="1032911"/>
        </p:xfrm>
        <a:graphic>
          <a:graphicData uri="http://schemas.openxmlformats.org/drawingml/2006/table">
            <a:tbl>
              <a:tblPr firstRow="1" bandRow="1">
                <a:tableStyleId>{8A107856-5554-42FB-B03E-39F5DBC370BA}</a:tableStyleId>
              </a:tblPr>
              <a:tblGrid>
                <a:gridCol w="1149660">
                  <a:extLst>
                    <a:ext uri="{9D8B030D-6E8A-4147-A177-3AD203B41FA5}">
                      <a16:colId xmlns:a16="http://schemas.microsoft.com/office/drawing/2014/main" val="2391241340"/>
                    </a:ext>
                  </a:extLst>
                </a:gridCol>
                <a:gridCol w="1149660">
                  <a:extLst>
                    <a:ext uri="{9D8B030D-6E8A-4147-A177-3AD203B41FA5}">
                      <a16:colId xmlns:a16="http://schemas.microsoft.com/office/drawing/2014/main" val="2316280640"/>
                    </a:ext>
                  </a:extLst>
                </a:gridCol>
                <a:gridCol w="1149660">
                  <a:extLst>
                    <a:ext uri="{9D8B030D-6E8A-4147-A177-3AD203B41FA5}">
                      <a16:colId xmlns:a16="http://schemas.microsoft.com/office/drawing/2014/main" val="1169265140"/>
                    </a:ext>
                  </a:extLst>
                </a:gridCol>
              </a:tblGrid>
              <a:tr h="276837">
                <a:tc gridSpan="3">
                  <a:txBody>
                    <a:bodyPr/>
                    <a:lstStyle/>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Резервный фонд</a:t>
                      </a:r>
                    </a:p>
                  </a:txBody>
                  <a:tcPr/>
                </a:tc>
                <a:tc hMerge="1">
                  <a:txBody>
                    <a:bodyPr/>
                    <a:lstStyle/>
                    <a:p>
                      <a:endParaRPr lang="ru-RU" sz="1000" dirty="0">
                        <a:latin typeface="Times New Roman" panose="02020603050405020304" pitchFamily="18" charset="0"/>
                        <a:cs typeface="Times New Roman" panose="02020603050405020304" pitchFamily="18" charset="0"/>
                      </a:endParaRPr>
                    </a:p>
                  </a:txBody>
                  <a:tcPr/>
                </a:tc>
                <a:tc hMerge="1">
                  <a:txBody>
                    <a:bodyPr/>
                    <a:lstStyle/>
                    <a:p>
                      <a:endParaRPr lang="ru-RU" sz="1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912906770"/>
                  </a:ext>
                </a:extLst>
              </a:tr>
              <a:tr h="276837">
                <a:tc>
                  <a:txBody>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2023г (руб.)</a:t>
                      </a:r>
                    </a:p>
                  </a:txBody>
                  <a:tcPr/>
                </a:tc>
                <a:tc>
                  <a:txBody>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2024г (руб.)</a:t>
                      </a:r>
                    </a:p>
                  </a:txBody>
                  <a:tcPr/>
                </a:tc>
                <a:tc>
                  <a:txBody>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2025г (руб.)</a:t>
                      </a:r>
                    </a:p>
                  </a:txBody>
                  <a:tcPr/>
                </a:tc>
                <a:extLst>
                  <a:ext uri="{0D108BD9-81ED-4DB2-BD59-A6C34878D82A}">
                    <a16:rowId xmlns:a16="http://schemas.microsoft.com/office/drawing/2014/main" val="124460683"/>
                  </a:ext>
                </a:extLst>
              </a:tr>
              <a:tr h="479237">
                <a:tc>
                  <a:txBody>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1200000,00</a:t>
                      </a:r>
                    </a:p>
                  </a:txBody>
                  <a:tcPr/>
                </a:tc>
                <a:tc>
                  <a:txBody>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1200000,00</a:t>
                      </a:r>
                    </a:p>
                  </a:txBody>
                  <a:tcPr/>
                </a:tc>
                <a:tc>
                  <a:txBody>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1200000,00</a:t>
                      </a:r>
                    </a:p>
                  </a:txBody>
                  <a:tcPr/>
                </a:tc>
                <a:extLst>
                  <a:ext uri="{0D108BD9-81ED-4DB2-BD59-A6C34878D82A}">
                    <a16:rowId xmlns:a16="http://schemas.microsoft.com/office/drawing/2014/main" val="1844541610"/>
                  </a:ext>
                </a:extLst>
              </a:tr>
            </a:tbl>
          </a:graphicData>
        </a:graphic>
      </p:graphicFrame>
    </p:spTree>
    <p:extLst>
      <p:ext uri="{BB962C8B-B14F-4D97-AF65-F5344CB8AC3E}">
        <p14:creationId xmlns:p14="http://schemas.microsoft.com/office/powerpoint/2010/main" val="11343475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E166AE0B-EEE7-31F2-04B2-666974D8CC07}"/>
              </a:ext>
            </a:extLst>
          </p:cNvPr>
          <p:cNvPicPr>
            <a:picLocks noChangeAspect="1"/>
          </p:cNvPicPr>
          <p:nvPr/>
        </p:nvPicPr>
        <p:blipFill>
          <a:blip r:embed="rId2"/>
          <a:stretch>
            <a:fillRect/>
          </a:stretch>
        </p:blipFill>
        <p:spPr>
          <a:xfrm>
            <a:off x="18287" y="0"/>
            <a:ext cx="12155425" cy="6858000"/>
          </a:xfrm>
          <a:prstGeom prst="rect">
            <a:avLst/>
          </a:prstGeom>
        </p:spPr>
      </p:pic>
      <p:pic>
        <p:nvPicPr>
          <p:cNvPr id="3" name="Рисунок 2">
            <a:extLst>
              <a:ext uri="{FF2B5EF4-FFF2-40B4-BE49-F238E27FC236}">
                <a16:creationId xmlns:a16="http://schemas.microsoft.com/office/drawing/2014/main" id="{EBAB917A-6B96-5F12-6B0F-BDF9EAEACBBE}"/>
              </a:ext>
            </a:extLst>
          </p:cNvPr>
          <p:cNvPicPr>
            <a:picLocks noChangeAspect="1"/>
          </p:cNvPicPr>
          <p:nvPr/>
        </p:nvPicPr>
        <p:blipFill>
          <a:blip r:embed="rId3"/>
          <a:stretch>
            <a:fillRect/>
          </a:stretch>
        </p:blipFill>
        <p:spPr>
          <a:xfrm>
            <a:off x="392463" y="155072"/>
            <a:ext cx="2091253" cy="1774396"/>
          </a:xfrm>
          <a:prstGeom prst="rect">
            <a:avLst/>
          </a:prstGeom>
        </p:spPr>
      </p:pic>
      <p:sp>
        <p:nvSpPr>
          <p:cNvPr id="8" name="Прямоугольник: скругленные углы 7">
            <a:extLst>
              <a:ext uri="{FF2B5EF4-FFF2-40B4-BE49-F238E27FC236}">
                <a16:creationId xmlns:a16="http://schemas.microsoft.com/office/drawing/2014/main" id="{6A6A69C9-6612-55EB-0D51-CBC308997936}"/>
              </a:ext>
            </a:extLst>
          </p:cNvPr>
          <p:cNvSpPr/>
          <p:nvPr/>
        </p:nvSpPr>
        <p:spPr>
          <a:xfrm>
            <a:off x="2709643" y="114322"/>
            <a:ext cx="8925887" cy="655568"/>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9" name="TextBox 8">
            <a:extLst>
              <a:ext uri="{FF2B5EF4-FFF2-40B4-BE49-F238E27FC236}">
                <a16:creationId xmlns:a16="http://schemas.microsoft.com/office/drawing/2014/main" id="{7226E2B0-02E2-83C1-4317-CD77F6C6744C}"/>
              </a:ext>
            </a:extLst>
          </p:cNvPr>
          <p:cNvSpPr txBox="1"/>
          <p:nvPr/>
        </p:nvSpPr>
        <p:spPr>
          <a:xfrm>
            <a:off x="3081856" y="226662"/>
            <a:ext cx="8402671" cy="430887"/>
          </a:xfrm>
          <a:prstGeom prst="rect">
            <a:avLst/>
          </a:prstGeom>
          <a:noFill/>
        </p:spPr>
        <p:txBody>
          <a:bodyPr wrap="square">
            <a:spAutoFit/>
          </a:bodyPr>
          <a:lstStyle/>
          <a:p>
            <a:r>
              <a:rPr lang="ru-RU" sz="1100" b="1" i="0" dirty="0">
                <a:solidFill>
                  <a:srgbClr val="202124"/>
                </a:solidFill>
                <a:effectLst/>
                <a:latin typeface="Times New Roman" panose="02020603050405020304" pitchFamily="18" charset="0"/>
                <a:cs typeface="Times New Roman" panose="02020603050405020304" pitchFamily="18" charset="0"/>
              </a:rPr>
              <a:t>Под условно утверждаемыми (утвержденными) расходами </a:t>
            </a:r>
            <a:r>
              <a:rPr lang="ru-RU" sz="1100" b="0" i="0" dirty="0">
                <a:solidFill>
                  <a:srgbClr val="202124"/>
                </a:solidFill>
                <a:effectLst/>
                <a:latin typeface="Times New Roman" panose="02020603050405020304" pitchFamily="18" charset="0"/>
                <a:cs typeface="Times New Roman" panose="02020603050405020304" pitchFamily="18" charset="0"/>
              </a:rPr>
              <a:t>понимаются </a:t>
            </a:r>
            <a:r>
              <a:rPr lang="ru-RU" sz="1100" i="0" dirty="0">
                <a:solidFill>
                  <a:srgbClr val="202124"/>
                </a:solidFill>
                <a:effectLst/>
                <a:latin typeface="Times New Roman" panose="02020603050405020304" pitchFamily="18" charset="0"/>
                <a:cs typeface="Times New Roman" panose="02020603050405020304" pitchFamily="18" charset="0"/>
              </a:rPr>
              <a:t>не распределенные в плановом периоде в соответствии с классификацией расходов бюджетов бюджетные ассигнования.</a:t>
            </a:r>
            <a:endParaRPr lang="ru-RU" sz="1100" dirty="0">
              <a:latin typeface="Times New Roman" panose="02020603050405020304" pitchFamily="18" charset="0"/>
              <a:cs typeface="Times New Roman" panose="02020603050405020304" pitchFamily="18" charset="0"/>
            </a:endParaRPr>
          </a:p>
        </p:txBody>
      </p:sp>
      <p:sp>
        <p:nvSpPr>
          <p:cNvPr id="10" name="Стрелка: вниз 9">
            <a:extLst>
              <a:ext uri="{FF2B5EF4-FFF2-40B4-BE49-F238E27FC236}">
                <a16:creationId xmlns:a16="http://schemas.microsoft.com/office/drawing/2014/main" id="{EB46C2BF-EB32-27FB-7808-5BB128641199}"/>
              </a:ext>
            </a:extLst>
          </p:cNvPr>
          <p:cNvSpPr/>
          <p:nvPr/>
        </p:nvSpPr>
        <p:spPr>
          <a:xfrm>
            <a:off x="4320330" y="782433"/>
            <a:ext cx="394283" cy="384507"/>
          </a:xfrm>
          <a:prstGeom prst="downArrow">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Прямоугольник: скругленные углы 13">
            <a:extLst>
              <a:ext uri="{FF2B5EF4-FFF2-40B4-BE49-F238E27FC236}">
                <a16:creationId xmlns:a16="http://schemas.microsoft.com/office/drawing/2014/main" id="{9CAF85E0-6D1C-B553-0B41-CBB758B21350}"/>
              </a:ext>
            </a:extLst>
          </p:cNvPr>
          <p:cNvSpPr/>
          <p:nvPr/>
        </p:nvSpPr>
        <p:spPr>
          <a:xfrm>
            <a:off x="2694116" y="1251858"/>
            <a:ext cx="3900882" cy="484305"/>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sz="1100" dirty="0">
                <a:solidFill>
                  <a:schemeClr val="tx1"/>
                </a:solidFill>
                <a:latin typeface="Times New Roman" panose="02020603050405020304" pitchFamily="18" charset="0"/>
                <a:cs typeface="Times New Roman" panose="02020603050405020304" pitchFamily="18" charset="0"/>
              </a:rPr>
              <a:t>На случай непредвиденного сокращения доходов</a:t>
            </a:r>
          </a:p>
        </p:txBody>
      </p:sp>
      <p:sp>
        <p:nvSpPr>
          <p:cNvPr id="15" name="Прямоугольник: скругленные углы 14">
            <a:extLst>
              <a:ext uri="{FF2B5EF4-FFF2-40B4-BE49-F238E27FC236}">
                <a16:creationId xmlns:a16="http://schemas.microsoft.com/office/drawing/2014/main" id="{53671D50-8121-2A91-EA21-1F88860C3909}"/>
              </a:ext>
            </a:extLst>
          </p:cNvPr>
          <p:cNvSpPr/>
          <p:nvPr/>
        </p:nvSpPr>
        <p:spPr>
          <a:xfrm>
            <a:off x="7283191" y="1182227"/>
            <a:ext cx="4352339" cy="496848"/>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sz="1100" dirty="0">
                <a:solidFill>
                  <a:schemeClr val="tx1"/>
                </a:solidFill>
                <a:latin typeface="Times New Roman" panose="02020603050405020304" pitchFamily="18" charset="0"/>
                <a:cs typeface="Times New Roman" panose="02020603050405020304" pitchFamily="18" charset="0"/>
              </a:rPr>
              <a:t>Для принятия новых расходных обязательств в очередном бюджетном цикле</a:t>
            </a:r>
          </a:p>
        </p:txBody>
      </p:sp>
      <p:sp>
        <p:nvSpPr>
          <p:cNvPr id="16" name="Стрелка: вниз 15">
            <a:extLst>
              <a:ext uri="{FF2B5EF4-FFF2-40B4-BE49-F238E27FC236}">
                <a16:creationId xmlns:a16="http://schemas.microsoft.com/office/drawing/2014/main" id="{2BDB759F-19C3-3403-6E65-1CD4B7DB48D7}"/>
              </a:ext>
            </a:extLst>
          </p:cNvPr>
          <p:cNvSpPr/>
          <p:nvPr/>
        </p:nvSpPr>
        <p:spPr>
          <a:xfrm>
            <a:off x="8907486" y="785177"/>
            <a:ext cx="394283" cy="381763"/>
          </a:xfrm>
          <a:prstGeom prst="downArrow">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Прямоугольник: скругленные углы 16">
            <a:extLst>
              <a:ext uri="{FF2B5EF4-FFF2-40B4-BE49-F238E27FC236}">
                <a16:creationId xmlns:a16="http://schemas.microsoft.com/office/drawing/2014/main" id="{F9ADC682-C2AB-B9DD-3737-80CDA8B2634F}"/>
              </a:ext>
            </a:extLst>
          </p:cNvPr>
          <p:cNvSpPr/>
          <p:nvPr/>
        </p:nvSpPr>
        <p:spPr>
          <a:xfrm>
            <a:off x="544990" y="2094299"/>
            <a:ext cx="1996783" cy="2773871"/>
          </a:xfrm>
          <a:prstGeom prst="roundRect">
            <a:avLst/>
          </a:prstGeom>
          <a:solidFill>
            <a:schemeClr val="accent6">
              <a:lumMod val="40000"/>
              <a:lumOff val="60000"/>
            </a:schemeClr>
          </a:solidFill>
          <a:scene3d>
            <a:camera prst="perspectiveAbove"/>
            <a:lightRig rig="threePt" dir="t"/>
          </a:scene3d>
        </p:spPr>
        <p:style>
          <a:lnRef idx="1">
            <a:schemeClr val="accent2"/>
          </a:lnRef>
          <a:fillRef idx="2">
            <a:schemeClr val="accent2"/>
          </a:fillRef>
          <a:effectRef idx="1">
            <a:schemeClr val="accent2"/>
          </a:effectRef>
          <a:fontRef idx="minor">
            <a:schemeClr val="dk1"/>
          </a:fontRef>
        </p:style>
        <p:txBody>
          <a:bodyPr rtlCol="0" anchor="ctr"/>
          <a:lstStyle/>
          <a:p>
            <a:pPr algn="l"/>
            <a:endParaRPr lang="ru-RU" sz="1800" b="0" i="0" u="none" strike="noStrike" baseline="0" dirty="0">
              <a:solidFill>
                <a:srgbClr val="000000"/>
              </a:solidFill>
              <a:latin typeface="Cambria" panose="02040503050406030204" pitchFamily="18" charset="0"/>
            </a:endParaRPr>
          </a:p>
          <a:p>
            <a:pPr algn="ctr"/>
            <a:endParaRPr lang="ru-RU" sz="1200" b="1" i="0" u="none" strike="noStrike" baseline="0" dirty="0">
              <a:solidFill>
                <a:schemeClr val="tx1"/>
              </a:solidFill>
              <a:latin typeface="Times New Roman" panose="02020603050405020304" pitchFamily="18" charset="0"/>
              <a:cs typeface="Times New Roman" panose="02020603050405020304" pitchFamily="18" charset="0"/>
            </a:endParaRPr>
          </a:p>
          <a:p>
            <a:pPr algn="ctr"/>
            <a:endParaRPr lang="ru-RU" sz="1200" b="1" dirty="0">
              <a:solidFill>
                <a:schemeClr val="tx1"/>
              </a:solidFill>
              <a:latin typeface="Times New Roman" panose="02020603050405020304" pitchFamily="18" charset="0"/>
              <a:cs typeface="Times New Roman" panose="02020603050405020304" pitchFamily="18" charset="0"/>
            </a:endParaRPr>
          </a:p>
          <a:p>
            <a:pPr algn="ctr"/>
            <a:endParaRPr lang="ru-RU" sz="1200" b="1" i="0" u="none" strike="noStrike" baseline="0" dirty="0">
              <a:solidFill>
                <a:schemeClr val="tx1"/>
              </a:solidFill>
              <a:latin typeface="Times New Roman" panose="02020603050405020304" pitchFamily="18" charset="0"/>
              <a:cs typeface="Times New Roman" panose="02020603050405020304" pitchFamily="18" charset="0"/>
            </a:endParaRPr>
          </a:p>
          <a:p>
            <a:pPr algn="ctr"/>
            <a:endParaRPr lang="ru-RU" sz="1200" b="1" dirty="0">
              <a:solidFill>
                <a:schemeClr val="tx1"/>
              </a:solidFill>
              <a:latin typeface="Times New Roman" panose="02020603050405020304" pitchFamily="18" charset="0"/>
              <a:cs typeface="Times New Roman" panose="02020603050405020304" pitchFamily="18" charset="0"/>
            </a:endParaRPr>
          </a:p>
          <a:p>
            <a:pPr algn="ctr"/>
            <a:endParaRPr lang="ru-RU" sz="1200" b="1" i="0" u="none" strike="noStrike" baseline="0" dirty="0">
              <a:solidFill>
                <a:schemeClr val="tx1"/>
              </a:solidFill>
              <a:latin typeface="Times New Roman" panose="02020603050405020304" pitchFamily="18" charset="0"/>
              <a:cs typeface="Times New Roman" panose="02020603050405020304" pitchFamily="18" charset="0"/>
            </a:endParaRPr>
          </a:p>
          <a:p>
            <a:pPr algn="ctr"/>
            <a:r>
              <a:rPr lang="ru-RU" sz="1200" b="1" i="0" u="none" strike="noStrike" baseline="0" dirty="0">
                <a:solidFill>
                  <a:schemeClr val="tx1"/>
                </a:solidFill>
                <a:latin typeface="Times New Roman" panose="02020603050405020304" pitchFamily="18" charset="0"/>
                <a:cs typeface="Times New Roman" panose="02020603050405020304" pitchFamily="18" charset="0"/>
              </a:rPr>
              <a:t>На чем основаны предусмотренные условно утверждаемые расходы (УУР) в 2024 и 2025 годах </a:t>
            </a:r>
            <a:endParaRPr lang="ru-RU" sz="1200" dirty="0">
              <a:solidFill>
                <a:schemeClr val="tx1"/>
              </a:solidFill>
              <a:latin typeface="Times New Roman" panose="02020603050405020304" pitchFamily="18" charset="0"/>
              <a:cs typeface="Times New Roman" panose="02020603050405020304" pitchFamily="18" charset="0"/>
            </a:endParaRPr>
          </a:p>
        </p:txBody>
      </p:sp>
      <p:pic>
        <p:nvPicPr>
          <p:cNvPr id="18" name="Рисунок 17">
            <a:extLst>
              <a:ext uri="{FF2B5EF4-FFF2-40B4-BE49-F238E27FC236}">
                <a16:creationId xmlns:a16="http://schemas.microsoft.com/office/drawing/2014/main" id="{ADD2D780-566E-BF5E-1AAF-52565CC96B50}"/>
              </a:ext>
            </a:extLst>
          </p:cNvPr>
          <p:cNvPicPr>
            <a:picLocks noChangeAspect="1"/>
          </p:cNvPicPr>
          <p:nvPr/>
        </p:nvPicPr>
        <p:blipFill>
          <a:blip r:embed="rId4"/>
          <a:stretch>
            <a:fillRect/>
          </a:stretch>
        </p:blipFill>
        <p:spPr>
          <a:xfrm>
            <a:off x="630170" y="2392203"/>
            <a:ext cx="1721563" cy="1036797"/>
          </a:xfrm>
          <a:prstGeom prst="rect">
            <a:avLst/>
          </a:prstGeom>
          <a:ln>
            <a:noFill/>
          </a:ln>
          <a:effectLst>
            <a:softEdge rad="112500"/>
          </a:effectLst>
        </p:spPr>
      </p:pic>
      <p:sp>
        <p:nvSpPr>
          <p:cNvPr id="19" name="Прямоугольник: скругленные углы 18">
            <a:extLst>
              <a:ext uri="{FF2B5EF4-FFF2-40B4-BE49-F238E27FC236}">
                <a16:creationId xmlns:a16="http://schemas.microsoft.com/office/drawing/2014/main" id="{52B30B2C-081A-C51B-AE8F-C5ACA0A2FEC9}"/>
              </a:ext>
            </a:extLst>
          </p:cNvPr>
          <p:cNvSpPr/>
          <p:nvPr/>
        </p:nvSpPr>
        <p:spPr>
          <a:xfrm>
            <a:off x="159006" y="5033002"/>
            <a:ext cx="2768752" cy="566471"/>
          </a:xfrm>
          <a:prstGeom prst="roundRect">
            <a:avLst/>
          </a:prstGeom>
          <a:solidFill>
            <a:schemeClr val="accent6">
              <a:lumMod val="40000"/>
              <a:lumOff val="6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200" b="0" i="0" u="none" strike="noStrike" baseline="0" dirty="0">
                <a:latin typeface="Times New Roman" panose="02020603050405020304" pitchFamily="18" charset="0"/>
                <a:cs typeface="Times New Roman" panose="02020603050405020304" pitchFamily="18" charset="0"/>
              </a:rPr>
              <a:t>Статья 184.1 Бюджетного кодекса Российской </a:t>
            </a:r>
            <a:r>
              <a:rPr lang="ru-RU" sz="1200" dirty="0">
                <a:latin typeface="Times New Roman" panose="02020603050405020304" pitchFamily="18" charset="0"/>
                <a:cs typeface="Times New Roman" panose="02020603050405020304" pitchFamily="18" charset="0"/>
              </a:rPr>
              <a:t> </a:t>
            </a:r>
            <a:r>
              <a:rPr lang="ru-RU" sz="1200" b="0" i="0" u="none" strike="noStrike" baseline="0" dirty="0">
                <a:latin typeface="Times New Roman" panose="02020603050405020304" pitchFamily="18" charset="0"/>
                <a:cs typeface="Times New Roman" panose="02020603050405020304" pitchFamily="18" charset="0"/>
              </a:rPr>
              <a:t>Федерации </a:t>
            </a:r>
            <a:endParaRPr lang="ru-RU" sz="1200" dirty="0">
              <a:latin typeface="Times New Roman" panose="02020603050405020304" pitchFamily="18" charset="0"/>
              <a:cs typeface="Times New Roman" panose="02020603050405020304" pitchFamily="18" charset="0"/>
            </a:endParaRPr>
          </a:p>
        </p:txBody>
      </p:sp>
      <p:sp>
        <p:nvSpPr>
          <p:cNvPr id="20" name="Прямоугольник: скругленные углы 19">
            <a:extLst>
              <a:ext uri="{FF2B5EF4-FFF2-40B4-BE49-F238E27FC236}">
                <a16:creationId xmlns:a16="http://schemas.microsoft.com/office/drawing/2014/main" id="{ED2B348B-2BAD-B062-D57B-BC3CBE078600}"/>
              </a:ext>
            </a:extLst>
          </p:cNvPr>
          <p:cNvSpPr/>
          <p:nvPr/>
        </p:nvSpPr>
        <p:spPr>
          <a:xfrm>
            <a:off x="3179598" y="2091412"/>
            <a:ext cx="4978433" cy="1617822"/>
          </a:xfrm>
          <a:prstGeom prst="roundRect">
            <a:avLst/>
          </a:prstGeom>
          <a:solidFill>
            <a:schemeClr val="accent6">
              <a:lumMod val="40000"/>
              <a:lumOff val="60000"/>
            </a:schemeClr>
          </a:solidFill>
        </p:spPr>
        <p:style>
          <a:lnRef idx="1">
            <a:schemeClr val="accent2"/>
          </a:lnRef>
          <a:fillRef idx="2">
            <a:schemeClr val="accent2"/>
          </a:fillRef>
          <a:effectRef idx="1">
            <a:schemeClr val="accent2"/>
          </a:effectRef>
          <a:fontRef idx="minor">
            <a:schemeClr val="dk1"/>
          </a:fontRef>
        </p:style>
        <p:txBody>
          <a:bodyPr rtlCol="0" anchor="ctr"/>
          <a:lstStyle/>
          <a:p>
            <a:r>
              <a:rPr lang="ru-RU" sz="1200" dirty="0">
                <a:latin typeface="Times New Roman" panose="02020603050405020304" pitchFamily="18" charset="0"/>
                <a:cs typeface="Times New Roman" panose="02020603050405020304" pitchFamily="18" charset="0"/>
              </a:rPr>
              <a:t>Требование:</a:t>
            </a:r>
          </a:p>
          <a:p>
            <a:r>
              <a:rPr lang="ru-RU" sz="1100" b="0" i="0" dirty="0">
                <a:solidFill>
                  <a:srgbClr val="222222"/>
                </a:solidFill>
                <a:effectLst/>
                <a:latin typeface="Times New Roman" panose="02020603050405020304" pitchFamily="18" charset="0"/>
                <a:cs typeface="Times New Roman" panose="02020603050405020304" pitchFamily="18" charset="0"/>
              </a:rPr>
              <a:t>– на первый год планового периода в объеме не менее 2,5 % общего объема расходов бюджета (без учета расходов бюджета, предусмотренных за счет межбюджетных трансфертов из других бюджетов бюджетной системы Российской Федерации, имеющих целевое назначение);</a:t>
            </a:r>
            <a:br>
              <a:rPr lang="ru-RU" sz="1100" dirty="0">
                <a:latin typeface="Times New Roman" panose="02020603050405020304" pitchFamily="18" charset="0"/>
                <a:cs typeface="Times New Roman" panose="02020603050405020304" pitchFamily="18" charset="0"/>
              </a:rPr>
            </a:br>
            <a:r>
              <a:rPr lang="ru-RU" sz="1100" b="0" i="0" dirty="0">
                <a:solidFill>
                  <a:srgbClr val="222222"/>
                </a:solidFill>
                <a:effectLst/>
                <a:latin typeface="Times New Roman" panose="02020603050405020304" pitchFamily="18" charset="0"/>
                <a:cs typeface="Times New Roman" panose="02020603050405020304" pitchFamily="18" charset="0"/>
              </a:rPr>
              <a:t>– на второй год планового периода в объеме не менее 5 % общего объема расходов бюджета (без учета расходов бюджета, предусмотренных за счет межбюджетных трансфертов из других бюджетов бюджетной системы Российской Федерации, имеющих целевое назначение).</a:t>
            </a:r>
            <a:endParaRPr lang="ru-RU" sz="1100" dirty="0">
              <a:latin typeface="Times New Roman" panose="02020603050405020304" pitchFamily="18" charset="0"/>
              <a:cs typeface="Times New Roman" panose="02020603050405020304" pitchFamily="18" charset="0"/>
            </a:endParaRPr>
          </a:p>
        </p:txBody>
      </p:sp>
      <p:sp>
        <p:nvSpPr>
          <p:cNvPr id="21" name="Блок-схема: альтернативный процесс 20">
            <a:extLst>
              <a:ext uri="{FF2B5EF4-FFF2-40B4-BE49-F238E27FC236}">
                <a16:creationId xmlns:a16="http://schemas.microsoft.com/office/drawing/2014/main" id="{218E9FD7-3E08-78E0-A6AC-6FE86450F191}"/>
              </a:ext>
            </a:extLst>
          </p:cNvPr>
          <p:cNvSpPr/>
          <p:nvPr/>
        </p:nvSpPr>
        <p:spPr>
          <a:xfrm>
            <a:off x="4176554" y="4265283"/>
            <a:ext cx="5753450" cy="1018334"/>
          </a:xfrm>
          <a:prstGeom prst="flowChartAlternateProcess">
            <a:avLst/>
          </a:prstGeom>
          <a:solidFill>
            <a:schemeClr val="accent6">
              <a:lumMod val="40000"/>
              <a:lumOff val="6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200" b="1" i="0" u="none" strike="noStrike" baseline="0" dirty="0">
                <a:solidFill>
                  <a:schemeClr val="tx1">
                    <a:lumMod val="95000"/>
                    <a:lumOff val="5000"/>
                  </a:schemeClr>
                </a:solidFill>
                <a:latin typeface="Times New Roman" panose="02020603050405020304" pitchFamily="18" charset="0"/>
                <a:cs typeface="Times New Roman" panose="02020603050405020304" pitchFamily="18" charset="0"/>
              </a:rPr>
              <a:t>2024 год  в сумме 9196280руб.</a:t>
            </a:r>
          </a:p>
          <a:p>
            <a:pPr algn="ctr"/>
            <a:endParaRPr lang="ru-RU" sz="1200" b="1" dirty="0">
              <a:solidFill>
                <a:schemeClr val="tx1">
                  <a:lumMod val="95000"/>
                  <a:lumOff val="5000"/>
                </a:schemeClr>
              </a:solidFill>
              <a:latin typeface="Times New Roman" panose="02020603050405020304" pitchFamily="18" charset="0"/>
              <a:cs typeface="Times New Roman" panose="02020603050405020304" pitchFamily="18" charset="0"/>
            </a:endParaRPr>
          </a:p>
          <a:p>
            <a:pPr algn="ctr"/>
            <a:r>
              <a:rPr lang="ru-RU" sz="1200" b="1" dirty="0">
                <a:solidFill>
                  <a:schemeClr val="tx1">
                    <a:lumMod val="95000"/>
                    <a:lumOff val="5000"/>
                  </a:schemeClr>
                </a:solidFill>
                <a:latin typeface="Times New Roman" panose="02020603050405020304" pitchFamily="18" charset="0"/>
                <a:cs typeface="Times New Roman" panose="02020603050405020304" pitchFamily="18" charset="0"/>
              </a:rPr>
              <a:t>2025 год в сумме 17403416 руб.</a:t>
            </a:r>
            <a:endParaRPr lang="ru-RU" sz="1200" dirty="0">
              <a:latin typeface="Times New Roman" panose="02020603050405020304" pitchFamily="18" charset="0"/>
              <a:cs typeface="Times New Roman" panose="02020603050405020304" pitchFamily="18" charset="0"/>
            </a:endParaRPr>
          </a:p>
        </p:txBody>
      </p:sp>
      <p:pic>
        <p:nvPicPr>
          <p:cNvPr id="22" name="Рисунок 21">
            <a:extLst>
              <a:ext uri="{FF2B5EF4-FFF2-40B4-BE49-F238E27FC236}">
                <a16:creationId xmlns:a16="http://schemas.microsoft.com/office/drawing/2014/main" id="{5C3B76EF-C72A-1DFA-DFB7-876506BC785A}"/>
              </a:ext>
            </a:extLst>
          </p:cNvPr>
          <p:cNvPicPr>
            <a:picLocks noChangeAspect="1"/>
          </p:cNvPicPr>
          <p:nvPr/>
        </p:nvPicPr>
        <p:blipFill>
          <a:blip r:embed="rId5"/>
          <a:stretch>
            <a:fillRect/>
          </a:stretch>
        </p:blipFill>
        <p:spPr>
          <a:xfrm>
            <a:off x="9602870" y="1929468"/>
            <a:ext cx="1926503" cy="1450974"/>
          </a:xfrm>
          <a:prstGeom prst="rect">
            <a:avLst/>
          </a:prstGeom>
        </p:spPr>
      </p:pic>
      <p:sp>
        <p:nvSpPr>
          <p:cNvPr id="23" name="TextBox 22">
            <a:extLst>
              <a:ext uri="{FF2B5EF4-FFF2-40B4-BE49-F238E27FC236}">
                <a16:creationId xmlns:a16="http://schemas.microsoft.com/office/drawing/2014/main" id="{1C562D3F-5B72-D35F-BCF0-B3E7750236A3}"/>
              </a:ext>
            </a:extLst>
          </p:cNvPr>
          <p:cNvSpPr txBox="1"/>
          <p:nvPr/>
        </p:nvSpPr>
        <p:spPr>
          <a:xfrm>
            <a:off x="8907486" y="3290160"/>
            <a:ext cx="3137482" cy="646331"/>
          </a:xfrm>
          <a:prstGeom prst="rect">
            <a:avLst/>
          </a:prstGeom>
          <a:noFill/>
        </p:spPr>
        <p:txBody>
          <a:bodyPr wrap="square">
            <a:spAutoFit/>
          </a:bodyPr>
          <a:lstStyle/>
          <a:p>
            <a:pPr algn="l"/>
            <a:endParaRPr lang="ru-RU" sz="1200" b="0" i="0" u="none" strike="noStrike" baseline="0" dirty="0">
              <a:solidFill>
                <a:srgbClr val="000000"/>
              </a:solidFill>
              <a:latin typeface="Verdana" panose="020B0604030504040204" pitchFamily="34" charset="0"/>
            </a:endParaRPr>
          </a:p>
          <a:p>
            <a:pPr algn="ctr"/>
            <a:r>
              <a:rPr lang="ru-RU" sz="1200" b="1" i="1" u="none" strike="noStrike" baseline="0" dirty="0">
                <a:latin typeface="Times New Roman" panose="02020603050405020304" pitchFamily="18" charset="0"/>
                <a:cs typeface="Times New Roman" panose="02020603050405020304" pitchFamily="18" charset="0"/>
              </a:rPr>
              <a:t>Цель – повышение устойчивости бюджета </a:t>
            </a:r>
            <a:endParaRPr lang="ru-RU" sz="1200"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897882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53CF109B-D403-0FCD-6C8F-ED7C86B1A99C}"/>
              </a:ext>
            </a:extLst>
          </p:cNvPr>
          <p:cNvPicPr>
            <a:picLocks noChangeAspect="1"/>
          </p:cNvPicPr>
          <p:nvPr/>
        </p:nvPicPr>
        <p:blipFill>
          <a:blip r:embed="rId2"/>
          <a:stretch>
            <a:fillRect/>
          </a:stretch>
        </p:blipFill>
        <p:spPr>
          <a:xfrm>
            <a:off x="0" y="0"/>
            <a:ext cx="12155425" cy="6858000"/>
          </a:xfrm>
          <a:prstGeom prst="rect">
            <a:avLst/>
          </a:prstGeom>
        </p:spPr>
      </p:pic>
      <p:sp>
        <p:nvSpPr>
          <p:cNvPr id="3" name="Прямоугольник: скругленные углы 2">
            <a:extLst>
              <a:ext uri="{FF2B5EF4-FFF2-40B4-BE49-F238E27FC236}">
                <a16:creationId xmlns:a16="http://schemas.microsoft.com/office/drawing/2014/main" id="{A8A7C54E-AADE-A2BF-2A58-1C0C782D90DF}"/>
              </a:ext>
            </a:extLst>
          </p:cNvPr>
          <p:cNvSpPr/>
          <p:nvPr/>
        </p:nvSpPr>
        <p:spPr>
          <a:xfrm>
            <a:off x="3533014" y="199600"/>
            <a:ext cx="3900882" cy="303739"/>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ru-RU" sz="1200" b="1" dirty="0">
                <a:solidFill>
                  <a:srgbClr val="FF0000"/>
                </a:solidFill>
                <a:latin typeface="Times New Roman" panose="02020603050405020304" pitchFamily="18" charset="0"/>
                <a:cs typeface="Times New Roman" panose="02020603050405020304" pitchFamily="18" charset="0"/>
              </a:rPr>
              <a:t>Программные и непрограммные расходы бюджета</a:t>
            </a:r>
          </a:p>
        </p:txBody>
      </p:sp>
      <p:graphicFrame>
        <p:nvGraphicFramePr>
          <p:cNvPr id="9" name="Диаграмма 8">
            <a:extLst>
              <a:ext uri="{FF2B5EF4-FFF2-40B4-BE49-F238E27FC236}">
                <a16:creationId xmlns:a16="http://schemas.microsoft.com/office/drawing/2014/main" id="{FA8717BE-708B-94EE-083A-1F06E518CF59}"/>
              </a:ext>
            </a:extLst>
          </p:cNvPr>
          <p:cNvGraphicFramePr/>
          <p:nvPr>
            <p:extLst>
              <p:ext uri="{D42A27DB-BD31-4B8C-83A1-F6EECF244321}">
                <p14:modId xmlns:p14="http://schemas.microsoft.com/office/powerpoint/2010/main" val="1550830328"/>
              </p:ext>
            </p:extLst>
          </p:nvPr>
        </p:nvGraphicFramePr>
        <p:xfrm>
          <a:off x="640080" y="702939"/>
          <a:ext cx="6167120" cy="4563533"/>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9">
            <a:extLst>
              <a:ext uri="{FF2B5EF4-FFF2-40B4-BE49-F238E27FC236}">
                <a16:creationId xmlns:a16="http://schemas.microsoft.com/office/drawing/2014/main" id="{AFCF37B8-7863-1112-E044-5188A37B36F3}"/>
              </a:ext>
            </a:extLst>
          </p:cNvPr>
          <p:cNvSpPr txBox="1"/>
          <p:nvPr/>
        </p:nvSpPr>
        <p:spPr>
          <a:xfrm>
            <a:off x="6807200" y="906196"/>
            <a:ext cx="5130800" cy="630942"/>
          </a:xfrm>
          <a:prstGeom prst="rect">
            <a:avLst/>
          </a:prstGeom>
          <a:noFill/>
        </p:spPr>
        <p:txBody>
          <a:bodyPr wrap="square">
            <a:spAutoFit/>
          </a:bodyPr>
          <a:lstStyle/>
          <a:p>
            <a:pPr algn="just"/>
            <a:r>
              <a:rPr lang="ru-RU" sz="1200" dirty="0">
                <a:latin typeface="Times New Roman" panose="02020603050405020304" pitchFamily="18" charset="0"/>
                <a:cs typeface="Times New Roman" panose="02020603050405020304" pitchFamily="18" charset="0"/>
              </a:rPr>
              <a:t>      Ежегодно для программных мероприятий в общем объеме расходов составляет более 94%.</a:t>
            </a:r>
          </a:p>
          <a:p>
            <a:pPr marL="171450" indent="-171450" algn="just">
              <a:buFontTx/>
              <a:buChar char="-"/>
            </a:pPr>
            <a:endParaRPr lang="ru-RU" sz="1100" dirty="0">
              <a:latin typeface="Times New Roman" panose="02020603050405020304" pitchFamily="18" charset="0"/>
              <a:cs typeface="Times New Roman" panose="02020603050405020304" pitchFamily="18" charset="0"/>
            </a:endParaRPr>
          </a:p>
        </p:txBody>
      </p:sp>
      <p:sp>
        <p:nvSpPr>
          <p:cNvPr id="11" name="TextBox 10">
            <a:extLst>
              <a:ext uri="{FF2B5EF4-FFF2-40B4-BE49-F238E27FC236}">
                <a16:creationId xmlns:a16="http://schemas.microsoft.com/office/drawing/2014/main" id="{016AD151-CB5C-97B4-0AB9-CD0C07E7A628}"/>
              </a:ext>
            </a:extLst>
          </p:cNvPr>
          <p:cNvSpPr txBox="1"/>
          <p:nvPr/>
        </p:nvSpPr>
        <p:spPr>
          <a:xfrm>
            <a:off x="6807200" y="1342015"/>
            <a:ext cx="5212080" cy="5262979"/>
          </a:xfrm>
          <a:prstGeom prst="rect">
            <a:avLst/>
          </a:prstGeom>
          <a:noFill/>
        </p:spPr>
        <p:txBody>
          <a:bodyPr wrap="square">
            <a:spAutoFit/>
          </a:bodyPr>
          <a:lstStyle/>
          <a:p>
            <a:pPr algn="just"/>
            <a:r>
              <a:rPr lang="ru-RU" sz="1100" b="0" i="0" dirty="0">
                <a:solidFill>
                  <a:srgbClr val="363B40"/>
                </a:solidFill>
                <a:effectLst/>
                <a:latin typeface="Times New Roman" panose="02020603050405020304" pitchFamily="18" charset="0"/>
                <a:cs typeface="Times New Roman" panose="02020603050405020304" pitchFamily="18" charset="0"/>
              </a:rPr>
              <a:t>      </a:t>
            </a:r>
            <a:r>
              <a:rPr lang="ru-RU" sz="1200" b="0" i="0" dirty="0">
                <a:solidFill>
                  <a:srgbClr val="363B40"/>
                </a:solidFill>
                <a:effectLst/>
                <a:latin typeface="Times New Roman" panose="02020603050405020304" pitchFamily="18" charset="0"/>
                <a:cs typeface="Times New Roman" panose="02020603050405020304" pitchFamily="18" charset="0"/>
              </a:rPr>
              <a:t>Программное бюджетирование представляет собой методологию планирования, исполнения и контроля за исполнением бюджета, обеспечивающую взаимосвязь процесса распределения государственных расходов с результатами от реализации программ, разрабатываемых на основе стратегических целей, с учетом приоритетов государственной политики, общественной значимости ожидаемых и конечных результатов использования бюджетных средств.</a:t>
            </a:r>
          </a:p>
          <a:p>
            <a:pPr algn="just"/>
            <a:r>
              <a:rPr lang="ru-RU" sz="1200" b="0" i="0" dirty="0">
                <a:solidFill>
                  <a:srgbClr val="363B40"/>
                </a:solidFill>
                <a:effectLst/>
                <a:latin typeface="Times New Roman" panose="02020603050405020304" pitchFamily="18" charset="0"/>
                <a:cs typeface="Times New Roman" panose="02020603050405020304" pitchFamily="18" charset="0"/>
              </a:rPr>
              <a:t>      Основная цель программного бюджетирования состоит в повышении социальной и экономической эффективности расходов.</a:t>
            </a:r>
          </a:p>
          <a:p>
            <a:pPr algn="just"/>
            <a:r>
              <a:rPr lang="ru-RU" sz="1200" b="0" i="0" dirty="0">
                <a:solidFill>
                  <a:srgbClr val="363B40"/>
                </a:solidFill>
                <a:effectLst/>
                <a:latin typeface="Times New Roman" panose="02020603050405020304" pitchFamily="18" charset="0"/>
                <a:cs typeface="Times New Roman" panose="02020603050405020304" pitchFamily="18" charset="0"/>
              </a:rPr>
              <a:t>      Программный бюджет отличается от традиционного (постатейного) тем, что все или почти все расходы включены в программы, и каждая программа своей целью прямо увязана с соответствующим стратегическим направлением деятельности ведомства, ответственного за ее реализацию</a:t>
            </a:r>
            <a:r>
              <a:rPr lang="ru-RU" sz="1200" dirty="0">
                <a:solidFill>
                  <a:srgbClr val="363B40"/>
                </a:solidFill>
                <a:latin typeface="Times New Roman" panose="02020603050405020304" pitchFamily="18" charset="0"/>
                <a:cs typeface="Times New Roman" panose="02020603050405020304" pitchFamily="18" charset="0"/>
              </a:rPr>
              <a:t> и </a:t>
            </a:r>
            <a:r>
              <a:rPr lang="ru-RU" sz="1200" b="0" i="0" dirty="0">
                <a:solidFill>
                  <a:srgbClr val="363B40"/>
                </a:solidFill>
                <a:effectLst/>
                <a:latin typeface="Times New Roman" panose="02020603050405020304" pitchFamily="18" charset="0"/>
                <a:cs typeface="Times New Roman" panose="02020603050405020304" pitchFamily="18" charset="0"/>
              </a:rPr>
              <a:t>имеет ряд преимуществ. </a:t>
            </a:r>
          </a:p>
          <a:p>
            <a:pPr algn="just"/>
            <a:r>
              <a:rPr lang="ru-RU" sz="1200" dirty="0">
                <a:solidFill>
                  <a:srgbClr val="363B40"/>
                </a:solidFill>
                <a:latin typeface="Times New Roman" panose="02020603050405020304" pitchFamily="18" charset="0"/>
                <a:cs typeface="Times New Roman" panose="02020603050405020304" pitchFamily="18" charset="0"/>
              </a:rPr>
              <a:t>     </a:t>
            </a:r>
            <a:r>
              <a:rPr lang="ru-RU" sz="1200" b="0" i="0" dirty="0">
                <a:solidFill>
                  <a:srgbClr val="363B40"/>
                </a:solidFill>
                <a:effectLst/>
                <a:latin typeface="Times New Roman" panose="02020603050405020304" pitchFamily="18" charset="0"/>
                <a:cs typeface="Times New Roman" panose="02020603050405020304" pitchFamily="18" charset="0"/>
              </a:rPr>
              <a:t>Он обеспечивает:</a:t>
            </a:r>
          </a:p>
          <a:p>
            <a:pPr algn="just"/>
            <a:r>
              <a:rPr lang="ru-RU" sz="1200" b="0" i="0" dirty="0">
                <a:solidFill>
                  <a:srgbClr val="363B40"/>
                </a:solidFill>
                <a:effectLst/>
                <a:latin typeface="Times New Roman" panose="02020603050405020304" pitchFamily="18" charset="0"/>
                <a:cs typeface="Times New Roman" panose="02020603050405020304" pitchFamily="18" charset="0"/>
              </a:rPr>
              <a:t> - прочную </a:t>
            </a:r>
            <a:r>
              <a:rPr lang="ru-RU" sz="1200" b="0" i="0" dirty="0" err="1">
                <a:solidFill>
                  <a:srgbClr val="363B40"/>
                </a:solidFill>
                <a:effectLst/>
                <a:latin typeface="Times New Roman" panose="02020603050405020304" pitchFamily="18" charset="0"/>
                <a:cs typeface="Times New Roman" panose="02020603050405020304" pitchFamily="18" charset="0"/>
              </a:rPr>
              <a:t>взаимоувязку</a:t>
            </a:r>
            <a:r>
              <a:rPr lang="ru-RU" sz="1200" b="0" i="0" dirty="0">
                <a:solidFill>
                  <a:srgbClr val="363B40"/>
                </a:solidFill>
                <a:effectLst/>
                <a:latin typeface="Times New Roman" panose="02020603050405020304" pitchFamily="18" charset="0"/>
                <a:cs typeface="Times New Roman" panose="02020603050405020304" pitchFamily="18" charset="0"/>
              </a:rPr>
              <a:t> между стратегическими планами округа и бюджета;</a:t>
            </a:r>
          </a:p>
          <a:p>
            <a:pPr algn="just"/>
            <a:r>
              <a:rPr lang="ru-RU" sz="1200" dirty="0">
                <a:solidFill>
                  <a:srgbClr val="363B40"/>
                </a:solidFill>
                <a:latin typeface="Times New Roman" panose="02020603050405020304" pitchFamily="18" charset="0"/>
                <a:cs typeface="Times New Roman" panose="02020603050405020304" pitchFamily="18" charset="0"/>
              </a:rPr>
              <a:t> - </a:t>
            </a:r>
            <a:r>
              <a:rPr lang="ru-RU" sz="1200" b="0" i="0" dirty="0">
                <a:solidFill>
                  <a:srgbClr val="363B40"/>
                </a:solidFill>
                <a:effectLst/>
                <a:latin typeface="Times New Roman" panose="02020603050405020304" pitchFamily="18" charset="0"/>
                <a:cs typeface="Times New Roman" panose="02020603050405020304" pitchFamily="18" charset="0"/>
              </a:rPr>
              <a:t>концентрацию бюджетных средств на стратегически важных целях социально-экономического развития округа;</a:t>
            </a:r>
          </a:p>
          <a:p>
            <a:pPr algn="just"/>
            <a:r>
              <a:rPr lang="ru-RU" sz="1200" b="0" i="0" dirty="0">
                <a:solidFill>
                  <a:srgbClr val="363B40"/>
                </a:solidFill>
                <a:effectLst/>
                <a:latin typeface="Times New Roman" panose="02020603050405020304" pitchFamily="18" charset="0"/>
                <a:cs typeface="Times New Roman" panose="02020603050405020304" pitchFamily="18" charset="0"/>
              </a:rPr>
              <a:t> - целостную связь краткосрочного и долгосрочного бюджетного планирования и прогнозирования;</a:t>
            </a:r>
          </a:p>
          <a:p>
            <a:pPr algn="just"/>
            <a:r>
              <a:rPr lang="ru-RU" sz="1200" b="0" i="0" dirty="0">
                <a:solidFill>
                  <a:srgbClr val="363B40"/>
                </a:solidFill>
                <a:effectLst/>
                <a:latin typeface="Times New Roman" panose="02020603050405020304" pitchFamily="18" charset="0"/>
                <a:cs typeface="Times New Roman" panose="02020603050405020304" pitchFamily="18" charset="0"/>
              </a:rPr>
              <a:t> - повышение ответственности ведомств за целевое и эффективное использование выделенных бюджетных средств;</a:t>
            </a:r>
          </a:p>
          <a:p>
            <a:pPr algn="just"/>
            <a:r>
              <a:rPr lang="ru-RU" sz="1200" b="0" i="0" dirty="0">
                <a:solidFill>
                  <a:srgbClr val="363B40"/>
                </a:solidFill>
                <a:effectLst/>
                <a:latin typeface="Times New Roman" panose="02020603050405020304" pitchFamily="18" charset="0"/>
                <a:cs typeface="Times New Roman" panose="02020603050405020304" pitchFamily="18" charset="0"/>
              </a:rPr>
              <a:t> - проведение оценки эффективности бюджетного финансирования на основе показателей (индикаторов);</a:t>
            </a:r>
          </a:p>
          <a:p>
            <a:pPr algn="just"/>
            <a:r>
              <a:rPr lang="ru-RU" sz="1200" b="0" i="0" dirty="0">
                <a:solidFill>
                  <a:srgbClr val="363B40"/>
                </a:solidFill>
                <a:effectLst/>
                <a:latin typeface="Times New Roman" panose="02020603050405020304" pitchFamily="18" charset="0"/>
                <a:cs typeface="Times New Roman" panose="02020603050405020304" pitchFamily="18" charset="0"/>
              </a:rPr>
              <a:t> - возможность перераспределения ресурсов в рамках реализации конкретных муниципальных программ в пользу более результативных и приоритетных мероприятий.</a:t>
            </a:r>
          </a:p>
        </p:txBody>
      </p:sp>
    </p:spTree>
    <p:extLst>
      <p:ext uri="{BB962C8B-B14F-4D97-AF65-F5344CB8AC3E}">
        <p14:creationId xmlns:p14="http://schemas.microsoft.com/office/powerpoint/2010/main" val="1743048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C968757E-DFEC-D466-A968-84E1C6D7D1BB}"/>
              </a:ext>
            </a:extLst>
          </p:cNvPr>
          <p:cNvPicPr>
            <a:picLocks noChangeAspect="1"/>
          </p:cNvPicPr>
          <p:nvPr/>
        </p:nvPicPr>
        <p:blipFill>
          <a:blip r:embed="rId2"/>
          <a:stretch>
            <a:fillRect/>
          </a:stretch>
        </p:blipFill>
        <p:spPr>
          <a:xfrm>
            <a:off x="0" y="0"/>
            <a:ext cx="12155425" cy="6858000"/>
          </a:xfrm>
          <a:prstGeom prst="rect">
            <a:avLst/>
          </a:prstGeom>
        </p:spPr>
      </p:pic>
      <p:sp>
        <p:nvSpPr>
          <p:cNvPr id="4" name="TextBox 3">
            <a:extLst>
              <a:ext uri="{FF2B5EF4-FFF2-40B4-BE49-F238E27FC236}">
                <a16:creationId xmlns:a16="http://schemas.microsoft.com/office/drawing/2014/main" id="{0BD3F9ED-70B3-0FEC-62BA-6FC58E35ED39}"/>
              </a:ext>
            </a:extLst>
          </p:cNvPr>
          <p:cNvSpPr txBox="1"/>
          <p:nvPr/>
        </p:nvSpPr>
        <p:spPr>
          <a:xfrm>
            <a:off x="403860" y="144195"/>
            <a:ext cx="11384280" cy="369332"/>
          </a:xfrm>
          <a:prstGeom prst="rect">
            <a:avLst/>
          </a:prstGeom>
          <a:noFill/>
        </p:spPr>
        <p:txBody>
          <a:bodyPr wrap="square">
            <a:spAutoFit/>
          </a:bodyPr>
          <a:lstStyle/>
          <a:p>
            <a:pPr algn="just"/>
            <a:r>
              <a:rPr lang="ru-RU" sz="1200" dirty="0">
                <a:solidFill>
                  <a:srgbClr val="363B40"/>
                </a:solidFill>
                <a:latin typeface="Times New Roman" panose="02020603050405020304" pitchFamily="18" charset="0"/>
                <a:cs typeface="Times New Roman" panose="02020603050405020304" pitchFamily="18" charset="0"/>
              </a:rPr>
              <a:t>Бюджет Анучинского муниципального округа на 2023 год сформирован на основе 24 муниципальных программ</a:t>
            </a:r>
            <a:r>
              <a:rPr lang="ru-RU" sz="1800" dirty="0">
                <a:solidFill>
                  <a:srgbClr val="363B40"/>
                </a:solidFill>
                <a:latin typeface="Times New Roman" panose="02020603050405020304" pitchFamily="18" charset="0"/>
                <a:cs typeface="Times New Roman" panose="02020603050405020304" pitchFamily="18" charset="0"/>
              </a:rPr>
              <a:t>.</a:t>
            </a:r>
            <a:endParaRPr lang="ru-RU" sz="1800" b="0" i="0" dirty="0">
              <a:solidFill>
                <a:srgbClr val="363B40"/>
              </a:solidFill>
              <a:effectLst/>
              <a:latin typeface="Times New Roman" panose="02020603050405020304" pitchFamily="18" charset="0"/>
              <a:cs typeface="Times New Roman" panose="02020603050405020304" pitchFamily="18" charset="0"/>
            </a:endParaRPr>
          </a:p>
        </p:txBody>
      </p:sp>
      <p:pic>
        <p:nvPicPr>
          <p:cNvPr id="5" name="Рисунок 4">
            <a:extLst>
              <a:ext uri="{FF2B5EF4-FFF2-40B4-BE49-F238E27FC236}">
                <a16:creationId xmlns:a16="http://schemas.microsoft.com/office/drawing/2014/main" id="{91C59D53-79B2-8E63-77B5-36998F1F78A8}"/>
              </a:ext>
            </a:extLst>
          </p:cNvPr>
          <p:cNvPicPr>
            <a:picLocks noChangeAspect="1"/>
          </p:cNvPicPr>
          <p:nvPr/>
        </p:nvPicPr>
        <p:blipFill>
          <a:blip r:embed="rId3"/>
          <a:stretch>
            <a:fillRect/>
          </a:stretch>
        </p:blipFill>
        <p:spPr>
          <a:xfrm>
            <a:off x="403860" y="657722"/>
            <a:ext cx="2444692" cy="201687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TextBox 5">
            <a:extLst>
              <a:ext uri="{FF2B5EF4-FFF2-40B4-BE49-F238E27FC236}">
                <a16:creationId xmlns:a16="http://schemas.microsoft.com/office/drawing/2014/main" id="{74BC5243-9C50-CCC8-7AD1-89267EFA9928}"/>
              </a:ext>
            </a:extLst>
          </p:cNvPr>
          <p:cNvSpPr txBox="1"/>
          <p:nvPr/>
        </p:nvSpPr>
        <p:spPr>
          <a:xfrm>
            <a:off x="3033802" y="534928"/>
            <a:ext cx="8936372" cy="1923604"/>
          </a:xfrm>
          <a:prstGeom prst="rect">
            <a:avLst/>
          </a:prstGeom>
          <a:noFill/>
        </p:spPr>
        <p:txBody>
          <a:bodyPr wrap="square">
            <a:spAutoFit/>
          </a:bodyPr>
          <a:lstStyle/>
          <a:p>
            <a:pPr algn="just"/>
            <a:r>
              <a:rPr lang="ru-RU" sz="1200" b="1" dirty="0">
                <a:latin typeface="Times New Roman" panose="02020603050405020304" pitchFamily="18" charset="0"/>
                <a:cs typeface="Times New Roman" panose="02020603050405020304" pitchFamily="18" charset="0"/>
              </a:rPr>
              <a:t>Муниципальная программа </a:t>
            </a:r>
            <a:r>
              <a:rPr lang="ru-RU" sz="1200" dirty="0">
                <a:latin typeface="Times New Roman" panose="02020603050405020304" pitchFamily="18" charset="0"/>
                <a:cs typeface="Times New Roman" panose="02020603050405020304" pitchFamily="18" charset="0"/>
              </a:rPr>
              <a:t>является документом стратегического планирования, содержащим комплекс планируемых мероприятий, взаимоувязанных по задачам, срокам осуществления, исполнителям и ресурсам и обеспечивающих наиболее эффективное достижение целей и решение задач социально-экономического развития муниципального образования.</a:t>
            </a:r>
          </a:p>
          <a:p>
            <a:pPr algn="just"/>
            <a:endParaRPr lang="ru-RU" sz="1200" dirty="0">
              <a:latin typeface="Times New Roman" panose="02020603050405020304" pitchFamily="18" charset="0"/>
              <a:cs typeface="Times New Roman" panose="02020603050405020304" pitchFamily="18" charset="0"/>
            </a:endParaRPr>
          </a:p>
          <a:p>
            <a:pPr algn="just"/>
            <a:r>
              <a:rPr lang="ru-RU" sz="1200" dirty="0">
                <a:latin typeface="Times New Roman" panose="02020603050405020304" pitchFamily="18" charset="0"/>
                <a:cs typeface="Times New Roman" panose="02020603050405020304" pitchFamily="18" charset="0"/>
              </a:rPr>
              <a:t>Расходы по муниципальным программам на 2023-2025гг можно разделить на 4 категории:</a:t>
            </a:r>
          </a:p>
          <a:p>
            <a:pPr marL="171450" indent="-171450" algn="just">
              <a:buFontTx/>
              <a:buChar char="-"/>
            </a:pPr>
            <a:r>
              <a:rPr lang="ru-RU" sz="1200" dirty="0">
                <a:latin typeface="Times New Roman" panose="02020603050405020304" pitchFamily="18" charset="0"/>
                <a:cs typeface="Times New Roman" panose="02020603050405020304" pitchFamily="18" charset="0"/>
              </a:rPr>
              <a:t>социальной направленности - 7;</a:t>
            </a:r>
          </a:p>
          <a:p>
            <a:pPr marL="171450" indent="-171450" algn="just">
              <a:buFontTx/>
              <a:buChar char="-"/>
            </a:pPr>
            <a:r>
              <a:rPr lang="ru-RU" sz="1200" dirty="0">
                <a:latin typeface="Times New Roman" panose="02020603050405020304" pitchFamily="18" charset="0"/>
                <a:cs typeface="Times New Roman" panose="02020603050405020304" pitchFamily="18" charset="0"/>
              </a:rPr>
              <a:t>общего характера - 4;</a:t>
            </a:r>
          </a:p>
          <a:p>
            <a:pPr marL="171450" indent="-171450" algn="just">
              <a:buFontTx/>
              <a:buChar char="-"/>
            </a:pPr>
            <a:r>
              <a:rPr lang="ru-RU" sz="1200" dirty="0">
                <a:latin typeface="Times New Roman" panose="02020603050405020304" pitchFamily="18" charset="0"/>
                <a:cs typeface="Times New Roman" panose="02020603050405020304" pitchFamily="18" charset="0"/>
              </a:rPr>
              <a:t>поддержка отраслей экономики - 10;</a:t>
            </a:r>
          </a:p>
          <a:p>
            <a:pPr marL="171450" indent="-171450" algn="just">
              <a:buFontTx/>
              <a:buChar char="-"/>
            </a:pPr>
            <a:r>
              <a:rPr lang="ru-RU" sz="1200" dirty="0">
                <a:latin typeface="Times New Roman" panose="02020603050405020304" pitchFamily="18" charset="0"/>
                <a:cs typeface="Times New Roman" panose="02020603050405020304" pitchFamily="18" charset="0"/>
              </a:rPr>
              <a:t>обеспечение безопасности жизнедеятельности - 3.</a:t>
            </a:r>
          </a:p>
          <a:p>
            <a:pPr marL="171450" indent="-171450" algn="just">
              <a:buFontTx/>
              <a:buChar char="-"/>
            </a:pPr>
            <a:endParaRPr lang="ru-RU" sz="1100" dirty="0">
              <a:latin typeface="Times New Roman" panose="02020603050405020304" pitchFamily="18" charset="0"/>
              <a:cs typeface="Times New Roman" panose="02020603050405020304" pitchFamily="18" charset="0"/>
            </a:endParaRPr>
          </a:p>
        </p:txBody>
      </p:sp>
      <p:graphicFrame>
        <p:nvGraphicFramePr>
          <p:cNvPr id="7" name="Диаграмма 6">
            <a:extLst>
              <a:ext uri="{FF2B5EF4-FFF2-40B4-BE49-F238E27FC236}">
                <a16:creationId xmlns:a16="http://schemas.microsoft.com/office/drawing/2014/main" id="{ABEE32FF-937F-F354-67DA-D730016170BD}"/>
              </a:ext>
            </a:extLst>
          </p:cNvPr>
          <p:cNvGraphicFramePr/>
          <p:nvPr>
            <p:extLst>
              <p:ext uri="{D42A27DB-BD31-4B8C-83A1-F6EECF244321}">
                <p14:modId xmlns:p14="http://schemas.microsoft.com/office/powerpoint/2010/main" val="4125366640"/>
              </p:ext>
            </p:extLst>
          </p:nvPr>
        </p:nvGraphicFramePr>
        <p:xfrm>
          <a:off x="1298056" y="2286000"/>
          <a:ext cx="10253864" cy="432816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5079522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9FC3B85A-0771-B543-8399-7B83DF7A4C80}"/>
              </a:ext>
            </a:extLst>
          </p:cNvPr>
          <p:cNvPicPr>
            <a:picLocks noChangeAspect="1"/>
          </p:cNvPicPr>
          <p:nvPr/>
        </p:nvPicPr>
        <p:blipFill>
          <a:blip r:embed="rId2"/>
          <a:stretch>
            <a:fillRect/>
          </a:stretch>
        </p:blipFill>
        <p:spPr>
          <a:xfrm>
            <a:off x="18287" y="0"/>
            <a:ext cx="12155425" cy="6858000"/>
          </a:xfrm>
          <a:prstGeom prst="rect">
            <a:avLst/>
          </a:prstGeom>
        </p:spPr>
      </p:pic>
      <p:sp>
        <p:nvSpPr>
          <p:cNvPr id="3" name="TextBox 2">
            <a:extLst>
              <a:ext uri="{FF2B5EF4-FFF2-40B4-BE49-F238E27FC236}">
                <a16:creationId xmlns:a16="http://schemas.microsoft.com/office/drawing/2014/main" id="{4BB5E877-F500-C714-4262-DA0E3E81992B}"/>
              </a:ext>
            </a:extLst>
          </p:cNvPr>
          <p:cNvSpPr txBox="1"/>
          <p:nvPr/>
        </p:nvSpPr>
        <p:spPr>
          <a:xfrm>
            <a:off x="1086374" y="52287"/>
            <a:ext cx="9412448" cy="307777"/>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4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Расходы бюджета округа по </a:t>
            </a:r>
            <a:r>
              <a:rPr lang="ru-RU" sz="1400" b="1" dirty="0">
                <a:solidFill>
                  <a:srgbClr val="070B5D"/>
                </a:solidFill>
                <a:latin typeface="Times New Roman" panose="02020603050405020304" pitchFamily="18" charset="0"/>
                <a:cs typeface="Times New Roman" panose="02020603050405020304" pitchFamily="18" charset="0"/>
              </a:rPr>
              <a:t>муниципальным программам</a:t>
            </a:r>
            <a:r>
              <a:rPr kumimoji="0" lang="ru-RU" sz="14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(руб.)</a:t>
            </a:r>
          </a:p>
        </p:txBody>
      </p:sp>
      <p:graphicFrame>
        <p:nvGraphicFramePr>
          <p:cNvPr id="4" name="Таблица 6">
            <a:extLst>
              <a:ext uri="{FF2B5EF4-FFF2-40B4-BE49-F238E27FC236}">
                <a16:creationId xmlns:a16="http://schemas.microsoft.com/office/drawing/2014/main" id="{45B45CD0-8C46-0E1B-3EA9-07F2B05B23CA}"/>
              </a:ext>
            </a:extLst>
          </p:cNvPr>
          <p:cNvGraphicFramePr>
            <a:graphicFrameLocks noGrp="1"/>
          </p:cNvGraphicFramePr>
          <p:nvPr>
            <p:extLst>
              <p:ext uri="{D42A27DB-BD31-4B8C-83A1-F6EECF244321}">
                <p14:modId xmlns:p14="http://schemas.microsoft.com/office/powerpoint/2010/main" val="3895351531"/>
              </p:ext>
            </p:extLst>
          </p:nvPr>
        </p:nvGraphicFramePr>
        <p:xfrm>
          <a:off x="249357" y="515725"/>
          <a:ext cx="11810729" cy="5935049"/>
        </p:xfrm>
        <a:graphic>
          <a:graphicData uri="http://schemas.openxmlformats.org/drawingml/2006/table">
            <a:tbl>
              <a:tblPr firstRow="1" bandRow="1">
                <a:tableStyleId>{C4B1156A-380E-4F78-BDF5-A606A8083BF9}</a:tableStyleId>
              </a:tblPr>
              <a:tblGrid>
                <a:gridCol w="4524403">
                  <a:extLst>
                    <a:ext uri="{9D8B030D-6E8A-4147-A177-3AD203B41FA5}">
                      <a16:colId xmlns:a16="http://schemas.microsoft.com/office/drawing/2014/main" val="222308242"/>
                    </a:ext>
                  </a:extLst>
                </a:gridCol>
                <a:gridCol w="1012331">
                  <a:extLst>
                    <a:ext uri="{9D8B030D-6E8A-4147-A177-3AD203B41FA5}">
                      <a16:colId xmlns:a16="http://schemas.microsoft.com/office/drawing/2014/main" val="167635593"/>
                    </a:ext>
                  </a:extLst>
                </a:gridCol>
                <a:gridCol w="1057013">
                  <a:extLst>
                    <a:ext uri="{9D8B030D-6E8A-4147-A177-3AD203B41FA5}">
                      <a16:colId xmlns:a16="http://schemas.microsoft.com/office/drawing/2014/main" val="1102175848"/>
                    </a:ext>
                  </a:extLst>
                </a:gridCol>
                <a:gridCol w="1266737">
                  <a:extLst>
                    <a:ext uri="{9D8B030D-6E8A-4147-A177-3AD203B41FA5}">
                      <a16:colId xmlns:a16="http://schemas.microsoft.com/office/drawing/2014/main" val="4111027455"/>
                    </a:ext>
                  </a:extLst>
                </a:gridCol>
                <a:gridCol w="872455">
                  <a:extLst>
                    <a:ext uri="{9D8B030D-6E8A-4147-A177-3AD203B41FA5}">
                      <a16:colId xmlns:a16="http://schemas.microsoft.com/office/drawing/2014/main" val="1012964849"/>
                    </a:ext>
                  </a:extLst>
                </a:gridCol>
                <a:gridCol w="1019130">
                  <a:extLst>
                    <a:ext uri="{9D8B030D-6E8A-4147-A177-3AD203B41FA5}">
                      <a16:colId xmlns:a16="http://schemas.microsoft.com/office/drawing/2014/main" val="4090492372"/>
                    </a:ext>
                  </a:extLst>
                </a:gridCol>
                <a:gridCol w="1019130">
                  <a:extLst>
                    <a:ext uri="{9D8B030D-6E8A-4147-A177-3AD203B41FA5}">
                      <a16:colId xmlns:a16="http://schemas.microsoft.com/office/drawing/2014/main" val="2136198863"/>
                    </a:ext>
                  </a:extLst>
                </a:gridCol>
                <a:gridCol w="1039530">
                  <a:extLst>
                    <a:ext uri="{9D8B030D-6E8A-4147-A177-3AD203B41FA5}">
                      <a16:colId xmlns:a16="http://schemas.microsoft.com/office/drawing/2014/main" val="1095838260"/>
                    </a:ext>
                  </a:extLst>
                </a:gridCol>
              </a:tblGrid>
              <a:tr h="182293">
                <a:tc>
                  <a:txBody>
                    <a:bodyPr/>
                    <a:lstStyle/>
                    <a:p>
                      <a:pPr algn="ctr"/>
                      <a:r>
                        <a:rPr lang="ru-RU" sz="1000" dirty="0">
                          <a:latin typeface="Times New Roman" panose="02020603050405020304" pitchFamily="18" charset="0"/>
                          <a:cs typeface="Times New Roman" panose="02020603050405020304" pitchFamily="18" charset="0"/>
                        </a:rPr>
                        <a:t>Наименование программы</a:t>
                      </a:r>
                    </a:p>
                  </a:txBody>
                  <a:tcPr/>
                </a:tc>
                <a:tc>
                  <a:txBody>
                    <a:bodyPr/>
                    <a:lstStyle/>
                    <a:p>
                      <a:pPr algn="ctr"/>
                      <a:r>
                        <a:rPr lang="ru-RU" sz="1000" dirty="0">
                          <a:latin typeface="Times New Roman" panose="02020603050405020304" pitchFamily="18" charset="0"/>
                          <a:cs typeface="Times New Roman" panose="02020603050405020304" pitchFamily="18" charset="0"/>
                        </a:rPr>
                        <a:t>2021г (факт)</a:t>
                      </a:r>
                    </a:p>
                  </a:txBody>
                  <a:tcPr/>
                </a:tc>
                <a:tc>
                  <a:txBody>
                    <a:bodyPr/>
                    <a:lstStyle/>
                    <a:p>
                      <a:pPr algn="ctr"/>
                      <a:r>
                        <a:rPr lang="ru-RU" sz="1000" dirty="0">
                          <a:latin typeface="Times New Roman" panose="02020603050405020304" pitchFamily="18" charset="0"/>
                          <a:cs typeface="Times New Roman" panose="02020603050405020304" pitchFamily="18" charset="0"/>
                        </a:rPr>
                        <a:t>2022г (оценка)</a:t>
                      </a:r>
                    </a:p>
                  </a:txBody>
                  <a:tcPr/>
                </a:tc>
                <a:tc>
                  <a:txBody>
                    <a:bodyPr/>
                    <a:lstStyle/>
                    <a:p>
                      <a:pPr algn="ctr"/>
                      <a:r>
                        <a:rPr lang="ru-RU" sz="1000" dirty="0">
                          <a:latin typeface="Times New Roman" panose="02020603050405020304" pitchFamily="18" charset="0"/>
                          <a:cs typeface="Times New Roman" panose="02020603050405020304" pitchFamily="18" charset="0"/>
                        </a:rPr>
                        <a:t>2023г (план)</a:t>
                      </a:r>
                    </a:p>
                  </a:txBody>
                  <a:tcPr/>
                </a:tc>
                <a:tc>
                  <a:txBody>
                    <a:bodyPr/>
                    <a:lstStyle/>
                    <a:p>
                      <a:pPr algn="ctr"/>
                      <a:r>
                        <a:rPr lang="ru-RU" sz="1000" dirty="0">
                          <a:latin typeface="Times New Roman" panose="02020603050405020304" pitchFamily="18" charset="0"/>
                          <a:cs typeface="Times New Roman" panose="02020603050405020304" pitchFamily="18" charset="0"/>
                        </a:rPr>
                        <a:t>% 2023г к 2021г</a:t>
                      </a:r>
                    </a:p>
                  </a:txBody>
                  <a:tcPr/>
                </a:tc>
                <a:tc>
                  <a:txBody>
                    <a:bodyPr/>
                    <a:lstStyle/>
                    <a:p>
                      <a:pPr algn="ctr"/>
                      <a:r>
                        <a:rPr lang="ru-RU" sz="1000" dirty="0">
                          <a:latin typeface="Times New Roman" panose="02020603050405020304" pitchFamily="18" charset="0"/>
                          <a:cs typeface="Times New Roman" panose="02020603050405020304" pitchFamily="18" charset="0"/>
                        </a:rPr>
                        <a:t>% 2023г к 2022г</a:t>
                      </a:r>
                    </a:p>
                  </a:txBody>
                  <a:tcPr/>
                </a:tc>
                <a:tc>
                  <a:txBody>
                    <a:bodyPr/>
                    <a:lstStyle/>
                    <a:p>
                      <a:pPr algn="ctr"/>
                      <a:r>
                        <a:rPr lang="ru-RU" sz="1000" dirty="0">
                          <a:latin typeface="Times New Roman" panose="02020603050405020304" pitchFamily="18" charset="0"/>
                          <a:cs typeface="Times New Roman" panose="02020603050405020304" pitchFamily="18" charset="0"/>
                        </a:rPr>
                        <a:t>2024г  (прогноз)</a:t>
                      </a:r>
                    </a:p>
                  </a:txBody>
                  <a:tcPr/>
                </a:tc>
                <a:tc>
                  <a:txBody>
                    <a:bodyPr/>
                    <a:lstStyle/>
                    <a:p>
                      <a:pPr algn="ctr"/>
                      <a:r>
                        <a:rPr lang="ru-RU" sz="1000" dirty="0">
                          <a:latin typeface="Times New Roman" panose="02020603050405020304" pitchFamily="18" charset="0"/>
                          <a:cs typeface="Times New Roman" panose="02020603050405020304" pitchFamily="18" charset="0"/>
                        </a:rPr>
                        <a:t>2025г (прогноз)</a:t>
                      </a:r>
                    </a:p>
                  </a:txBody>
                  <a:tcPr/>
                </a:tc>
                <a:extLst>
                  <a:ext uri="{0D108BD9-81ED-4DB2-BD59-A6C34878D82A}">
                    <a16:rowId xmlns:a16="http://schemas.microsoft.com/office/drawing/2014/main" val="3008462965"/>
                  </a:ext>
                </a:extLst>
              </a:tr>
              <a:tr h="182293">
                <a:tc>
                  <a:txBody>
                    <a:bodyPr/>
                    <a:lstStyle/>
                    <a:p>
                      <a:pPr algn="ctr"/>
                      <a:r>
                        <a:rPr lang="ru-RU" sz="1000" b="1" dirty="0">
                          <a:latin typeface="Times New Roman" panose="02020603050405020304" pitchFamily="18" charset="0"/>
                          <a:cs typeface="Times New Roman" panose="02020603050405020304" pitchFamily="18" charset="0"/>
                        </a:rPr>
                        <a:t>СОЦИАЛЬНОЙ НАПРАВЛЕННОСТИ</a:t>
                      </a: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946775879"/>
                  </a:ext>
                </a:extLst>
              </a:tr>
              <a:tr h="195778">
                <a:tc>
                  <a:txBody>
                    <a:bodyPr/>
                    <a:lstStyle/>
                    <a:p>
                      <a:pPr algn="just"/>
                      <a:r>
                        <a:rPr lang="ru-RU" sz="1000" dirty="0">
                          <a:latin typeface="Times New Roman" panose="02020603050405020304" pitchFamily="18" charset="0"/>
                          <a:cs typeface="Times New Roman" panose="02020603050405020304" pitchFamily="18" charset="0"/>
                        </a:rPr>
                        <a:t>Развитие образования</a:t>
                      </a:r>
                    </a:p>
                  </a:txBody>
                  <a:tcPr/>
                </a:tc>
                <a:tc>
                  <a:txBody>
                    <a:bodyPr/>
                    <a:lstStyle/>
                    <a:p>
                      <a:pPr algn="ctr"/>
                      <a:r>
                        <a:rPr lang="ru-RU" sz="1000" dirty="0">
                          <a:latin typeface="Times New Roman" panose="02020603050405020304" pitchFamily="18" charset="0"/>
                          <a:cs typeface="Times New Roman" panose="02020603050405020304" pitchFamily="18" charset="0"/>
                        </a:rPr>
                        <a:t>316701877,19</a:t>
                      </a:r>
                    </a:p>
                  </a:txBody>
                  <a:tcPr/>
                </a:tc>
                <a:tc>
                  <a:txBody>
                    <a:bodyPr/>
                    <a:lstStyle/>
                    <a:p>
                      <a:pPr algn="ctr"/>
                      <a:r>
                        <a:rPr lang="ru-RU" sz="1000" dirty="0">
                          <a:latin typeface="Times New Roman" panose="02020603050405020304" pitchFamily="18" charset="0"/>
                          <a:cs typeface="Times New Roman" panose="02020603050405020304" pitchFamily="18" charset="0"/>
                        </a:rPr>
                        <a:t>402594554,55</a:t>
                      </a:r>
                    </a:p>
                  </a:txBody>
                  <a:tcPr/>
                </a:tc>
                <a:tc>
                  <a:txBody>
                    <a:bodyPr/>
                    <a:lstStyle/>
                    <a:p>
                      <a:pPr algn="ctr"/>
                      <a:r>
                        <a:rPr lang="ru-RU" sz="1000" dirty="0">
                          <a:latin typeface="Times New Roman" panose="02020603050405020304" pitchFamily="18" charset="0"/>
                          <a:cs typeface="Times New Roman" panose="02020603050405020304" pitchFamily="18" charset="0"/>
                        </a:rPr>
                        <a:t>419301162,95</a:t>
                      </a:r>
                    </a:p>
                  </a:txBody>
                  <a:tcPr/>
                </a:tc>
                <a:tc>
                  <a:txBody>
                    <a:bodyPr/>
                    <a:lstStyle/>
                    <a:p>
                      <a:pPr algn="ctr"/>
                      <a:r>
                        <a:rPr lang="ru-RU" sz="1000" dirty="0">
                          <a:latin typeface="Times New Roman" panose="02020603050405020304" pitchFamily="18" charset="0"/>
                          <a:cs typeface="Times New Roman" panose="02020603050405020304" pitchFamily="18" charset="0"/>
                        </a:rPr>
                        <a:t>132,4</a:t>
                      </a:r>
                    </a:p>
                  </a:txBody>
                  <a:tcPr/>
                </a:tc>
                <a:tc>
                  <a:txBody>
                    <a:bodyPr/>
                    <a:lstStyle/>
                    <a:p>
                      <a:pPr algn="ctr"/>
                      <a:r>
                        <a:rPr lang="ru-RU" sz="1000" dirty="0">
                          <a:latin typeface="Times New Roman" panose="02020603050405020304" pitchFamily="18" charset="0"/>
                          <a:cs typeface="Times New Roman" panose="02020603050405020304" pitchFamily="18" charset="0"/>
                        </a:rPr>
                        <a:t>104,15</a:t>
                      </a:r>
                    </a:p>
                  </a:txBody>
                  <a:tcPr/>
                </a:tc>
                <a:tc>
                  <a:txBody>
                    <a:bodyPr/>
                    <a:lstStyle/>
                    <a:p>
                      <a:pPr algn="ctr"/>
                      <a:r>
                        <a:rPr lang="ru-RU" sz="1000" dirty="0">
                          <a:latin typeface="Times New Roman" panose="02020603050405020304" pitchFamily="18" charset="0"/>
                          <a:cs typeface="Times New Roman" panose="02020603050405020304" pitchFamily="18" charset="0"/>
                        </a:rPr>
                        <a:t>439148201,4</a:t>
                      </a:r>
                    </a:p>
                  </a:txBody>
                  <a:tcPr/>
                </a:tc>
                <a:tc>
                  <a:txBody>
                    <a:bodyPr/>
                    <a:lstStyle/>
                    <a:p>
                      <a:pPr algn="ctr"/>
                      <a:r>
                        <a:rPr lang="ru-RU" sz="1000" dirty="0">
                          <a:latin typeface="Times New Roman" panose="02020603050405020304" pitchFamily="18" charset="0"/>
                          <a:cs typeface="Times New Roman" panose="02020603050405020304" pitchFamily="18" charset="0"/>
                        </a:rPr>
                        <a:t>446708250,4</a:t>
                      </a:r>
                    </a:p>
                  </a:txBody>
                  <a:tcPr/>
                </a:tc>
                <a:extLst>
                  <a:ext uri="{0D108BD9-81ED-4DB2-BD59-A6C34878D82A}">
                    <a16:rowId xmlns:a16="http://schemas.microsoft.com/office/drawing/2014/main" val="1759804768"/>
                  </a:ext>
                </a:extLst>
              </a:tr>
              <a:tr h="257419">
                <a:tc>
                  <a:txBody>
                    <a:bodyPr/>
                    <a:lstStyle/>
                    <a:p>
                      <a:pPr algn="just"/>
                      <a:r>
                        <a:rPr lang="ru-RU" sz="1000" dirty="0">
                          <a:latin typeface="Times New Roman" panose="02020603050405020304" pitchFamily="18" charset="0"/>
                          <a:cs typeface="Times New Roman" panose="02020603050405020304" pitchFamily="18" charset="0"/>
                        </a:rPr>
                        <a:t>Развитие молодежной политики и патриотического воспитания граждан</a:t>
                      </a:r>
                    </a:p>
                  </a:txBody>
                  <a:tcPr/>
                </a:tc>
                <a:tc>
                  <a:txBody>
                    <a:bodyPr/>
                    <a:lstStyle/>
                    <a:p>
                      <a:pPr algn="ctr"/>
                      <a:r>
                        <a:rPr lang="ru-RU" sz="1000" dirty="0">
                          <a:latin typeface="Times New Roman" panose="02020603050405020304" pitchFamily="18" charset="0"/>
                          <a:cs typeface="Times New Roman" panose="02020603050405020304" pitchFamily="18" charset="0"/>
                        </a:rPr>
                        <a:t>201000</a:t>
                      </a:r>
                    </a:p>
                  </a:txBody>
                  <a:tcPr/>
                </a:tc>
                <a:tc>
                  <a:txBody>
                    <a:bodyPr/>
                    <a:lstStyle/>
                    <a:p>
                      <a:pPr algn="ctr"/>
                      <a:r>
                        <a:rPr lang="ru-RU" sz="1000" dirty="0">
                          <a:latin typeface="Times New Roman" panose="02020603050405020304" pitchFamily="18" charset="0"/>
                          <a:cs typeface="Times New Roman" panose="02020603050405020304" pitchFamily="18" charset="0"/>
                        </a:rPr>
                        <a:t>170000</a:t>
                      </a:r>
                    </a:p>
                  </a:txBody>
                  <a:tcPr/>
                </a:tc>
                <a:tc>
                  <a:txBody>
                    <a:bodyPr/>
                    <a:lstStyle/>
                    <a:p>
                      <a:pPr algn="ctr"/>
                      <a:r>
                        <a:rPr lang="ru-RU" sz="1000" dirty="0">
                          <a:latin typeface="Times New Roman" panose="02020603050405020304" pitchFamily="18" charset="0"/>
                          <a:cs typeface="Times New Roman" panose="02020603050405020304" pitchFamily="18" charset="0"/>
                        </a:rPr>
                        <a:t>230000</a:t>
                      </a:r>
                    </a:p>
                  </a:txBody>
                  <a:tcPr/>
                </a:tc>
                <a:tc>
                  <a:txBody>
                    <a:bodyPr/>
                    <a:lstStyle/>
                    <a:p>
                      <a:pPr algn="ctr"/>
                      <a:r>
                        <a:rPr lang="ru-RU" sz="1000" dirty="0">
                          <a:latin typeface="Times New Roman" panose="02020603050405020304" pitchFamily="18" charset="0"/>
                          <a:cs typeface="Times New Roman" panose="02020603050405020304" pitchFamily="18" charset="0"/>
                        </a:rPr>
                        <a:t>114,43</a:t>
                      </a:r>
                    </a:p>
                  </a:txBody>
                  <a:tcPr/>
                </a:tc>
                <a:tc>
                  <a:txBody>
                    <a:bodyPr/>
                    <a:lstStyle/>
                    <a:p>
                      <a:pPr algn="ctr"/>
                      <a:r>
                        <a:rPr lang="ru-RU" sz="1000" dirty="0">
                          <a:latin typeface="Times New Roman" panose="02020603050405020304" pitchFamily="18" charset="0"/>
                          <a:cs typeface="Times New Roman" panose="02020603050405020304" pitchFamily="18" charset="0"/>
                        </a:rPr>
                        <a:t>135,29</a:t>
                      </a:r>
                    </a:p>
                  </a:txBody>
                  <a:tcPr/>
                </a:tc>
                <a:tc>
                  <a:txBody>
                    <a:bodyPr/>
                    <a:lstStyle/>
                    <a:p>
                      <a:pPr algn="ctr"/>
                      <a:r>
                        <a:rPr lang="ru-RU" sz="1000" dirty="0">
                          <a:latin typeface="Times New Roman" panose="02020603050405020304" pitchFamily="18" charset="0"/>
                          <a:cs typeface="Times New Roman" panose="02020603050405020304" pitchFamily="18" charset="0"/>
                        </a:rPr>
                        <a:t>200000</a:t>
                      </a:r>
                    </a:p>
                  </a:txBody>
                  <a:tcPr/>
                </a:tc>
                <a:tc>
                  <a:txBody>
                    <a:bodyPr/>
                    <a:lstStyle/>
                    <a:p>
                      <a:pPr algn="ctr"/>
                      <a:r>
                        <a:rPr lang="ru-RU" sz="1000" dirty="0">
                          <a:latin typeface="Times New Roman" panose="02020603050405020304" pitchFamily="18" charset="0"/>
                          <a:cs typeface="Times New Roman" panose="02020603050405020304" pitchFamily="18" charset="0"/>
                        </a:rPr>
                        <a:t>160000</a:t>
                      </a:r>
                    </a:p>
                  </a:txBody>
                  <a:tcPr/>
                </a:tc>
                <a:extLst>
                  <a:ext uri="{0D108BD9-81ED-4DB2-BD59-A6C34878D82A}">
                    <a16:rowId xmlns:a16="http://schemas.microsoft.com/office/drawing/2014/main" val="3251504740"/>
                  </a:ext>
                </a:extLst>
              </a:tr>
              <a:tr h="180774">
                <a:tc>
                  <a:txBody>
                    <a:bodyPr/>
                    <a:lstStyle/>
                    <a:p>
                      <a:pPr algn="just" fontAlgn="b"/>
                      <a:r>
                        <a:rPr lang="ru-RU" sz="1000" b="0" u="none" strike="noStrike" dirty="0">
                          <a:solidFill>
                            <a:srgbClr val="000000"/>
                          </a:solidFill>
                          <a:effectLst/>
                          <a:latin typeface="Times New Roman" panose="02020603050405020304" pitchFamily="18" charset="0"/>
                          <a:cs typeface="Times New Roman" panose="02020603050405020304" pitchFamily="18" charset="0"/>
                        </a:rPr>
                        <a:t>Обеспечение жильем молодых семей</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a:r>
                        <a:rPr lang="ru-RU" sz="1000" dirty="0">
                          <a:latin typeface="Times New Roman" panose="02020603050405020304" pitchFamily="18" charset="0"/>
                          <a:cs typeface="Times New Roman" panose="02020603050405020304" pitchFamily="18" charset="0"/>
                        </a:rPr>
                        <a:t>3830761,2</a:t>
                      </a:r>
                    </a:p>
                  </a:txBody>
                  <a:tcPr/>
                </a:tc>
                <a:tc>
                  <a:txBody>
                    <a:bodyPr/>
                    <a:lstStyle/>
                    <a:p>
                      <a:pPr algn="ctr"/>
                      <a:r>
                        <a:rPr lang="ru-RU" sz="1000" dirty="0">
                          <a:latin typeface="Times New Roman" panose="02020603050405020304" pitchFamily="18" charset="0"/>
                          <a:cs typeface="Times New Roman" panose="02020603050405020304" pitchFamily="18" charset="0"/>
                        </a:rPr>
                        <a:t>3220560</a:t>
                      </a:r>
                    </a:p>
                  </a:txBody>
                  <a:tcPr/>
                </a:tc>
                <a:tc>
                  <a:txBody>
                    <a:bodyPr/>
                    <a:lstStyle/>
                    <a:p>
                      <a:pPr algn="ctr"/>
                      <a:r>
                        <a:rPr lang="ru-RU" sz="1000" dirty="0">
                          <a:latin typeface="Times New Roman" panose="02020603050405020304" pitchFamily="18" charset="0"/>
                          <a:cs typeface="Times New Roman" panose="02020603050405020304" pitchFamily="18" charset="0"/>
                        </a:rPr>
                        <a:t>3283844,46</a:t>
                      </a:r>
                    </a:p>
                  </a:txBody>
                  <a:tcPr/>
                </a:tc>
                <a:tc>
                  <a:txBody>
                    <a:bodyPr/>
                    <a:lstStyle/>
                    <a:p>
                      <a:pPr algn="ctr"/>
                      <a:r>
                        <a:rPr lang="ru-RU" sz="1000" dirty="0">
                          <a:latin typeface="Times New Roman" panose="02020603050405020304" pitchFamily="18" charset="0"/>
                          <a:cs typeface="Times New Roman" panose="02020603050405020304" pitchFamily="18" charset="0"/>
                        </a:rPr>
                        <a:t>85,72</a:t>
                      </a:r>
                    </a:p>
                  </a:txBody>
                  <a:tcPr/>
                </a:tc>
                <a:tc>
                  <a:txBody>
                    <a:bodyPr/>
                    <a:lstStyle/>
                    <a:p>
                      <a:pPr algn="ctr"/>
                      <a:r>
                        <a:rPr lang="ru-RU" sz="1000" dirty="0">
                          <a:latin typeface="Times New Roman" panose="02020603050405020304" pitchFamily="18" charset="0"/>
                          <a:cs typeface="Times New Roman" panose="02020603050405020304" pitchFamily="18" charset="0"/>
                        </a:rPr>
                        <a:t>101,97</a:t>
                      </a:r>
                    </a:p>
                  </a:txBody>
                  <a:tcPr/>
                </a:tc>
                <a:tc>
                  <a:txBody>
                    <a:bodyPr/>
                    <a:lstStyle/>
                    <a:p>
                      <a:pPr algn="ctr"/>
                      <a:r>
                        <a:rPr lang="ru-RU" sz="1000" dirty="0">
                          <a:latin typeface="Times New Roman" panose="02020603050405020304" pitchFamily="18" charset="0"/>
                          <a:cs typeface="Times New Roman" panose="02020603050405020304" pitchFamily="18" charset="0"/>
                        </a:rPr>
                        <a:t>3444494,45</a:t>
                      </a:r>
                    </a:p>
                  </a:txBody>
                  <a:tcPr/>
                </a:tc>
                <a:tc>
                  <a:txBody>
                    <a:bodyPr/>
                    <a:lstStyle/>
                    <a:p>
                      <a:pPr algn="ctr"/>
                      <a:r>
                        <a:rPr lang="ru-RU" sz="1000" dirty="0">
                          <a:latin typeface="Times New Roman" panose="02020603050405020304" pitchFamily="18" charset="0"/>
                          <a:cs typeface="Times New Roman" panose="02020603050405020304" pitchFamily="18" charset="0"/>
                        </a:rPr>
                        <a:t>1791162,86</a:t>
                      </a:r>
                    </a:p>
                  </a:txBody>
                  <a:tcPr/>
                </a:tc>
                <a:extLst>
                  <a:ext uri="{0D108BD9-81ED-4DB2-BD59-A6C34878D82A}">
                    <a16:rowId xmlns:a16="http://schemas.microsoft.com/office/drawing/2014/main" val="408203128"/>
                  </a:ext>
                </a:extLst>
              </a:tr>
              <a:tr h="263620">
                <a:tc>
                  <a:txBody>
                    <a:bodyPr/>
                    <a:lstStyle/>
                    <a:p>
                      <a:pPr algn="just" fontAlgn="b"/>
                      <a:r>
                        <a:rPr lang="ru-RU" sz="1000" b="0" u="none" strike="noStrike" dirty="0">
                          <a:solidFill>
                            <a:srgbClr val="000000"/>
                          </a:solidFill>
                          <a:effectLst/>
                          <a:latin typeface="Times New Roman" panose="02020603050405020304" pitchFamily="18" charset="0"/>
                          <a:cs typeface="Times New Roman" panose="02020603050405020304" pitchFamily="18" charset="0"/>
                        </a:rPr>
                        <a:t>Социальная поддержка инвалидов «Доступная среда»</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a:r>
                        <a:rPr lang="ru-RU" sz="1000" dirty="0">
                          <a:latin typeface="Times New Roman" panose="02020603050405020304" pitchFamily="18" charset="0"/>
                          <a:cs typeface="Times New Roman" panose="02020603050405020304" pitchFamily="18" charset="0"/>
                        </a:rPr>
                        <a:t>63000</a:t>
                      </a:r>
                    </a:p>
                  </a:txBody>
                  <a:tcPr/>
                </a:tc>
                <a:tc>
                  <a:txBody>
                    <a:bodyPr/>
                    <a:lstStyle/>
                    <a:p>
                      <a:pPr algn="ctr"/>
                      <a:r>
                        <a:rPr lang="ru-RU" sz="1000" dirty="0">
                          <a:latin typeface="Times New Roman" panose="02020603050405020304" pitchFamily="18" charset="0"/>
                          <a:cs typeface="Times New Roman" panose="02020603050405020304" pitchFamily="18" charset="0"/>
                        </a:rPr>
                        <a:t>63000</a:t>
                      </a:r>
                    </a:p>
                  </a:txBody>
                  <a:tcPr/>
                </a:tc>
                <a:tc>
                  <a:txBody>
                    <a:bodyPr/>
                    <a:lstStyle/>
                    <a:p>
                      <a:pPr algn="ctr"/>
                      <a:r>
                        <a:rPr lang="ru-RU" sz="1000" dirty="0">
                          <a:latin typeface="Times New Roman" panose="02020603050405020304" pitchFamily="18" charset="0"/>
                          <a:cs typeface="Times New Roman" panose="02020603050405020304" pitchFamily="18" charset="0"/>
                        </a:rPr>
                        <a:t>83000</a:t>
                      </a:r>
                    </a:p>
                  </a:txBody>
                  <a:tcPr/>
                </a:tc>
                <a:tc>
                  <a:txBody>
                    <a:bodyPr/>
                    <a:lstStyle/>
                    <a:p>
                      <a:pPr algn="ctr"/>
                      <a:r>
                        <a:rPr lang="ru-RU" sz="1000" dirty="0">
                          <a:latin typeface="Times New Roman" panose="02020603050405020304" pitchFamily="18" charset="0"/>
                          <a:cs typeface="Times New Roman" panose="02020603050405020304" pitchFamily="18" charset="0"/>
                        </a:rPr>
                        <a:t>131,75</a:t>
                      </a:r>
                    </a:p>
                  </a:txBody>
                  <a:tcPr/>
                </a:tc>
                <a:tc>
                  <a:txBody>
                    <a:bodyPr/>
                    <a:lstStyle/>
                    <a:p>
                      <a:pPr algn="ctr"/>
                      <a:r>
                        <a:rPr lang="ru-RU" sz="1000" dirty="0">
                          <a:latin typeface="Times New Roman" panose="02020603050405020304" pitchFamily="18" charset="0"/>
                          <a:cs typeface="Times New Roman" panose="02020603050405020304" pitchFamily="18" charset="0"/>
                        </a:rPr>
                        <a:t>131,75</a:t>
                      </a:r>
                    </a:p>
                  </a:txBody>
                  <a:tcPr/>
                </a:tc>
                <a:tc>
                  <a:txBody>
                    <a:bodyPr/>
                    <a:lstStyle/>
                    <a:p>
                      <a:pPr algn="ctr"/>
                      <a:r>
                        <a:rPr lang="ru-RU" sz="1000" dirty="0">
                          <a:latin typeface="Times New Roman" panose="02020603050405020304" pitchFamily="18" charset="0"/>
                          <a:cs typeface="Times New Roman" panose="02020603050405020304" pitchFamily="18" charset="0"/>
                        </a:rPr>
                        <a:t>83000</a:t>
                      </a:r>
                    </a:p>
                  </a:txBody>
                  <a:tcPr/>
                </a:tc>
                <a:tc>
                  <a:txBody>
                    <a:bodyPr/>
                    <a:lstStyle/>
                    <a:p>
                      <a:pPr algn="ctr"/>
                      <a:r>
                        <a:rPr lang="ru-RU" sz="1000" dirty="0">
                          <a:latin typeface="Times New Roman" panose="02020603050405020304" pitchFamily="18" charset="0"/>
                          <a:cs typeface="Times New Roman" panose="02020603050405020304" pitchFamily="18" charset="0"/>
                        </a:rPr>
                        <a:t>83000</a:t>
                      </a:r>
                    </a:p>
                  </a:txBody>
                  <a:tcPr/>
                </a:tc>
                <a:extLst>
                  <a:ext uri="{0D108BD9-81ED-4DB2-BD59-A6C34878D82A}">
                    <a16:rowId xmlns:a16="http://schemas.microsoft.com/office/drawing/2014/main" val="618865041"/>
                  </a:ext>
                </a:extLst>
              </a:tr>
              <a:tr h="232580">
                <a:tc>
                  <a:txBody>
                    <a:bodyPr/>
                    <a:lstStyle/>
                    <a:p>
                      <a:pPr algn="just" fontAlgn="b"/>
                      <a:r>
                        <a:rPr lang="ru-RU" sz="1000" b="0" u="none" strike="noStrike" dirty="0">
                          <a:solidFill>
                            <a:srgbClr val="000000"/>
                          </a:solidFill>
                          <a:effectLst/>
                          <a:latin typeface="Times New Roman" panose="02020603050405020304" pitchFamily="18" charset="0"/>
                          <a:cs typeface="Times New Roman" panose="02020603050405020304" pitchFamily="18" charset="0"/>
                        </a:rPr>
                        <a:t>Развитие физической культуры, спорта и туризма</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a:r>
                        <a:rPr lang="ru-RU" sz="1000" dirty="0">
                          <a:latin typeface="Times New Roman" panose="02020603050405020304" pitchFamily="18" charset="0"/>
                          <a:cs typeface="Times New Roman" panose="02020603050405020304" pitchFamily="18" charset="0"/>
                        </a:rPr>
                        <a:t>674999,46</a:t>
                      </a:r>
                    </a:p>
                  </a:txBody>
                  <a:tcPr/>
                </a:tc>
                <a:tc>
                  <a:txBody>
                    <a:bodyPr/>
                    <a:lstStyle/>
                    <a:p>
                      <a:pPr algn="ctr"/>
                      <a:r>
                        <a:rPr lang="ru-RU" sz="1000" dirty="0">
                          <a:latin typeface="Times New Roman" panose="02020603050405020304" pitchFamily="18" charset="0"/>
                          <a:cs typeface="Times New Roman" panose="02020603050405020304" pitchFamily="18" charset="0"/>
                        </a:rPr>
                        <a:t>10655705,87</a:t>
                      </a:r>
                    </a:p>
                  </a:txBody>
                  <a:tcPr/>
                </a:tc>
                <a:tc>
                  <a:txBody>
                    <a:bodyPr/>
                    <a:lstStyle/>
                    <a:p>
                      <a:pPr algn="ctr"/>
                      <a:r>
                        <a:rPr lang="ru-RU" sz="1000" dirty="0">
                          <a:latin typeface="Times New Roman" panose="02020603050405020304" pitchFamily="18" charset="0"/>
                          <a:cs typeface="Times New Roman" panose="02020603050405020304" pitchFamily="18" charset="0"/>
                        </a:rPr>
                        <a:t>1622775</a:t>
                      </a:r>
                    </a:p>
                  </a:txBody>
                  <a:tcPr/>
                </a:tc>
                <a:tc>
                  <a:txBody>
                    <a:bodyPr/>
                    <a:lstStyle/>
                    <a:p>
                      <a:pPr algn="ctr"/>
                      <a:r>
                        <a:rPr lang="ru-RU" sz="1000" dirty="0">
                          <a:latin typeface="Times New Roman" panose="02020603050405020304" pitchFamily="18" charset="0"/>
                          <a:cs typeface="Times New Roman" panose="02020603050405020304" pitchFamily="18" charset="0"/>
                        </a:rPr>
                        <a:t>240,41</a:t>
                      </a:r>
                    </a:p>
                  </a:txBody>
                  <a:tcPr/>
                </a:tc>
                <a:tc>
                  <a:txBody>
                    <a:bodyPr/>
                    <a:lstStyle/>
                    <a:p>
                      <a:pPr algn="ctr"/>
                      <a:r>
                        <a:rPr lang="ru-RU" sz="1000" dirty="0">
                          <a:latin typeface="Times New Roman" panose="02020603050405020304" pitchFamily="18" charset="0"/>
                          <a:cs typeface="Times New Roman" panose="02020603050405020304" pitchFamily="18" charset="0"/>
                        </a:rPr>
                        <a:t>15,23</a:t>
                      </a:r>
                    </a:p>
                  </a:txBody>
                  <a:tcPr/>
                </a:tc>
                <a:tc>
                  <a:txBody>
                    <a:bodyPr/>
                    <a:lstStyle/>
                    <a:p>
                      <a:pPr algn="ctr"/>
                      <a:r>
                        <a:rPr lang="ru-RU" sz="1000" dirty="0">
                          <a:latin typeface="Times New Roman" panose="02020603050405020304" pitchFamily="18" charset="0"/>
                          <a:cs typeface="Times New Roman" panose="02020603050405020304" pitchFamily="18" charset="0"/>
                        </a:rPr>
                        <a:t>1143000</a:t>
                      </a:r>
                    </a:p>
                  </a:txBody>
                  <a:tcPr/>
                </a:tc>
                <a:tc>
                  <a:txBody>
                    <a:bodyPr/>
                    <a:lstStyle/>
                    <a:p>
                      <a:pPr algn="ctr"/>
                      <a:r>
                        <a:rPr lang="ru-RU" sz="1000" dirty="0">
                          <a:latin typeface="Times New Roman" panose="02020603050405020304" pitchFamily="18" charset="0"/>
                          <a:cs typeface="Times New Roman" panose="02020603050405020304" pitchFamily="18" charset="0"/>
                        </a:rPr>
                        <a:t>1143000</a:t>
                      </a:r>
                    </a:p>
                  </a:txBody>
                  <a:tcPr/>
                </a:tc>
                <a:extLst>
                  <a:ext uri="{0D108BD9-81ED-4DB2-BD59-A6C34878D82A}">
                    <a16:rowId xmlns:a16="http://schemas.microsoft.com/office/drawing/2014/main" val="1644966778"/>
                  </a:ext>
                </a:extLst>
              </a:tr>
              <a:tr h="0">
                <a:tc>
                  <a:txBody>
                    <a:bodyPr/>
                    <a:lstStyle/>
                    <a:p>
                      <a:pPr algn="just" fontAlgn="b"/>
                      <a:r>
                        <a:rPr lang="ru-RU" sz="1000" b="0" u="none" strike="noStrike" dirty="0">
                          <a:solidFill>
                            <a:srgbClr val="000000"/>
                          </a:solidFill>
                          <a:effectLst/>
                          <a:latin typeface="Times New Roman" panose="02020603050405020304" pitchFamily="18" charset="0"/>
                          <a:cs typeface="Times New Roman" panose="02020603050405020304" pitchFamily="18" charset="0"/>
                        </a:rPr>
                        <a:t>Сохранение и развитие культуры</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a:r>
                        <a:rPr lang="ru-RU" sz="1000" dirty="0">
                          <a:latin typeface="Times New Roman" panose="02020603050405020304" pitchFamily="18" charset="0"/>
                          <a:cs typeface="Times New Roman" panose="02020603050405020304" pitchFamily="18" charset="0"/>
                        </a:rPr>
                        <a:t>57682990,88</a:t>
                      </a:r>
                    </a:p>
                  </a:txBody>
                  <a:tcPr/>
                </a:tc>
                <a:tc>
                  <a:txBody>
                    <a:bodyPr/>
                    <a:lstStyle/>
                    <a:p>
                      <a:pPr algn="ctr"/>
                      <a:r>
                        <a:rPr lang="ru-RU" sz="1000" dirty="0">
                          <a:latin typeface="Times New Roman" panose="02020603050405020304" pitchFamily="18" charset="0"/>
                          <a:cs typeface="Times New Roman" panose="02020603050405020304" pitchFamily="18" charset="0"/>
                        </a:rPr>
                        <a:t>89132177,91</a:t>
                      </a:r>
                    </a:p>
                  </a:txBody>
                  <a:tcPr/>
                </a:tc>
                <a:tc>
                  <a:txBody>
                    <a:bodyPr/>
                    <a:lstStyle/>
                    <a:p>
                      <a:pPr algn="ctr"/>
                      <a:r>
                        <a:rPr lang="ru-RU" sz="1000" dirty="0">
                          <a:latin typeface="Times New Roman" panose="02020603050405020304" pitchFamily="18" charset="0"/>
                          <a:cs typeface="Times New Roman" panose="02020603050405020304" pitchFamily="18" charset="0"/>
                        </a:rPr>
                        <a:t>70479814,91</a:t>
                      </a:r>
                    </a:p>
                  </a:txBody>
                  <a:tcPr/>
                </a:tc>
                <a:tc>
                  <a:txBody>
                    <a:bodyPr/>
                    <a:lstStyle/>
                    <a:p>
                      <a:pPr algn="ctr"/>
                      <a:r>
                        <a:rPr lang="ru-RU" sz="1000" dirty="0">
                          <a:latin typeface="Times New Roman" panose="02020603050405020304" pitchFamily="18" charset="0"/>
                          <a:cs typeface="Times New Roman" panose="02020603050405020304" pitchFamily="18" charset="0"/>
                        </a:rPr>
                        <a:t>122,18</a:t>
                      </a:r>
                    </a:p>
                  </a:txBody>
                  <a:tcPr/>
                </a:tc>
                <a:tc>
                  <a:txBody>
                    <a:bodyPr/>
                    <a:lstStyle/>
                    <a:p>
                      <a:pPr algn="ctr"/>
                      <a:r>
                        <a:rPr lang="ru-RU" sz="1000" dirty="0">
                          <a:latin typeface="Times New Roman" panose="02020603050405020304" pitchFamily="18" charset="0"/>
                          <a:cs typeface="Times New Roman" panose="02020603050405020304" pitchFamily="18" charset="0"/>
                        </a:rPr>
                        <a:t>79,07</a:t>
                      </a:r>
                    </a:p>
                  </a:txBody>
                  <a:tcPr/>
                </a:tc>
                <a:tc>
                  <a:txBody>
                    <a:bodyPr/>
                    <a:lstStyle/>
                    <a:p>
                      <a:pPr algn="ctr"/>
                      <a:r>
                        <a:rPr lang="ru-RU" sz="1000" dirty="0">
                          <a:latin typeface="Times New Roman" panose="02020603050405020304" pitchFamily="18" charset="0"/>
                          <a:cs typeface="Times New Roman" panose="02020603050405020304" pitchFamily="18" charset="0"/>
                        </a:rPr>
                        <a:t>52545775</a:t>
                      </a:r>
                    </a:p>
                  </a:txBody>
                  <a:tcPr/>
                </a:tc>
                <a:tc>
                  <a:txBody>
                    <a:bodyPr/>
                    <a:lstStyle/>
                    <a:p>
                      <a:pPr algn="ctr"/>
                      <a:r>
                        <a:rPr lang="ru-RU" sz="1000" dirty="0">
                          <a:latin typeface="Times New Roman" panose="02020603050405020304" pitchFamily="18" charset="0"/>
                          <a:cs typeface="Times New Roman" panose="02020603050405020304" pitchFamily="18" charset="0"/>
                        </a:rPr>
                        <a:t>42637592,76</a:t>
                      </a:r>
                    </a:p>
                  </a:txBody>
                  <a:tcPr/>
                </a:tc>
                <a:extLst>
                  <a:ext uri="{0D108BD9-81ED-4DB2-BD59-A6C34878D82A}">
                    <a16:rowId xmlns:a16="http://schemas.microsoft.com/office/drawing/2014/main" val="2399572916"/>
                  </a:ext>
                </a:extLst>
              </a:tr>
              <a:tr h="222632">
                <a:tc>
                  <a:txBody>
                    <a:bodyPr/>
                    <a:lstStyle/>
                    <a:p>
                      <a:pPr algn="just" fontAlgn="b"/>
                      <a:r>
                        <a:rPr lang="ru-RU" sz="1000" b="0" u="none" strike="noStrike" dirty="0">
                          <a:solidFill>
                            <a:srgbClr val="000000"/>
                          </a:solidFill>
                          <a:effectLst/>
                          <a:latin typeface="Times New Roman" panose="02020603050405020304" pitchFamily="18" charset="0"/>
                          <a:cs typeface="Times New Roman" panose="02020603050405020304" pitchFamily="18" charset="0"/>
                        </a:rPr>
                        <a:t>Укрепление общественного здоровья</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a:r>
                        <a:rPr lang="ru-RU" sz="1000" dirty="0">
                          <a:latin typeface="Times New Roman" panose="02020603050405020304" pitchFamily="18" charset="0"/>
                          <a:cs typeface="Times New Roman" panose="02020603050405020304" pitchFamily="18" charset="0"/>
                        </a:rPr>
                        <a:t>10000</a:t>
                      </a:r>
                    </a:p>
                  </a:txBody>
                  <a:tcPr/>
                </a:tc>
                <a:tc>
                  <a:txBody>
                    <a:bodyPr/>
                    <a:lstStyle/>
                    <a:p>
                      <a:pPr algn="ctr"/>
                      <a:r>
                        <a:rPr lang="ru-RU" sz="1000" dirty="0">
                          <a:latin typeface="Times New Roman" panose="02020603050405020304" pitchFamily="18" charset="0"/>
                          <a:cs typeface="Times New Roman" panose="02020603050405020304" pitchFamily="18" charset="0"/>
                        </a:rPr>
                        <a:t>160000</a:t>
                      </a:r>
                    </a:p>
                  </a:txBody>
                  <a:tcPr/>
                </a:tc>
                <a:tc>
                  <a:txBody>
                    <a:bodyPr/>
                    <a:lstStyle/>
                    <a:p>
                      <a:pPr algn="ctr"/>
                      <a:r>
                        <a:rPr lang="ru-RU" sz="1000" dirty="0">
                          <a:latin typeface="Times New Roman" panose="02020603050405020304" pitchFamily="18" charset="0"/>
                          <a:cs typeface="Times New Roman" panose="02020603050405020304" pitchFamily="18" charset="0"/>
                        </a:rPr>
                        <a:t>110000</a:t>
                      </a:r>
                    </a:p>
                  </a:txBody>
                  <a:tcPr/>
                </a:tc>
                <a:tc>
                  <a:txBody>
                    <a:bodyPr/>
                    <a:lstStyle/>
                    <a:p>
                      <a:pPr algn="ctr"/>
                      <a:r>
                        <a:rPr lang="ru-RU" sz="1000" dirty="0">
                          <a:latin typeface="Times New Roman" panose="02020603050405020304" pitchFamily="18" charset="0"/>
                          <a:cs typeface="Times New Roman" panose="02020603050405020304" pitchFamily="18" charset="0"/>
                        </a:rPr>
                        <a:t>В 11 раз</a:t>
                      </a:r>
                    </a:p>
                  </a:txBody>
                  <a:tcPr/>
                </a:tc>
                <a:tc>
                  <a:txBody>
                    <a:bodyPr/>
                    <a:lstStyle/>
                    <a:p>
                      <a:pPr algn="ctr"/>
                      <a:r>
                        <a:rPr lang="ru-RU" sz="1000" dirty="0">
                          <a:latin typeface="Times New Roman" panose="02020603050405020304" pitchFamily="18" charset="0"/>
                          <a:cs typeface="Times New Roman" panose="02020603050405020304" pitchFamily="18" charset="0"/>
                        </a:rPr>
                        <a:t>68,75</a:t>
                      </a:r>
                    </a:p>
                  </a:txBody>
                  <a:tcPr/>
                </a:tc>
                <a:tc>
                  <a:txBody>
                    <a:bodyPr/>
                    <a:lstStyle/>
                    <a:p>
                      <a:pPr algn="ctr"/>
                      <a:r>
                        <a:rPr lang="ru-RU" sz="1000" dirty="0">
                          <a:latin typeface="Times New Roman" panose="02020603050405020304" pitchFamily="18" charset="0"/>
                          <a:cs typeface="Times New Roman" panose="02020603050405020304" pitchFamily="18" charset="0"/>
                        </a:rPr>
                        <a:t>110000</a:t>
                      </a:r>
                    </a:p>
                  </a:txBody>
                  <a:tcPr/>
                </a:tc>
                <a:tc>
                  <a:txBody>
                    <a:bodyPr/>
                    <a:lstStyle/>
                    <a:p>
                      <a:pPr algn="ctr"/>
                      <a:r>
                        <a:rPr lang="ru-RU" sz="1000" dirty="0">
                          <a:latin typeface="Times New Roman" panose="02020603050405020304" pitchFamily="18" charset="0"/>
                          <a:cs typeface="Times New Roman" panose="02020603050405020304" pitchFamily="18" charset="0"/>
                        </a:rPr>
                        <a:t>110000</a:t>
                      </a:r>
                    </a:p>
                  </a:txBody>
                  <a:tcPr/>
                </a:tc>
                <a:extLst>
                  <a:ext uri="{0D108BD9-81ED-4DB2-BD59-A6C34878D82A}">
                    <a16:rowId xmlns:a16="http://schemas.microsoft.com/office/drawing/2014/main" val="2159441106"/>
                  </a:ext>
                </a:extLst>
              </a:tr>
              <a:tr h="227976">
                <a:tc>
                  <a:txBody>
                    <a:bodyPr/>
                    <a:lstStyle/>
                    <a:p>
                      <a:pPr algn="ctr" fontAlgn="ctr"/>
                      <a:r>
                        <a:rPr lang="ru-RU" sz="1000" b="1" u="none" strike="noStrike" dirty="0">
                          <a:solidFill>
                            <a:srgbClr val="000000"/>
                          </a:solidFill>
                          <a:effectLst/>
                          <a:latin typeface="Times New Roman" panose="02020603050405020304" pitchFamily="18" charset="0"/>
                          <a:cs typeface="Times New Roman" panose="02020603050405020304" pitchFamily="18" charset="0"/>
                        </a:rPr>
                        <a:t>ИТОГО</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a:r>
                        <a:rPr lang="ru-RU" sz="1000" b="1" dirty="0">
                          <a:latin typeface="Times New Roman" panose="02020603050405020304" pitchFamily="18" charset="0"/>
                          <a:cs typeface="Times New Roman" panose="02020603050405020304" pitchFamily="18" charset="0"/>
                        </a:rPr>
                        <a:t>379164628,73</a:t>
                      </a:r>
                    </a:p>
                  </a:txBody>
                  <a:tcPr/>
                </a:tc>
                <a:tc>
                  <a:txBody>
                    <a:bodyPr/>
                    <a:lstStyle/>
                    <a:p>
                      <a:pPr algn="ctr"/>
                      <a:r>
                        <a:rPr lang="ru-RU" sz="1000" b="1" dirty="0">
                          <a:latin typeface="Times New Roman" panose="02020603050405020304" pitchFamily="18" charset="0"/>
                          <a:cs typeface="Times New Roman" panose="02020603050405020304" pitchFamily="18" charset="0"/>
                        </a:rPr>
                        <a:t>505995998,33</a:t>
                      </a:r>
                    </a:p>
                  </a:txBody>
                  <a:tcPr/>
                </a:tc>
                <a:tc>
                  <a:txBody>
                    <a:bodyPr/>
                    <a:lstStyle/>
                    <a:p>
                      <a:pPr algn="ctr"/>
                      <a:r>
                        <a:rPr lang="ru-RU" sz="1000" b="1" dirty="0">
                          <a:latin typeface="Times New Roman" panose="02020603050405020304" pitchFamily="18" charset="0"/>
                          <a:cs typeface="Times New Roman" panose="02020603050405020304" pitchFamily="18" charset="0"/>
                        </a:rPr>
                        <a:t>495110597,32</a:t>
                      </a:r>
                    </a:p>
                  </a:txBody>
                  <a:tcPr/>
                </a:tc>
                <a:tc>
                  <a:txBody>
                    <a:bodyPr/>
                    <a:lstStyle/>
                    <a:p>
                      <a:pPr algn="ctr"/>
                      <a:r>
                        <a:rPr lang="ru-RU" sz="1000" b="1" dirty="0">
                          <a:latin typeface="Times New Roman" panose="02020603050405020304" pitchFamily="18" charset="0"/>
                          <a:cs typeface="Times New Roman" panose="02020603050405020304" pitchFamily="18" charset="0"/>
                        </a:rPr>
                        <a:t>130,58</a:t>
                      </a:r>
                    </a:p>
                  </a:txBody>
                  <a:tcPr/>
                </a:tc>
                <a:tc>
                  <a:txBody>
                    <a:bodyPr/>
                    <a:lstStyle/>
                    <a:p>
                      <a:pPr algn="ctr"/>
                      <a:r>
                        <a:rPr lang="ru-RU" sz="1000" b="1" dirty="0">
                          <a:latin typeface="Times New Roman" panose="02020603050405020304" pitchFamily="18" charset="0"/>
                          <a:cs typeface="Times New Roman" panose="02020603050405020304" pitchFamily="18" charset="0"/>
                        </a:rPr>
                        <a:t>97,85</a:t>
                      </a:r>
                    </a:p>
                  </a:txBody>
                  <a:tcPr/>
                </a:tc>
                <a:tc>
                  <a:txBody>
                    <a:bodyPr/>
                    <a:lstStyle/>
                    <a:p>
                      <a:pPr algn="ctr"/>
                      <a:r>
                        <a:rPr lang="ru-RU" sz="1000" b="1" dirty="0">
                          <a:latin typeface="Times New Roman" panose="02020603050405020304" pitchFamily="18" charset="0"/>
                          <a:cs typeface="Times New Roman" panose="02020603050405020304" pitchFamily="18" charset="0"/>
                        </a:rPr>
                        <a:t>496674470,85</a:t>
                      </a:r>
                    </a:p>
                  </a:txBody>
                  <a:tcPr/>
                </a:tc>
                <a:tc>
                  <a:txBody>
                    <a:bodyPr/>
                    <a:lstStyle/>
                    <a:p>
                      <a:pPr algn="ctr"/>
                      <a:r>
                        <a:rPr lang="ru-RU" sz="1000" b="1" dirty="0">
                          <a:latin typeface="Times New Roman" panose="02020603050405020304" pitchFamily="18" charset="0"/>
                          <a:cs typeface="Times New Roman" panose="02020603050405020304" pitchFamily="18" charset="0"/>
                        </a:rPr>
                        <a:t>492633006,02</a:t>
                      </a:r>
                    </a:p>
                  </a:txBody>
                  <a:tcPr/>
                </a:tc>
                <a:extLst>
                  <a:ext uri="{0D108BD9-81ED-4DB2-BD59-A6C34878D82A}">
                    <a16:rowId xmlns:a16="http://schemas.microsoft.com/office/drawing/2014/main" val="1357753566"/>
                  </a:ext>
                </a:extLst>
              </a:tr>
              <a:tr h="227976">
                <a:tc>
                  <a:txBody>
                    <a:bodyPr/>
                    <a:lstStyle/>
                    <a:p>
                      <a:pPr algn="ctr" fontAlgn="ct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a:endParaRPr lang="ru-RU" sz="1000" b="1" dirty="0">
                        <a:latin typeface="Times New Roman" panose="02020603050405020304" pitchFamily="18" charset="0"/>
                        <a:cs typeface="Times New Roman" panose="02020603050405020304" pitchFamily="18" charset="0"/>
                      </a:endParaRPr>
                    </a:p>
                  </a:txBody>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267499513"/>
                  </a:ext>
                </a:extLst>
              </a:tr>
              <a:tr h="227976">
                <a:tc>
                  <a:txBody>
                    <a:bodyPr/>
                    <a:lstStyle/>
                    <a:p>
                      <a:pPr algn="ctr" fontAlgn="ctr"/>
                      <a:r>
                        <a:rPr lang="ru-RU" sz="1000" b="1" i="0" u="none" strike="noStrike" dirty="0">
                          <a:solidFill>
                            <a:srgbClr val="000000"/>
                          </a:solidFill>
                          <a:effectLst/>
                          <a:latin typeface="Times New Roman" panose="02020603050405020304" pitchFamily="18" charset="0"/>
                          <a:cs typeface="Times New Roman" panose="02020603050405020304" pitchFamily="18" charset="0"/>
                        </a:rPr>
                        <a:t>ОБЩЕГО ХАРАКТЕРА</a:t>
                      </a:r>
                    </a:p>
                  </a:txBody>
                  <a:tcPr marL="9525" marR="9525" marT="9525" marB="0"/>
                </a:tc>
                <a:tc>
                  <a:txBody>
                    <a:bodyPr/>
                    <a:lstStyle/>
                    <a:p>
                      <a:pPr algn="ctr"/>
                      <a:endParaRPr lang="ru-RU" sz="1000" b="1" dirty="0">
                        <a:latin typeface="Times New Roman" panose="02020603050405020304" pitchFamily="18" charset="0"/>
                        <a:cs typeface="Times New Roman" panose="02020603050405020304" pitchFamily="18" charset="0"/>
                      </a:endParaRPr>
                    </a:p>
                  </a:txBody>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820156072"/>
                  </a:ext>
                </a:extLst>
              </a:tr>
              <a:tr h="227976">
                <a:tc>
                  <a:txBody>
                    <a:bodyPr/>
                    <a:lstStyle/>
                    <a:p>
                      <a:pPr algn="just"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Муниципальное управление</a:t>
                      </a:r>
                    </a:p>
                  </a:txBody>
                  <a:tcPr marL="9525" marR="9525" marT="9525" marB="0"/>
                </a:tc>
                <a:tc>
                  <a:txBody>
                    <a:bodyPr/>
                    <a:lstStyle/>
                    <a:p>
                      <a:pPr algn="ctr"/>
                      <a:r>
                        <a:rPr lang="ru-RU" sz="1000" b="0" dirty="0">
                          <a:latin typeface="Times New Roman" panose="02020603050405020304" pitchFamily="18" charset="0"/>
                          <a:cs typeface="Times New Roman" panose="02020603050405020304" pitchFamily="18" charset="0"/>
                        </a:rPr>
                        <a:t>62436090,03</a:t>
                      </a:r>
                    </a:p>
                  </a:txBody>
                  <a:tcPr/>
                </a:tc>
                <a:tc>
                  <a:txBody>
                    <a:bodyPr/>
                    <a:lstStyle/>
                    <a:p>
                      <a:pPr algn="ctr"/>
                      <a:r>
                        <a:rPr lang="ru-RU" sz="1000" b="0" dirty="0">
                          <a:latin typeface="Times New Roman" panose="02020603050405020304" pitchFamily="18" charset="0"/>
                          <a:cs typeface="Times New Roman" panose="02020603050405020304" pitchFamily="18" charset="0"/>
                        </a:rPr>
                        <a:t>66653853,26</a:t>
                      </a:r>
                    </a:p>
                  </a:txBody>
                  <a:tcPr/>
                </a:tc>
                <a:tc>
                  <a:txBody>
                    <a:bodyPr/>
                    <a:lstStyle/>
                    <a:p>
                      <a:pPr algn="ctr"/>
                      <a:r>
                        <a:rPr lang="ru-RU" sz="1000" b="0" dirty="0">
                          <a:latin typeface="Times New Roman" panose="02020603050405020304" pitchFamily="18" charset="0"/>
                          <a:cs typeface="Times New Roman" panose="02020603050405020304" pitchFamily="18" charset="0"/>
                        </a:rPr>
                        <a:t>68385920</a:t>
                      </a:r>
                    </a:p>
                  </a:txBody>
                  <a:tcPr/>
                </a:tc>
                <a:tc>
                  <a:txBody>
                    <a:bodyPr/>
                    <a:lstStyle/>
                    <a:p>
                      <a:pPr algn="ctr"/>
                      <a:r>
                        <a:rPr lang="ru-RU" sz="1000" b="0" dirty="0">
                          <a:latin typeface="Times New Roman" panose="02020603050405020304" pitchFamily="18" charset="0"/>
                          <a:cs typeface="Times New Roman" panose="02020603050405020304" pitchFamily="18" charset="0"/>
                        </a:rPr>
                        <a:t>109,53</a:t>
                      </a:r>
                    </a:p>
                  </a:txBody>
                  <a:tcPr/>
                </a:tc>
                <a:tc>
                  <a:txBody>
                    <a:bodyPr/>
                    <a:lstStyle/>
                    <a:p>
                      <a:pPr algn="ctr"/>
                      <a:r>
                        <a:rPr lang="ru-RU" sz="1000" b="0" dirty="0">
                          <a:latin typeface="Times New Roman" panose="02020603050405020304" pitchFamily="18" charset="0"/>
                          <a:cs typeface="Times New Roman" panose="02020603050405020304" pitchFamily="18" charset="0"/>
                        </a:rPr>
                        <a:t>102,6</a:t>
                      </a:r>
                    </a:p>
                  </a:txBody>
                  <a:tcPr/>
                </a:tc>
                <a:tc>
                  <a:txBody>
                    <a:bodyPr/>
                    <a:lstStyle/>
                    <a:p>
                      <a:pPr algn="ctr"/>
                      <a:r>
                        <a:rPr lang="ru-RU" sz="1000" b="0" dirty="0">
                          <a:latin typeface="Times New Roman" panose="02020603050405020304" pitchFamily="18" charset="0"/>
                          <a:cs typeface="Times New Roman" panose="02020603050405020304" pitchFamily="18" charset="0"/>
                        </a:rPr>
                        <a:t>72261981</a:t>
                      </a:r>
                    </a:p>
                  </a:txBody>
                  <a:tcPr/>
                </a:tc>
                <a:tc>
                  <a:txBody>
                    <a:bodyPr/>
                    <a:lstStyle/>
                    <a:p>
                      <a:pPr algn="ctr"/>
                      <a:r>
                        <a:rPr lang="ru-RU" sz="1000" b="0" dirty="0">
                          <a:latin typeface="Times New Roman" panose="02020603050405020304" pitchFamily="18" charset="0"/>
                          <a:cs typeface="Times New Roman" panose="02020603050405020304" pitchFamily="18" charset="0"/>
                        </a:rPr>
                        <a:t>71703610</a:t>
                      </a:r>
                    </a:p>
                  </a:txBody>
                  <a:tcPr/>
                </a:tc>
                <a:extLst>
                  <a:ext uri="{0D108BD9-81ED-4DB2-BD59-A6C34878D82A}">
                    <a16:rowId xmlns:a16="http://schemas.microsoft.com/office/drawing/2014/main" val="3141096098"/>
                  </a:ext>
                </a:extLst>
              </a:tr>
              <a:tr h="227976">
                <a:tc>
                  <a:txBody>
                    <a:bodyPr/>
                    <a:lstStyle/>
                    <a:p>
                      <a:pPr algn="just"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Противодействие коррупции</a:t>
                      </a:r>
                    </a:p>
                  </a:txBody>
                  <a:tcPr marL="9525" marR="9525" marT="9525" marB="0"/>
                </a:tc>
                <a:tc>
                  <a:txBody>
                    <a:bodyPr/>
                    <a:lstStyle/>
                    <a:p>
                      <a:pPr algn="ctr"/>
                      <a:r>
                        <a:rPr lang="ru-RU" sz="1000" b="0" dirty="0">
                          <a:latin typeface="Times New Roman" panose="02020603050405020304" pitchFamily="18" charset="0"/>
                          <a:cs typeface="Times New Roman" panose="02020603050405020304" pitchFamily="18" charset="0"/>
                        </a:rPr>
                        <a:t>3000</a:t>
                      </a:r>
                    </a:p>
                  </a:txBody>
                  <a:tcPr/>
                </a:tc>
                <a:tc>
                  <a:txBody>
                    <a:bodyPr/>
                    <a:lstStyle/>
                    <a:p>
                      <a:pPr algn="ctr"/>
                      <a:r>
                        <a:rPr lang="ru-RU" sz="1000" b="0" dirty="0">
                          <a:latin typeface="Times New Roman" panose="02020603050405020304" pitchFamily="18" charset="0"/>
                          <a:cs typeface="Times New Roman" panose="02020603050405020304" pitchFamily="18" charset="0"/>
                        </a:rPr>
                        <a:t>73000</a:t>
                      </a:r>
                    </a:p>
                  </a:txBody>
                  <a:tcPr/>
                </a:tc>
                <a:tc>
                  <a:txBody>
                    <a:bodyPr/>
                    <a:lstStyle/>
                    <a:p>
                      <a:pPr algn="ctr"/>
                      <a:r>
                        <a:rPr lang="ru-RU" sz="1000" b="0" dirty="0">
                          <a:latin typeface="Times New Roman" panose="02020603050405020304" pitchFamily="18" charset="0"/>
                          <a:cs typeface="Times New Roman" panose="02020603050405020304" pitchFamily="18" charset="0"/>
                        </a:rPr>
                        <a:t>6000</a:t>
                      </a:r>
                    </a:p>
                  </a:txBody>
                  <a:tcPr/>
                </a:tc>
                <a:tc>
                  <a:txBody>
                    <a:bodyPr/>
                    <a:lstStyle/>
                    <a:p>
                      <a:pPr algn="ctr"/>
                      <a:r>
                        <a:rPr lang="ru-RU" sz="1000" b="0" dirty="0">
                          <a:latin typeface="Times New Roman" panose="02020603050405020304" pitchFamily="18" charset="0"/>
                          <a:cs typeface="Times New Roman" panose="02020603050405020304" pitchFamily="18" charset="0"/>
                        </a:rPr>
                        <a:t>200</a:t>
                      </a:r>
                    </a:p>
                  </a:txBody>
                  <a:tcPr/>
                </a:tc>
                <a:tc>
                  <a:txBody>
                    <a:bodyPr/>
                    <a:lstStyle/>
                    <a:p>
                      <a:pPr algn="ctr"/>
                      <a:r>
                        <a:rPr lang="ru-RU" sz="1000" b="0" dirty="0">
                          <a:latin typeface="Times New Roman" panose="02020603050405020304" pitchFamily="18" charset="0"/>
                          <a:cs typeface="Times New Roman" panose="02020603050405020304" pitchFamily="18" charset="0"/>
                        </a:rPr>
                        <a:t>8,2</a:t>
                      </a:r>
                    </a:p>
                  </a:txBody>
                  <a:tcPr/>
                </a:tc>
                <a:tc>
                  <a:txBody>
                    <a:bodyPr/>
                    <a:lstStyle/>
                    <a:p>
                      <a:pPr algn="ctr"/>
                      <a:r>
                        <a:rPr lang="ru-RU" sz="1000" b="0" dirty="0">
                          <a:latin typeface="Times New Roman" panose="02020603050405020304" pitchFamily="18" charset="0"/>
                          <a:cs typeface="Times New Roman" panose="02020603050405020304" pitchFamily="18" charset="0"/>
                        </a:rPr>
                        <a:t>3000</a:t>
                      </a:r>
                    </a:p>
                  </a:txBody>
                  <a:tcPr/>
                </a:tc>
                <a:tc>
                  <a:txBody>
                    <a:bodyPr/>
                    <a:lstStyle/>
                    <a:p>
                      <a:pPr algn="ctr"/>
                      <a:r>
                        <a:rPr lang="ru-RU" sz="1000" b="0" dirty="0">
                          <a:latin typeface="Times New Roman" panose="02020603050405020304" pitchFamily="18" charset="0"/>
                          <a:cs typeface="Times New Roman" panose="02020603050405020304" pitchFamily="18" charset="0"/>
                        </a:rPr>
                        <a:t>3000</a:t>
                      </a:r>
                    </a:p>
                  </a:txBody>
                  <a:tcPr/>
                </a:tc>
                <a:extLst>
                  <a:ext uri="{0D108BD9-81ED-4DB2-BD59-A6C34878D82A}">
                    <a16:rowId xmlns:a16="http://schemas.microsoft.com/office/drawing/2014/main" val="3594442537"/>
                  </a:ext>
                </a:extLst>
              </a:tr>
              <a:tr h="227976">
                <a:tc>
                  <a:txBody>
                    <a:bodyPr/>
                    <a:lstStyle/>
                    <a:p>
                      <a:pPr algn="just"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Повышение эффективности управления муниципальными финансами</a:t>
                      </a:r>
                    </a:p>
                  </a:txBody>
                  <a:tcPr marL="9525" marR="9525" marT="9525" marB="0"/>
                </a:tc>
                <a:tc>
                  <a:txBody>
                    <a:bodyPr/>
                    <a:lstStyle/>
                    <a:p>
                      <a:pPr algn="ctr"/>
                      <a:r>
                        <a:rPr lang="ru-RU" sz="1000" b="0" dirty="0">
                          <a:latin typeface="Times New Roman" panose="02020603050405020304" pitchFamily="18" charset="0"/>
                          <a:cs typeface="Times New Roman" panose="02020603050405020304" pitchFamily="18" charset="0"/>
                        </a:rPr>
                        <a:t>13070885,88</a:t>
                      </a:r>
                    </a:p>
                  </a:txBody>
                  <a:tcPr/>
                </a:tc>
                <a:tc>
                  <a:txBody>
                    <a:bodyPr/>
                    <a:lstStyle/>
                    <a:p>
                      <a:pPr algn="ctr"/>
                      <a:r>
                        <a:rPr lang="ru-RU" sz="1000" b="0" dirty="0">
                          <a:latin typeface="Times New Roman" panose="02020603050405020304" pitchFamily="18" charset="0"/>
                          <a:cs typeface="Times New Roman" panose="02020603050405020304" pitchFamily="18" charset="0"/>
                        </a:rPr>
                        <a:t>15367624</a:t>
                      </a:r>
                    </a:p>
                  </a:txBody>
                  <a:tcPr/>
                </a:tc>
                <a:tc>
                  <a:txBody>
                    <a:bodyPr/>
                    <a:lstStyle/>
                    <a:p>
                      <a:pPr algn="ctr"/>
                      <a:r>
                        <a:rPr lang="ru-RU" sz="1000" b="0" dirty="0">
                          <a:latin typeface="Times New Roman" panose="02020603050405020304" pitchFamily="18" charset="0"/>
                          <a:cs typeface="Times New Roman" panose="02020603050405020304" pitchFamily="18" charset="0"/>
                        </a:rPr>
                        <a:t>16451000</a:t>
                      </a:r>
                    </a:p>
                  </a:txBody>
                  <a:tcPr/>
                </a:tc>
                <a:tc>
                  <a:txBody>
                    <a:bodyPr/>
                    <a:lstStyle/>
                    <a:p>
                      <a:pPr algn="ctr"/>
                      <a:r>
                        <a:rPr lang="ru-RU" sz="1000" b="0" dirty="0">
                          <a:latin typeface="Times New Roman" panose="02020603050405020304" pitchFamily="18" charset="0"/>
                          <a:cs typeface="Times New Roman" panose="02020603050405020304" pitchFamily="18" charset="0"/>
                        </a:rPr>
                        <a:t>125,86</a:t>
                      </a:r>
                    </a:p>
                  </a:txBody>
                  <a:tcPr/>
                </a:tc>
                <a:tc>
                  <a:txBody>
                    <a:bodyPr/>
                    <a:lstStyle/>
                    <a:p>
                      <a:pPr algn="ctr"/>
                      <a:r>
                        <a:rPr lang="ru-RU" sz="1000" b="0" dirty="0">
                          <a:latin typeface="Times New Roman" panose="02020603050405020304" pitchFamily="18" charset="0"/>
                          <a:cs typeface="Times New Roman" panose="02020603050405020304" pitchFamily="18" charset="0"/>
                        </a:rPr>
                        <a:t>107,05</a:t>
                      </a:r>
                    </a:p>
                  </a:txBody>
                  <a:tcPr/>
                </a:tc>
                <a:tc>
                  <a:txBody>
                    <a:bodyPr/>
                    <a:lstStyle/>
                    <a:p>
                      <a:pPr algn="ctr"/>
                      <a:r>
                        <a:rPr lang="ru-RU" sz="1000" b="0" dirty="0">
                          <a:latin typeface="Times New Roman" panose="02020603050405020304" pitchFamily="18" charset="0"/>
                          <a:cs typeface="Times New Roman" panose="02020603050405020304" pitchFamily="18" charset="0"/>
                        </a:rPr>
                        <a:t>17035360</a:t>
                      </a:r>
                    </a:p>
                  </a:txBody>
                  <a:tcPr/>
                </a:tc>
                <a:tc>
                  <a:txBody>
                    <a:bodyPr/>
                    <a:lstStyle/>
                    <a:p>
                      <a:pPr algn="ctr"/>
                      <a:r>
                        <a:rPr lang="ru-RU" sz="1000" b="0" dirty="0">
                          <a:latin typeface="Times New Roman" panose="02020603050405020304" pitchFamily="18" charset="0"/>
                          <a:cs typeface="Times New Roman" panose="02020603050405020304" pitchFamily="18" charset="0"/>
                        </a:rPr>
                        <a:t>17614400</a:t>
                      </a:r>
                    </a:p>
                  </a:txBody>
                  <a:tcPr/>
                </a:tc>
                <a:extLst>
                  <a:ext uri="{0D108BD9-81ED-4DB2-BD59-A6C34878D82A}">
                    <a16:rowId xmlns:a16="http://schemas.microsoft.com/office/drawing/2014/main" val="3978908106"/>
                  </a:ext>
                </a:extLst>
              </a:tr>
              <a:tr h="227976">
                <a:tc>
                  <a:txBody>
                    <a:bodyPr/>
                    <a:lstStyle/>
                    <a:p>
                      <a:pPr algn="just"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Управление и распоряжение муниципальным имуществом</a:t>
                      </a:r>
                    </a:p>
                  </a:txBody>
                  <a:tcPr marL="9525" marR="9525" marT="9525" marB="0"/>
                </a:tc>
                <a:tc>
                  <a:txBody>
                    <a:bodyPr/>
                    <a:lstStyle/>
                    <a:p>
                      <a:pPr algn="ctr"/>
                      <a:r>
                        <a:rPr lang="ru-RU" sz="1000" b="0" dirty="0">
                          <a:latin typeface="Times New Roman" panose="02020603050405020304" pitchFamily="18" charset="0"/>
                          <a:cs typeface="Times New Roman" panose="02020603050405020304" pitchFamily="18" charset="0"/>
                        </a:rPr>
                        <a:t>28148068,97</a:t>
                      </a:r>
                    </a:p>
                  </a:txBody>
                  <a:tcPr/>
                </a:tc>
                <a:tc>
                  <a:txBody>
                    <a:bodyPr/>
                    <a:lstStyle/>
                    <a:p>
                      <a:pPr algn="ctr"/>
                      <a:r>
                        <a:rPr lang="ru-RU" sz="1000" b="0" dirty="0">
                          <a:latin typeface="Times New Roman" panose="02020603050405020304" pitchFamily="18" charset="0"/>
                          <a:cs typeface="Times New Roman" panose="02020603050405020304" pitchFamily="18" charset="0"/>
                        </a:rPr>
                        <a:t>16076764,54</a:t>
                      </a:r>
                    </a:p>
                  </a:txBody>
                  <a:tcPr/>
                </a:tc>
                <a:tc>
                  <a:txBody>
                    <a:bodyPr/>
                    <a:lstStyle/>
                    <a:p>
                      <a:pPr algn="ctr"/>
                      <a:r>
                        <a:rPr lang="ru-RU" sz="1000" b="0" dirty="0">
                          <a:latin typeface="Times New Roman" panose="02020603050405020304" pitchFamily="18" charset="0"/>
                          <a:cs typeface="Times New Roman" panose="02020603050405020304" pitchFamily="18" charset="0"/>
                        </a:rPr>
                        <a:t>32359483,63</a:t>
                      </a:r>
                    </a:p>
                  </a:txBody>
                  <a:tcPr/>
                </a:tc>
                <a:tc>
                  <a:txBody>
                    <a:bodyPr/>
                    <a:lstStyle/>
                    <a:p>
                      <a:pPr algn="ctr"/>
                      <a:r>
                        <a:rPr lang="ru-RU" sz="1000" b="0" dirty="0">
                          <a:latin typeface="Times New Roman" panose="02020603050405020304" pitchFamily="18" charset="0"/>
                          <a:cs typeface="Times New Roman" panose="02020603050405020304" pitchFamily="18" charset="0"/>
                        </a:rPr>
                        <a:t>114,96</a:t>
                      </a:r>
                    </a:p>
                  </a:txBody>
                  <a:tcPr/>
                </a:tc>
                <a:tc>
                  <a:txBody>
                    <a:bodyPr/>
                    <a:lstStyle/>
                    <a:p>
                      <a:pPr algn="ctr"/>
                      <a:r>
                        <a:rPr lang="ru-RU" sz="1000" b="0" dirty="0">
                          <a:latin typeface="Times New Roman" panose="02020603050405020304" pitchFamily="18" charset="0"/>
                          <a:cs typeface="Times New Roman" panose="02020603050405020304" pitchFamily="18" charset="0"/>
                        </a:rPr>
                        <a:t>201,28</a:t>
                      </a:r>
                    </a:p>
                  </a:txBody>
                  <a:tcPr/>
                </a:tc>
                <a:tc>
                  <a:txBody>
                    <a:bodyPr/>
                    <a:lstStyle/>
                    <a:p>
                      <a:pPr algn="ctr"/>
                      <a:r>
                        <a:rPr lang="ru-RU" sz="1000" b="0" dirty="0">
                          <a:latin typeface="Times New Roman" panose="02020603050405020304" pitchFamily="18" charset="0"/>
                          <a:cs typeface="Times New Roman" panose="02020603050405020304" pitchFamily="18" charset="0"/>
                        </a:rPr>
                        <a:t>25633615,32</a:t>
                      </a:r>
                    </a:p>
                  </a:txBody>
                  <a:tcPr/>
                </a:tc>
                <a:tc>
                  <a:txBody>
                    <a:bodyPr/>
                    <a:lstStyle/>
                    <a:p>
                      <a:pPr algn="ctr"/>
                      <a:r>
                        <a:rPr lang="ru-RU" sz="1000" b="0" dirty="0">
                          <a:latin typeface="Times New Roman" panose="02020603050405020304" pitchFamily="18" charset="0"/>
                          <a:cs typeface="Times New Roman" panose="02020603050405020304" pitchFamily="18" charset="0"/>
                        </a:rPr>
                        <a:t>19292600,11</a:t>
                      </a:r>
                    </a:p>
                  </a:txBody>
                  <a:tcPr/>
                </a:tc>
                <a:extLst>
                  <a:ext uri="{0D108BD9-81ED-4DB2-BD59-A6C34878D82A}">
                    <a16:rowId xmlns:a16="http://schemas.microsoft.com/office/drawing/2014/main" val="3715847527"/>
                  </a:ext>
                </a:extLst>
              </a:tr>
              <a:tr h="227976">
                <a:tc>
                  <a:txBody>
                    <a:bodyPr/>
                    <a:lstStyle/>
                    <a:p>
                      <a:pPr algn="ctr" fontAlgn="ctr"/>
                      <a:r>
                        <a:rPr lang="ru-RU" sz="1000" b="1" i="0" u="none" strike="noStrike" dirty="0">
                          <a:solidFill>
                            <a:srgbClr val="000000"/>
                          </a:solidFill>
                          <a:effectLst/>
                          <a:latin typeface="Times New Roman" panose="02020603050405020304" pitchFamily="18" charset="0"/>
                          <a:cs typeface="Times New Roman" panose="02020603050405020304" pitchFamily="18" charset="0"/>
                        </a:rPr>
                        <a:t>ИТОГО</a:t>
                      </a:r>
                    </a:p>
                  </a:txBody>
                  <a:tcPr marL="9525" marR="9525" marT="9525" marB="0"/>
                </a:tc>
                <a:tc>
                  <a:txBody>
                    <a:bodyPr/>
                    <a:lstStyle/>
                    <a:p>
                      <a:pPr algn="ctr"/>
                      <a:r>
                        <a:rPr lang="ru-RU" sz="1000" b="1" dirty="0">
                          <a:latin typeface="Times New Roman" panose="02020603050405020304" pitchFamily="18" charset="0"/>
                          <a:cs typeface="Times New Roman" panose="02020603050405020304" pitchFamily="18" charset="0"/>
                        </a:rPr>
                        <a:t>103658044,88</a:t>
                      </a:r>
                    </a:p>
                  </a:txBody>
                  <a:tcPr/>
                </a:tc>
                <a:tc>
                  <a:txBody>
                    <a:bodyPr/>
                    <a:lstStyle/>
                    <a:p>
                      <a:pPr algn="ctr"/>
                      <a:r>
                        <a:rPr lang="ru-RU" sz="1000" b="1" dirty="0">
                          <a:latin typeface="Times New Roman" panose="02020603050405020304" pitchFamily="18" charset="0"/>
                          <a:cs typeface="Times New Roman" panose="02020603050405020304" pitchFamily="18" charset="0"/>
                        </a:rPr>
                        <a:t>98171241,8</a:t>
                      </a:r>
                    </a:p>
                  </a:txBody>
                  <a:tcPr/>
                </a:tc>
                <a:tc>
                  <a:txBody>
                    <a:bodyPr/>
                    <a:lstStyle/>
                    <a:p>
                      <a:pPr algn="ctr"/>
                      <a:r>
                        <a:rPr lang="ru-RU" sz="1000" b="1" dirty="0">
                          <a:latin typeface="Times New Roman" panose="02020603050405020304" pitchFamily="18" charset="0"/>
                          <a:cs typeface="Times New Roman" panose="02020603050405020304" pitchFamily="18" charset="0"/>
                        </a:rPr>
                        <a:t>117202403,63</a:t>
                      </a:r>
                    </a:p>
                  </a:txBody>
                  <a:tcPr/>
                </a:tc>
                <a:tc>
                  <a:txBody>
                    <a:bodyPr/>
                    <a:lstStyle/>
                    <a:p>
                      <a:pPr algn="ctr"/>
                      <a:r>
                        <a:rPr lang="ru-RU" sz="1000" b="1" dirty="0">
                          <a:latin typeface="Times New Roman" panose="02020603050405020304" pitchFamily="18" charset="0"/>
                          <a:cs typeface="Times New Roman" panose="02020603050405020304" pitchFamily="18" charset="0"/>
                        </a:rPr>
                        <a:t>113,07</a:t>
                      </a:r>
                    </a:p>
                  </a:txBody>
                  <a:tcPr/>
                </a:tc>
                <a:tc>
                  <a:txBody>
                    <a:bodyPr/>
                    <a:lstStyle/>
                    <a:p>
                      <a:pPr algn="ctr"/>
                      <a:r>
                        <a:rPr lang="ru-RU" sz="1000" b="1" dirty="0">
                          <a:latin typeface="Times New Roman" panose="02020603050405020304" pitchFamily="18" charset="0"/>
                          <a:cs typeface="Times New Roman" panose="02020603050405020304" pitchFamily="18" charset="0"/>
                        </a:rPr>
                        <a:t>119,39</a:t>
                      </a:r>
                    </a:p>
                  </a:txBody>
                  <a:tcPr/>
                </a:tc>
                <a:tc>
                  <a:txBody>
                    <a:bodyPr/>
                    <a:lstStyle/>
                    <a:p>
                      <a:pPr algn="ctr"/>
                      <a:r>
                        <a:rPr lang="ru-RU" sz="1000" b="1" dirty="0">
                          <a:latin typeface="Times New Roman" panose="02020603050405020304" pitchFamily="18" charset="0"/>
                          <a:cs typeface="Times New Roman" panose="02020603050405020304" pitchFamily="18" charset="0"/>
                        </a:rPr>
                        <a:t>114933956,32</a:t>
                      </a:r>
                    </a:p>
                  </a:txBody>
                  <a:tcPr/>
                </a:tc>
                <a:tc>
                  <a:txBody>
                    <a:bodyPr/>
                    <a:lstStyle/>
                    <a:p>
                      <a:pPr algn="ctr"/>
                      <a:r>
                        <a:rPr lang="ru-RU" sz="1000" b="1" dirty="0">
                          <a:latin typeface="Times New Roman" panose="02020603050405020304" pitchFamily="18" charset="0"/>
                          <a:cs typeface="Times New Roman" panose="02020603050405020304" pitchFamily="18" charset="0"/>
                        </a:rPr>
                        <a:t>92760650,11</a:t>
                      </a:r>
                    </a:p>
                  </a:txBody>
                  <a:tcPr/>
                </a:tc>
                <a:extLst>
                  <a:ext uri="{0D108BD9-81ED-4DB2-BD59-A6C34878D82A}">
                    <a16:rowId xmlns:a16="http://schemas.microsoft.com/office/drawing/2014/main" val="749659656"/>
                  </a:ext>
                </a:extLst>
              </a:tr>
              <a:tr h="227976">
                <a:tc>
                  <a:txBody>
                    <a:bodyPr/>
                    <a:lstStyle/>
                    <a:p>
                      <a:pPr algn="ctr" fontAlgn="ct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a:endParaRPr lang="ru-RU" sz="1000" b="1" dirty="0">
                        <a:latin typeface="Times New Roman" panose="02020603050405020304" pitchFamily="18" charset="0"/>
                        <a:cs typeface="Times New Roman" panose="02020603050405020304" pitchFamily="18" charset="0"/>
                      </a:endParaRPr>
                    </a:p>
                  </a:txBody>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301445260"/>
                  </a:ext>
                </a:extLst>
              </a:tr>
              <a:tr h="227976">
                <a:tc>
                  <a:txBody>
                    <a:bodyPr/>
                    <a:lstStyle/>
                    <a:p>
                      <a:pPr algn="ctr" fontAlgn="ctr"/>
                      <a:r>
                        <a:rPr lang="ru-RU" sz="1000" b="1" i="0" u="none" strike="noStrike" dirty="0">
                          <a:solidFill>
                            <a:srgbClr val="000000"/>
                          </a:solidFill>
                          <a:effectLst/>
                          <a:latin typeface="Times New Roman" panose="02020603050405020304" pitchFamily="18" charset="0"/>
                          <a:cs typeface="Times New Roman" panose="02020603050405020304" pitchFamily="18" charset="0"/>
                        </a:rPr>
                        <a:t>ОБЕСПЕЧЕНИЕ БЕЗОПАСНОСТИ ЖИЗНЕДЕЯТЕЛЬНОСТИ</a:t>
                      </a:r>
                    </a:p>
                  </a:txBody>
                  <a:tcPr marL="9525" marR="9525" marT="9525" marB="0"/>
                </a:tc>
                <a:tc>
                  <a:txBody>
                    <a:bodyPr/>
                    <a:lstStyle/>
                    <a:p>
                      <a:pPr algn="ctr"/>
                      <a:endParaRPr lang="ru-RU" sz="1000" b="1" dirty="0">
                        <a:latin typeface="Times New Roman" panose="02020603050405020304" pitchFamily="18" charset="0"/>
                        <a:cs typeface="Times New Roman" panose="02020603050405020304" pitchFamily="18" charset="0"/>
                      </a:endParaRPr>
                    </a:p>
                  </a:txBody>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761640212"/>
                  </a:ext>
                </a:extLst>
              </a:tr>
              <a:tr h="227976">
                <a:tc>
                  <a:txBody>
                    <a:bodyPr/>
                    <a:lstStyle/>
                    <a:p>
                      <a:pPr algn="just"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Комплексные меры по противодействию экстремизму, терроризму, правонарушениям и наркомании</a:t>
                      </a:r>
                    </a:p>
                  </a:txBody>
                  <a:tcPr marL="9525" marR="9525" marT="9525" marB="0"/>
                </a:tc>
                <a:tc>
                  <a:txBody>
                    <a:bodyPr/>
                    <a:lstStyle/>
                    <a:p>
                      <a:pPr algn="ctr"/>
                      <a:r>
                        <a:rPr lang="ru-RU" sz="1000" b="0" dirty="0">
                          <a:latin typeface="Times New Roman" panose="02020603050405020304" pitchFamily="18" charset="0"/>
                          <a:cs typeface="Times New Roman" panose="02020603050405020304" pitchFamily="18" charset="0"/>
                        </a:rPr>
                        <a:t>78600</a:t>
                      </a:r>
                    </a:p>
                  </a:txBody>
                  <a:tcPr/>
                </a:tc>
                <a:tc>
                  <a:txBody>
                    <a:bodyPr/>
                    <a:lstStyle/>
                    <a:p>
                      <a:pPr algn="ctr"/>
                      <a:r>
                        <a:rPr lang="ru-RU" sz="1000" b="0" dirty="0">
                          <a:latin typeface="Times New Roman" panose="02020603050405020304" pitchFamily="18" charset="0"/>
                          <a:cs typeface="Times New Roman" panose="02020603050405020304" pitchFamily="18" charset="0"/>
                        </a:rPr>
                        <a:t>80400</a:t>
                      </a:r>
                    </a:p>
                  </a:txBody>
                  <a:tcPr/>
                </a:tc>
                <a:tc>
                  <a:txBody>
                    <a:bodyPr/>
                    <a:lstStyle/>
                    <a:p>
                      <a:pPr algn="ctr"/>
                      <a:r>
                        <a:rPr lang="ru-RU" sz="1000" b="0" dirty="0">
                          <a:latin typeface="Times New Roman" panose="02020603050405020304" pitchFamily="18" charset="0"/>
                          <a:cs typeface="Times New Roman" panose="02020603050405020304" pitchFamily="18" charset="0"/>
                        </a:rPr>
                        <a:t>80400</a:t>
                      </a:r>
                    </a:p>
                  </a:txBody>
                  <a:tcPr/>
                </a:tc>
                <a:tc>
                  <a:txBody>
                    <a:bodyPr/>
                    <a:lstStyle/>
                    <a:p>
                      <a:pPr algn="ctr"/>
                      <a:r>
                        <a:rPr lang="ru-RU" sz="1000" b="0" dirty="0">
                          <a:latin typeface="Times New Roman" panose="02020603050405020304" pitchFamily="18" charset="0"/>
                          <a:cs typeface="Times New Roman" panose="02020603050405020304" pitchFamily="18" charset="0"/>
                        </a:rPr>
                        <a:t>102,29</a:t>
                      </a:r>
                    </a:p>
                  </a:txBody>
                  <a:tcPr/>
                </a:tc>
                <a:tc>
                  <a:txBody>
                    <a:bodyPr/>
                    <a:lstStyle/>
                    <a:p>
                      <a:pPr algn="ctr"/>
                      <a:r>
                        <a:rPr lang="ru-RU" sz="1000" b="0" dirty="0">
                          <a:latin typeface="Times New Roman" panose="02020603050405020304" pitchFamily="18" charset="0"/>
                          <a:cs typeface="Times New Roman" panose="02020603050405020304" pitchFamily="18" charset="0"/>
                        </a:rPr>
                        <a:t>100</a:t>
                      </a:r>
                    </a:p>
                  </a:txBody>
                  <a:tcPr/>
                </a:tc>
                <a:tc>
                  <a:txBody>
                    <a:bodyPr/>
                    <a:lstStyle/>
                    <a:p>
                      <a:pPr algn="ctr"/>
                      <a:r>
                        <a:rPr lang="ru-RU" sz="1000" b="0" dirty="0">
                          <a:latin typeface="Times New Roman" panose="02020603050405020304" pitchFamily="18" charset="0"/>
                          <a:cs typeface="Times New Roman" panose="02020603050405020304" pitchFamily="18" charset="0"/>
                        </a:rPr>
                        <a:t>80400</a:t>
                      </a:r>
                    </a:p>
                  </a:txBody>
                  <a:tcPr/>
                </a:tc>
                <a:tc>
                  <a:txBody>
                    <a:bodyPr/>
                    <a:lstStyle/>
                    <a:p>
                      <a:pPr algn="ctr"/>
                      <a:r>
                        <a:rPr lang="ru-RU" sz="1000" b="0" dirty="0">
                          <a:latin typeface="Times New Roman" panose="02020603050405020304" pitchFamily="18" charset="0"/>
                          <a:cs typeface="Times New Roman" panose="02020603050405020304" pitchFamily="18" charset="0"/>
                        </a:rPr>
                        <a:t>80400</a:t>
                      </a:r>
                    </a:p>
                  </a:txBody>
                  <a:tcPr/>
                </a:tc>
                <a:extLst>
                  <a:ext uri="{0D108BD9-81ED-4DB2-BD59-A6C34878D82A}">
                    <a16:rowId xmlns:a16="http://schemas.microsoft.com/office/drawing/2014/main" val="4207767287"/>
                  </a:ext>
                </a:extLst>
              </a:tr>
              <a:tr h="227976">
                <a:tc>
                  <a:txBody>
                    <a:bodyPr/>
                    <a:lstStyle/>
                    <a:p>
                      <a:pPr algn="just"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Защита населения и территорий от чрезвычайных ситуаций, обеспечение пожарной безопасности и безопасности людей на водных объектах</a:t>
                      </a:r>
                    </a:p>
                  </a:txBody>
                  <a:tcPr marL="9525" marR="9525" marT="9525" marB="0"/>
                </a:tc>
                <a:tc>
                  <a:txBody>
                    <a:bodyPr/>
                    <a:lstStyle/>
                    <a:p>
                      <a:pPr algn="ctr"/>
                      <a:r>
                        <a:rPr lang="ru-RU" sz="1000" b="0" dirty="0">
                          <a:latin typeface="Times New Roman" panose="02020603050405020304" pitchFamily="18" charset="0"/>
                          <a:cs typeface="Times New Roman" panose="02020603050405020304" pitchFamily="18" charset="0"/>
                        </a:rPr>
                        <a:t>992439,2</a:t>
                      </a:r>
                    </a:p>
                  </a:txBody>
                  <a:tcPr/>
                </a:tc>
                <a:tc>
                  <a:txBody>
                    <a:bodyPr/>
                    <a:lstStyle/>
                    <a:p>
                      <a:pPr algn="ctr"/>
                      <a:r>
                        <a:rPr lang="ru-RU" sz="1000" b="0" dirty="0">
                          <a:latin typeface="Times New Roman" panose="02020603050405020304" pitchFamily="18" charset="0"/>
                          <a:cs typeface="Times New Roman" panose="02020603050405020304" pitchFamily="18" charset="0"/>
                        </a:rPr>
                        <a:t>1241600</a:t>
                      </a:r>
                    </a:p>
                  </a:txBody>
                  <a:tcPr/>
                </a:tc>
                <a:tc>
                  <a:txBody>
                    <a:bodyPr/>
                    <a:lstStyle/>
                    <a:p>
                      <a:pPr algn="ctr"/>
                      <a:r>
                        <a:rPr lang="ru-RU" sz="1000" b="0" dirty="0">
                          <a:latin typeface="Times New Roman" panose="02020603050405020304" pitchFamily="18" charset="0"/>
                          <a:cs typeface="Times New Roman" panose="02020603050405020304" pitchFamily="18" charset="0"/>
                        </a:rPr>
                        <a:t>1375000</a:t>
                      </a:r>
                    </a:p>
                  </a:txBody>
                  <a:tcPr/>
                </a:tc>
                <a:tc>
                  <a:txBody>
                    <a:bodyPr/>
                    <a:lstStyle/>
                    <a:p>
                      <a:pPr algn="ctr"/>
                      <a:r>
                        <a:rPr lang="ru-RU" sz="1000" b="0" dirty="0">
                          <a:latin typeface="Times New Roman" panose="02020603050405020304" pitchFamily="18" charset="0"/>
                          <a:cs typeface="Times New Roman" panose="02020603050405020304" pitchFamily="18" charset="0"/>
                        </a:rPr>
                        <a:t>138,55</a:t>
                      </a:r>
                    </a:p>
                  </a:txBody>
                  <a:tcPr/>
                </a:tc>
                <a:tc>
                  <a:txBody>
                    <a:bodyPr/>
                    <a:lstStyle/>
                    <a:p>
                      <a:pPr algn="ctr"/>
                      <a:r>
                        <a:rPr lang="ru-RU" sz="1000" b="0" dirty="0">
                          <a:latin typeface="Times New Roman" panose="02020603050405020304" pitchFamily="18" charset="0"/>
                          <a:cs typeface="Times New Roman" panose="02020603050405020304" pitchFamily="18" charset="0"/>
                        </a:rPr>
                        <a:t>110,74</a:t>
                      </a:r>
                    </a:p>
                  </a:txBody>
                  <a:tcPr/>
                </a:tc>
                <a:tc>
                  <a:txBody>
                    <a:bodyPr/>
                    <a:lstStyle/>
                    <a:p>
                      <a:pPr algn="ctr"/>
                      <a:r>
                        <a:rPr lang="ru-RU" sz="1000" b="0" dirty="0">
                          <a:latin typeface="Times New Roman" panose="02020603050405020304" pitchFamily="18" charset="0"/>
                          <a:cs typeface="Times New Roman" panose="02020603050405020304" pitchFamily="18" charset="0"/>
                        </a:rPr>
                        <a:t>1200000</a:t>
                      </a:r>
                    </a:p>
                  </a:txBody>
                  <a:tcPr/>
                </a:tc>
                <a:tc>
                  <a:txBody>
                    <a:bodyPr/>
                    <a:lstStyle/>
                    <a:p>
                      <a:pPr algn="ctr"/>
                      <a:r>
                        <a:rPr lang="ru-RU" sz="1000" b="0" dirty="0">
                          <a:latin typeface="Times New Roman" panose="02020603050405020304" pitchFamily="18" charset="0"/>
                          <a:cs typeface="Times New Roman" panose="02020603050405020304" pitchFamily="18" charset="0"/>
                        </a:rPr>
                        <a:t>1200000</a:t>
                      </a:r>
                    </a:p>
                  </a:txBody>
                  <a:tcPr/>
                </a:tc>
                <a:extLst>
                  <a:ext uri="{0D108BD9-81ED-4DB2-BD59-A6C34878D82A}">
                    <a16:rowId xmlns:a16="http://schemas.microsoft.com/office/drawing/2014/main" val="1169277985"/>
                  </a:ext>
                </a:extLst>
              </a:tr>
              <a:tr h="227976">
                <a:tc>
                  <a:txBody>
                    <a:bodyPr/>
                    <a:lstStyle/>
                    <a:p>
                      <a:pPr algn="just"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Капитальный ремонт гидротехнических сооружений</a:t>
                      </a:r>
                    </a:p>
                  </a:txBody>
                  <a:tcPr marL="9525" marR="9525" marT="9525" marB="0"/>
                </a:tc>
                <a:tc>
                  <a:txBody>
                    <a:bodyPr/>
                    <a:lstStyle/>
                    <a:p>
                      <a:pPr algn="ctr"/>
                      <a:endParaRPr lang="ru-RU" sz="1000" b="0" dirty="0">
                        <a:latin typeface="Times New Roman" panose="02020603050405020304" pitchFamily="18" charset="0"/>
                        <a:cs typeface="Times New Roman" panose="02020603050405020304" pitchFamily="18" charset="0"/>
                      </a:endParaRPr>
                    </a:p>
                  </a:txBody>
                  <a:tcPr/>
                </a:tc>
                <a:tc>
                  <a:txBody>
                    <a:bodyPr/>
                    <a:lstStyle/>
                    <a:p>
                      <a:pPr algn="ctr"/>
                      <a:endParaRPr lang="ru-RU" sz="1000" b="0" dirty="0">
                        <a:latin typeface="Times New Roman" panose="02020603050405020304" pitchFamily="18" charset="0"/>
                        <a:cs typeface="Times New Roman" panose="02020603050405020304" pitchFamily="18" charset="0"/>
                      </a:endParaRPr>
                    </a:p>
                  </a:txBody>
                  <a:tcPr/>
                </a:tc>
                <a:tc>
                  <a:txBody>
                    <a:bodyPr/>
                    <a:lstStyle/>
                    <a:p>
                      <a:pPr algn="ctr"/>
                      <a:r>
                        <a:rPr lang="ru-RU" sz="1000" b="0" dirty="0">
                          <a:latin typeface="Times New Roman" panose="02020603050405020304" pitchFamily="18" charset="0"/>
                          <a:cs typeface="Times New Roman" panose="02020603050405020304" pitchFamily="18" charset="0"/>
                        </a:rPr>
                        <a:t>302177</a:t>
                      </a:r>
                    </a:p>
                  </a:txBody>
                  <a:tcPr/>
                </a:tc>
                <a:tc>
                  <a:txBody>
                    <a:bodyPr/>
                    <a:lstStyle/>
                    <a:p>
                      <a:pPr algn="ctr"/>
                      <a:endParaRPr lang="ru-RU" sz="1000" b="0" dirty="0">
                        <a:latin typeface="Times New Roman" panose="02020603050405020304" pitchFamily="18" charset="0"/>
                        <a:cs typeface="Times New Roman" panose="02020603050405020304" pitchFamily="18" charset="0"/>
                      </a:endParaRPr>
                    </a:p>
                  </a:txBody>
                  <a:tcPr/>
                </a:tc>
                <a:tc>
                  <a:txBody>
                    <a:bodyPr/>
                    <a:lstStyle/>
                    <a:p>
                      <a:pPr algn="ctr"/>
                      <a:endParaRPr lang="ru-RU" sz="1000" b="0" dirty="0">
                        <a:latin typeface="Times New Roman" panose="02020603050405020304" pitchFamily="18" charset="0"/>
                        <a:cs typeface="Times New Roman" panose="02020603050405020304" pitchFamily="18" charset="0"/>
                      </a:endParaRPr>
                    </a:p>
                  </a:txBody>
                  <a:tcPr/>
                </a:tc>
                <a:tc>
                  <a:txBody>
                    <a:bodyPr/>
                    <a:lstStyle/>
                    <a:p>
                      <a:pPr algn="ctr"/>
                      <a:endParaRPr lang="ru-RU" sz="1000" b="0" dirty="0">
                        <a:latin typeface="Times New Roman" panose="02020603050405020304" pitchFamily="18" charset="0"/>
                        <a:cs typeface="Times New Roman" panose="02020603050405020304" pitchFamily="18" charset="0"/>
                      </a:endParaRPr>
                    </a:p>
                  </a:txBody>
                  <a:tcPr/>
                </a:tc>
                <a:tc>
                  <a:txBody>
                    <a:bodyPr/>
                    <a:lstStyle/>
                    <a:p>
                      <a:pPr algn="ctr"/>
                      <a:endParaRPr lang="ru-RU" sz="1000" b="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498313856"/>
                  </a:ext>
                </a:extLst>
              </a:tr>
              <a:tr h="227976">
                <a:tc>
                  <a:txBody>
                    <a:bodyPr/>
                    <a:lstStyle/>
                    <a:p>
                      <a:pPr algn="ctr" fontAlgn="ctr"/>
                      <a:r>
                        <a:rPr lang="ru-RU" sz="1000" b="1" i="0" u="none" strike="noStrike" dirty="0">
                          <a:solidFill>
                            <a:srgbClr val="000000"/>
                          </a:solidFill>
                          <a:effectLst/>
                          <a:latin typeface="Times New Roman" panose="02020603050405020304" pitchFamily="18" charset="0"/>
                          <a:cs typeface="Times New Roman" panose="02020603050405020304" pitchFamily="18" charset="0"/>
                        </a:rPr>
                        <a:t>ИТОГО</a:t>
                      </a:r>
                    </a:p>
                  </a:txBody>
                  <a:tcPr marL="9525" marR="9525" marT="9525" marB="0"/>
                </a:tc>
                <a:tc>
                  <a:txBody>
                    <a:bodyPr/>
                    <a:lstStyle/>
                    <a:p>
                      <a:pPr algn="ctr"/>
                      <a:r>
                        <a:rPr lang="ru-RU" sz="1000" b="1" dirty="0">
                          <a:latin typeface="Times New Roman" panose="02020603050405020304" pitchFamily="18" charset="0"/>
                          <a:cs typeface="Times New Roman" panose="02020603050405020304" pitchFamily="18" charset="0"/>
                        </a:rPr>
                        <a:t>1071039,2</a:t>
                      </a:r>
                    </a:p>
                  </a:txBody>
                  <a:tcPr/>
                </a:tc>
                <a:tc>
                  <a:txBody>
                    <a:bodyPr/>
                    <a:lstStyle/>
                    <a:p>
                      <a:pPr algn="ctr"/>
                      <a:r>
                        <a:rPr lang="ru-RU" sz="1000" b="1" dirty="0">
                          <a:latin typeface="Times New Roman" panose="02020603050405020304" pitchFamily="18" charset="0"/>
                          <a:cs typeface="Times New Roman" panose="02020603050405020304" pitchFamily="18" charset="0"/>
                        </a:rPr>
                        <a:t>1322000</a:t>
                      </a:r>
                    </a:p>
                  </a:txBody>
                  <a:tcPr/>
                </a:tc>
                <a:tc>
                  <a:txBody>
                    <a:bodyPr/>
                    <a:lstStyle/>
                    <a:p>
                      <a:pPr algn="ctr"/>
                      <a:r>
                        <a:rPr lang="ru-RU" sz="1000" b="1" dirty="0">
                          <a:latin typeface="Times New Roman" panose="02020603050405020304" pitchFamily="18" charset="0"/>
                          <a:cs typeface="Times New Roman" panose="02020603050405020304" pitchFamily="18" charset="0"/>
                        </a:rPr>
                        <a:t>1757577</a:t>
                      </a:r>
                    </a:p>
                  </a:txBody>
                  <a:tcPr/>
                </a:tc>
                <a:tc>
                  <a:txBody>
                    <a:bodyPr/>
                    <a:lstStyle/>
                    <a:p>
                      <a:pPr algn="ctr"/>
                      <a:r>
                        <a:rPr lang="ru-RU" sz="1000" b="1" dirty="0">
                          <a:latin typeface="Times New Roman" panose="02020603050405020304" pitchFamily="18" charset="0"/>
                          <a:cs typeface="Times New Roman" panose="02020603050405020304" pitchFamily="18" charset="0"/>
                        </a:rPr>
                        <a:t>164,10</a:t>
                      </a:r>
                    </a:p>
                  </a:txBody>
                  <a:tcPr/>
                </a:tc>
                <a:tc>
                  <a:txBody>
                    <a:bodyPr/>
                    <a:lstStyle/>
                    <a:p>
                      <a:pPr algn="ctr"/>
                      <a:r>
                        <a:rPr lang="ru-RU" sz="1000" b="1" dirty="0">
                          <a:latin typeface="Times New Roman" panose="02020603050405020304" pitchFamily="18" charset="0"/>
                          <a:cs typeface="Times New Roman" panose="02020603050405020304" pitchFamily="18" charset="0"/>
                        </a:rPr>
                        <a:t>132,95</a:t>
                      </a:r>
                    </a:p>
                  </a:txBody>
                  <a:tcPr/>
                </a:tc>
                <a:tc>
                  <a:txBody>
                    <a:bodyPr/>
                    <a:lstStyle/>
                    <a:p>
                      <a:pPr algn="ctr"/>
                      <a:r>
                        <a:rPr lang="ru-RU" sz="1000" b="1" dirty="0">
                          <a:latin typeface="Times New Roman" panose="02020603050405020304" pitchFamily="18" charset="0"/>
                          <a:cs typeface="Times New Roman" panose="02020603050405020304" pitchFamily="18" charset="0"/>
                        </a:rPr>
                        <a:t>1280400</a:t>
                      </a:r>
                    </a:p>
                  </a:txBody>
                  <a:tcPr/>
                </a:tc>
                <a:tc>
                  <a:txBody>
                    <a:bodyPr/>
                    <a:lstStyle/>
                    <a:p>
                      <a:pPr algn="ctr"/>
                      <a:r>
                        <a:rPr lang="ru-RU" sz="1000" b="1" dirty="0">
                          <a:latin typeface="Times New Roman" panose="02020603050405020304" pitchFamily="18" charset="0"/>
                          <a:cs typeface="Times New Roman" panose="02020603050405020304" pitchFamily="18" charset="0"/>
                        </a:rPr>
                        <a:t>1280400</a:t>
                      </a:r>
                    </a:p>
                  </a:txBody>
                  <a:tcPr/>
                </a:tc>
                <a:extLst>
                  <a:ext uri="{0D108BD9-81ED-4DB2-BD59-A6C34878D82A}">
                    <a16:rowId xmlns:a16="http://schemas.microsoft.com/office/drawing/2014/main" val="2995877751"/>
                  </a:ext>
                </a:extLst>
              </a:tr>
            </a:tbl>
          </a:graphicData>
        </a:graphic>
      </p:graphicFrame>
    </p:spTree>
    <p:extLst>
      <p:ext uri="{BB962C8B-B14F-4D97-AF65-F5344CB8AC3E}">
        <p14:creationId xmlns:p14="http://schemas.microsoft.com/office/powerpoint/2010/main" val="1569671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C9398F20-4275-7B5B-0FF4-E8EC8CF443FB}"/>
              </a:ext>
            </a:extLst>
          </p:cNvPr>
          <p:cNvPicPr>
            <a:picLocks noChangeAspect="1"/>
          </p:cNvPicPr>
          <p:nvPr/>
        </p:nvPicPr>
        <p:blipFill>
          <a:blip r:embed="rId2"/>
          <a:stretch>
            <a:fillRect/>
          </a:stretch>
        </p:blipFill>
        <p:spPr>
          <a:xfrm>
            <a:off x="18287" y="0"/>
            <a:ext cx="12155425" cy="6858000"/>
          </a:xfrm>
          <a:prstGeom prst="rect">
            <a:avLst/>
          </a:prstGeom>
        </p:spPr>
      </p:pic>
      <p:graphicFrame>
        <p:nvGraphicFramePr>
          <p:cNvPr id="5" name="Таблица 6">
            <a:extLst>
              <a:ext uri="{FF2B5EF4-FFF2-40B4-BE49-F238E27FC236}">
                <a16:creationId xmlns:a16="http://schemas.microsoft.com/office/drawing/2014/main" id="{CB6A390C-CB68-40A6-7683-4174A68FFC4C}"/>
              </a:ext>
            </a:extLst>
          </p:cNvPr>
          <p:cNvGraphicFramePr>
            <a:graphicFrameLocks noGrp="1"/>
          </p:cNvGraphicFramePr>
          <p:nvPr>
            <p:extLst>
              <p:ext uri="{D42A27DB-BD31-4B8C-83A1-F6EECF244321}">
                <p14:modId xmlns:p14="http://schemas.microsoft.com/office/powerpoint/2010/main" val="112097560"/>
              </p:ext>
            </p:extLst>
          </p:nvPr>
        </p:nvGraphicFramePr>
        <p:xfrm>
          <a:off x="190634" y="261912"/>
          <a:ext cx="11810729" cy="3822404"/>
        </p:xfrm>
        <a:graphic>
          <a:graphicData uri="http://schemas.openxmlformats.org/drawingml/2006/table">
            <a:tbl>
              <a:tblPr firstRow="1" bandRow="1">
                <a:tableStyleId>{C4B1156A-380E-4F78-BDF5-A606A8083BF9}</a:tableStyleId>
              </a:tblPr>
              <a:tblGrid>
                <a:gridCol w="4524403">
                  <a:extLst>
                    <a:ext uri="{9D8B030D-6E8A-4147-A177-3AD203B41FA5}">
                      <a16:colId xmlns:a16="http://schemas.microsoft.com/office/drawing/2014/main" val="222308242"/>
                    </a:ext>
                  </a:extLst>
                </a:gridCol>
                <a:gridCol w="1012331">
                  <a:extLst>
                    <a:ext uri="{9D8B030D-6E8A-4147-A177-3AD203B41FA5}">
                      <a16:colId xmlns:a16="http://schemas.microsoft.com/office/drawing/2014/main" val="167635593"/>
                    </a:ext>
                  </a:extLst>
                </a:gridCol>
                <a:gridCol w="1057013">
                  <a:extLst>
                    <a:ext uri="{9D8B030D-6E8A-4147-A177-3AD203B41FA5}">
                      <a16:colId xmlns:a16="http://schemas.microsoft.com/office/drawing/2014/main" val="1102175848"/>
                    </a:ext>
                  </a:extLst>
                </a:gridCol>
                <a:gridCol w="1266737">
                  <a:extLst>
                    <a:ext uri="{9D8B030D-6E8A-4147-A177-3AD203B41FA5}">
                      <a16:colId xmlns:a16="http://schemas.microsoft.com/office/drawing/2014/main" val="4111027455"/>
                    </a:ext>
                  </a:extLst>
                </a:gridCol>
                <a:gridCol w="872455">
                  <a:extLst>
                    <a:ext uri="{9D8B030D-6E8A-4147-A177-3AD203B41FA5}">
                      <a16:colId xmlns:a16="http://schemas.microsoft.com/office/drawing/2014/main" val="1012964849"/>
                    </a:ext>
                  </a:extLst>
                </a:gridCol>
                <a:gridCol w="1019130">
                  <a:extLst>
                    <a:ext uri="{9D8B030D-6E8A-4147-A177-3AD203B41FA5}">
                      <a16:colId xmlns:a16="http://schemas.microsoft.com/office/drawing/2014/main" val="4090492372"/>
                    </a:ext>
                  </a:extLst>
                </a:gridCol>
                <a:gridCol w="1019130">
                  <a:extLst>
                    <a:ext uri="{9D8B030D-6E8A-4147-A177-3AD203B41FA5}">
                      <a16:colId xmlns:a16="http://schemas.microsoft.com/office/drawing/2014/main" val="2136198863"/>
                    </a:ext>
                  </a:extLst>
                </a:gridCol>
                <a:gridCol w="1039530">
                  <a:extLst>
                    <a:ext uri="{9D8B030D-6E8A-4147-A177-3AD203B41FA5}">
                      <a16:colId xmlns:a16="http://schemas.microsoft.com/office/drawing/2014/main" val="1095838260"/>
                    </a:ext>
                  </a:extLst>
                </a:gridCol>
              </a:tblGrid>
              <a:tr h="182293">
                <a:tc>
                  <a:txBody>
                    <a:bodyPr/>
                    <a:lstStyle/>
                    <a:p>
                      <a:pPr algn="ctr"/>
                      <a:r>
                        <a:rPr lang="ru-RU" sz="1000" dirty="0">
                          <a:latin typeface="Times New Roman" panose="02020603050405020304" pitchFamily="18" charset="0"/>
                          <a:cs typeface="Times New Roman" panose="02020603050405020304" pitchFamily="18" charset="0"/>
                        </a:rPr>
                        <a:t>Наименование программы</a:t>
                      </a:r>
                    </a:p>
                  </a:txBody>
                  <a:tcPr/>
                </a:tc>
                <a:tc>
                  <a:txBody>
                    <a:bodyPr/>
                    <a:lstStyle/>
                    <a:p>
                      <a:pPr algn="ctr"/>
                      <a:r>
                        <a:rPr lang="ru-RU" sz="1000" dirty="0">
                          <a:latin typeface="Times New Roman" panose="02020603050405020304" pitchFamily="18" charset="0"/>
                          <a:cs typeface="Times New Roman" panose="02020603050405020304" pitchFamily="18" charset="0"/>
                        </a:rPr>
                        <a:t>2021г (факт)</a:t>
                      </a:r>
                    </a:p>
                  </a:txBody>
                  <a:tcPr/>
                </a:tc>
                <a:tc>
                  <a:txBody>
                    <a:bodyPr/>
                    <a:lstStyle/>
                    <a:p>
                      <a:pPr algn="ctr"/>
                      <a:r>
                        <a:rPr lang="ru-RU" sz="1000" dirty="0">
                          <a:latin typeface="Times New Roman" panose="02020603050405020304" pitchFamily="18" charset="0"/>
                          <a:cs typeface="Times New Roman" panose="02020603050405020304" pitchFamily="18" charset="0"/>
                        </a:rPr>
                        <a:t>2022г (оценка)</a:t>
                      </a:r>
                    </a:p>
                  </a:txBody>
                  <a:tcPr/>
                </a:tc>
                <a:tc>
                  <a:txBody>
                    <a:bodyPr/>
                    <a:lstStyle/>
                    <a:p>
                      <a:pPr algn="ctr"/>
                      <a:r>
                        <a:rPr lang="ru-RU" sz="1000" dirty="0">
                          <a:latin typeface="Times New Roman" panose="02020603050405020304" pitchFamily="18" charset="0"/>
                          <a:cs typeface="Times New Roman" panose="02020603050405020304" pitchFamily="18" charset="0"/>
                        </a:rPr>
                        <a:t>2023г (план)</a:t>
                      </a:r>
                    </a:p>
                  </a:txBody>
                  <a:tcPr/>
                </a:tc>
                <a:tc>
                  <a:txBody>
                    <a:bodyPr/>
                    <a:lstStyle/>
                    <a:p>
                      <a:pPr algn="ctr"/>
                      <a:r>
                        <a:rPr lang="ru-RU" sz="1000" dirty="0">
                          <a:latin typeface="Times New Roman" panose="02020603050405020304" pitchFamily="18" charset="0"/>
                          <a:cs typeface="Times New Roman" panose="02020603050405020304" pitchFamily="18" charset="0"/>
                        </a:rPr>
                        <a:t>% 2023г к 2021г</a:t>
                      </a:r>
                    </a:p>
                  </a:txBody>
                  <a:tcPr/>
                </a:tc>
                <a:tc>
                  <a:txBody>
                    <a:bodyPr/>
                    <a:lstStyle/>
                    <a:p>
                      <a:pPr algn="ctr"/>
                      <a:r>
                        <a:rPr lang="ru-RU" sz="1000" dirty="0">
                          <a:latin typeface="Times New Roman" panose="02020603050405020304" pitchFamily="18" charset="0"/>
                          <a:cs typeface="Times New Roman" panose="02020603050405020304" pitchFamily="18" charset="0"/>
                        </a:rPr>
                        <a:t>% 2023г к 2022г</a:t>
                      </a:r>
                    </a:p>
                  </a:txBody>
                  <a:tcPr/>
                </a:tc>
                <a:tc>
                  <a:txBody>
                    <a:bodyPr/>
                    <a:lstStyle/>
                    <a:p>
                      <a:pPr algn="ctr"/>
                      <a:r>
                        <a:rPr lang="ru-RU" sz="1000" dirty="0">
                          <a:latin typeface="Times New Roman" panose="02020603050405020304" pitchFamily="18" charset="0"/>
                          <a:cs typeface="Times New Roman" panose="02020603050405020304" pitchFamily="18" charset="0"/>
                        </a:rPr>
                        <a:t>2024г  (прогноз)</a:t>
                      </a:r>
                    </a:p>
                  </a:txBody>
                  <a:tcPr/>
                </a:tc>
                <a:tc>
                  <a:txBody>
                    <a:bodyPr/>
                    <a:lstStyle/>
                    <a:p>
                      <a:pPr algn="ctr"/>
                      <a:r>
                        <a:rPr lang="ru-RU" sz="1000" dirty="0">
                          <a:latin typeface="Times New Roman" panose="02020603050405020304" pitchFamily="18" charset="0"/>
                          <a:cs typeface="Times New Roman" panose="02020603050405020304" pitchFamily="18" charset="0"/>
                        </a:rPr>
                        <a:t>2025г (прогноз)</a:t>
                      </a:r>
                    </a:p>
                  </a:txBody>
                  <a:tcPr/>
                </a:tc>
                <a:extLst>
                  <a:ext uri="{0D108BD9-81ED-4DB2-BD59-A6C34878D82A}">
                    <a16:rowId xmlns:a16="http://schemas.microsoft.com/office/drawing/2014/main" val="3008462965"/>
                  </a:ext>
                </a:extLst>
              </a:tr>
              <a:tr h="182293">
                <a:tc>
                  <a:txBody>
                    <a:bodyPr/>
                    <a:lstStyle/>
                    <a:p>
                      <a:pPr algn="ctr"/>
                      <a:r>
                        <a:rPr lang="ru-RU" sz="1000" b="1" dirty="0">
                          <a:latin typeface="Times New Roman" panose="02020603050405020304" pitchFamily="18" charset="0"/>
                          <a:cs typeface="Times New Roman" panose="02020603050405020304" pitchFamily="18" charset="0"/>
                        </a:rPr>
                        <a:t>ПОДДЕРЖКА ОТРАСЛЕЙ ЭКОНОМИКИ</a:t>
                      </a: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946775879"/>
                  </a:ext>
                </a:extLst>
              </a:tr>
              <a:tr h="195778">
                <a:tc>
                  <a:txBody>
                    <a:bodyPr/>
                    <a:lstStyle/>
                    <a:p>
                      <a:pPr algn="just"/>
                      <a:r>
                        <a:rPr lang="ru-RU" sz="1000" dirty="0">
                          <a:latin typeface="Times New Roman" panose="02020603050405020304" pitchFamily="18" charset="0"/>
                          <a:cs typeface="Times New Roman" panose="02020603050405020304" pitchFamily="18" charset="0"/>
                        </a:rPr>
                        <a:t>Развитие малого и среднего предпринимательства</a:t>
                      </a:r>
                    </a:p>
                  </a:txBody>
                  <a:tcPr/>
                </a:tc>
                <a:tc>
                  <a:txBody>
                    <a:bodyPr/>
                    <a:lstStyle/>
                    <a:p>
                      <a:pPr algn="ctr"/>
                      <a:r>
                        <a:rPr lang="ru-RU" sz="1000" dirty="0">
                          <a:latin typeface="Times New Roman" panose="02020603050405020304" pitchFamily="18" charset="0"/>
                          <a:cs typeface="Times New Roman" panose="02020603050405020304" pitchFamily="18" charset="0"/>
                        </a:rPr>
                        <a:t>707500</a:t>
                      </a:r>
                    </a:p>
                  </a:txBody>
                  <a:tcPr/>
                </a:tc>
                <a:tc>
                  <a:txBody>
                    <a:bodyPr/>
                    <a:lstStyle/>
                    <a:p>
                      <a:pPr algn="ctr"/>
                      <a:r>
                        <a:rPr lang="ru-RU" sz="1000" dirty="0">
                          <a:latin typeface="Times New Roman" panose="02020603050405020304" pitchFamily="18" charset="0"/>
                          <a:cs typeface="Times New Roman" panose="02020603050405020304" pitchFamily="18" charset="0"/>
                        </a:rPr>
                        <a:t>805000</a:t>
                      </a:r>
                    </a:p>
                  </a:txBody>
                  <a:tcPr/>
                </a:tc>
                <a:tc>
                  <a:txBody>
                    <a:bodyPr/>
                    <a:lstStyle/>
                    <a:p>
                      <a:pPr algn="ctr"/>
                      <a:r>
                        <a:rPr lang="ru-RU" sz="1000" dirty="0">
                          <a:latin typeface="Times New Roman" panose="02020603050405020304" pitchFamily="18" charset="0"/>
                          <a:cs typeface="Times New Roman" panose="02020603050405020304" pitchFamily="18" charset="0"/>
                        </a:rPr>
                        <a:t>355000</a:t>
                      </a:r>
                    </a:p>
                  </a:txBody>
                  <a:tcPr/>
                </a:tc>
                <a:tc>
                  <a:txBody>
                    <a:bodyPr/>
                    <a:lstStyle/>
                    <a:p>
                      <a:pPr algn="ctr"/>
                      <a:r>
                        <a:rPr lang="ru-RU" sz="1000" dirty="0">
                          <a:latin typeface="Times New Roman" panose="02020603050405020304" pitchFamily="18" charset="0"/>
                          <a:cs typeface="Times New Roman" panose="02020603050405020304" pitchFamily="18" charset="0"/>
                        </a:rPr>
                        <a:t>50,18</a:t>
                      </a:r>
                    </a:p>
                  </a:txBody>
                  <a:tcPr/>
                </a:tc>
                <a:tc>
                  <a:txBody>
                    <a:bodyPr/>
                    <a:lstStyle/>
                    <a:p>
                      <a:pPr algn="ctr"/>
                      <a:r>
                        <a:rPr lang="ru-RU" sz="1000" dirty="0">
                          <a:latin typeface="Times New Roman" panose="02020603050405020304" pitchFamily="18" charset="0"/>
                          <a:cs typeface="Times New Roman" panose="02020603050405020304" pitchFamily="18" charset="0"/>
                        </a:rPr>
                        <a:t>44,1</a:t>
                      </a:r>
                    </a:p>
                  </a:txBody>
                  <a:tcPr/>
                </a:tc>
                <a:tc>
                  <a:txBody>
                    <a:bodyPr/>
                    <a:lstStyle/>
                    <a:p>
                      <a:pPr algn="ctr"/>
                      <a:r>
                        <a:rPr lang="ru-RU" sz="1000" dirty="0">
                          <a:latin typeface="Times New Roman" panose="02020603050405020304" pitchFamily="18" charset="0"/>
                          <a:cs typeface="Times New Roman" panose="02020603050405020304" pitchFamily="18" charset="0"/>
                        </a:rPr>
                        <a:t>355000</a:t>
                      </a:r>
                    </a:p>
                  </a:txBody>
                  <a:tcPr/>
                </a:tc>
                <a:tc>
                  <a:txBody>
                    <a:bodyPr/>
                    <a:lstStyle/>
                    <a:p>
                      <a:pPr algn="ctr"/>
                      <a:r>
                        <a:rPr lang="ru-RU" sz="1000" dirty="0">
                          <a:latin typeface="Times New Roman" panose="02020603050405020304" pitchFamily="18" charset="0"/>
                          <a:cs typeface="Times New Roman" panose="02020603050405020304" pitchFamily="18" charset="0"/>
                        </a:rPr>
                        <a:t>355000</a:t>
                      </a:r>
                    </a:p>
                  </a:txBody>
                  <a:tcPr/>
                </a:tc>
                <a:extLst>
                  <a:ext uri="{0D108BD9-81ED-4DB2-BD59-A6C34878D82A}">
                    <a16:rowId xmlns:a16="http://schemas.microsoft.com/office/drawing/2014/main" val="1759804768"/>
                  </a:ext>
                </a:extLst>
              </a:tr>
              <a:tr h="257419">
                <a:tc>
                  <a:txBody>
                    <a:bodyPr/>
                    <a:lstStyle/>
                    <a:p>
                      <a:pPr algn="just"/>
                      <a:r>
                        <a:rPr lang="ru-RU" sz="1000" dirty="0">
                          <a:latin typeface="Times New Roman" panose="02020603050405020304" pitchFamily="18" charset="0"/>
                          <a:cs typeface="Times New Roman" panose="02020603050405020304" pitchFamily="18" charset="0"/>
                        </a:rPr>
                        <a:t>Благоустройство территории</a:t>
                      </a:r>
                    </a:p>
                  </a:txBody>
                  <a:tcPr/>
                </a:tc>
                <a:tc>
                  <a:txBody>
                    <a:bodyPr/>
                    <a:lstStyle/>
                    <a:p>
                      <a:pPr algn="ctr"/>
                      <a:r>
                        <a:rPr lang="ru-RU" sz="1000" dirty="0">
                          <a:latin typeface="Times New Roman" panose="02020603050405020304" pitchFamily="18" charset="0"/>
                          <a:cs typeface="Times New Roman" panose="02020603050405020304" pitchFamily="18" charset="0"/>
                        </a:rPr>
                        <a:t>8319906,05</a:t>
                      </a:r>
                    </a:p>
                  </a:txBody>
                  <a:tcPr/>
                </a:tc>
                <a:tc>
                  <a:txBody>
                    <a:bodyPr/>
                    <a:lstStyle/>
                    <a:p>
                      <a:pPr algn="ctr"/>
                      <a:r>
                        <a:rPr lang="ru-RU" sz="1000" dirty="0">
                          <a:latin typeface="Times New Roman" panose="02020603050405020304" pitchFamily="18" charset="0"/>
                          <a:cs typeface="Times New Roman" panose="02020603050405020304" pitchFamily="18" charset="0"/>
                        </a:rPr>
                        <a:t>9637511,72</a:t>
                      </a:r>
                    </a:p>
                  </a:txBody>
                  <a:tcPr/>
                </a:tc>
                <a:tc>
                  <a:txBody>
                    <a:bodyPr/>
                    <a:lstStyle/>
                    <a:p>
                      <a:pPr algn="ctr"/>
                      <a:r>
                        <a:rPr lang="ru-RU" sz="1000" dirty="0">
                          <a:latin typeface="Times New Roman" panose="02020603050405020304" pitchFamily="18" charset="0"/>
                          <a:cs typeface="Times New Roman" panose="02020603050405020304" pitchFamily="18" charset="0"/>
                        </a:rPr>
                        <a:t>6944881</a:t>
                      </a:r>
                    </a:p>
                  </a:txBody>
                  <a:tcPr/>
                </a:tc>
                <a:tc>
                  <a:txBody>
                    <a:bodyPr/>
                    <a:lstStyle/>
                    <a:p>
                      <a:pPr algn="ctr"/>
                      <a:r>
                        <a:rPr lang="ru-RU" sz="1000" dirty="0">
                          <a:latin typeface="Times New Roman" panose="02020603050405020304" pitchFamily="18" charset="0"/>
                          <a:cs typeface="Times New Roman" panose="02020603050405020304" pitchFamily="18" charset="0"/>
                        </a:rPr>
                        <a:t>83,47</a:t>
                      </a:r>
                    </a:p>
                  </a:txBody>
                  <a:tcPr/>
                </a:tc>
                <a:tc>
                  <a:txBody>
                    <a:bodyPr/>
                    <a:lstStyle/>
                    <a:p>
                      <a:pPr algn="ctr"/>
                      <a:r>
                        <a:rPr lang="ru-RU" sz="1000" dirty="0">
                          <a:latin typeface="Times New Roman" panose="02020603050405020304" pitchFamily="18" charset="0"/>
                          <a:cs typeface="Times New Roman" panose="02020603050405020304" pitchFamily="18" charset="0"/>
                        </a:rPr>
                        <a:t>72,06</a:t>
                      </a:r>
                    </a:p>
                  </a:txBody>
                  <a:tcPr/>
                </a:tc>
                <a:tc>
                  <a:txBody>
                    <a:bodyPr/>
                    <a:lstStyle/>
                    <a:p>
                      <a:pPr algn="ctr"/>
                      <a:r>
                        <a:rPr lang="ru-RU" sz="1000" dirty="0">
                          <a:latin typeface="Times New Roman" panose="02020603050405020304" pitchFamily="18" charset="0"/>
                          <a:cs typeface="Times New Roman" panose="02020603050405020304" pitchFamily="18" charset="0"/>
                        </a:rPr>
                        <a:t>4972757</a:t>
                      </a:r>
                    </a:p>
                  </a:txBody>
                  <a:tcPr/>
                </a:tc>
                <a:tc>
                  <a:txBody>
                    <a:bodyPr/>
                    <a:lstStyle/>
                    <a:p>
                      <a:pPr algn="ctr"/>
                      <a:r>
                        <a:rPr lang="ru-RU" sz="1000" dirty="0">
                          <a:latin typeface="Times New Roman" panose="02020603050405020304" pitchFamily="18" charset="0"/>
                          <a:cs typeface="Times New Roman" panose="02020603050405020304" pitchFamily="18" charset="0"/>
                        </a:rPr>
                        <a:t>4228009</a:t>
                      </a:r>
                    </a:p>
                  </a:txBody>
                  <a:tcPr/>
                </a:tc>
                <a:extLst>
                  <a:ext uri="{0D108BD9-81ED-4DB2-BD59-A6C34878D82A}">
                    <a16:rowId xmlns:a16="http://schemas.microsoft.com/office/drawing/2014/main" val="3251504740"/>
                  </a:ext>
                </a:extLst>
              </a:tr>
              <a:tr h="180774">
                <a:tc>
                  <a:txBody>
                    <a:bodyPr/>
                    <a:lstStyle/>
                    <a:p>
                      <a:pPr algn="just"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Формирование современной городской среды</a:t>
                      </a:r>
                    </a:p>
                  </a:txBody>
                  <a:tcPr marL="9525" marR="9525" marT="9525" marB="0"/>
                </a:tc>
                <a:tc>
                  <a:txBody>
                    <a:bodyPr/>
                    <a:lstStyle/>
                    <a:p>
                      <a:pPr algn="ctr"/>
                      <a:r>
                        <a:rPr lang="ru-RU" sz="1000" dirty="0">
                          <a:latin typeface="Times New Roman" panose="02020603050405020304" pitchFamily="18" charset="0"/>
                          <a:cs typeface="Times New Roman" panose="02020603050405020304" pitchFamily="18" charset="0"/>
                        </a:rPr>
                        <a:t>11018588,45</a:t>
                      </a:r>
                    </a:p>
                  </a:txBody>
                  <a:tcPr/>
                </a:tc>
                <a:tc>
                  <a:txBody>
                    <a:bodyPr/>
                    <a:lstStyle/>
                    <a:p>
                      <a:pPr algn="ctr"/>
                      <a:r>
                        <a:rPr lang="ru-RU" sz="1000" dirty="0">
                          <a:latin typeface="Times New Roman" panose="02020603050405020304" pitchFamily="18" charset="0"/>
                          <a:cs typeface="Times New Roman" panose="02020603050405020304" pitchFamily="18" charset="0"/>
                        </a:rPr>
                        <a:t>8301776,84</a:t>
                      </a:r>
                    </a:p>
                  </a:txBody>
                  <a:tcPr/>
                </a:tc>
                <a:tc>
                  <a:txBody>
                    <a:bodyPr/>
                    <a:lstStyle/>
                    <a:p>
                      <a:pPr algn="ctr"/>
                      <a:r>
                        <a:rPr lang="ru-RU" sz="1000" dirty="0">
                          <a:latin typeface="Times New Roman" panose="02020603050405020304" pitchFamily="18" charset="0"/>
                          <a:cs typeface="Times New Roman" panose="02020603050405020304" pitchFamily="18" charset="0"/>
                        </a:rPr>
                        <a:t>3945402,26</a:t>
                      </a:r>
                    </a:p>
                  </a:txBody>
                  <a:tcPr/>
                </a:tc>
                <a:tc>
                  <a:txBody>
                    <a:bodyPr/>
                    <a:lstStyle/>
                    <a:p>
                      <a:pPr algn="ctr"/>
                      <a:r>
                        <a:rPr lang="ru-RU" sz="1000" dirty="0">
                          <a:latin typeface="Times New Roman" panose="02020603050405020304" pitchFamily="18" charset="0"/>
                          <a:cs typeface="Times New Roman" panose="02020603050405020304" pitchFamily="18" charset="0"/>
                        </a:rPr>
                        <a:t>35,81</a:t>
                      </a:r>
                    </a:p>
                  </a:txBody>
                  <a:tcPr/>
                </a:tc>
                <a:tc>
                  <a:txBody>
                    <a:bodyPr/>
                    <a:lstStyle/>
                    <a:p>
                      <a:pPr algn="ctr"/>
                      <a:r>
                        <a:rPr lang="ru-RU" sz="1000" dirty="0">
                          <a:latin typeface="Times New Roman" panose="02020603050405020304" pitchFamily="18" charset="0"/>
                          <a:cs typeface="Times New Roman" panose="02020603050405020304" pitchFamily="18" charset="0"/>
                        </a:rPr>
                        <a:t>47,52</a:t>
                      </a:r>
                    </a:p>
                  </a:txBody>
                  <a:tcPr/>
                </a:tc>
                <a:tc>
                  <a:txBody>
                    <a:bodyPr/>
                    <a:lstStyle/>
                    <a:p>
                      <a:pPr algn="ctr"/>
                      <a:r>
                        <a:rPr lang="ru-RU" sz="1000" dirty="0">
                          <a:latin typeface="Times New Roman" panose="02020603050405020304" pitchFamily="18" charset="0"/>
                          <a:cs typeface="Times New Roman" panose="02020603050405020304" pitchFamily="18" charset="0"/>
                        </a:rPr>
                        <a:t>7974149,77</a:t>
                      </a:r>
                    </a:p>
                  </a:txBody>
                  <a:tcPr/>
                </a:tc>
                <a:tc>
                  <a:txBody>
                    <a:bodyPr/>
                    <a:lstStyle/>
                    <a:p>
                      <a:pPr algn="ctr"/>
                      <a:r>
                        <a:rPr lang="ru-RU" sz="1000" dirty="0">
                          <a:latin typeface="Times New Roman" panose="02020603050405020304" pitchFamily="18" charset="0"/>
                          <a:cs typeface="Times New Roman" panose="02020603050405020304" pitchFamily="18" charset="0"/>
                        </a:rPr>
                        <a:t>7974149,77</a:t>
                      </a:r>
                    </a:p>
                  </a:txBody>
                  <a:tcPr/>
                </a:tc>
                <a:extLst>
                  <a:ext uri="{0D108BD9-81ED-4DB2-BD59-A6C34878D82A}">
                    <a16:rowId xmlns:a16="http://schemas.microsoft.com/office/drawing/2014/main" val="408203128"/>
                  </a:ext>
                </a:extLst>
              </a:tr>
              <a:tr h="263620">
                <a:tc>
                  <a:txBody>
                    <a:bodyPr/>
                    <a:lstStyle/>
                    <a:p>
                      <a:pPr algn="just"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Комплексное развитие сельских территорий</a:t>
                      </a:r>
                    </a:p>
                  </a:txBody>
                  <a:tcPr marL="9525" marR="9525" marT="9525" marB="0"/>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r>
                        <a:rPr lang="ru-RU" sz="1000" dirty="0">
                          <a:latin typeface="Times New Roman" panose="02020603050405020304" pitchFamily="18" charset="0"/>
                          <a:cs typeface="Times New Roman" panose="02020603050405020304" pitchFamily="18" charset="0"/>
                        </a:rPr>
                        <a:t>1180470</a:t>
                      </a:r>
                    </a:p>
                  </a:txBody>
                  <a:tcPr/>
                </a:tc>
                <a:tc>
                  <a:txBody>
                    <a:bodyPr/>
                    <a:lstStyle/>
                    <a:p>
                      <a:pPr algn="ctr"/>
                      <a:r>
                        <a:rPr lang="ru-RU" sz="1000" dirty="0">
                          <a:latin typeface="Times New Roman" panose="02020603050405020304" pitchFamily="18" charset="0"/>
                          <a:cs typeface="Times New Roman" panose="02020603050405020304" pitchFamily="18" charset="0"/>
                        </a:rPr>
                        <a:t>1537864,5</a:t>
                      </a: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r>
                        <a:rPr lang="ru-RU" sz="1000" dirty="0">
                          <a:latin typeface="Times New Roman" panose="02020603050405020304" pitchFamily="18" charset="0"/>
                          <a:cs typeface="Times New Roman" panose="02020603050405020304" pitchFamily="18" charset="0"/>
                        </a:rPr>
                        <a:t>130,28</a:t>
                      </a:r>
                    </a:p>
                  </a:txBody>
                  <a:tcPr/>
                </a:tc>
                <a:tc>
                  <a:txBody>
                    <a:bodyPr/>
                    <a:lstStyle/>
                    <a:p>
                      <a:pPr algn="ctr"/>
                      <a:r>
                        <a:rPr lang="ru-RU" sz="1000" dirty="0">
                          <a:latin typeface="Times New Roman" panose="02020603050405020304" pitchFamily="18" charset="0"/>
                          <a:cs typeface="Times New Roman" panose="02020603050405020304" pitchFamily="18" charset="0"/>
                        </a:rPr>
                        <a:t>46300816,33</a:t>
                      </a:r>
                    </a:p>
                  </a:txBody>
                  <a:tcPr/>
                </a:tc>
                <a:tc>
                  <a:txBody>
                    <a:bodyPr/>
                    <a:lstStyle/>
                    <a:p>
                      <a:pPr algn="ctr"/>
                      <a:r>
                        <a:rPr lang="ru-RU" sz="1000" dirty="0">
                          <a:latin typeface="Times New Roman" panose="02020603050405020304" pitchFamily="18" charset="0"/>
                          <a:cs typeface="Times New Roman" panose="02020603050405020304" pitchFamily="18" charset="0"/>
                        </a:rPr>
                        <a:t>55837857,14</a:t>
                      </a:r>
                    </a:p>
                  </a:txBody>
                  <a:tcPr/>
                </a:tc>
                <a:extLst>
                  <a:ext uri="{0D108BD9-81ED-4DB2-BD59-A6C34878D82A}">
                    <a16:rowId xmlns:a16="http://schemas.microsoft.com/office/drawing/2014/main" val="618865041"/>
                  </a:ext>
                </a:extLst>
              </a:tr>
              <a:tr h="232580">
                <a:tc>
                  <a:txBody>
                    <a:bodyPr/>
                    <a:lstStyle/>
                    <a:p>
                      <a:pPr algn="just"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Дорожная деятельность в отношении автомобильных дорог местного значения</a:t>
                      </a:r>
                    </a:p>
                  </a:txBody>
                  <a:tcPr marL="9525" marR="9525" marT="9525" marB="0"/>
                </a:tc>
                <a:tc>
                  <a:txBody>
                    <a:bodyPr/>
                    <a:lstStyle/>
                    <a:p>
                      <a:pPr algn="ctr"/>
                      <a:r>
                        <a:rPr lang="ru-RU" sz="1000" dirty="0">
                          <a:latin typeface="Times New Roman" panose="02020603050405020304" pitchFamily="18" charset="0"/>
                          <a:cs typeface="Times New Roman" panose="02020603050405020304" pitchFamily="18" charset="0"/>
                        </a:rPr>
                        <a:t>33920410,87</a:t>
                      </a:r>
                    </a:p>
                  </a:txBody>
                  <a:tcPr/>
                </a:tc>
                <a:tc>
                  <a:txBody>
                    <a:bodyPr/>
                    <a:lstStyle/>
                    <a:p>
                      <a:pPr algn="ctr"/>
                      <a:r>
                        <a:rPr lang="ru-RU" sz="1000" dirty="0">
                          <a:latin typeface="Times New Roman" panose="02020603050405020304" pitchFamily="18" charset="0"/>
                          <a:cs typeface="Times New Roman" panose="02020603050405020304" pitchFamily="18" charset="0"/>
                        </a:rPr>
                        <a:t>58520431,65</a:t>
                      </a:r>
                    </a:p>
                  </a:txBody>
                  <a:tcPr/>
                </a:tc>
                <a:tc>
                  <a:txBody>
                    <a:bodyPr/>
                    <a:lstStyle/>
                    <a:p>
                      <a:pPr algn="ctr"/>
                      <a:r>
                        <a:rPr lang="ru-RU" sz="1000" dirty="0">
                          <a:latin typeface="Times New Roman" panose="02020603050405020304" pitchFamily="18" charset="0"/>
                          <a:cs typeface="Times New Roman" panose="02020603050405020304" pitchFamily="18" charset="0"/>
                        </a:rPr>
                        <a:t>26820000</a:t>
                      </a:r>
                    </a:p>
                  </a:txBody>
                  <a:tcPr/>
                </a:tc>
                <a:tc>
                  <a:txBody>
                    <a:bodyPr/>
                    <a:lstStyle/>
                    <a:p>
                      <a:pPr algn="ctr"/>
                      <a:r>
                        <a:rPr lang="ru-RU" sz="1000" dirty="0">
                          <a:latin typeface="Times New Roman" panose="02020603050405020304" pitchFamily="18" charset="0"/>
                          <a:cs typeface="Times New Roman" panose="02020603050405020304" pitchFamily="18" charset="0"/>
                        </a:rPr>
                        <a:t>79,07</a:t>
                      </a:r>
                    </a:p>
                  </a:txBody>
                  <a:tcPr/>
                </a:tc>
                <a:tc>
                  <a:txBody>
                    <a:bodyPr/>
                    <a:lstStyle/>
                    <a:p>
                      <a:pPr algn="ctr"/>
                      <a:r>
                        <a:rPr lang="ru-RU" sz="1000" dirty="0">
                          <a:latin typeface="Times New Roman" panose="02020603050405020304" pitchFamily="18" charset="0"/>
                          <a:cs typeface="Times New Roman" panose="02020603050405020304" pitchFamily="18" charset="0"/>
                        </a:rPr>
                        <a:t>45,83</a:t>
                      </a:r>
                    </a:p>
                  </a:txBody>
                  <a:tcPr/>
                </a:tc>
                <a:tc>
                  <a:txBody>
                    <a:bodyPr/>
                    <a:lstStyle/>
                    <a:p>
                      <a:pPr algn="ctr"/>
                      <a:r>
                        <a:rPr lang="ru-RU" sz="1000" dirty="0">
                          <a:latin typeface="Times New Roman" panose="02020603050405020304" pitchFamily="18" charset="0"/>
                          <a:cs typeface="Times New Roman" panose="02020603050405020304" pitchFamily="18" charset="0"/>
                        </a:rPr>
                        <a:t>29750000</a:t>
                      </a:r>
                    </a:p>
                  </a:txBody>
                  <a:tcPr/>
                </a:tc>
                <a:tc>
                  <a:txBody>
                    <a:bodyPr/>
                    <a:lstStyle/>
                    <a:p>
                      <a:pPr algn="ctr"/>
                      <a:r>
                        <a:rPr lang="ru-RU" sz="1000" dirty="0">
                          <a:latin typeface="Times New Roman" panose="02020603050405020304" pitchFamily="18" charset="0"/>
                          <a:cs typeface="Times New Roman" panose="02020603050405020304" pitchFamily="18" charset="0"/>
                        </a:rPr>
                        <a:t>32654000</a:t>
                      </a:r>
                    </a:p>
                  </a:txBody>
                  <a:tcPr/>
                </a:tc>
                <a:extLst>
                  <a:ext uri="{0D108BD9-81ED-4DB2-BD59-A6C34878D82A}">
                    <a16:rowId xmlns:a16="http://schemas.microsoft.com/office/drawing/2014/main" val="1644966778"/>
                  </a:ext>
                </a:extLst>
              </a:tr>
              <a:tr h="0">
                <a:tc>
                  <a:txBody>
                    <a:bodyPr/>
                    <a:lstStyle/>
                    <a:p>
                      <a:pPr algn="just"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Обеспечение качественными услугами жилищно-коммунального хозяйства</a:t>
                      </a:r>
                    </a:p>
                  </a:txBody>
                  <a:tcPr marL="9525" marR="9525" marT="9525" marB="0"/>
                </a:tc>
                <a:tc>
                  <a:txBody>
                    <a:bodyPr/>
                    <a:lstStyle/>
                    <a:p>
                      <a:pPr algn="ctr"/>
                      <a:r>
                        <a:rPr lang="ru-RU" sz="1000" dirty="0">
                          <a:latin typeface="Times New Roman" panose="02020603050405020304" pitchFamily="18" charset="0"/>
                          <a:cs typeface="Times New Roman" panose="02020603050405020304" pitchFamily="18" charset="0"/>
                        </a:rPr>
                        <a:t>4978053,68</a:t>
                      </a:r>
                    </a:p>
                  </a:txBody>
                  <a:tcPr/>
                </a:tc>
                <a:tc>
                  <a:txBody>
                    <a:bodyPr/>
                    <a:lstStyle/>
                    <a:p>
                      <a:pPr algn="ctr"/>
                      <a:r>
                        <a:rPr lang="ru-RU" sz="1000" dirty="0">
                          <a:latin typeface="Times New Roman" panose="02020603050405020304" pitchFamily="18" charset="0"/>
                          <a:cs typeface="Times New Roman" panose="02020603050405020304" pitchFamily="18" charset="0"/>
                        </a:rPr>
                        <a:t>5414567</a:t>
                      </a:r>
                    </a:p>
                  </a:txBody>
                  <a:tcPr/>
                </a:tc>
                <a:tc>
                  <a:txBody>
                    <a:bodyPr/>
                    <a:lstStyle/>
                    <a:p>
                      <a:pPr algn="ctr"/>
                      <a:r>
                        <a:rPr lang="ru-RU" sz="1000" dirty="0">
                          <a:latin typeface="Times New Roman" panose="02020603050405020304" pitchFamily="18" charset="0"/>
                          <a:cs typeface="Times New Roman" panose="02020603050405020304" pitchFamily="18" charset="0"/>
                        </a:rPr>
                        <a:t>33501733,51</a:t>
                      </a:r>
                    </a:p>
                  </a:txBody>
                  <a:tcPr/>
                </a:tc>
                <a:tc>
                  <a:txBody>
                    <a:bodyPr/>
                    <a:lstStyle/>
                    <a:p>
                      <a:pPr algn="ctr"/>
                      <a:r>
                        <a:rPr lang="ru-RU" sz="1000" dirty="0">
                          <a:latin typeface="Times New Roman" panose="02020603050405020304" pitchFamily="18" charset="0"/>
                          <a:cs typeface="Times New Roman" panose="02020603050405020304" pitchFamily="18" charset="0"/>
                        </a:rPr>
                        <a:t>В 6,7 раз</a:t>
                      </a:r>
                    </a:p>
                  </a:txBody>
                  <a:tcPr/>
                </a:tc>
                <a:tc>
                  <a:txBody>
                    <a:bodyPr/>
                    <a:lstStyle/>
                    <a:p>
                      <a:pPr algn="ctr"/>
                      <a:r>
                        <a:rPr lang="ru-RU" sz="1000" dirty="0">
                          <a:latin typeface="Times New Roman" panose="02020603050405020304" pitchFamily="18" charset="0"/>
                          <a:cs typeface="Times New Roman" panose="02020603050405020304" pitchFamily="18" charset="0"/>
                        </a:rPr>
                        <a:t>В 6,2 раз</a:t>
                      </a:r>
                    </a:p>
                  </a:txBody>
                  <a:tcPr/>
                </a:tc>
                <a:tc>
                  <a:txBody>
                    <a:bodyPr/>
                    <a:lstStyle/>
                    <a:p>
                      <a:pPr algn="ctr"/>
                      <a:r>
                        <a:rPr lang="ru-RU" sz="1000" dirty="0">
                          <a:latin typeface="Times New Roman" panose="02020603050405020304" pitchFamily="18" charset="0"/>
                          <a:cs typeface="Times New Roman" panose="02020603050405020304" pitchFamily="18" charset="0"/>
                        </a:rPr>
                        <a:t>2200000</a:t>
                      </a:r>
                    </a:p>
                  </a:txBody>
                  <a:tcPr/>
                </a:tc>
                <a:tc>
                  <a:txBody>
                    <a:bodyPr/>
                    <a:lstStyle/>
                    <a:p>
                      <a:pPr algn="ctr"/>
                      <a:r>
                        <a:rPr lang="ru-RU" sz="1000" dirty="0">
                          <a:latin typeface="Times New Roman" panose="02020603050405020304" pitchFamily="18" charset="0"/>
                          <a:cs typeface="Times New Roman" panose="02020603050405020304" pitchFamily="18" charset="0"/>
                        </a:rPr>
                        <a:t>2200000</a:t>
                      </a:r>
                    </a:p>
                  </a:txBody>
                  <a:tcPr/>
                </a:tc>
                <a:extLst>
                  <a:ext uri="{0D108BD9-81ED-4DB2-BD59-A6C34878D82A}">
                    <a16:rowId xmlns:a16="http://schemas.microsoft.com/office/drawing/2014/main" val="2399572916"/>
                  </a:ext>
                </a:extLst>
              </a:tr>
              <a:tr h="222632">
                <a:tc>
                  <a:txBody>
                    <a:bodyPr/>
                    <a:lstStyle/>
                    <a:p>
                      <a:pPr algn="just"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Об энергосбережении и повышении энергетической эффективности</a:t>
                      </a:r>
                    </a:p>
                  </a:txBody>
                  <a:tcPr marL="9525" marR="9525" marT="9525" marB="0"/>
                </a:tc>
                <a:tc>
                  <a:txBody>
                    <a:bodyPr/>
                    <a:lstStyle/>
                    <a:p>
                      <a:pPr algn="ctr"/>
                      <a:r>
                        <a:rPr lang="ru-RU" sz="1000" dirty="0">
                          <a:latin typeface="Times New Roman" panose="02020603050405020304" pitchFamily="18" charset="0"/>
                          <a:cs typeface="Times New Roman" panose="02020603050405020304" pitchFamily="18" charset="0"/>
                        </a:rPr>
                        <a:t>1064987,4</a:t>
                      </a:r>
                    </a:p>
                  </a:txBody>
                  <a:tcPr/>
                </a:tc>
                <a:tc>
                  <a:txBody>
                    <a:bodyPr/>
                    <a:lstStyle/>
                    <a:p>
                      <a:pPr algn="ctr"/>
                      <a:r>
                        <a:rPr lang="ru-RU" sz="1000" dirty="0">
                          <a:latin typeface="Times New Roman" panose="02020603050405020304" pitchFamily="18" charset="0"/>
                          <a:cs typeface="Times New Roman" panose="02020603050405020304" pitchFamily="18" charset="0"/>
                        </a:rPr>
                        <a:t>630000</a:t>
                      </a:r>
                    </a:p>
                  </a:txBody>
                  <a:tcPr/>
                </a:tc>
                <a:tc>
                  <a:txBody>
                    <a:bodyPr/>
                    <a:lstStyle/>
                    <a:p>
                      <a:pPr algn="ctr"/>
                      <a:r>
                        <a:rPr lang="ru-RU" sz="1000" dirty="0">
                          <a:latin typeface="Times New Roman" panose="02020603050405020304" pitchFamily="18" charset="0"/>
                          <a:cs typeface="Times New Roman" panose="02020603050405020304" pitchFamily="18" charset="0"/>
                        </a:rPr>
                        <a:t>550000</a:t>
                      </a:r>
                    </a:p>
                  </a:txBody>
                  <a:tcPr/>
                </a:tc>
                <a:tc>
                  <a:txBody>
                    <a:bodyPr/>
                    <a:lstStyle/>
                    <a:p>
                      <a:pPr algn="ctr"/>
                      <a:r>
                        <a:rPr lang="ru-RU" sz="1000" dirty="0">
                          <a:latin typeface="Times New Roman" panose="02020603050405020304" pitchFamily="18" charset="0"/>
                          <a:cs typeface="Times New Roman" panose="02020603050405020304" pitchFamily="18" charset="0"/>
                        </a:rPr>
                        <a:t>51,64</a:t>
                      </a:r>
                    </a:p>
                  </a:txBody>
                  <a:tcPr/>
                </a:tc>
                <a:tc>
                  <a:txBody>
                    <a:bodyPr/>
                    <a:lstStyle/>
                    <a:p>
                      <a:pPr algn="ctr"/>
                      <a:r>
                        <a:rPr lang="ru-RU" sz="1000" dirty="0">
                          <a:latin typeface="Times New Roman" panose="02020603050405020304" pitchFamily="18" charset="0"/>
                          <a:cs typeface="Times New Roman" panose="02020603050405020304" pitchFamily="18" charset="0"/>
                        </a:rPr>
                        <a:t>87,3</a:t>
                      </a:r>
                    </a:p>
                  </a:txBody>
                  <a:tcPr/>
                </a:tc>
                <a:tc>
                  <a:txBody>
                    <a:bodyPr/>
                    <a:lstStyle/>
                    <a:p>
                      <a:pPr algn="ctr"/>
                      <a:r>
                        <a:rPr lang="ru-RU" sz="1000" dirty="0">
                          <a:latin typeface="Times New Roman" panose="02020603050405020304" pitchFamily="18" charset="0"/>
                          <a:cs typeface="Times New Roman" panose="02020603050405020304" pitchFamily="18" charset="0"/>
                        </a:rPr>
                        <a:t>500000</a:t>
                      </a: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159441106"/>
                  </a:ext>
                </a:extLst>
              </a:tr>
              <a:tr h="227976">
                <a:tc>
                  <a:txBody>
                    <a:bodyPr/>
                    <a:lstStyle/>
                    <a:p>
                      <a:pPr algn="just"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 Обеспечение граждан твердым топливом (дровами)</a:t>
                      </a:r>
                    </a:p>
                  </a:txBody>
                  <a:tcPr marL="9525" marR="9525" marT="9525" marB="0"/>
                </a:tc>
                <a:tc>
                  <a:txBody>
                    <a:bodyPr/>
                    <a:lstStyle/>
                    <a:p>
                      <a:pPr algn="ctr"/>
                      <a:endParaRPr lang="ru-RU" sz="1000" b="0" dirty="0">
                        <a:latin typeface="Times New Roman" panose="02020603050405020304" pitchFamily="18" charset="0"/>
                        <a:cs typeface="Times New Roman" panose="02020603050405020304" pitchFamily="18" charset="0"/>
                      </a:endParaRPr>
                    </a:p>
                  </a:txBody>
                  <a:tcPr/>
                </a:tc>
                <a:tc>
                  <a:txBody>
                    <a:bodyPr/>
                    <a:lstStyle/>
                    <a:p>
                      <a:pPr algn="ctr"/>
                      <a:r>
                        <a:rPr lang="ru-RU" sz="1000" b="0" dirty="0">
                          <a:latin typeface="Times New Roman" panose="02020603050405020304" pitchFamily="18" charset="0"/>
                          <a:cs typeface="Times New Roman" panose="02020603050405020304" pitchFamily="18" charset="0"/>
                        </a:rPr>
                        <a:t>239646,86</a:t>
                      </a:r>
                    </a:p>
                  </a:txBody>
                  <a:tcPr/>
                </a:tc>
                <a:tc>
                  <a:txBody>
                    <a:bodyPr/>
                    <a:lstStyle/>
                    <a:p>
                      <a:pPr algn="ctr"/>
                      <a:r>
                        <a:rPr lang="ru-RU" sz="1000" b="0" dirty="0">
                          <a:latin typeface="Times New Roman" panose="02020603050405020304" pitchFamily="18" charset="0"/>
                          <a:cs typeface="Times New Roman" panose="02020603050405020304" pitchFamily="18" charset="0"/>
                        </a:rPr>
                        <a:t>1248738,57</a:t>
                      </a:r>
                    </a:p>
                  </a:txBody>
                  <a:tcPr/>
                </a:tc>
                <a:tc>
                  <a:txBody>
                    <a:bodyPr/>
                    <a:lstStyle/>
                    <a:p>
                      <a:pPr algn="ctr"/>
                      <a:endParaRPr lang="ru-RU" sz="1000" b="0" dirty="0">
                        <a:latin typeface="Times New Roman" panose="02020603050405020304" pitchFamily="18" charset="0"/>
                        <a:cs typeface="Times New Roman" panose="02020603050405020304" pitchFamily="18" charset="0"/>
                      </a:endParaRPr>
                    </a:p>
                  </a:txBody>
                  <a:tcPr/>
                </a:tc>
                <a:tc>
                  <a:txBody>
                    <a:bodyPr/>
                    <a:lstStyle/>
                    <a:p>
                      <a:pPr algn="ctr"/>
                      <a:r>
                        <a:rPr lang="ru-RU" sz="1000" b="0" dirty="0">
                          <a:latin typeface="Times New Roman" panose="02020603050405020304" pitchFamily="18" charset="0"/>
                          <a:cs typeface="Times New Roman" panose="02020603050405020304" pitchFamily="18" charset="0"/>
                        </a:rPr>
                        <a:t>В 5,2 раза</a:t>
                      </a:r>
                    </a:p>
                  </a:txBody>
                  <a:tcPr/>
                </a:tc>
                <a:tc>
                  <a:txBody>
                    <a:bodyPr/>
                    <a:lstStyle/>
                    <a:p>
                      <a:pPr algn="ctr"/>
                      <a:r>
                        <a:rPr lang="ru-RU" sz="1000" b="0" dirty="0">
                          <a:latin typeface="Times New Roman" panose="02020603050405020304" pitchFamily="18" charset="0"/>
                          <a:cs typeface="Times New Roman" panose="02020603050405020304" pitchFamily="18" charset="0"/>
                        </a:rPr>
                        <a:t>119245</a:t>
                      </a:r>
                    </a:p>
                  </a:txBody>
                  <a:tcPr/>
                </a:tc>
                <a:tc>
                  <a:txBody>
                    <a:bodyPr/>
                    <a:lstStyle/>
                    <a:p>
                      <a:pPr algn="ctr"/>
                      <a:r>
                        <a:rPr lang="ru-RU" sz="1000" b="0" dirty="0">
                          <a:latin typeface="Times New Roman" panose="02020603050405020304" pitchFamily="18" charset="0"/>
                          <a:cs typeface="Times New Roman" panose="02020603050405020304" pitchFamily="18" charset="0"/>
                        </a:rPr>
                        <a:t>119245</a:t>
                      </a:r>
                    </a:p>
                  </a:txBody>
                  <a:tcPr/>
                </a:tc>
                <a:extLst>
                  <a:ext uri="{0D108BD9-81ED-4DB2-BD59-A6C34878D82A}">
                    <a16:rowId xmlns:a16="http://schemas.microsoft.com/office/drawing/2014/main" val="1357753566"/>
                  </a:ext>
                </a:extLst>
              </a:tr>
              <a:tr h="227976">
                <a:tc>
                  <a:txBody>
                    <a:bodyPr/>
                    <a:lstStyle/>
                    <a:p>
                      <a:pPr algn="just"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Организация ритуальных услуг и содержание мест захоронения</a:t>
                      </a:r>
                    </a:p>
                  </a:txBody>
                  <a:tcPr marL="9525" marR="9525" marT="9525" marB="0"/>
                </a:tc>
                <a:tc>
                  <a:txBody>
                    <a:bodyPr/>
                    <a:lstStyle/>
                    <a:p>
                      <a:pPr algn="ctr"/>
                      <a:r>
                        <a:rPr lang="ru-RU" sz="1000" b="0" dirty="0">
                          <a:latin typeface="Times New Roman" panose="02020603050405020304" pitchFamily="18" charset="0"/>
                          <a:cs typeface="Times New Roman" panose="02020603050405020304" pitchFamily="18" charset="0"/>
                        </a:rPr>
                        <a:t>378555,73</a:t>
                      </a:r>
                    </a:p>
                  </a:txBody>
                  <a:tcPr/>
                </a:tc>
                <a:tc>
                  <a:txBody>
                    <a:bodyPr/>
                    <a:lstStyle/>
                    <a:p>
                      <a:pPr algn="ctr"/>
                      <a:r>
                        <a:rPr lang="ru-RU" sz="1000" b="0" dirty="0">
                          <a:latin typeface="Times New Roman" panose="02020603050405020304" pitchFamily="18" charset="0"/>
                          <a:cs typeface="Times New Roman" panose="02020603050405020304" pitchFamily="18" charset="0"/>
                        </a:rPr>
                        <a:t>400000</a:t>
                      </a:r>
                    </a:p>
                  </a:txBody>
                  <a:tcPr/>
                </a:tc>
                <a:tc>
                  <a:txBody>
                    <a:bodyPr/>
                    <a:lstStyle/>
                    <a:p>
                      <a:pPr algn="ctr"/>
                      <a:r>
                        <a:rPr lang="ru-RU" sz="1000" b="0" dirty="0">
                          <a:latin typeface="Times New Roman" panose="02020603050405020304" pitchFamily="18" charset="0"/>
                          <a:cs typeface="Times New Roman" panose="02020603050405020304" pitchFamily="18" charset="0"/>
                        </a:rPr>
                        <a:t>567678</a:t>
                      </a:r>
                    </a:p>
                  </a:txBody>
                  <a:tcPr/>
                </a:tc>
                <a:tc>
                  <a:txBody>
                    <a:bodyPr/>
                    <a:lstStyle/>
                    <a:p>
                      <a:pPr algn="ctr"/>
                      <a:r>
                        <a:rPr lang="ru-RU" sz="1000" b="0" dirty="0">
                          <a:latin typeface="Times New Roman" panose="02020603050405020304" pitchFamily="18" charset="0"/>
                          <a:cs typeface="Times New Roman" panose="02020603050405020304" pitchFamily="18" charset="0"/>
                        </a:rPr>
                        <a:t>149,96</a:t>
                      </a:r>
                    </a:p>
                  </a:txBody>
                  <a:tcPr/>
                </a:tc>
                <a:tc>
                  <a:txBody>
                    <a:bodyPr/>
                    <a:lstStyle/>
                    <a:p>
                      <a:pPr algn="ctr"/>
                      <a:r>
                        <a:rPr lang="ru-RU" sz="1000" b="0" dirty="0">
                          <a:latin typeface="Times New Roman" panose="02020603050405020304" pitchFamily="18" charset="0"/>
                          <a:cs typeface="Times New Roman" panose="02020603050405020304" pitchFamily="18" charset="0"/>
                        </a:rPr>
                        <a:t>141,92</a:t>
                      </a:r>
                    </a:p>
                  </a:txBody>
                  <a:tcPr/>
                </a:tc>
                <a:tc>
                  <a:txBody>
                    <a:bodyPr/>
                    <a:lstStyle/>
                    <a:p>
                      <a:pPr algn="ctr"/>
                      <a:r>
                        <a:rPr lang="ru-RU" sz="1000" b="0" dirty="0">
                          <a:latin typeface="Times New Roman" panose="02020603050405020304" pitchFamily="18" charset="0"/>
                          <a:cs typeface="Times New Roman" panose="02020603050405020304" pitchFamily="18" charset="0"/>
                        </a:rPr>
                        <a:t>568759</a:t>
                      </a:r>
                    </a:p>
                  </a:txBody>
                  <a:tcPr/>
                </a:tc>
                <a:tc>
                  <a:txBody>
                    <a:bodyPr/>
                    <a:lstStyle/>
                    <a:p>
                      <a:pPr algn="ctr"/>
                      <a:r>
                        <a:rPr lang="ru-RU" sz="1000" b="0" dirty="0">
                          <a:latin typeface="Times New Roman" panose="02020603050405020304" pitchFamily="18" charset="0"/>
                          <a:cs typeface="Times New Roman" panose="02020603050405020304" pitchFamily="18" charset="0"/>
                        </a:rPr>
                        <a:t>569509</a:t>
                      </a:r>
                    </a:p>
                  </a:txBody>
                  <a:tcPr/>
                </a:tc>
                <a:extLst>
                  <a:ext uri="{0D108BD9-81ED-4DB2-BD59-A6C34878D82A}">
                    <a16:rowId xmlns:a16="http://schemas.microsoft.com/office/drawing/2014/main" val="2267499513"/>
                  </a:ext>
                </a:extLst>
              </a:tr>
              <a:tr h="227976">
                <a:tc>
                  <a:txBody>
                    <a:bodyPr/>
                    <a:lstStyle/>
                    <a:p>
                      <a:pPr marL="0" marR="0" lvl="0" indent="0" algn="just" defTabSz="914400" rtl="0" eaLnBrk="1" fontAlgn="b"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Обеспечение инженерной инфраструктурой земельных участков, предоставляемых бесплатно для индивидуального жилищного строительства семьям, имеющим трех и более детей </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a:r>
                        <a:rPr lang="ru-RU" sz="1000" b="0" dirty="0">
                          <a:latin typeface="Times New Roman" panose="02020603050405020304" pitchFamily="18" charset="0"/>
                          <a:cs typeface="Times New Roman" panose="02020603050405020304" pitchFamily="18" charset="0"/>
                        </a:rPr>
                        <a:t>4876883,02</a:t>
                      </a:r>
                    </a:p>
                  </a:txBody>
                  <a:tcPr/>
                </a:tc>
                <a:tc>
                  <a:txBody>
                    <a:bodyPr/>
                    <a:lstStyle/>
                    <a:p>
                      <a:pPr algn="ctr"/>
                      <a:r>
                        <a:rPr lang="ru-RU" sz="1000" b="0" dirty="0">
                          <a:latin typeface="Times New Roman" panose="02020603050405020304" pitchFamily="18" charset="0"/>
                          <a:cs typeface="Times New Roman" panose="02020603050405020304" pitchFamily="18" charset="0"/>
                        </a:rPr>
                        <a:t>255395</a:t>
                      </a:r>
                    </a:p>
                  </a:txBody>
                  <a:tcPr/>
                </a:tc>
                <a:tc>
                  <a:txBody>
                    <a:bodyPr/>
                    <a:lstStyle/>
                    <a:p>
                      <a:pPr algn="ctr"/>
                      <a:r>
                        <a:rPr lang="ru-RU" sz="1000" b="0" dirty="0">
                          <a:latin typeface="Times New Roman" panose="02020603050405020304" pitchFamily="18" charset="0"/>
                          <a:cs typeface="Times New Roman" panose="02020603050405020304" pitchFamily="18" charset="0"/>
                        </a:rPr>
                        <a:t>112209</a:t>
                      </a:r>
                    </a:p>
                  </a:txBody>
                  <a:tcPr/>
                </a:tc>
                <a:tc>
                  <a:txBody>
                    <a:bodyPr/>
                    <a:lstStyle/>
                    <a:p>
                      <a:pPr algn="ctr"/>
                      <a:r>
                        <a:rPr lang="ru-RU" sz="1000" b="0" dirty="0">
                          <a:latin typeface="Times New Roman" panose="02020603050405020304" pitchFamily="18" charset="0"/>
                          <a:cs typeface="Times New Roman" panose="02020603050405020304" pitchFamily="18" charset="0"/>
                        </a:rPr>
                        <a:t>2,3</a:t>
                      </a:r>
                    </a:p>
                  </a:txBody>
                  <a:tcPr/>
                </a:tc>
                <a:tc>
                  <a:txBody>
                    <a:bodyPr/>
                    <a:lstStyle/>
                    <a:p>
                      <a:pPr algn="ctr"/>
                      <a:r>
                        <a:rPr lang="ru-RU" sz="1000" b="0" dirty="0">
                          <a:latin typeface="Times New Roman" panose="02020603050405020304" pitchFamily="18" charset="0"/>
                          <a:cs typeface="Times New Roman" panose="02020603050405020304" pitchFamily="18" charset="0"/>
                        </a:rPr>
                        <a:t>43,94</a:t>
                      </a:r>
                    </a:p>
                  </a:txBody>
                  <a:tcPr/>
                </a:tc>
                <a:tc>
                  <a:txBody>
                    <a:bodyPr/>
                    <a:lstStyle/>
                    <a:p>
                      <a:pPr algn="ctr"/>
                      <a:endParaRPr lang="ru-RU" sz="1000" b="0" dirty="0">
                        <a:latin typeface="Times New Roman" panose="02020603050405020304" pitchFamily="18" charset="0"/>
                        <a:cs typeface="Times New Roman" panose="02020603050405020304" pitchFamily="18" charset="0"/>
                      </a:endParaRPr>
                    </a:p>
                  </a:txBody>
                  <a:tcPr/>
                </a:tc>
                <a:tc>
                  <a:txBody>
                    <a:bodyPr/>
                    <a:lstStyle/>
                    <a:p>
                      <a:pPr algn="ctr"/>
                      <a:endParaRPr lang="ru-RU" sz="1000" b="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820156072"/>
                  </a:ext>
                </a:extLst>
              </a:tr>
              <a:tr h="227976">
                <a:tc>
                  <a:txBody>
                    <a:bodyPr/>
                    <a:lstStyle/>
                    <a:p>
                      <a:pPr algn="ctr" fontAlgn="ctr"/>
                      <a:r>
                        <a:rPr lang="ru-RU" sz="1000" b="1" i="0" u="none" strike="noStrike" dirty="0">
                          <a:solidFill>
                            <a:srgbClr val="000000"/>
                          </a:solidFill>
                          <a:effectLst/>
                          <a:latin typeface="Times New Roman" panose="02020603050405020304" pitchFamily="18" charset="0"/>
                          <a:cs typeface="Times New Roman" panose="02020603050405020304" pitchFamily="18" charset="0"/>
                        </a:rPr>
                        <a:t>ИТОГО</a:t>
                      </a:r>
                    </a:p>
                  </a:txBody>
                  <a:tcPr marL="9525" marR="9525" marT="9525" marB="0"/>
                </a:tc>
                <a:tc>
                  <a:txBody>
                    <a:bodyPr/>
                    <a:lstStyle/>
                    <a:p>
                      <a:pPr algn="ctr"/>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65264885,2</a:t>
                      </a:r>
                    </a:p>
                  </a:txBody>
                  <a:tcPr/>
                </a:tc>
                <a:tc>
                  <a:txBody>
                    <a:bodyPr/>
                    <a:lstStyle/>
                    <a:p>
                      <a:pPr algn="ctr"/>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85384799,07</a:t>
                      </a:r>
                    </a:p>
                  </a:txBody>
                  <a:tcPr/>
                </a:tc>
                <a:tc>
                  <a:txBody>
                    <a:bodyPr/>
                    <a:lstStyle/>
                    <a:p>
                      <a:pPr algn="ctr"/>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75583506,84</a:t>
                      </a:r>
                    </a:p>
                  </a:txBody>
                  <a:tcPr/>
                </a:tc>
                <a:tc>
                  <a:txBody>
                    <a:bodyPr/>
                    <a:lstStyle/>
                    <a:p>
                      <a:pPr algn="ctr"/>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115,81</a:t>
                      </a:r>
                    </a:p>
                  </a:txBody>
                  <a:tcPr/>
                </a:tc>
                <a:tc>
                  <a:txBody>
                    <a:bodyPr/>
                    <a:lstStyle/>
                    <a:p>
                      <a:pPr algn="ctr"/>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88,52</a:t>
                      </a:r>
                    </a:p>
                  </a:txBody>
                  <a:tcPr/>
                </a:tc>
                <a:tc>
                  <a:txBody>
                    <a:bodyPr/>
                    <a:lstStyle/>
                    <a:p>
                      <a:pPr algn="ctr"/>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92740727,1</a:t>
                      </a:r>
                    </a:p>
                  </a:txBody>
                  <a:tcPr/>
                </a:tc>
                <a:tc>
                  <a:txBody>
                    <a:bodyPr/>
                    <a:lstStyle/>
                    <a:p>
                      <a:pPr algn="ctr"/>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103937769,91</a:t>
                      </a:r>
                    </a:p>
                  </a:txBody>
                  <a:tcPr/>
                </a:tc>
                <a:extLst>
                  <a:ext uri="{0D108BD9-81ED-4DB2-BD59-A6C34878D82A}">
                    <a16:rowId xmlns:a16="http://schemas.microsoft.com/office/drawing/2014/main" val="3141096098"/>
                  </a:ext>
                </a:extLst>
              </a:tr>
              <a:tr h="227976">
                <a:tc>
                  <a:txBody>
                    <a:bodyPr/>
                    <a:lstStyle/>
                    <a:p>
                      <a:pPr algn="ctr" fontAlgn="ctr"/>
                      <a:r>
                        <a:rPr lang="ru-RU" sz="1000" b="1" i="0" u="none" strike="noStrike" dirty="0">
                          <a:solidFill>
                            <a:srgbClr val="000000"/>
                          </a:solidFill>
                          <a:effectLst/>
                          <a:latin typeface="Times New Roman" panose="02020603050405020304" pitchFamily="18" charset="0"/>
                          <a:cs typeface="Times New Roman" panose="02020603050405020304" pitchFamily="18" charset="0"/>
                        </a:rPr>
                        <a:t>ВСЕГО</a:t>
                      </a:r>
                    </a:p>
                  </a:txBody>
                  <a:tcPr marL="9525" marR="9525" marT="9525" marB="0"/>
                </a:tc>
                <a:tc>
                  <a:txBody>
                    <a:bodyPr/>
                    <a:lstStyle/>
                    <a:p>
                      <a:pPr algn="ctr"/>
                      <a:r>
                        <a:rPr lang="ru-RU" sz="1000" b="1" dirty="0">
                          <a:latin typeface="Times New Roman" panose="02020603050405020304" pitchFamily="18" charset="0"/>
                          <a:cs typeface="Times New Roman" panose="02020603050405020304" pitchFamily="18" charset="0"/>
                        </a:rPr>
                        <a:t>549158598,01</a:t>
                      </a:r>
                    </a:p>
                  </a:txBody>
                  <a:tcPr/>
                </a:tc>
                <a:tc>
                  <a:txBody>
                    <a:bodyPr/>
                    <a:lstStyle/>
                    <a:p>
                      <a:pPr algn="ctr"/>
                      <a:r>
                        <a:rPr lang="ru-RU" sz="1000" b="1" dirty="0">
                          <a:latin typeface="Times New Roman" panose="02020603050405020304" pitchFamily="18" charset="0"/>
                          <a:cs typeface="Times New Roman" panose="02020603050405020304" pitchFamily="18" charset="0"/>
                        </a:rPr>
                        <a:t>690874039,20</a:t>
                      </a:r>
                    </a:p>
                  </a:txBody>
                  <a:tcPr/>
                </a:tc>
                <a:tc>
                  <a:txBody>
                    <a:bodyPr/>
                    <a:lstStyle/>
                    <a:p>
                      <a:pPr algn="ctr"/>
                      <a:r>
                        <a:rPr lang="ru-RU" sz="1000" b="1" dirty="0">
                          <a:latin typeface="Times New Roman" panose="02020603050405020304" pitchFamily="18" charset="0"/>
                          <a:cs typeface="Times New Roman" panose="02020603050405020304" pitchFamily="18" charset="0"/>
                        </a:rPr>
                        <a:t>689654084,79</a:t>
                      </a:r>
                    </a:p>
                  </a:txBody>
                  <a:tcPr/>
                </a:tc>
                <a:tc>
                  <a:txBody>
                    <a:bodyPr/>
                    <a:lstStyle/>
                    <a:p>
                      <a:pPr algn="ctr"/>
                      <a:r>
                        <a:rPr lang="ru-RU" sz="1000" b="1" dirty="0">
                          <a:latin typeface="Times New Roman" panose="02020603050405020304" pitchFamily="18" charset="0"/>
                          <a:cs typeface="Times New Roman" panose="02020603050405020304" pitchFamily="18" charset="0"/>
                        </a:rPr>
                        <a:t>125,58</a:t>
                      </a:r>
                    </a:p>
                  </a:txBody>
                  <a:tcPr/>
                </a:tc>
                <a:tc>
                  <a:txBody>
                    <a:bodyPr/>
                    <a:lstStyle/>
                    <a:p>
                      <a:pPr algn="ctr"/>
                      <a:r>
                        <a:rPr lang="ru-RU" sz="1000" b="1" dirty="0">
                          <a:latin typeface="Times New Roman" panose="02020603050405020304" pitchFamily="18" charset="0"/>
                          <a:cs typeface="Times New Roman" panose="02020603050405020304" pitchFamily="18" charset="0"/>
                        </a:rPr>
                        <a:t>99,82</a:t>
                      </a:r>
                    </a:p>
                  </a:txBody>
                  <a:tcPr/>
                </a:tc>
                <a:tc>
                  <a:txBody>
                    <a:bodyPr/>
                    <a:lstStyle/>
                    <a:p>
                      <a:pPr algn="ctr"/>
                      <a:r>
                        <a:rPr lang="ru-RU" sz="1000" b="1" dirty="0">
                          <a:latin typeface="Times New Roman" panose="02020603050405020304" pitchFamily="18" charset="0"/>
                          <a:cs typeface="Times New Roman" panose="02020603050405020304" pitchFamily="18" charset="0"/>
                        </a:rPr>
                        <a:t>705629554,27</a:t>
                      </a:r>
                    </a:p>
                  </a:txBody>
                  <a:tcPr/>
                </a:tc>
                <a:tc>
                  <a:txBody>
                    <a:bodyPr/>
                    <a:lstStyle/>
                    <a:p>
                      <a:pPr algn="ctr"/>
                      <a:r>
                        <a:rPr lang="ru-RU" sz="1000" b="1" dirty="0">
                          <a:latin typeface="Times New Roman" panose="02020603050405020304" pitchFamily="18" charset="0"/>
                          <a:cs typeface="Times New Roman" panose="02020603050405020304" pitchFamily="18" charset="0"/>
                        </a:rPr>
                        <a:t>706464786,04</a:t>
                      </a:r>
                    </a:p>
                  </a:txBody>
                  <a:tcPr/>
                </a:tc>
                <a:extLst>
                  <a:ext uri="{0D108BD9-81ED-4DB2-BD59-A6C34878D82A}">
                    <a16:rowId xmlns:a16="http://schemas.microsoft.com/office/drawing/2014/main" val="3594442537"/>
                  </a:ext>
                </a:extLst>
              </a:tr>
            </a:tbl>
          </a:graphicData>
        </a:graphic>
      </p:graphicFrame>
    </p:spTree>
    <p:extLst>
      <p:ext uri="{BB962C8B-B14F-4D97-AF65-F5344CB8AC3E}">
        <p14:creationId xmlns:p14="http://schemas.microsoft.com/office/powerpoint/2010/main" val="13142472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BD0B8B58-F8F7-8FBA-2997-4A9A553EB40F}"/>
              </a:ext>
            </a:extLst>
          </p:cNvPr>
          <p:cNvPicPr>
            <a:picLocks noChangeAspect="1"/>
          </p:cNvPicPr>
          <p:nvPr/>
        </p:nvPicPr>
        <p:blipFill>
          <a:blip r:embed="rId2"/>
          <a:stretch>
            <a:fillRect/>
          </a:stretch>
        </p:blipFill>
        <p:spPr>
          <a:xfrm>
            <a:off x="18287" y="0"/>
            <a:ext cx="12155425" cy="6858000"/>
          </a:xfrm>
          <a:prstGeom prst="rect">
            <a:avLst/>
          </a:prstGeom>
        </p:spPr>
      </p:pic>
      <p:sp>
        <p:nvSpPr>
          <p:cNvPr id="3" name="TextBox 2">
            <a:extLst>
              <a:ext uri="{FF2B5EF4-FFF2-40B4-BE49-F238E27FC236}">
                <a16:creationId xmlns:a16="http://schemas.microsoft.com/office/drawing/2014/main" id="{91917787-16C6-E70A-1DEF-8262C4F3D2B1}"/>
              </a:ext>
            </a:extLst>
          </p:cNvPr>
          <p:cNvSpPr txBox="1"/>
          <p:nvPr/>
        </p:nvSpPr>
        <p:spPr>
          <a:xfrm>
            <a:off x="1604534" y="133567"/>
            <a:ext cx="9412448" cy="307777"/>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4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Муниципальная программа «Развитие образования в Анучинском муниципальном округе» на 2020-2024гг</a:t>
            </a:r>
          </a:p>
        </p:txBody>
      </p:sp>
      <p:sp>
        <p:nvSpPr>
          <p:cNvPr id="9" name="TextBox 8">
            <a:extLst>
              <a:ext uri="{FF2B5EF4-FFF2-40B4-BE49-F238E27FC236}">
                <a16:creationId xmlns:a16="http://schemas.microsoft.com/office/drawing/2014/main" id="{A9B7C970-A58E-56C3-FAA7-7A179EDD7168}"/>
              </a:ext>
            </a:extLst>
          </p:cNvPr>
          <p:cNvSpPr txBox="1"/>
          <p:nvPr/>
        </p:nvSpPr>
        <p:spPr>
          <a:xfrm>
            <a:off x="264159" y="372355"/>
            <a:ext cx="11440160" cy="2893100"/>
          </a:xfrm>
          <a:prstGeom prst="rect">
            <a:avLst/>
          </a:prstGeom>
          <a:noFill/>
        </p:spPr>
        <p:txBody>
          <a:bodyPr wrap="square">
            <a:spAutoFit/>
          </a:bodyPr>
          <a:lstStyle/>
          <a:p>
            <a:pPr algn="just"/>
            <a:r>
              <a:rPr lang="ru-RU" sz="1200" dirty="0">
                <a:latin typeface="Times New Roman" panose="02020603050405020304" pitchFamily="18" charset="0"/>
                <a:cs typeface="Times New Roman" panose="02020603050405020304" pitchFamily="18" charset="0"/>
              </a:rPr>
              <a:t> </a:t>
            </a:r>
            <a:r>
              <a:rPr lang="ru-RU" sz="1300" dirty="0">
                <a:latin typeface="Times New Roman" panose="02020603050405020304" pitchFamily="18" charset="0"/>
                <a:cs typeface="Times New Roman" panose="02020603050405020304" pitchFamily="18" charset="0"/>
              </a:rPr>
              <a:t>Цель - повышение доступности качественного образования, соответствующего требованиям инновационного развития экономики, потребностям граждан.</a:t>
            </a:r>
          </a:p>
          <a:p>
            <a:pPr algn="just"/>
            <a:r>
              <a:rPr lang="ru-RU" sz="1300" dirty="0">
                <a:latin typeface="Times New Roman" panose="02020603050405020304" pitchFamily="18" charset="0"/>
                <a:cs typeface="Times New Roman" panose="02020603050405020304" pitchFamily="18" charset="0"/>
              </a:rPr>
              <a:t> Достижение указанной цели обеспечивается решением следующих задач:</a:t>
            </a:r>
          </a:p>
          <a:p>
            <a:pPr marL="171450" indent="-171450" algn="just">
              <a:buFontTx/>
              <a:buChar char="-"/>
            </a:pPr>
            <a:r>
              <a:rPr lang="ru-RU" sz="1300" dirty="0">
                <a:latin typeface="Times New Roman" panose="02020603050405020304" pitchFamily="18" charset="0"/>
                <a:cs typeface="Times New Roman" panose="02020603050405020304" pitchFamily="18" charset="0"/>
              </a:rPr>
              <a:t>обеспечение доступности, повышение уровня качества дошкольного общего и дополнительного образования детей;</a:t>
            </a:r>
          </a:p>
          <a:p>
            <a:pPr marL="171450" indent="-171450" algn="just">
              <a:buFontTx/>
              <a:buChar char="-"/>
            </a:pPr>
            <a:r>
              <a:rPr lang="ru-RU" sz="1300" dirty="0">
                <a:latin typeface="Times New Roman" panose="02020603050405020304" pitchFamily="18" charset="0"/>
                <a:cs typeface="Times New Roman" panose="02020603050405020304" pitchFamily="18" charset="0"/>
              </a:rPr>
              <a:t>обеспечение государственных гарантий доступности и равных возможностей в получении бесплатного начального, основного и среднего образования;</a:t>
            </a:r>
          </a:p>
          <a:p>
            <a:pPr marL="171450" indent="-171450" algn="just">
              <a:buFontTx/>
              <a:buChar char="-"/>
            </a:pPr>
            <a:r>
              <a:rPr lang="ru-RU" sz="1300" dirty="0">
                <a:latin typeface="Times New Roman" panose="02020603050405020304" pitchFamily="18" charset="0"/>
                <a:cs typeface="Times New Roman" panose="02020603050405020304" pitchFamily="18" charset="0"/>
              </a:rPr>
              <a:t>введение федеральных государственных образовательных стандартов в систему среднего образования:</a:t>
            </a:r>
          </a:p>
          <a:p>
            <a:pPr marL="171450" indent="-171450" algn="just">
              <a:buFontTx/>
              <a:buChar char="-"/>
            </a:pPr>
            <a:r>
              <a:rPr lang="ru-RU" sz="1300" dirty="0">
                <a:latin typeface="Times New Roman" panose="02020603050405020304" pitchFamily="18" charset="0"/>
                <a:cs typeface="Times New Roman" panose="02020603050405020304" pitchFamily="18" charset="0"/>
              </a:rPr>
              <a:t>совершенствование дополнительного образования обучающихся;</a:t>
            </a:r>
          </a:p>
          <a:p>
            <a:pPr marL="171450" indent="-171450" algn="just">
              <a:buFontTx/>
              <a:buChar char="-"/>
            </a:pPr>
            <a:r>
              <a:rPr lang="ru-RU" sz="1300" dirty="0">
                <a:latin typeface="Times New Roman" panose="02020603050405020304" pitchFamily="18" charset="0"/>
                <a:cs typeface="Times New Roman" panose="02020603050405020304" pitchFamily="18" charset="0"/>
              </a:rPr>
              <a:t>создание необходимых условий полноценного и безопасного отдыха и оздоровления детей;</a:t>
            </a:r>
          </a:p>
          <a:p>
            <a:pPr marL="171450" indent="-171450" algn="just">
              <a:buFontTx/>
              <a:buChar char="-"/>
            </a:pPr>
            <a:r>
              <a:rPr lang="ru-RU" sz="1300" dirty="0">
                <a:latin typeface="Times New Roman" panose="02020603050405020304" pitchFamily="18" charset="0"/>
                <a:cs typeface="Times New Roman" panose="02020603050405020304" pitchFamily="18" charset="0"/>
              </a:rPr>
              <a:t>совершенствование инфраструктуры, обеспечивающей потребности системы образования;</a:t>
            </a:r>
          </a:p>
          <a:p>
            <a:pPr marL="171450" indent="-171450" algn="just">
              <a:buFontTx/>
              <a:buChar char="-"/>
            </a:pPr>
            <a:r>
              <a:rPr lang="ru-RU" sz="1300" dirty="0">
                <a:latin typeface="Times New Roman" panose="02020603050405020304" pitchFamily="18" charset="0"/>
                <a:cs typeface="Times New Roman" panose="02020603050405020304" pitchFamily="18" charset="0"/>
              </a:rPr>
              <a:t>обеспечение деятельности казенного учреждения  «Муниципальный орган управления образованием АМО Приморского края»;</a:t>
            </a:r>
          </a:p>
          <a:p>
            <a:pPr marL="171450" indent="-171450" algn="just">
              <a:buFontTx/>
              <a:buChar char="-"/>
            </a:pPr>
            <a:r>
              <a:rPr lang="ru-RU" sz="1300" dirty="0">
                <a:latin typeface="Times New Roman" panose="02020603050405020304" pitchFamily="18" charset="0"/>
                <a:cs typeface="Times New Roman" panose="02020603050405020304" pitchFamily="18" charset="0"/>
              </a:rPr>
              <a:t>выстраивание разветвленной системы поиска и поддержки одаренных детей и их сопровождение в течение дошкольного и школьного периода;</a:t>
            </a:r>
          </a:p>
          <a:p>
            <a:pPr marL="171450" indent="-171450" algn="just">
              <a:buFontTx/>
              <a:buChar char="-"/>
            </a:pPr>
            <a:r>
              <a:rPr lang="ru-RU" sz="1300" dirty="0">
                <a:latin typeface="Times New Roman" panose="02020603050405020304" pitchFamily="18" charset="0"/>
                <a:cs typeface="Times New Roman" panose="02020603050405020304" pitchFamily="18" charset="0"/>
              </a:rPr>
              <a:t>улучшение здоровья детей и подростков.</a:t>
            </a:r>
          </a:p>
          <a:p>
            <a:pPr algn="just"/>
            <a:r>
              <a:rPr lang="ru-RU" sz="1300" dirty="0">
                <a:latin typeface="Times New Roman" panose="02020603050405020304" pitchFamily="18" charset="0"/>
                <a:cs typeface="Times New Roman" panose="02020603050405020304" pitchFamily="18" charset="0"/>
              </a:rPr>
              <a:t> Программой предусмотрены ассигнования на финансовое обеспечение муниципальных образовательных учреждений, в том числе 7 детских садов, 4 общеобразовательных школ, 3 учреждений дополнительного образования детей и КУ МОУО.</a:t>
            </a:r>
          </a:p>
          <a:p>
            <a:pPr algn="just"/>
            <a:r>
              <a:rPr lang="ru-RU" sz="1300" dirty="0">
                <a:latin typeface="Times New Roman" panose="02020603050405020304" pitchFamily="18" charset="0"/>
                <a:cs typeface="Times New Roman" panose="02020603050405020304" pitchFamily="18" charset="0"/>
              </a:rPr>
              <a:t>Программа подразделена на 6 подпрограмм.</a:t>
            </a:r>
            <a:endParaRPr lang="ru-RU" sz="1100" dirty="0">
              <a:latin typeface="Times New Roman" panose="02020603050405020304" pitchFamily="18" charset="0"/>
              <a:cs typeface="Times New Roman" panose="02020603050405020304" pitchFamily="18" charset="0"/>
            </a:endParaRPr>
          </a:p>
        </p:txBody>
      </p:sp>
      <p:graphicFrame>
        <p:nvGraphicFramePr>
          <p:cNvPr id="10" name="Схема 9">
            <a:extLst>
              <a:ext uri="{FF2B5EF4-FFF2-40B4-BE49-F238E27FC236}">
                <a16:creationId xmlns:a16="http://schemas.microsoft.com/office/drawing/2014/main" id="{A314165A-80BE-4B77-6931-61F71468720C}"/>
              </a:ext>
            </a:extLst>
          </p:cNvPr>
          <p:cNvGraphicFramePr/>
          <p:nvPr>
            <p:extLst>
              <p:ext uri="{D42A27DB-BD31-4B8C-83A1-F6EECF244321}">
                <p14:modId xmlns:p14="http://schemas.microsoft.com/office/powerpoint/2010/main" val="1911028159"/>
              </p:ext>
            </p:extLst>
          </p:nvPr>
        </p:nvGraphicFramePr>
        <p:xfrm>
          <a:off x="180848" y="3175245"/>
          <a:ext cx="4655312" cy="22797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1" name="Таблица 11">
            <a:extLst>
              <a:ext uri="{FF2B5EF4-FFF2-40B4-BE49-F238E27FC236}">
                <a16:creationId xmlns:a16="http://schemas.microsoft.com/office/drawing/2014/main" id="{3E0DEE05-2B32-D394-D62D-13FC6C6D8422}"/>
              </a:ext>
            </a:extLst>
          </p:cNvPr>
          <p:cNvGraphicFramePr>
            <a:graphicFrameLocks noGrp="1"/>
          </p:cNvGraphicFramePr>
          <p:nvPr>
            <p:extLst>
              <p:ext uri="{D42A27DB-BD31-4B8C-83A1-F6EECF244321}">
                <p14:modId xmlns:p14="http://schemas.microsoft.com/office/powerpoint/2010/main" val="4153031254"/>
              </p:ext>
            </p:extLst>
          </p:nvPr>
        </p:nvGraphicFramePr>
        <p:xfrm>
          <a:off x="1071879" y="5477550"/>
          <a:ext cx="2873250" cy="741680"/>
        </p:xfrm>
        <a:graphic>
          <a:graphicData uri="http://schemas.openxmlformats.org/drawingml/2006/table">
            <a:tbl>
              <a:tblPr firstRow="1" bandRow="1">
                <a:tableStyleId>{C4B1156A-380E-4F78-BDF5-A606A8083BF9}</a:tableStyleId>
              </a:tblPr>
              <a:tblGrid>
                <a:gridCol w="957750">
                  <a:extLst>
                    <a:ext uri="{9D8B030D-6E8A-4147-A177-3AD203B41FA5}">
                      <a16:colId xmlns:a16="http://schemas.microsoft.com/office/drawing/2014/main" val="131952127"/>
                    </a:ext>
                  </a:extLst>
                </a:gridCol>
                <a:gridCol w="957750">
                  <a:extLst>
                    <a:ext uri="{9D8B030D-6E8A-4147-A177-3AD203B41FA5}">
                      <a16:colId xmlns:a16="http://schemas.microsoft.com/office/drawing/2014/main" val="3525113339"/>
                    </a:ext>
                  </a:extLst>
                </a:gridCol>
                <a:gridCol w="957750">
                  <a:extLst>
                    <a:ext uri="{9D8B030D-6E8A-4147-A177-3AD203B41FA5}">
                      <a16:colId xmlns:a16="http://schemas.microsoft.com/office/drawing/2014/main" val="1118754450"/>
                    </a:ext>
                  </a:extLst>
                </a:gridCol>
              </a:tblGrid>
              <a:tr h="370840">
                <a:tc>
                  <a:txBody>
                    <a:bodyPr/>
                    <a:lstStyle/>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2023г</a:t>
                      </a:r>
                    </a:p>
                  </a:txBody>
                  <a:tcPr/>
                </a:tc>
                <a:tc>
                  <a:txBody>
                    <a:bodyPr/>
                    <a:lstStyle/>
                    <a:p>
                      <a:pPr algn="ctr"/>
                      <a:r>
                        <a:rPr lang="ru-RU" sz="1100" dirty="0">
                          <a:latin typeface="Times New Roman" panose="02020603050405020304" pitchFamily="18" charset="0"/>
                          <a:cs typeface="Times New Roman" panose="02020603050405020304" pitchFamily="18" charset="0"/>
                        </a:rPr>
                        <a:t>2024г</a:t>
                      </a:r>
                    </a:p>
                  </a:txBody>
                  <a:tcPr/>
                </a:tc>
                <a:tc>
                  <a:txBody>
                    <a:bodyPr/>
                    <a:lstStyle/>
                    <a:p>
                      <a:pPr algn="ctr"/>
                      <a:r>
                        <a:rPr lang="ru-RU" sz="1100" dirty="0">
                          <a:latin typeface="Times New Roman" panose="02020603050405020304" pitchFamily="18" charset="0"/>
                          <a:cs typeface="Times New Roman" panose="02020603050405020304" pitchFamily="18" charset="0"/>
                        </a:rPr>
                        <a:t>2025г</a:t>
                      </a:r>
                    </a:p>
                  </a:txBody>
                  <a:tcPr/>
                </a:tc>
                <a:extLst>
                  <a:ext uri="{0D108BD9-81ED-4DB2-BD59-A6C34878D82A}">
                    <a16:rowId xmlns:a16="http://schemas.microsoft.com/office/drawing/2014/main" val="2220707343"/>
                  </a:ext>
                </a:extLst>
              </a:tr>
              <a:tr h="370840">
                <a:tc>
                  <a:txBody>
                    <a:bodyPr/>
                    <a:lstStyle/>
                    <a:p>
                      <a:pPr algn="ctr"/>
                      <a:r>
                        <a:rPr lang="ru-RU" sz="1100" dirty="0">
                          <a:latin typeface="Times New Roman" panose="02020603050405020304" pitchFamily="18" charset="0"/>
                          <a:cs typeface="Times New Roman" panose="02020603050405020304" pitchFamily="18" charset="0"/>
                        </a:rPr>
                        <a:t>98190254</a:t>
                      </a:r>
                    </a:p>
                  </a:txBody>
                  <a:tcPr/>
                </a:tc>
                <a:tc>
                  <a:txBody>
                    <a:bodyPr/>
                    <a:lstStyle/>
                    <a:p>
                      <a:pPr algn="ctr"/>
                      <a:r>
                        <a:rPr lang="ru-RU" sz="1100" dirty="0">
                          <a:latin typeface="Times New Roman" panose="02020603050405020304" pitchFamily="18" charset="0"/>
                          <a:cs typeface="Times New Roman" panose="02020603050405020304" pitchFamily="18" charset="0"/>
                        </a:rPr>
                        <a:t>102523141</a:t>
                      </a:r>
                    </a:p>
                  </a:txBody>
                  <a:tcPr/>
                </a:tc>
                <a:tc>
                  <a:txBody>
                    <a:bodyPr/>
                    <a:lstStyle/>
                    <a:p>
                      <a:pPr algn="ctr"/>
                      <a:r>
                        <a:rPr lang="ru-RU" sz="1100" dirty="0">
                          <a:latin typeface="Times New Roman" panose="02020603050405020304" pitchFamily="18" charset="0"/>
                          <a:cs typeface="Times New Roman" panose="02020603050405020304" pitchFamily="18" charset="0"/>
                        </a:rPr>
                        <a:t>106447341</a:t>
                      </a:r>
                    </a:p>
                  </a:txBody>
                  <a:tcPr/>
                </a:tc>
                <a:extLst>
                  <a:ext uri="{0D108BD9-81ED-4DB2-BD59-A6C34878D82A}">
                    <a16:rowId xmlns:a16="http://schemas.microsoft.com/office/drawing/2014/main" val="3489111449"/>
                  </a:ext>
                </a:extLst>
              </a:tr>
            </a:tbl>
          </a:graphicData>
        </a:graphic>
      </p:graphicFrame>
      <p:graphicFrame>
        <p:nvGraphicFramePr>
          <p:cNvPr id="12" name="Схема 11">
            <a:extLst>
              <a:ext uri="{FF2B5EF4-FFF2-40B4-BE49-F238E27FC236}">
                <a16:creationId xmlns:a16="http://schemas.microsoft.com/office/drawing/2014/main" id="{84C10ADB-8A07-3ADC-475D-B987AC70BEB2}"/>
              </a:ext>
            </a:extLst>
          </p:cNvPr>
          <p:cNvGraphicFramePr/>
          <p:nvPr>
            <p:extLst>
              <p:ext uri="{D42A27DB-BD31-4B8C-83A1-F6EECF244321}">
                <p14:modId xmlns:p14="http://schemas.microsoft.com/office/powerpoint/2010/main" val="2706816750"/>
              </p:ext>
            </p:extLst>
          </p:nvPr>
        </p:nvGraphicFramePr>
        <p:xfrm>
          <a:off x="5082032" y="3175245"/>
          <a:ext cx="6337808" cy="225732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13" name="Таблица 11">
            <a:extLst>
              <a:ext uri="{FF2B5EF4-FFF2-40B4-BE49-F238E27FC236}">
                <a16:creationId xmlns:a16="http://schemas.microsoft.com/office/drawing/2014/main" id="{37FB569D-019D-7B0B-72D9-C21B1BE81D25}"/>
              </a:ext>
            </a:extLst>
          </p:cNvPr>
          <p:cNvGraphicFramePr>
            <a:graphicFrameLocks noGrp="1"/>
          </p:cNvGraphicFramePr>
          <p:nvPr>
            <p:extLst>
              <p:ext uri="{D42A27DB-BD31-4B8C-83A1-F6EECF244321}">
                <p14:modId xmlns:p14="http://schemas.microsoft.com/office/powerpoint/2010/main" val="2805462534"/>
              </p:ext>
            </p:extLst>
          </p:nvPr>
        </p:nvGraphicFramePr>
        <p:xfrm>
          <a:off x="5486400" y="5457172"/>
          <a:ext cx="5352285" cy="741680"/>
        </p:xfrm>
        <a:graphic>
          <a:graphicData uri="http://schemas.openxmlformats.org/drawingml/2006/table">
            <a:tbl>
              <a:tblPr firstRow="1" bandRow="1">
                <a:tableStyleId>{C4B1156A-380E-4F78-BDF5-A606A8083BF9}</a:tableStyleId>
              </a:tblPr>
              <a:tblGrid>
                <a:gridCol w="1784095">
                  <a:extLst>
                    <a:ext uri="{9D8B030D-6E8A-4147-A177-3AD203B41FA5}">
                      <a16:colId xmlns:a16="http://schemas.microsoft.com/office/drawing/2014/main" val="131952127"/>
                    </a:ext>
                  </a:extLst>
                </a:gridCol>
                <a:gridCol w="1784095">
                  <a:extLst>
                    <a:ext uri="{9D8B030D-6E8A-4147-A177-3AD203B41FA5}">
                      <a16:colId xmlns:a16="http://schemas.microsoft.com/office/drawing/2014/main" val="3525113339"/>
                    </a:ext>
                  </a:extLst>
                </a:gridCol>
                <a:gridCol w="1784095">
                  <a:extLst>
                    <a:ext uri="{9D8B030D-6E8A-4147-A177-3AD203B41FA5}">
                      <a16:colId xmlns:a16="http://schemas.microsoft.com/office/drawing/2014/main" val="1118754450"/>
                    </a:ext>
                  </a:extLst>
                </a:gridCol>
              </a:tblGrid>
              <a:tr h="370840">
                <a:tc>
                  <a:txBody>
                    <a:bodyPr/>
                    <a:lstStyle/>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2023г</a:t>
                      </a:r>
                    </a:p>
                  </a:txBody>
                  <a:tcPr>
                    <a:solidFill>
                      <a:schemeClr val="accent6">
                        <a:lumMod val="20000"/>
                        <a:lumOff val="80000"/>
                      </a:schemeClr>
                    </a:solidFill>
                  </a:tcPr>
                </a:tc>
                <a:tc>
                  <a:txBody>
                    <a:bodyPr/>
                    <a:lstStyle/>
                    <a:p>
                      <a:pPr algn="ctr"/>
                      <a:r>
                        <a:rPr lang="ru-RU" sz="1100" dirty="0">
                          <a:latin typeface="Times New Roman" panose="02020603050405020304" pitchFamily="18" charset="0"/>
                          <a:cs typeface="Times New Roman" panose="02020603050405020304" pitchFamily="18" charset="0"/>
                        </a:rPr>
                        <a:t>2024г</a:t>
                      </a:r>
                    </a:p>
                  </a:txBody>
                  <a:tcPr>
                    <a:solidFill>
                      <a:schemeClr val="accent6">
                        <a:lumMod val="20000"/>
                        <a:lumOff val="80000"/>
                      </a:schemeClr>
                    </a:solidFill>
                  </a:tcPr>
                </a:tc>
                <a:tc>
                  <a:txBody>
                    <a:bodyPr/>
                    <a:lstStyle/>
                    <a:p>
                      <a:pPr algn="ctr"/>
                      <a:r>
                        <a:rPr lang="ru-RU" sz="1100" dirty="0">
                          <a:latin typeface="Times New Roman" panose="02020603050405020304" pitchFamily="18" charset="0"/>
                          <a:cs typeface="Times New Roman" panose="02020603050405020304" pitchFamily="18" charset="0"/>
                        </a:rPr>
                        <a:t>2025г</a:t>
                      </a:r>
                    </a:p>
                  </a:txBody>
                  <a:tcPr>
                    <a:solidFill>
                      <a:schemeClr val="accent6">
                        <a:lumMod val="20000"/>
                        <a:lumOff val="80000"/>
                      </a:schemeClr>
                    </a:solidFill>
                  </a:tcPr>
                </a:tc>
                <a:extLst>
                  <a:ext uri="{0D108BD9-81ED-4DB2-BD59-A6C34878D82A}">
                    <a16:rowId xmlns:a16="http://schemas.microsoft.com/office/drawing/2014/main" val="2220707343"/>
                  </a:ext>
                </a:extLst>
              </a:tr>
              <a:tr h="370840">
                <a:tc>
                  <a:txBody>
                    <a:bodyPr/>
                    <a:lstStyle/>
                    <a:p>
                      <a:pPr algn="ctr"/>
                      <a:r>
                        <a:rPr lang="ru-RU" sz="1100" dirty="0">
                          <a:latin typeface="Times New Roman" panose="02020603050405020304" pitchFamily="18" charset="0"/>
                          <a:cs typeface="Times New Roman" panose="02020603050405020304" pitchFamily="18" charset="0"/>
                        </a:rPr>
                        <a:t>253284954,20</a:t>
                      </a:r>
                    </a:p>
                  </a:txBody>
                  <a:tcPr>
                    <a:solidFill>
                      <a:schemeClr val="accent6">
                        <a:lumMod val="20000"/>
                        <a:lumOff val="80000"/>
                      </a:schemeClr>
                    </a:solidFill>
                  </a:tcPr>
                </a:tc>
                <a:tc>
                  <a:txBody>
                    <a:bodyPr/>
                    <a:lstStyle/>
                    <a:p>
                      <a:pPr algn="ctr"/>
                      <a:r>
                        <a:rPr lang="ru-RU" sz="1100" dirty="0">
                          <a:latin typeface="Times New Roman" panose="02020603050405020304" pitchFamily="18" charset="0"/>
                          <a:cs typeface="Times New Roman" panose="02020603050405020304" pitchFamily="18" charset="0"/>
                        </a:rPr>
                        <a:t>262319314,90</a:t>
                      </a:r>
                    </a:p>
                  </a:txBody>
                  <a:tcPr>
                    <a:solidFill>
                      <a:schemeClr val="accent6">
                        <a:lumMod val="20000"/>
                        <a:lumOff val="80000"/>
                      </a:schemeClr>
                    </a:solidFill>
                  </a:tcPr>
                </a:tc>
                <a:tc>
                  <a:txBody>
                    <a:bodyPr/>
                    <a:lstStyle/>
                    <a:p>
                      <a:pPr algn="ctr"/>
                      <a:r>
                        <a:rPr lang="ru-RU" sz="1100" dirty="0">
                          <a:latin typeface="Times New Roman" panose="02020603050405020304" pitchFamily="18" charset="0"/>
                          <a:cs typeface="Times New Roman" panose="02020603050405020304" pitchFamily="18" charset="0"/>
                        </a:rPr>
                        <a:t>266946213,90</a:t>
                      </a:r>
                    </a:p>
                  </a:txBody>
                  <a:tcPr>
                    <a:solidFill>
                      <a:schemeClr val="accent6">
                        <a:lumMod val="20000"/>
                        <a:lumOff val="80000"/>
                      </a:schemeClr>
                    </a:solidFill>
                  </a:tcPr>
                </a:tc>
                <a:extLst>
                  <a:ext uri="{0D108BD9-81ED-4DB2-BD59-A6C34878D82A}">
                    <a16:rowId xmlns:a16="http://schemas.microsoft.com/office/drawing/2014/main" val="3489111449"/>
                  </a:ext>
                </a:extLst>
              </a:tr>
            </a:tbl>
          </a:graphicData>
        </a:graphic>
      </p:graphicFrame>
    </p:spTree>
    <p:extLst>
      <p:ext uri="{BB962C8B-B14F-4D97-AF65-F5344CB8AC3E}">
        <p14:creationId xmlns:p14="http://schemas.microsoft.com/office/powerpoint/2010/main" val="14445254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7CF6E110-C620-44CB-0297-6731B9F7FD9F}"/>
              </a:ext>
            </a:extLst>
          </p:cNvPr>
          <p:cNvPicPr>
            <a:picLocks noChangeAspect="1"/>
          </p:cNvPicPr>
          <p:nvPr/>
        </p:nvPicPr>
        <p:blipFill>
          <a:blip r:embed="rId2"/>
          <a:stretch>
            <a:fillRect/>
          </a:stretch>
        </p:blipFill>
        <p:spPr>
          <a:xfrm>
            <a:off x="18287" y="0"/>
            <a:ext cx="12155425" cy="6858000"/>
          </a:xfrm>
          <a:prstGeom prst="rect">
            <a:avLst/>
          </a:prstGeom>
        </p:spPr>
      </p:pic>
      <p:graphicFrame>
        <p:nvGraphicFramePr>
          <p:cNvPr id="3" name="Схема 2">
            <a:extLst>
              <a:ext uri="{FF2B5EF4-FFF2-40B4-BE49-F238E27FC236}">
                <a16:creationId xmlns:a16="http://schemas.microsoft.com/office/drawing/2014/main" id="{E301B9EB-9843-DB05-CD18-CFCA5FB9C547}"/>
              </a:ext>
            </a:extLst>
          </p:cNvPr>
          <p:cNvGraphicFramePr/>
          <p:nvPr>
            <p:extLst>
              <p:ext uri="{D42A27DB-BD31-4B8C-83A1-F6EECF244321}">
                <p14:modId xmlns:p14="http://schemas.microsoft.com/office/powerpoint/2010/main" val="336567184"/>
              </p:ext>
            </p:extLst>
          </p:nvPr>
        </p:nvGraphicFramePr>
        <p:xfrm>
          <a:off x="253999" y="100754"/>
          <a:ext cx="5842000" cy="18000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4" name="Таблица 11">
            <a:extLst>
              <a:ext uri="{FF2B5EF4-FFF2-40B4-BE49-F238E27FC236}">
                <a16:creationId xmlns:a16="http://schemas.microsoft.com/office/drawing/2014/main" id="{18799AB1-9D51-0711-4D30-51842FC109E1}"/>
              </a:ext>
            </a:extLst>
          </p:cNvPr>
          <p:cNvGraphicFramePr>
            <a:graphicFrameLocks noGrp="1"/>
          </p:cNvGraphicFramePr>
          <p:nvPr>
            <p:extLst>
              <p:ext uri="{D42A27DB-BD31-4B8C-83A1-F6EECF244321}">
                <p14:modId xmlns:p14="http://schemas.microsoft.com/office/powerpoint/2010/main" val="204142196"/>
              </p:ext>
            </p:extLst>
          </p:nvPr>
        </p:nvGraphicFramePr>
        <p:xfrm>
          <a:off x="883921" y="1917066"/>
          <a:ext cx="4582158" cy="741680"/>
        </p:xfrm>
        <a:graphic>
          <a:graphicData uri="http://schemas.openxmlformats.org/drawingml/2006/table">
            <a:tbl>
              <a:tblPr firstRow="1" bandRow="1">
                <a:tableStyleId>{C4B1156A-380E-4F78-BDF5-A606A8083BF9}</a:tableStyleId>
              </a:tblPr>
              <a:tblGrid>
                <a:gridCol w="1527386">
                  <a:extLst>
                    <a:ext uri="{9D8B030D-6E8A-4147-A177-3AD203B41FA5}">
                      <a16:colId xmlns:a16="http://schemas.microsoft.com/office/drawing/2014/main" val="131952127"/>
                    </a:ext>
                  </a:extLst>
                </a:gridCol>
                <a:gridCol w="1527386">
                  <a:extLst>
                    <a:ext uri="{9D8B030D-6E8A-4147-A177-3AD203B41FA5}">
                      <a16:colId xmlns:a16="http://schemas.microsoft.com/office/drawing/2014/main" val="3525113339"/>
                    </a:ext>
                  </a:extLst>
                </a:gridCol>
                <a:gridCol w="1527386">
                  <a:extLst>
                    <a:ext uri="{9D8B030D-6E8A-4147-A177-3AD203B41FA5}">
                      <a16:colId xmlns:a16="http://schemas.microsoft.com/office/drawing/2014/main" val="1118754450"/>
                    </a:ext>
                  </a:extLst>
                </a:gridCol>
              </a:tblGrid>
              <a:tr h="370840">
                <a:tc>
                  <a:txBody>
                    <a:bodyPr/>
                    <a:lstStyle/>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2023г</a:t>
                      </a:r>
                    </a:p>
                  </a:txBody>
                  <a:tcPr>
                    <a:solidFill>
                      <a:srgbClr val="FCAAE8"/>
                    </a:solidFill>
                  </a:tcPr>
                </a:tc>
                <a:tc>
                  <a:txBody>
                    <a:bodyPr/>
                    <a:lstStyle/>
                    <a:p>
                      <a:pPr algn="ctr"/>
                      <a:r>
                        <a:rPr lang="ru-RU" sz="1100" dirty="0">
                          <a:latin typeface="Times New Roman" panose="02020603050405020304" pitchFamily="18" charset="0"/>
                          <a:cs typeface="Times New Roman" panose="02020603050405020304" pitchFamily="18" charset="0"/>
                        </a:rPr>
                        <a:t>2024г</a:t>
                      </a:r>
                    </a:p>
                  </a:txBody>
                  <a:tcPr>
                    <a:solidFill>
                      <a:srgbClr val="FCAAE8"/>
                    </a:solidFill>
                  </a:tcPr>
                </a:tc>
                <a:tc>
                  <a:txBody>
                    <a:bodyPr/>
                    <a:lstStyle/>
                    <a:p>
                      <a:pPr algn="ctr"/>
                      <a:r>
                        <a:rPr lang="ru-RU" sz="1100" dirty="0">
                          <a:latin typeface="Times New Roman" panose="02020603050405020304" pitchFamily="18" charset="0"/>
                          <a:cs typeface="Times New Roman" panose="02020603050405020304" pitchFamily="18" charset="0"/>
                        </a:rPr>
                        <a:t>2025г</a:t>
                      </a:r>
                    </a:p>
                  </a:txBody>
                  <a:tcPr>
                    <a:solidFill>
                      <a:srgbClr val="FCAAE8"/>
                    </a:solidFill>
                  </a:tcPr>
                </a:tc>
                <a:extLst>
                  <a:ext uri="{0D108BD9-81ED-4DB2-BD59-A6C34878D82A}">
                    <a16:rowId xmlns:a16="http://schemas.microsoft.com/office/drawing/2014/main" val="2220707343"/>
                  </a:ext>
                </a:extLst>
              </a:tr>
              <a:tr h="370840">
                <a:tc>
                  <a:txBody>
                    <a:bodyPr/>
                    <a:lstStyle/>
                    <a:p>
                      <a:pPr algn="ctr"/>
                      <a:r>
                        <a:rPr lang="ru-RU" sz="1100" dirty="0">
                          <a:latin typeface="Times New Roman" panose="02020603050405020304" pitchFamily="18" charset="0"/>
                          <a:cs typeface="Times New Roman" panose="02020603050405020304" pitchFamily="18" charset="0"/>
                        </a:rPr>
                        <a:t>18620102,00</a:t>
                      </a:r>
                    </a:p>
                  </a:txBody>
                  <a:tcPr>
                    <a:solidFill>
                      <a:srgbClr val="FCAAE8"/>
                    </a:solidFill>
                  </a:tcPr>
                </a:tc>
                <a:tc>
                  <a:txBody>
                    <a:bodyPr/>
                    <a:lstStyle/>
                    <a:p>
                      <a:pPr algn="ctr"/>
                      <a:r>
                        <a:rPr lang="ru-RU" sz="1100" dirty="0">
                          <a:latin typeface="Times New Roman" panose="02020603050405020304" pitchFamily="18" charset="0"/>
                          <a:cs typeface="Times New Roman" panose="02020603050405020304" pitchFamily="18" charset="0"/>
                        </a:rPr>
                        <a:t>17569388,00</a:t>
                      </a:r>
                    </a:p>
                  </a:txBody>
                  <a:tcPr>
                    <a:solidFill>
                      <a:srgbClr val="FCAAE8"/>
                    </a:solidFill>
                  </a:tcPr>
                </a:tc>
                <a:tc>
                  <a:txBody>
                    <a:bodyPr/>
                    <a:lstStyle/>
                    <a:p>
                      <a:pPr algn="ctr"/>
                      <a:r>
                        <a:rPr lang="ru-RU" sz="1100" dirty="0">
                          <a:latin typeface="Times New Roman" panose="02020603050405020304" pitchFamily="18" charset="0"/>
                          <a:cs typeface="Times New Roman" panose="02020603050405020304" pitchFamily="18" charset="0"/>
                        </a:rPr>
                        <a:t>17569388,00</a:t>
                      </a:r>
                    </a:p>
                  </a:txBody>
                  <a:tcPr>
                    <a:solidFill>
                      <a:srgbClr val="FCAAE8"/>
                    </a:solidFill>
                  </a:tcPr>
                </a:tc>
                <a:extLst>
                  <a:ext uri="{0D108BD9-81ED-4DB2-BD59-A6C34878D82A}">
                    <a16:rowId xmlns:a16="http://schemas.microsoft.com/office/drawing/2014/main" val="3489111449"/>
                  </a:ext>
                </a:extLst>
              </a:tr>
            </a:tbl>
          </a:graphicData>
        </a:graphic>
      </p:graphicFrame>
      <p:graphicFrame>
        <p:nvGraphicFramePr>
          <p:cNvPr id="6" name="Схема 5">
            <a:extLst>
              <a:ext uri="{FF2B5EF4-FFF2-40B4-BE49-F238E27FC236}">
                <a16:creationId xmlns:a16="http://schemas.microsoft.com/office/drawing/2014/main" id="{3DFF8184-ADAD-B734-46B8-0952A58E7BFE}"/>
              </a:ext>
            </a:extLst>
          </p:cNvPr>
          <p:cNvGraphicFramePr/>
          <p:nvPr>
            <p:extLst>
              <p:ext uri="{D42A27DB-BD31-4B8C-83A1-F6EECF244321}">
                <p14:modId xmlns:p14="http://schemas.microsoft.com/office/powerpoint/2010/main" val="3718436578"/>
              </p:ext>
            </p:extLst>
          </p:nvPr>
        </p:nvGraphicFramePr>
        <p:xfrm>
          <a:off x="266447" y="2759499"/>
          <a:ext cx="4102353" cy="1121621"/>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7" name="Таблица 11">
            <a:extLst>
              <a:ext uri="{FF2B5EF4-FFF2-40B4-BE49-F238E27FC236}">
                <a16:creationId xmlns:a16="http://schemas.microsoft.com/office/drawing/2014/main" id="{52BB3C63-05BE-BF22-5E2D-400B454E141C}"/>
              </a:ext>
            </a:extLst>
          </p:cNvPr>
          <p:cNvGraphicFramePr>
            <a:graphicFrameLocks noGrp="1"/>
          </p:cNvGraphicFramePr>
          <p:nvPr>
            <p:extLst>
              <p:ext uri="{D42A27DB-BD31-4B8C-83A1-F6EECF244321}">
                <p14:modId xmlns:p14="http://schemas.microsoft.com/office/powerpoint/2010/main" val="203553309"/>
              </p:ext>
            </p:extLst>
          </p:nvPr>
        </p:nvGraphicFramePr>
        <p:xfrm>
          <a:off x="266447" y="3881120"/>
          <a:ext cx="4102353" cy="741680"/>
        </p:xfrm>
        <a:graphic>
          <a:graphicData uri="http://schemas.openxmlformats.org/drawingml/2006/table">
            <a:tbl>
              <a:tblPr firstRow="1" bandRow="1">
                <a:tableStyleId>{C4B1156A-380E-4F78-BDF5-A606A8083BF9}</a:tableStyleId>
              </a:tblPr>
              <a:tblGrid>
                <a:gridCol w="1367451">
                  <a:extLst>
                    <a:ext uri="{9D8B030D-6E8A-4147-A177-3AD203B41FA5}">
                      <a16:colId xmlns:a16="http://schemas.microsoft.com/office/drawing/2014/main" val="131952127"/>
                    </a:ext>
                  </a:extLst>
                </a:gridCol>
                <a:gridCol w="1367451">
                  <a:extLst>
                    <a:ext uri="{9D8B030D-6E8A-4147-A177-3AD203B41FA5}">
                      <a16:colId xmlns:a16="http://schemas.microsoft.com/office/drawing/2014/main" val="3525113339"/>
                    </a:ext>
                  </a:extLst>
                </a:gridCol>
                <a:gridCol w="1367451">
                  <a:extLst>
                    <a:ext uri="{9D8B030D-6E8A-4147-A177-3AD203B41FA5}">
                      <a16:colId xmlns:a16="http://schemas.microsoft.com/office/drawing/2014/main" val="1118754450"/>
                    </a:ext>
                  </a:extLst>
                </a:gridCol>
              </a:tblGrid>
              <a:tr h="370840">
                <a:tc>
                  <a:txBody>
                    <a:bodyPr/>
                    <a:lstStyle/>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2023г</a:t>
                      </a:r>
                    </a:p>
                  </a:txBody>
                  <a:tcPr>
                    <a:solidFill>
                      <a:srgbClr val="FFFF00"/>
                    </a:solidFill>
                  </a:tcPr>
                </a:tc>
                <a:tc>
                  <a:txBody>
                    <a:bodyPr/>
                    <a:lstStyle/>
                    <a:p>
                      <a:pPr algn="ctr"/>
                      <a:r>
                        <a:rPr lang="ru-RU" sz="1100" dirty="0">
                          <a:latin typeface="Times New Roman" panose="02020603050405020304" pitchFamily="18" charset="0"/>
                          <a:cs typeface="Times New Roman" panose="02020603050405020304" pitchFamily="18" charset="0"/>
                        </a:rPr>
                        <a:t>2024г</a:t>
                      </a:r>
                    </a:p>
                  </a:txBody>
                  <a:tcPr>
                    <a:solidFill>
                      <a:srgbClr val="FFFF00"/>
                    </a:solidFill>
                  </a:tcPr>
                </a:tc>
                <a:tc>
                  <a:txBody>
                    <a:bodyPr/>
                    <a:lstStyle/>
                    <a:p>
                      <a:pPr algn="ctr"/>
                      <a:r>
                        <a:rPr lang="ru-RU" sz="1100" dirty="0">
                          <a:latin typeface="Times New Roman" panose="02020603050405020304" pitchFamily="18" charset="0"/>
                          <a:cs typeface="Times New Roman" panose="02020603050405020304" pitchFamily="18" charset="0"/>
                        </a:rPr>
                        <a:t>2025г</a:t>
                      </a:r>
                    </a:p>
                  </a:txBody>
                  <a:tcPr>
                    <a:solidFill>
                      <a:srgbClr val="FFFF00"/>
                    </a:solidFill>
                  </a:tcPr>
                </a:tc>
                <a:extLst>
                  <a:ext uri="{0D108BD9-81ED-4DB2-BD59-A6C34878D82A}">
                    <a16:rowId xmlns:a16="http://schemas.microsoft.com/office/drawing/2014/main" val="2220707343"/>
                  </a:ext>
                </a:extLst>
              </a:tr>
              <a:tr h="370840">
                <a:tc>
                  <a:txBody>
                    <a:bodyPr/>
                    <a:lstStyle/>
                    <a:p>
                      <a:pPr algn="ctr"/>
                      <a:r>
                        <a:rPr lang="ru-RU" sz="1100" dirty="0">
                          <a:latin typeface="Times New Roman" panose="02020603050405020304" pitchFamily="18" charset="0"/>
                          <a:cs typeface="Times New Roman" panose="02020603050405020304" pitchFamily="18" charset="0"/>
                        </a:rPr>
                        <a:t>2451160,75</a:t>
                      </a:r>
                    </a:p>
                  </a:txBody>
                  <a:tcPr>
                    <a:solidFill>
                      <a:srgbClr val="FFFF00"/>
                    </a:solidFill>
                  </a:tcPr>
                </a:tc>
                <a:tc>
                  <a:txBody>
                    <a:bodyPr/>
                    <a:lstStyle/>
                    <a:p>
                      <a:pPr algn="ctr"/>
                      <a:r>
                        <a:rPr lang="ru-RU" sz="1100" dirty="0">
                          <a:latin typeface="Times New Roman" panose="02020603050405020304" pitchFamily="18" charset="0"/>
                          <a:cs typeface="Times New Roman" panose="02020603050405020304" pitchFamily="18" charset="0"/>
                        </a:rPr>
                        <a:t>7900357,50</a:t>
                      </a:r>
                    </a:p>
                  </a:txBody>
                  <a:tcPr>
                    <a:solidFill>
                      <a:srgbClr val="FFFF00"/>
                    </a:solidFill>
                  </a:tcPr>
                </a:tc>
                <a:tc>
                  <a:txBody>
                    <a:bodyPr/>
                    <a:lstStyle/>
                    <a:p>
                      <a:pPr algn="ctr"/>
                      <a:r>
                        <a:rPr lang="ru-RU" sz="1100" dirty="0">
                          <a:latin typeface="Times New Roman" panose="02020603050405020304" pitchFamily="18" charset="0"/>
                          <a:cs typeface="Times New Roman" panose="02020603050405020304" pitchFamily="18" charset="0"/>
                        </a:rPr>
                        <a:t>7900357,50</a:t>
                      </a:r>
                    </a:p>
                  </a:txBody>
                  <a:tcPr>
                    <a:solidFill>
                      <a:srgbClr val="FFFF00"/>
                    </a:solidFill>
                  </a:tcPr>
                </a:tc>
                <a:extLst>
                  <a:ext uri="{0D108BD9-81ED-4DB2-BD59-A6C34878D82A}">
                    <a16:rowId xmlns:a16="http://schemas.microsoft.com/office/drawing/2014/main" val="3489111449"/>
                  </a:ext>
                </a:extLst>
              </a:tr>
            </a:tbl>
          </a:graphicData>
        </a:graphic>
      </p:graphicFrame>
      <p:graphicFrame>
        <p:nvGraphicFramePr>
          <p:cNvPr id="9" name="Схема 8">
            <a:extLst>
              <a:ext uri="{FF2B5EF4-FFF2-40B4-BE49-F238E27FC236}">
                <a16:creationId xmlns:a16="http://schemas.microsoft.com/office/drawing/2014/main" id="{2D656073-1526-4769-4EC7-7A333707C13A}"/>
              </a:ext>
            </a:extLst>
          </p:cNvPr>
          <p:cNvGraphicFramePr/>
          <p:nvPr>
            <p:extLst>
              <p:ext uri="{D42A27DB-BD31-4B8C-83A1-F6EECF244321}">
                <p14:modId xmlns:p14="http://schemas.microsoft.com/office/powerpoint/2010/main" val="1467893795"/>
              </p:ext>
            </p:extLst>
          </p:nvPr>
        </p:nvGraphicFramePr>
        <p:xfrm>
          <a:off x="6305296" y="62653"/>
          <a:ext cx="5754624" cy="1913891"/>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graphicFrame>
        <p:nvGraphicFramePr>
          <p:cNvPr id="10" name="Таблица 11">
            <a:extLst>
              <a:ext uri="{FF2B5EF4-FFF2-40B4-BE49-F238E27FC236}">
                <a16:creationId xmlns:a16="http://schemas.microsoft.com/office/drawing/2014/main" id="{46D5A50F-7CB9-A656-19A2-589015F1D125}"/>
              </a:ext>
            </a:extLst>
          </p:cNvPr>
          <p:cNvGraphicFramePr>
            <a:graphicFrameLocks noGrp="1"/>
          </p:cNvGraphicFramePr>
          <p:nvPr>
            <p:extLst>
              <p:ext uri="{D42A27DB-BD31-4B8C-83A1-F6EECF244321}">
                <p14:modId xmlns:p14="http://schemas.microsoft.com/office/powerpoint/2010/main" val="4107751614"/>
              </p:ext>
            </p:extLst>
          </p:nvPr>
        </p:nvGraphicFramePr>
        <p:xfrm>
          <a:off x="7071360" y="2001520"/>
          <a:ext cx="4263135" cy="741680"/>
        </p:xfrm>
        <a:graphic>
          <a:graphicData uri="http://schemas.openxmlformats.org/drawingml/2006/table">
            <a:tbl>
              <a:tblPr firstRow="1" bandRow="1">
                <a:tableStyleId>{C4B1156A-380E-4F78-BDF5-A606A8083BF9}</a:tableStyleId>
              </a:tblPr>
              <a:tblGrid>
                <a:gridCol w="1421045">
                  <a:extLst>
                    <a:ext uri="{9D8B030D-6E8A-4147-A177-3AD203B41FA5}">
                      <a16:colId xmlns:a16="http://schemas.microsoft.com/office/drawing/2014/main" val="131952127"/>
                    </a:ext>
                  </a:extLst>
                </a:gridCol>
                <a:gridCol w="1421045">
                  <a:extLst>
                    <a:ext uri="{9D8B030D-6E8A-4147-A177-3AD203B41FA5}">
                      <a16:colId xmlns:a16="http://schemas.microsoft.com/office/drawing/2014/main" val="3525113339"/>
                    </a:ext>
                  </a:extLst>
                </a:gridCol>
                <a:gridCol w="1421045">
                  <a:extLst>
                    <a:ext uri="{9D8B030D-6E8A-4147-A177-3AD203B41FA5}">
                      <a16:colId xmlns:a16="http://schemas.microsoft.com/office/drawing/2014/main" val="1118754450"/>
                    </a:ext>
                  </a:extLst>
                </a:gridCol>
              </a:tblGrid>
              <a:tr h="370840">
                <a:tc>
                  <a:txBody>
                    <a:bodyPr/>
                    <a:lstStyle/>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2023г</a:t>
                      </a:r>
                    </a:p>
                  </a:txBody>
                  <a:tcPr>
                    <a:solidFill>
                      <a:schemeClr val="accent1">
                        <a:lumMod val="20000"/>
                        <a:lumOff val="80000"/>
                      </a:schemeClr>
                    </a:solidFill>
                  </a:tcPr>
                </a:tc>
                <a:tc>
                  <a:txBody>
                    <a:bodyPr/>
                    <a:lstStyle/>
                    <a:p>
                      <a:pPr algn="ctr"/>
                      <a:r>
                        <a:rPr lang="ru-RU" sz="1100" dirty="0">
                          <a:latin typeface="Times New Roman" panose="02020603050405020304" pitchFamily="18" charset="0"/>
                          <a:cs typeface="Times New Roman" panose="02020603050405020304" pitchFamily="18" charset="0"/>
                        </a:rPr>
                        <a:t>2024г</a:t>
                      </a:r>
                    </a:p>
                  </a:txBody>
                  <a:tcPr>
                    <a:solidFill>
                      <a:schemeClr val="accent1">
                        <a:lumMod val="20000"/>
                        <a:lumOff val="80000"/>
                      </a:schemeClr>
                    </a:solidFill>
                  </a:tcPr>
                </a:tc>
                <a:tc>
                  <a:txBody>
                    <a:bodyPr/>
                    <a:lstStyle/>
                    <a:p>
                      <a:pPr algn="ctr"/>
                      <a:r>
                        <a:rPr lang="ru-RU" sz="1100" dirty="0">
                          <a:latin typeface="Times New Roman" panose="02020603050405020304" pitchFamily="18" charset="0"/>
                          <a:cs typeface="Times New Roman" panose="02020603050405020304" pitchFamily="18" charset="0"/>
                        </a:rPr>
                        <a:t>2025г</a:t>
                      </a:r>
                    </a:p>
                  </a:txBody>
                  <a:tcPr>
                    <a:solidFill>
                      <a:schemeClr val="accent1">
                        <a:lumMod val="20000"/>
                        <a:lumOff val="80000"/>
                      </a:schemeClr>
                    </a:solidFill>
                  </a:tcPr>
                </a:tc>
                <a:extLst>
                  <a:ext uri="{0D108BD9-81ED-4DB2-BD59-A6C34878D82A}">
                    <a16:rowId xmlns:a16="http://schemas.microsoft.com/office/drawing/2014/main" val="2220707343"/>
                  </a:ext>
                </a:extLst>
              </a:tr>
              <a:tr h="370840">
                <a:tc>
                  <a:txBody>
                    <a:bodyPr/>
                    <a:lstStyle/>
                    <a:p>
                      <a:pPr algn="ctr"/>
                      <a:r>
                        <a:rPr lang="ru-RU" sz="1100" dirty="0">
                          <a:latin typeface="Times New Roman" panose="02020603050405020304" pitchFamily="18" charset="0"/>
                          <a:cs typeface="Times New Roman" panose="02020603050405020304" pitchFamily="18" charset="0"/>
                        </a:rPr>
                        <a:t>24887992</a:t>
                      </a:r>
                    </a:p>
                  </a:txBody>
                  <a:tcPr>
                    <a:solidFill>
                      <a:schemeClr val="accent1">
                        <a:lumMod val="20000"/>
                        <a:lumOff val="80000"/>
                      </a:schemeClr>
                    </a:solidFill>
                  </a:tcPr>
                </a:tc>
                <a:tc>
                  <a:txBody>
                    <a:bodyPr/>
                    <a:lstStyle/>
                    <a:p>
                      <a:pPr algn="ctr"/>
                      <a:r>
                        <a:rPr lang="ru-RU" sz="1100" dirty="0">
                          <a:latin typeface="Times New Roman" panose="02020603050405020304" pitchFamily="18" charset="0"/>
                          <a:cs typeface="Times New Roman" panose="02020603050405020304" pitchFamily="18" charset="0"/>
                        </a:rPr>
                        <a:t>25969300</a:t>
                      </a:r>
                    </a:p>
                  </a:txBody>
                  <a:tcPr>
                    <a:solidFill>
                      <a:schemeClr val="accent1">
                        <a:lumMod val="20000"/>
                        <a:lumOff val="80000"/>
                      </a:schemeClr>
                    </a:solidFill>
                  </a:tcPr>
                </a:tc>
                <a:tc>
                  <a:txBody>
                    <a:bodyPr/>
                    <a:lstStyle/>
                    <a:p>
                      <a:pPr algn="ctr"/>
                      <a:r>
                        <a:rPr lang="ru-RU" sz="1100" dirty="0">
                          <a:latin typeface="Times New Roman" panose="02020603050405020304" pitchFamily="18" charset="0"/>
                          <a:cs typeface="Times New Roman" panose="02020603050405020304" pitchFamily="18" charset="0"/>
                        </a:rPr>
                        <a:t>25819300</a:t>
                      </a:r>
                    </a:p>
                  </a:txBody>
                  <a:tcPr>
                    <a:solidFill>
                      <a:schemeClr val="accent1">
                        <a:lumMod val="20000"/>
                        <a:lumOff val="80000"/>
                      </a:schemeClr>
                    </a:solidFill>
                  </a:tcPr>
                </a:tc>
                <a:extLst>
                  <a:ext uri="{0D108BD9-81ED-4DB2-BD59-A6C34878D82A}">
                    <a16:rowId xmlns:a16="http://schemas.microsoft.com/office/drawing/2014/main" val="3489111449"/>
                  </a:ext>
                </a:extLst>
              </a:tr>
            </a:tbl>
          </a:graphicData>
        </a:graphic>
      </p:graphicFrame>
      <p:graphicFrame>
        <p:nvGraphicFramePr>
          <p:cNvPr id="12" name="Схема 11">
            <a:extLst>
              <a:ext uri="{FF2B5EF4-FFF2-40B4-BE49-F238E27FC236}">
                <a16:creationId xmlns:a16="http://schemas.microsoft.com/office/drawing/2014/main" id="{B270F4F4-358E-B445-2C9F-1EB45D86EB33}"/>
              </a:ext>
            </a:extLst>
          </p:cNvPr>
          <p:cNvGraphicFramePr/>
          <p:nvPr>
            <p:extLst>
              <p:ext uri="{D42A27DB-BD31-4B8C-83A1-F6EECF244321}">
                <p14:modId xmlns:p14="http://schemas.microsoft.com/office/powerpoint/2010/main" val="3133316075"/>
              </p:ext>
            </p:extLst>
          </p:nvPr>
        </p:nvGraphicFramePr>
        <p:xfrm>
          <a:off x="253999" y="4739852"/>
          <a:ext cx="4102353" cy="1121621"/>
        </p:xfrm>
        <a:graphic>
          <a:graphicData uri="http://schemas.openxmlformats.org/drawingml/2006/diagram">
            <dgm:relIds xmlns:dgm="http://schemas.openxmlformats.org/drawingml/2006/diagram" xmlns:r="http://schemas.openxmlformats.org/officeDocument/2006/relationships" r:dm="rId18" r:lo="rId19" r:qs="rId20" r:cs="rId21"/>
          </a:graphicData>
        </a:graphic>
      </p:graphicFrame>
      <p:graphicFrame>
        <p:nvGraphicFramePr>
          <p:cNvPr id="13" name="Таблица 11">
            <a:extLst>
              <a:ext uri="{FF2B5EF4-FFF2-40B4-BE49-F238E27FC236}">
                <a16:creationId xmlns:a16="http://schemas.microsoft.com/office/drawing/2014/main" id="{EFA723B7-02F6-B808-6099-DC5A8DC01B89}"/>
              </a:ext>
            </a:extLst>
          </p:cNvPr>
          <p:cNvGraphicFramePr>
            <a:graphicFrameLocks noGrp="1"/>
          </p:cNvGraphicFramePr>
          <p:nvPr>
            <p:extLst>
              <p:ext uri="{D42A27DB-BD31-4B8C-83A1-F6EECF244321}">
                <p14:modId xmlns:p14="http://schemas.microsoft.com/office/powerpoint/2010/main" val="4098853310"/>
              </p:ext>
            </p:extLst>
          </p:nvPr>
        </p:nvGraphicFramePr>
        <p:xfrm>
          <a:off x="266447" y="5836496"/>
          <a:ext cx="4102353" cy="741680"/>
        </p:xfrm>
        <a:graphic>
          <a:graphicData uri="http://schemas.openxmlformats.org/drawingml/2006/table">
            <a:tbl>
              <a:tblPr firstRow="1" bandRow="1">
                <a:tableStyleId>{C4B1156A-380E-4F78-BDF5-A606A8083BF9}</a:tableStyleId>
              </a:tblPr>
              <a:tblGrid>
                <a:gridCol w="1367451">
                  <a:extLst>
                    <a:ext uri="{9D8B030D-6E8A-4147-A177-3AD203B41FA5}">
                      <a16:colId xmlns:a16="http://schemas.microsoft.com/office/drawing/2014/main" val="131952127"/>
                    </a:ext>
                  </a:extLst>
                </a:gridCol>
                <a:gridCol w="1367451">
                  <a:extLst>
                    <a:ext uri="{9D8B030D-6E8A-4147-A177-3AD203B41FA5}">
                      <a16:colId xmlns:a16="http://schemas.microsoft.com/office/drawing/2014/main" val="3525113339"/>
                    </a:ext>
                  </a:extLst>
                </a:gridCol>
                <a:gridCol w="1367451">
                  <a:extLst>
                    <a:ext uri="{9D8B030D-6E8A-4147-A177-3AD203B41FA5}">
                      <a16:colId xmlns:a16="http://schemas.microsoft.com/office/drawing/2014/main" val="1118754450"/>
                    </a:ext>
                  </a:extLst>
                </a:gridCol>
              </a:tblGrid>
              <a:tr h="370840">
                <a:tc>
                  <a:txBody>
                    <a:bodyPr/>
                    <a:lstStyle/>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2023г</a:t>
                      </a:r>
                    </a:p>
                  </a:txBody>
                  <a:tcPr>
                    <a:solidFill>
                      <a:schemeClr val="accent1">
                        <a:lumMod val="60000"/>
                        <a:lumOff val="40000"/>
                      </a:schemeClr>
                    </a:solidFill>
                  </a:tcPr>
                </a:tc>
                <a:tc>
                  <a:txBody>
                    <a:bodyPr/>
                    <a:lstStyle/>
                    <a:p>
                      <a:pPr algn="ctr"/>
                      <a:r>
                        <a:rPr lang="ru-RU" sz="1100" dirty="0">
                          <a:latin typeface="Times New Roman" panose="02020603050405020304" pitchFamily="18" charset="0"/>
                          <a:cs typeface="Times New Roman" panose="02020603050405020304" pitchFamily="18" charset="0"/>
                        </a:rPr>
                        <a:t>2024г</a:t>
                      </a:r>
                    </a:p>
                  </a:txBody>
                  <a:tcPr>
                    <a:solidFill>
                      <a:schemeClr val="accent1">
                        <a:lumMod val="60000"/>
                        <a:lumOff val="40000"/>
                      </a:schemeClr>
                    </a:solidFill>
                  </a:tcPr>
                </a:tc>
                <a:tc>
                  <a:txBody>
                    <a:bodyPr/>
                    <a:lstStyle/>
                    <a:p>
                      <a:pPr algn="ctr"/>
                      <a:r>
                        <a:rPr lang="ru-RU" sz="1100" dirty="0">
                          <a:latin typeface="Times New Roman" panose="02020603050405020304" pitchFamily="18" charset="0"/>
                          <a:cs typeface="Times New Roman" panose="02020603050405020304" pitchFamily="18" charset="0"/>
                        </a:rPr>
                        <a:t>2025г</a:t>
                      </a:r>
                    </a:p>
                  </a:txBody>
                  <a:tcPr>
                    <a:solidFill>
                      <a:schemeClr val="accent1">
                        <a:lumMod val="60000"/>
                        <a:lumOff val="40000"/>
                      </a:schemeClr>
                    </a:solidFill>
                  </a:tcPr>
                </a:tc>
                <a:extLst>
                  <a:ext uri="{0D108BD9-81ED-4DB2-BD59-A6C34878D82A}">
                    <a16:rowId xmlns:a16="http://schemas.microsoft.com/office/drawing/2014/main" val="2220707343"/>
                  </a:ext>
                </a:extLst>
              </a:tr>
              <a:tr h="370840">
                <a:tc>
                  <a:txBody>
                    <a:bodyPr/>
                    <a:lstStyle/>
                    <a:p>
                      <a:pPr algn="ctr"/>
                      <a:r>
                        <a:rPr lang="ru-RU" sz="1100" dirty="0">
                          <a:latin typeface="Times New Roman" panose="02020603050405020304" pitchFamily="18" charset="0"/>
                          <a:cs typeface="Times New Roman" panose="02020603050405020304" pitchFamily="18" charset="0"/>
                        </a:rPr>
                        <a:t>21866700</a:t>
                      </a:r>
                    </a:p>
                  </a:txBody>
                  <a:tcPr>
                    <a:solidFill>
                      <a:schemeClr val="accent1">
                        <a:lumMod val="60000"/>
                        <a:lumOff val="40000"/>
                      </a:schemeClr>
                    </a:solidFill>
                  </a:tcPr>
                </a:tc>
                <a:tc>
                  <a:txBody>
                    <a:bodyPr/>
                    <a:lstStyle/>
                    <a:p>
                      <a:pPr algn="ctr"/>
                      <a:r>
                        <a:rPr lang="ru-RU" sz="1100" dirty="0">
                          <a:latin typeface="Times New Roman" panose="02020603050405020304" pitchFamily="18" charset="0"/>
                          <a:cs typeface="Times New Roman" panose="02020603050405020304" pitchFamily="18" charset="0"/>
                        </a:rPr>
                        <a:t>22866700</a:t>
                      </a:r>
                    </a:p>
                  </a:txBody>
                  <a:tcPr>
                    <a:solidFill>
                      <a:schemeClr val="accent1">
                        <a:lumMod val="60000"/>
                        <a:lumOff val="40000"/>
                      </a:schemeClr>
                    </a:solidFill>
                  </a:tcPr>
                </a:tc>
                <a:tc>
                  <a:txBody>
                    <a:bodyPr/>
                    <a:lstStyle/>
                    <a:p>
                      <a:pPr algn="ctr"/>
                      <a:r>
                        <a:rPr lang="ru-RU" sz="1100" dirty="0">
                          <a:latin typeface="Times New Roman" panose="02020603050405020304" pitchFamily="18" charset="0"/>
                          <a:cs typeface="Times New Roman" panose="02020603050405020304" pitchFamily="18" charset="0"/>
                        </a:rPr>
                        <a:t>22025650</a:t>
                      </a:r>
                    </a:p>
                  </a:txBody>
                  <a:tcPr>
                    <a:solidFill>
                      <a:schemeClr val="accent1">
                        <a:lumMod val="60000"/>
                        <a:lumOff val="40000"/>
                      </a:schemeClr>
                    </a:solidFill>
                  </a:tcPr>
                </a:tc>
                <a:extLst>
                  <a:ext uri="{0D108BD9-81ED-4DB2-BD59-A6C34878D82A}">
                    <a16:rowId xmlns:a16="http://schemas.microsoft.com/office/drawing/2014/main" val="3489111449"/>
                  </a:ext>
                </a:extLst>
              </a:tr>
            </a:tbl>
          </a:graphicData>
        </a:graphic>
      </p:graphicFrame>
      <p:graphicFrame>
        <p:nvGraphicFramePr>
          <p:cNvPr id="16" name="Диаграмма 15">
            <a:extLst>
              <a:ext uri="{FF2B5EF4-FFF2-40B4-BE49-F238E27FC236}">
                <a16:creationId xmlns:a16="http://schemas.microsoft.com/office/drawing/2014/main" id="{62F0915A-69C3-5D5D-AB57-53A0963F645D}"/>
              </a:ext>
            </a:extLst>
          </p:cNvPr>
          <p:cNvGraphicFramePr/>
          <p:nvPr>
            <p:extLst>
              <p:ext uri="{D42A27DB-BD31-4B8C-83A1-F6EECF244321}">
                <p14:modId xmlns:p14="http://schemas.microsoft.com/office/powerpoint/2010/main" val="2430553533"/>
              </p:ext>
            </p:extLst>
          </p:nvPr>
        </p:nvGraphicFramePr>
        <p:xfrm>
          <a:off x="4704080" y="2915920"/>
          <a:ext cx="6715760" cy="3662256"/>
        </p:xfrm>
        <a:graphic>
          <a:graphicData uri="http://schemas.openxmlformats.org/drawingml/2006/chart">
            <c:chart xmlns:c="http://schemas.openxmlformats.org/drawingml/2006/chart" xmlns:r="http://schemas.openxmlformats.org/officeDocument/2006/relationships" r:id="rId23"/>
          </a:graphicData>
        </a:graphic>
      </p:graphicFrame>
      <p:sp>
        <p:nvSpPr>
          <p:cNvPr id="17" name="TextBox 16">
            <a:extLst>
              <a:ext uri="{FF2B5EF4-FFF2-40B4-BE49-F238E27FC236}">
                <a16:creationId xmlns:a16="http://schemas.microsoft.com/office/drawing/2014/main" id="{0A8B852D-FAC2-E86C-AE82-085A85B97233}"/>
              </a:ext>
            </a:extLst>
          </p:cNvPr>
          <p:cNvSpPr txBox="1"/>
          <p:nvPr/>
        </p:nvSpPr>
        <p:spPr>
          <a:xfrm>
            <a:off x="11213499" y="3000374"/>
            <a:ext cx="686406" cy="261610"/>
          </a:xfrm>
          <a:prstGeom prst="rect">
            <a:avLst/>
          </a:prstGeom>
          <a:noFill/>
        </p:spPr>
        <p:txBody>
          <a:bodyPr wrap="none" rtlCol="0">
            <a:spAutoFit/>
          </a:bodyPr>
          <a:lstStyle/>
          <a:p>
            <a:r>
              <a:rPr lang="ru-RU" sz="1100" dirty="0" err="1">
                <a:solidFill>
                  <a:schemeClr val="tx1">
                    <a:lumMod val="95000"/>
                    <a:lumOff val="5000"/>
                  </a:schemeClr>
                </a:solidFill>
                <a:latin typeface="Times New Roman" panose="02020603050405020304" pitchFamily="18" charset="0"/>
                <a:cs typeface="Times New Roman" panose="02020603050405020304" pitchFamily="18" charset="0"/>
              </a:rPr>
              <a:t>тыс.руб</a:t>
            </a: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9526033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F4BEB3CC-2BB0-23C0-0D95-AD03652E329C}"/>
              </a:ext>
            </a:extLst>
          </p:cNvPr>
          <p:cNvPicPr>
            <a:picLocks noChangeAspect="1"/>
          </p:cNvPicPr>
          <p:nvPr/>
        </p:nvPicPr>
        <p:blipFill>
          <a:blip r:embed="rId2"/>
          <a:stretch>
            <a:fillRect/>
          </a:stretch>
        </p:blipFill>
        <p:spPr>
          <a:xfrm>
            <a:off x="18287" y="0"/>
            <a:ext cx="12155425" cy="6858000"/>
          </a:xfrm>
          <a:prstGeom prst="rect">
            <a:avLst/>
          </a:prstGeom>
        </p:spPr>
      </p:pic>
      <p:sp>
        <p:nvSpPr>
          <p:cNvPr id="3" name="TextBox 2">
            <a:extLst>
              <a:ext uri="{FF2B5EF4-FFF2-40B4-BE49-F238E27FC236}">
                <a16:creationId xmlns:a16="http://schemas.microsoft.com/office/drawing/2014/main" id="{5E8D15E3-A8B5-8853-9A94-1BC2EAF5B35E}"/>
              </a:ext>
            </a:extLst>
          </p:cNvPr>
          <p:cNvSpPr txBox="1"/>
          <p:nvPr/>
        </p:nvSpPr>
        <p:spPr>
          <a:xfrm>
            <a:off x="1604534" y="133567"/>
            <a:ext cx="9412448" cy="461665"/>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2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Муниципальная программа «Развитие молодежной политики и патриотического воспитания граждан в Анучинском муниципальном округе» на 2020-2024гг</a:t>
            </a:r>
          </a:p>
        </p:txBody>
      </p:sp>
      <p:sp>
        <p:nvSpPr>
          <p:cNvPr id="4" name="TextBox 3">
            <a:extLst>
              <a:ext uri="{FF2B5EF4-FFF2-40B4-BE49-F238E27FC236}">
                <a16:creationId xmlns:a16="http://schemas.microsoft.com/office/drawing/2014/main" id="{EC37B479-C35C-CBC4-C1CE-D80E73B76AE9}"/>
              </a:ext>
            </a:extLst>
          </p:cNvPr>
          <p:cNvSpPr txBox="1"/>
          <p:nvPr/>
        </p:nvSpPr>
        <p:spPr>
          <a:xfrm>
            <a:off x="272548" y="531746"/>
            <a:ext cx="11440160" cy="830997"/>
          </a:xfrm>
          <a:prstGeom prst="rect">
            <a:avLst/>
          </a:prstGeom>
          <a:noFill/>
        </p:spPr>
        <p:txBody>
          <a:bodyPr wrap="square">
            <a:spAutoFit/>
          </a:bodyPr>
          <a:lstStyle/>
          <a:p>
            <a:pPr algn="just"/>
            <a:r>
              <a:rPr lang="ru-RU" sz="1200" dirty="0">
                <a:latin typeface="Times New Roman" panose="02020603050405020304" pitchFamily="18" charset="0"/>
                <a:cs typeface="Times New Roman" panose="02020603050405020304" pitchFamily="18" charset="0"/>
              </a:rPr>
              <a:t> Реализация программы будет способствовать повышению уровня гражданского воспитания детей и молодежи, улучшения физического здоровья молодого поколения, повысит их готовность к военной службе.</a:t>
            </a:r>
          </a:p>
          <a:p>
            <a:pPr algn="just"/>
            <a:r>
              <a:rPr lang="ru-RU" sz="1200" dirty="0">
                <a:latin typeface="Times New Roman" panose="02020603050405020304" pitchFamily="18" charset="0"/>
                <a:cs typeface="Times New Roman" panose="02020603050405020304" pitchFamily="18" charset="0"/>
              </a:rPr>
              <a:t>Задачи программы – создание условий для воспитания гражданственности и патриотизма; совершенствование системы вовлечения молодежи в социальную практику и добровольчество, поддержка молодежных инициатив и талантливой молодежи.</a:t>
            </a:r>
            <a:endParaRPr lang="ru-RU" sz="1100" dirty="0">
              <a:latin typeface="Times New Roman" panose="02020603050405020304" pitchFamily="18" charset="0"/>
              <a:cs typeface="Times New Roman" panose="02020603050405020304" pitchFamily="18" charset="0"/>
            </a:endParaRPr>
          </a:p>
        </p:txBody>
      </p:sp>
      <p:graphicFrame>
        <p:nvGraphicFramePr>
          <p:cNvPr id="5" name="Таблица 5">
            <a:extLst>
              <a:ext uri="{FF2B5EF4-FFF2-40B4-BE49-F238E27FC236}">
                <a16:creationId xmlns:a16="http://schemas.microsoft.com/office/drawing/2014/main" id="{D09FA17C-2CC0-8217-FFA7-3615133A1736}"/>
              </a:ext>
            </a:extLst>
          </p:cNvPr>
          <p:cNvGraphicFramePr>
            <a:graphicFrameLocks noGrp="1"/>
          </p:cNvGraphicFramePr>
          <p:nvPr>
            <p:extLst>
              <p:ext uri="{D42A27DB-BD31-4B8C-83A1-F6EECF244321}">
                <p14:modId xmlns:p14="http://schemas.microsoft.com/office/powerpoint/2010/main" val="650564865"/>
              </p:ext>
            </p:extLst>
          </p:nvPr>
        </p:nvGraphicFramePr>
        <p:xfrm>
          <a:off x="272548" y="1387765"/>
          <a:ext cx="11270703" cy="1668508"/>
        </p:xfrm>
        <a:graphic>
          <a:graphicData uri="http://schemas.openxmlformats.org/drawingml/2006/table">
            <a:tbl>
              <a:tblPr firstRow="1" bandRow="1">
                <a:tableStyleId>{8A107856-5554-42FB-B03E-39F5DBC370BA}</a:tableStyleId>
              </a:tblPr>
              <a:tblGrid>
                <a:gridCol w="1547063">
                  <a:extLst>
                    <a:ext uri="{9D8B030D-6E8A-4147-A177-3AD203B41FA5}">
                      <a16:colId xmlns:a16="http://schemas.microsoft.com/office/drawing/2014/main" val="135842601"/>
                    </a:ext>
                  </a:extLst>
                </a:gridCol>
                <a:gridCol w="2080558">
                  <a:extLst>
                    <a:ext uri="{9D8B030D-6E8A-4147-A177-3AD203B41FA5}">
                      <a16:colId xmlns:a16="http://schemas.microsoft.com/office/drawing/2014/main" val="3631127953"/>
                    </a:ext>
                  </a:extLst>
                </a:gridCol>
                <a:gridCol w="5705225">
                  <a:extLst>
                    <a:ext uri="{9D8B030D-6E8A-4147-A177-3AD203B41FA5}">
                      <a16:colId xmlns:a16="http://schemas.microsoft.com/office/drawing/2014/main" val="4004397702"/>
                    </a:ext>
                  </a:extLst>
                </a:gridCol>
                <a:gridCol w="612397">
                  <a:extLst>
                    <a:ext uri="{9D8B030D-6E8A-4147-A177-3AD203B41FA5}">
                      <a16:colId xmlns:a16="http://schemas.microsoft.com/office/drawing/2014/main" val="1128346509"/>
                    </a:ext>
                  </a:extLst>
                </a:gridCol>
                <a:gridCol w="662730">
                  <a:extLst>
                    <a:ext uri="{9D8B030D-6E8A-4147-A177-3AD203B41FA5}">
                      <a16:colId xmlns:a16="http://schemas.microsoft.com/office/drawing/2014/main" val="2450224937"/>
                    </a:ext>
                  </a:extLst>
                </a:gridCol>
                <a:gridCol w="662730">
                  <a:extLst>
                    <a:ext uri="{9D8B030D-6E8A-4147-A177-3AD203B41FA5}">
                      <a16:colId xmlns:a16="http://schemas.microsoft.com/office/drawing/2014/main" val="2607792796"/>
                    </a:ext>
                  </a:extLst>
                </a:gridCol>
              </a:tblGrid>
              <a:tr h="281644">
                <a:tc>
                  <a:txBody>
                    <a:bodyPr/>
                    <a:lstStyle/>
                    <a:p>
                      <a:endParaRPr lang="ru-RU" dirty="0"/>
                    </a:p>
                  </a:txBody>
                  <a:tcPr/>
                </a:tc>
                <a:tc>
                  <a:txBody>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Подпрограмма</a:t>
                      </a:r>
                    </a:p>
                  </a:txBody>
                  <a:tcPr/>
                </a:tc>
                <a:tc>
                  <a:txBody>
                    <a:bodyPr/>
                    <a:lstStyle/>
                    <a:p>
                      <a:r>
                        <a:rPr lang="ru-RU" sz="1100" dirty="0">
                          <a:latin typeface="Times New Roman" panose="02020603050405020304" pitchFamily="18" charset="0"/>
                          <a:cs typeface="Times New Roman" panose="02020603050405020304" pitchFamily="18" charset="0"/>
                        </a:rPr>
                        <a:t>Мероприятия</a:t>
                      </a:r>
                    </a:p>
                  </a:txBody>
                  <a:tcPr/>
                </a:tc>
                <a:tc>
                  <a:txBody>
                    <a:bodyPr/>
                    <a:lstStyle/>
                    <a:p>
                      <a:pPr algn="ctr"/>
                      <a:r>
                        <a:rPr lang="ru-RU" sz="1100" dirty="0">
                          <a:latin typeface="Times New Roman" panose="02020603050405020304" pitchFamily="18" charset="0"/>
                          <a:cs typeface="Times New Roman" panose="02020603050405020304" pitchFamily="18" charset="0"/>
                        </a:rPr>
                        <a:t>2023г</a:t>
                      </a:r>
                    </a:p>
                  </a:txBody>
                  <a:tcPr/>
                </a:tc>
                <a:tc>
                  <a:txBody>
                    <a:bodyPr/>
                    <a:lstStyle/>
                    <a:p>
                      <a:pPr algn="ctr"/>
                      <a:r>
                        <a:rPr lang="ru-RU" sz="1100" dirty="0">
                          <a:latin typeface="Times New Roman" panose="02020603050405020304" pitchFamily="18" charset="0"/>
                          <a:cs typeface="Times New Roman" panose="02020603050405020304" pitchFamily="18" charset="0"/>
                        </a:rPr>
                        <a:t>2024г</a:t>
                      </a:r>
                    </a:p>
                  </a:txBody>
                  <a:tcPr/>
                </a:tc>
                <a:tc>
                  <a:txBody>
                    <a:bodyPr/>
                    <a:lstStyle/>
                    <a:p>
                      <a:pPr algn="ctr"/>
                      <a:r>
                        <a:rPr lang="ru-RU" sz="1100" dirty="0">
                          <a:latin typeface="Times New Roman" panose="02020603050405020304" pitchFamily="18" charset="0"/>
                          <a:cs typeface="Times New Roman" panose="02020603050405020304" pitchFamily="18" charset="0"/>
                        </a:rPr>
                        <a:t>2025г</a:t>
                      </a:r>
                    </a:p>
                  </a:txBody>
                  <a:tcPr/>
                </a:tc>
                <a:extLst>
                  <a:ext uri="{0D108BD9-81ED-4DB2-BD59-A6C34878D82A}">
                    <a16:rowId xmlns:a16="http://schemas.microsoft.com/office/drawing/2014/main" val="1493131699"/>
                  </a:ext>
                </a:extLst>
              </a:tr>
              <a:tr h="651374">
                <a:tc>
                  <a:txBody>
                    <a:bodyPr/>
                    <a:lstStyle/>
                    <a:p>
                      <a:endParaRPr lang="ru-RU" dirty="0"/>
                    </a:p>
                  </a:txBody>
                  <a:tcPr/>
                </a:tc>
                <a:tc>
                  <a:txBody>
                    <a:bodyPr/>
                    <a:lstStyle/>
                    <a:p>
                      <a:r>
                        <a:rPr lang="ru-RU" sz="1100" dirty="0">
                          <a:latin typeface="Times New Roman" panose="02020603050405020304" pitchFamily="18" charset="0"/>
                          <a:cs typeface="Times New Roman" panose="02020603050405020304" pitchFamily="18" charset="0"/>
                        </a:rPr>
                        <a:t>Патриотическое воспитание граждан</a:t>
                      </a:r>
                    </a:p>
                  </a:txBody>
                  <a:tcPr/>
                </a:tc>
                <a:tc>
                  <a:txBody>
                    <a:bodyPr/>
                    <a:lstStyle/>
                    <a:p>
                      <a:r>
                        <a:rPr lang="ru-RU" sz="1100" dirty="0">
                          <a:latin typeface="Times New Roman" panose="02020603050405020304" pitchFamily="18" charset="0"/>
                          <a:cs typeface="Times New Roman" panose="02020603050405020304" pitchFamily="18" charset="0"/>
                        </a:rPr>
                        <a:t>Мероприятия по патриотическому воспитанию граждан</a:t>
                      </a:r>
                    </a:p>
                  </a:txBody>
                  <a:tcPr/>
                </a:tc>
                <a:tc>
                  <a:txBody>
                    <a:bodyPr/>
                    <a:lstStyle/>
                    <a:p>
                      <a:pPr algn="ctr"/>
                      <a:r>
                        <a:rPr lang="ru-RU" sz="1100" dirty="0">
                          <a:latin typeface="Times New Roman" panose="02020603050405020304" pitchFamily="18" charset="0"/>
                          <a:cs typeface="Times New Roman" panose="02020603050405020304" pitchFamily="18" charset="0"/>
                        </a:rPr>
                        <a:t>170000</a:t>
                      </a:r>
                    </a:p>
                  </a:txBody>
                  <a:tcPr/>
                </a:tc>
                <a:tc>
                  <a:txBody>
                    <a:bodyPr/>
                    <a:lstStyle/>
                    <a:p>
                      <a:pPr algn="ctr"/>
                      <a:r>
                        <a:rPr lang="ru-RU" sz="1100" dirty="0">
                          <a:latin typeface="Times New Roman" panose="02020603050405020304" pitchFamily="18" charset="0"/>
                          <a:cs typeface="Times New Roman" panose="02020603050405020304" pitchFamily="18" charset="0"/>
                        </a:rPr>
                        <a:t>100000</a:t>
                      </a:r>
                    </a:p>
                  </a:txBody>
                  <a:tcPr/>
                </a:tc>
                <a:tc>
                  <a:txBody>
                    <a:bodyPr/>
                    <a:lstStyle/>
                    <a:p>
                      <a:pPr algn="ctr"/>
                      <a:r>
                        <a:rPr lang="ru-RU" sz="1100" dirty="0">
                          <a:latin typeface="Times New Roman" panose="02020603050405020304" pitchFamily="18" charset="0"/>
                          <a:cs typeface="Times New Roman" panose="02020603050405020304" pitchFamily="18" charset="0"/>
                        </a:rPr>
                        <a:t>100000</a:t>
                      </a:r>
                    </a:p>
                  </a:txBody>
                  <a:tcPr/>
                </a:tc>
                <a:extLst>
                  <a:ext uri="{0D108BD9-81ED-4DB2-BD59-A6C34878D82A}">
                    <a16:rowId xmlns:a16="http://schemas.microsoft.com/office/drawing/2014/main" val="3632568038"/>
                  </a:ext>
                </a:extLst>
              </a:tr>
              <a:tr h="651374">
                <a:tc>
                  <a:txBody>
                    <a:bodyPr/>
                    <a:lstStyle/>
                    <a:p>
                      <a:endParaRPr lang="ru-RU" dirty="0"/>
                    </a:p>
                  </a:txBody>
                  <a:tcPr/>
                </a:tc>
                <a:tc>
                  <a:txBody>
                    <a:bodyPr/>
                    <a:lstStyle/>
                    <a:p>
                      <a:r>
                        <a:rPr lang="ru-RU" sz="1100" dirty="0">
                          <a:latin typeface="Times New Roman" panose="02020603050405020304" pitchFamily="18" charset="0"/>
                          <a:cs typeface="Times New Roman" panose="02020603050405020304" pitchFamily="18" charset="0"/>
                        </a:rPr>
                        <a:t>Молодежь</a:t>
                      </a:r>
                    </a:p>
                  </a:txBody>
                  <a:tcPr/>
                </a:tc>
                <a:tc>
                  <a:txBody>
                    <a:bodyPr/>
                    <a:lstStyle/>
                    <a:p>
                      <a:r>
                        <a:rPr lang="ru-RU" sz="1100" dirty="0">
                          <a:latin typeface="Times New Roman" panose="02020603050405020304" pitchFamily="18" charset="0"/>
                          <a:cs typeface="Times New Roman" panose="02020603050405020304" pitchFamily="18" charset="0"/>
                        </a:rPr>
                        <a:t>Популяризация здорового образа жизни, совершенствование системы вовлечения молодежи в социальную практику и добровольчество, поддержка молодежных инициатив и таланливой молодежи</a:t>
                      </a:r>
                    </a:p>
                  </a:txBody>
                  <a:tcPr/>
                </a:tc>
                <a:tc>
                  <a:txBody>
                    <a:bodyPr/>
                    <a:lstStyle/>
                    <a:p>
                      <a:pPr algn="ctr"/>
                      <a:r>
                        <a:rPr lang="ru-RU" sz="1100" dirty="0">
                          <a:latin typeface="Times New Roman" panose="02020603050405020304" pitchFamily="18" charset="0"/>
                          <a:cs typeface="Times New Roman" panose="02020603050405020304" pitchFamily="18" charset="0"/>
                        </a:rPr>
                        <a:t>60000</a:t>
                      </a:r>
                    </a:p>
                  </a:txBody>
                  <a:tcPr/>
                </a:tc>
                <a:tc>
                  <a:txBody>
                    <a:bodyPr/>
                    <a:lstStyle/>
                    <a:p>
                      <a:pPr algn="ctr"/>
                      <a:r>
                        <a:rPr lang="ru-RU" sz="1100" dirty="0">
                          <a:latin typeface="Times New Roman" panose="02020603050405020304" pitchFamily="18" charset="0"/>
                          <a:cs typeface="Times New Roman" panose="02020603050405020304" pitchFamily="18" charset="0"/>
                        </a:rPr>
                        <a:t>100000</a:t>
                      </a:r>
                    </a:p>
                  </a:txBody>
                  <a:tcPr/>
                </a:tc>
                <a:tc>
                  <a:txBody>
                    <a:bodyPr/>
                    <a:lstStyle/>
                    <a:p>
                      <a:pPr algn="ctr"/>
                      <a:r>
                        <a:rPr lang="ru-RU" sz="1100" dirty="0">
                          <a:latin typeface="Times New Roman" panose="02020603050405020304" pitchFamily="18" charset="0"/>
                          <a:cs typeface="Times New Roman" panose="02020603050405020304" pitchFamily="18" charset="0"/>
                        </a:rPr>
                        <a:t>60000</a:t>
                      </a:r>
                    </a:p>
                  </a:txBody>
                  <a:tcPr/>
                </a:tc>
                <a:extLst>
                  <a:ext uri="{0D108BD9-81ED-4DB2-BD59-A6C34878D82A}">
                    <a16:rowId xmlns:a16="http://schemas.microsoft.com/office/drawing/2014/main" val="273692698"/>
                  </a:ext>
                </a:extLst>
              </a:tr>
            </a:tbl>
          </a:graphicData>
        </a:graphic>
      </p:graphicFrame>
      <p:pic>
        <p:nvPicPr>
          <p:cNvPr id="6" name="Рисунок 5">
            <a:extLst>
              <a:ext uri="{FF2B5EF4-FFF2-40B4-BE49-F238E27FC236}">
                <a16:creationId xmlns:a16="http://schemas.microsoft.com/office/drawing/2014/main" id="{986DC3DC-DA36-86E3-A613-FD2DA3ABC149}"/>
              </a:ext>
            </a:extLst>
          </p:cNvPr>
          <p:cNvPicPr>
            <a:picLocks noChangeAspect="1"/>
          </p:cNvPicPr>
          <p:nvPr/>
        </p:nvPicPr>
        <p:blipFill>
          <a:blip r:embed="rId3"/>
          <a:stretch>
            <a:fillRect/>
          </a:stretch>
        </p:blipFill>
        <p:spPr>
          <a:xfrm>
            <a:off x="331271" y="1760922"/>
            <a:ext cx="1145191" cy="575093"/>
          </a:xfrm>
          <a:prstGeom prst="rect">
            <a:avLst/>
          </a:prstGeom>
        </p:spPr>
      </p:pic>
      <p:pic>
        <p:nvPicPr>
          <p:cNvPr id="7" name="Рисунок 6">
            <a:extLst>
              <a:ext uri="{FF2B5EF4-FFF2-40B4-BE49-F238E27FC236}">
                <a16:creationId xmlns:a16="http://schemas.microsoft.com/office/drawing/2014/main" id="{10E866FF-F616-4F09-AE31-71F94F04374A}"/>
              </a:ext>
            </a:extLst>
          </p:cNvPr>
          <p:cNvPicPr>
            <a:picLocks noChangeAspect="1"/>
          </p:cNvPicPr>
          <p:nvPr/>
        </p:nvPicPr>
        <p:blipFill>
          <a:blip r:embed="rId4"/>
          <a:stretch>
            <a:fillRect/>
          </a:stretch>
        </p:blipFill>
        <p:spPr>
          <a:xfrm>
            <a:off x="331271" y="2405542"/>
            <a:ext cx="1145192" cy="650731"/>
          </a:xfrm>
          <a:prstGeom prst="rect">
            <a:avLst/>
          </a:prstGeom>
        </p:spPr>
      </p:pic>
      <p:sp>
        <p:nvSpPr>
          <p:cNvPr id="8" name="TextBox 7">
            <a:extLst>
              <a:ext uri="{FF2B5EF4-FFF2-40B4-BE49-F238E27FC236}">
                <a16:creationId xmlns:a16="http://schemas.microsoft.com/office/drawing/2014/main" id="{65A4EC93-60BB-72B6-6C39-AF74EA23B800}"/>
              </a:ext>
            </a:extLst>
          </p:cNvPr>
          <p:cNvSpPr txBox="1"/>
          <p:nvPr/>
        </p:nvSpPr>
        <p:spPr>
          <a:xfrm>
            <a:off x="1476462" y="3112028"/>
            <a:ext cx="9412448" cy="276999"/>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2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Муниципальная программа «Обеспечение жильем молодых семей Анучинского муниципального округа» на 2020-2024гг</a:t>
            </a:r>
          </a:p>
        </p:txBody>
      </p:sp>
      <p:pic>
        <p:nvPicPr>
          <p:cNvPr id="9" name="Рисунок 8">
            <a:extLst>
              <a:ext uri="{FF2B5EF4-FFF2-40B4-BE49-F238E27FC236}">
                <a16:creationId xmlns:a16="http://schemas.microsoft.com/office/drawing/2014/main" id="{2947E616-C4F4-E88D-4A28-472DA71825B6}"/>
              </a:ext>
            </a:extLst>
          </p:cNvPr>
          <p:cNvPicPr>
            <a:picLocks noChangeAspect="1"/>
          </p:cNvPicPr>
          <p:nvPr/>
        </p:nvPicPr>
        <p:blipFill>
          <a:blip r:embed="rId5"/>
          <a:stretch>
            <a:fillRect/>
          </a:stretch>
        </p:blipFill>
        <p:spPr>
          <a:xfrm>
            <a:off x="272548" y="3389027"/>
            <a:ext cx="2202204" cy="1304362"/>
          </a:xfrm>
          <a:prstGeom prst="rect">
            <a:avLst/>
          </a:prstGeom>
        </p:spPr>
      </p:pic>
      <p:sp>
        <p:nvSpPr>
          <p:cNvPr id="10" name="TextBox 9">
            <a:extLst>
              <a:ext uri="{FF2B5EF4-FFF2-40B4-BE49-F238E27FC236}">
                <a16:creationId xmlns:a16="http://schemas.microsoft.com/office/drawing/2014/main" id="{33E5B5AF-D30A-DBE6-8CFA-20F302DAB2BC}"/>
              </a:ext>
            </a:extLst>
          </p:cNvPr>
          <p:cNvSpPr txBox="1"/>
          <p:nvPr/>
        </p:nvSpPr>
        <p:spPr>
          <a:xfrm>
            <a:off x="2474752" y="3306282"/>
            <a:ext cx="9237956" cy="830997"/>
          </a:xfrm>
          <a:prstGeom prst="rect">
            <a:avLst/>
          </a:prstGeom>
          <a:noFill/>
        </p:spPr>
        <p:txBody>
          <a:bodyPr wrap="square">
            <a:spAutoFit/>
          </a:bodyPr>
          <a:lstStyle/>
          <a:p>
            <a:pPr algn="just"/>
            <a:r>
              <a:rPr lang="ru-RU" sz="1200" dirty="0">
                <a:latin typeface="Times New Roman" panose="02020603050405020304" pitchFamily="18" charset="0"/>
                <a:cs typeface="Times New Roman" panose="02020603050405020304" pitchFamily="18" charset="0"/>
              </a:rPr>
              <a:t> Поддержка молодых семей при решении жилищной проблемы станет основой стабильных условий жизни для этой наиболее активной части населения, повлияет  на улучшение демографической ситуации в округе. Возможность решения жилищной проблемы создаст для молодежи стимулом к повышению качества трудовой деятельности, уровня квалификации в целях роста заработной платы.</a:t>
            </a:r>
          </a:p>
          <a:p>
            <a:pPr algn="just"/>
            <a:r>
              <a:rPr lang="ru-RU" sz="1200" dirty="0">
                <a:latin typeface="Times New Roman" panose="02020603050405020304" pitchFamily="18" charset="0"/>
                <a:cs typeface="Times New Roman" panose="02020603050405020304" pitchFamily="18" charset="0"/>
              </a:rPr>
              <a:t>Основное мероприятие данной программы – поддержка по обеспечению жильем граждан.</a:t>
            </a:r>
            <a:endParaRPr lang="ru-RU" sz="1100" dirty="0">
              <a:latin typeface="Times New Roman" panose="02020603050405020304" pitchFamily="18" charset="0"/>
              <a:cs typeface="Times New Roman" panose="02020603050405020304" pitchFamily="18" charset="0"/>
            </a:endParaRPr>
          </a:p>
        </p:txBody>
      </p:sp>
      <p:graphicFrame>
        <p:nvGraphicFramePr>
          <p:cNvPr id="11" name="Схема 10">
            <a:extLst>
              <a:ext uri="{FF2B5EF4-FFF2-40B4-BE49-F238E27FC236}">
                <a16:creationId xmlns:a16="http://schemas.microsoft.com/office/drawing/2014/main" id="{D0024A3E-49E4-C457-4344-0E679B67CFEC}"/>
              </a:ext>
            </a:extLst>
          </p:cNvPr>
          <p:cNvGraphicFramePr/>
          <p:nvPr>
            <p:extLst>
              <p:ext uri="{D42A27DB-BD31-4B8C-83A1-F6EECF244321}">
                <p14:modId xmlns:p14="http://schemas.microsoft.com/office/powerpoint/2010/main" val="1599396457"/>
              </p:ext>
            </p:extLst>
          </p:nvPr>
        </p:nvGraphicFramePr>
        <p:xfrm>
          <a:off x="2576258" y="4171388"/>
          <a:ext cx="9034943" cy="48789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12" name="Рисунок 11">
            <a:extLst>
              <a:ext uri="{FF2B5EF4-FFF2-40B4-BE49-F238E27FC236}">
                <a16:creationId xmlns:a16="http://schemas.microsoft.com/office/drawing/2014/main" id="{48158109-9B76-4597-2BBF-A6C84BDDD1EB}"/>
              </a:ext>
            </a:extLst>
          </p:cNvPr>
          <p:cNvPicPr>
            <a:picLocks noChangeAspect="1"/>
          </p:cNvPicPr>
          <p:nvPr/>
        </p:nvPicPr>
        <p:blipFill>
          <a:blip r:embed="rId11"/>
          <a:stretch>
            <a:fillRect/>
          </a:stretch>
        </p:blipFill>
        <p:spPr>
          <a:xfrm>
            <a:off x="272548" y="4970388"/>
            <a:ext cx="1937857" cy="1077855"/>
          </a:xfrm>
          <a:prstGeom prst="rect">
            <a:avLst/>
          </a:prstGeom>
        </p:spPr>
      </p:pic>
      <p:sp>
        <p:nvSpPr>
          <p:cNvPr id="13" name="TextBox 12">
            <a:extLst>
              <a:ext uri="{FF2B5EF4-FFF2-40B4-BE49-F238E27FC236}">
                <a16:creationId xmlns:a16="http://schemas.microsoft.com/office/drawing/2014/main" id="{A8DCFCA3-4897-B36C-7F5A-F8BCE50D94A6}"/>
              </a:ext>
            </a:extLst>
          </p:cNvPr>
          <p:cNvSpPr txBox="1"/>
          <p:nvPr/>
        </p:nvSpPr>
        <p:spPr>
          <a:xfrm>
            <a:off x="1997977" y="4792469"/>
            <a:ext cx="9412448" cy="276999"/>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2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Муниципальная программа «Социальная поддержка инвалидов Анучинского муниципального округа» на 2020-2024гг</a:t>
            </a:r>
          </a:p>
        </p:txBody>
      </p:sp>
      <p:sp>
        <p:nvSpPr>
          <p:cNvPr id="14" name="TextBox 13">
            <a:extLst>
              <a:ext uri="{FF2B5EF4-FFF2-40B4-BE49-F238E27FC236}">
                <a16:creationId xmlns:a16="http://schemas.microsoft.com/office/drawing/2014/main" id="{A0EE8DFC-8E6B-CAFB-EA48-F4FB1FC58B16}"/>
              </a:ext>
            </a:extLst>
          </p:cNvPr>
          <p:cNvSpPr txBox="1"/>
          <p:nvPr/>
        </p:nvSpPr>
        <p:spPr>
          <a:xfrm>
            <a:off x="2210405" y="5041356"/>
            <a:ext cx="9237956" cy="1200329"/>
          </a:xfrm>
          <a:prstGeom prst="rect">
            <a:avLst/>
          </a:prstGeom>
          <a:noFill/>
        </p:spPr>
        <p:txBody>
          <a:bodyPr wrap="square">
            <a:spAutoFit/>
          </a:bodyPr>
          <a:lstStyle/>
          <a:p>
            <a:pPr algn="just"/>
            <a:r>
              <a:rPr lang="ru-RU" sz="1200" dirty="0">
                <a:latin typeface="Times New Roman" panose="02020603050405020304" pitchFamily="18" charset="0"/>
                <a:cs typeface="Times New Roman" panose="02020603050405020304" pitchFamily="18" charset="0"/>
              </a:rPr>
              <a:t> Целью программы является создание правовых, экономических и социальных условий, способствующих интеграции инвалидов в общество и повышению уровня их жизни.</a:t>
            </a:r>
          </a:p>
          <a:p>
            <a:pPr algn="just"/>
            <a:r>
              <a:rPr lang="ru-RU" sz="1200" dirty="0">
                <a:latin typeface="Times New Roman" panose="02020603050405020304" pitchFamily="18" charset="0"/>
                <a:cs typeface="Times New Roman" panose="02020603050405020304" pitchFamily="18" charset="0"/>
              </a:rPr>
              <a:t>Достижение цели планируется обеспечить посредством реализации следующих мероприятий – социальная адаптация инвалидов, вовлечение в общественно-культурную и спортивную жизнь; оказание помощи в преодолении барьеров, препятствующих пользованию объектами и услугами, трудоустройство и занятость.</a:t>
            </a:r>
          </a:p>
          <a:p>
            <a:pPr algn="just"/>
            <a:r>
              <a:rPr lang="ru-RU" sz="1200" dirty="0">
                <a:latin typeface="Times New Roman" panose="02020603050405020304" pitchFamily="18" charset="0"/>
                <a:cs typeface="Times New Roman" panose="02020603050405020304" pitchFamily="18" charset="0"/>
              </a:rPr>
              <a:t>2023г – 83000 руб.; 2024г – 83000 руб.; 2025г – 83000 руб.</a:t>
            </a:r>
            <a:endParaRPr lang="ru-RU" sz="11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364426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A3C0C20D-03B5-63B6-2918-28782E94D0AE}"/>
              </a:ext>
            </a:extLst>
          </p:cNvPr>
          <p:cNvPicPr>
            <a:picLocks noChangeAspect="1"/>
          </p:cNvPicPr>
          <p:nvPr/>
        </p:nvPicPr>
        <p:blipFill>
          <a:blip r:embed="rId2"/>
          <a:stretch>
            <a:fillRect/>
          </a:stretch>
        </p:blipFill>
        <p:spPr>
          <a:xfrm>
            <a:off x="18287" y="0"/>
            <a:ext cx="12155425" cy="6858000"/>
          </a:xfrm>
          <a:prstGeom prst="rect">
            <a:avLst/>
          </a:prstGeom>
        </p:spPr>
      </p:pic>
      <p:graphicFrame>
        <p:nvGraphicFramePr>
          <p:cNvPr id="3" name="Схема 2">
            <a:extLst>
              <a:ext uri="{FF2B5EF4-FFF2-40B4-BE49-F238E27FC236}">
                <a16:creationId xmlns:a16="http://schemas.microsoft.com/office/drawing/2014/main" id="{F9B798FD-BB0A-0085-56B8-DD4798F2E3D4}"/>
              </a:ext>
            </a:extLst>
          </p:cNvPr>
          <p:cNvGraphicFramePr/>
          <p:nvPr>
            <p:extLst>
              <p:ext uri="{D42A27DB-BD31-4B8C-83A1-F6EECF244321}">
                <p14:modId xmlns:p14="http://schemas.microsoft.com/office/powerpoint/2010/main" val="771454039"/>
              </p:ext>
            </p:extLst>
          </p:nvPr>
        </p:nvGraphicFramePr>
        <p:xfrm>
          <a:off x="169643" y="451218"/>
          <a:ext cx="4201021" cy="31979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1746C480-CA7C-D431-1856-76E8FAC803FA}"/>
              </a:ext>
            </a:extLst>
          </p:cNvPr>
          <p:cNvSpPr txBox="1"/>
          <p:nvPr/>
        </p:nvSpPr>
        <p:spPr>
          <a:xfrm>
            <a:off x="2099485" y="134223"/>
            <a:ext cx="7371686" cy="461665"/>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2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Муниципальная программа «Развитие физической культуры, спорта и туризма в Анучинском муниципальном округе» на 2020-2024гг</a:t>
            </a:r>
          </a:p>
        </p:txBody>
      </p:sp>
      <p:sp>
        <p:nvSpPr>
          <p:cNvPr id="5" name="TextBox 4">
            <a:extLst>
              <a:ext uri="{FF2B5EF4-FFF2-40B4-BE49-F238E27FC236}">
                <a16:creationId xmlns:a16="http://schemas.microsoft.com/office/drawing/2014/main" id="{5069CC23-FB96-153A-AF2F-9D1941E058B5}"/>
              </a:ext>
            </a:extLst>
          </p:cNvPr>
          <p:cNvSpPr txBox="1"/>
          <p:nvPr/>
        </p:nvSpPr>
        <p:spPr>
          <a:xfrm>
            <a:off x="4462943" y="595888"/>
            <a:ext cx="7203911" cy="2139047"/>
          </a:xfrm>
          <a:prstGeom prst="rect">
            <a:avLst/>
          </a:prstGeom>
          <a:noFill/>
        </p:spPr>
        <p:txBody>
          <a:bodyPr wrap="square">
            <a:spAutoFit/>
          </a:bodyPr>
          <a:lstStyle/>
          <a:p>
            <a:pPr algn="just"/>
            <a:r>
              <a:rPr lang="ru-RU" sz="1100" dirty="0">
                <a:latin typeface="Times New Roman" panose="02020603050405020304" pitchFamily="18" charset="0"/>
                <a:cs typeface="Times New Roman" panose="02020603050405020304" pitchFamily="18" charset="0"/>
              </a:rPr>
              <a:t> Целью программы является развитие массовой физической культуры и спорта, внутреннего и внешнего туризма на территории округа.</a:t>
            </a:r>
          </a:p>
          <a:p>
            <a:pPr algn="just"/>
            <a:r>
              <a:rPr lang="ru-RU" sz="1100" dirty="0">
                <a:latin typeface="Times New Roman" panose="02020603050405020304" pitchFamily="18" charset="0"/>
                <a:cs typeface="Times New Roman" panose="02020603050405020304" pitchFamily="18" charset="0"/>
              </a:rPr>
              <a:t>Основные задачи программы:</a:t>
            </a:r>
          </a:p>
          <a:p>
            <a:pPr marL="171450" indent="-171450" algn="just">
              <a:buFontTx/>
              <a:buChar char="-"/>
            </a:pPr>
            <a:r>
              <a:rPr lang="ru-RU" sz="1100" dirty="0">
                <a:latin typeface="Times New Roman" panose="02020603050405020304" pitchFamily="18" charset="0"/>
                <a:cs typeface="Times New Roman" panose="02020603050405020304" pitchFamily="18" charset="0"/>
              </a:rPr>
              <a:t>создание условий для вовлечения различных групп населения округа к регулярным занятиям физической культурой и спортом;</a:t>
            </a:r>
          </a:p>
          <a:p>
            <a:pPr marL="171450" indent="-171450" algn="just">
              <a:buFontTx/>
              <a:buChar char="-"/>
            </a:pPr>
            <a:r>
              <a:rPr lang="ru-RU" sz="1100" dirty="0">
                <a:latin typeface="Times New Roman" panose="02020603050405020304" pitchFamily="18" charset="0"/>
                <a:cs typeface="Times New Roman" panose="02020603050405020304" pitchFamily="18" charset="0"/>
              </a:rPr>
              <a:t>укрепление материально – технической базы физической культуры и спорта;</a:t>
            </a:r>
          </a:p>
          <a:p>
            <a:pPr marL="171450" indent="-171450" algn="just">
              <a:buFontTx/>
              <a:buChar char="-"/>
            </a:pPr>
            <a:r>
              <a:rPr lang="ru-RU" sz="1100" dirty="0">
                <a:latin typeface="Times New Roman" panose="02020603050405020304" pitchFamily="18" charset="0"/>
                <a:cs typeface="Times New Roman" panose="02020603050405020304" pitchFamily="18" charset="0"/>
              </a:rPr>
              <a:t>увеличение численности занимающихся физической культурой и спортом;</a:t>
            </a:r>
          </a:p>
          <a:p>
            <a:pPr marL="171450" indent="-171450" algn="just">
              <a:buFontTx/>
              <a:buChar char="-"/>
            </a:pPr>
            <a:r>
              <a:rPr lang="ru-RU" sz="1100" dirty="0">
                <a:latin typeface="Times New Roman" panose="02020603050405020304" pitchFamily="18" charset="0"/>
                <a:cs typeface="Times New Roman" panose="02020603050405020304" pitchFamily="18" charset="0"/>
              </a:rPr>
              <a:t>целенаправленная пропаганда физической культуры и формирование здорового образ жизни;</a:t>
            </a:r>
          </a:p>
          <a:p>
            <a:pPr marL="171450" indent="-171450" algn="just">
              <a:buFontTx/>
              <a:buChar char="-"/>
            </a:pPr>
            <a:r>
              <a:rPr lang="ru-RU" sz="1100" dirty="0">
                <a:latin typeface="Times New Roman" panose="02020603050405020304" pitchFamily="18" charset="0"/>
                <a:cs typeface="Times New Roman" panose="02020603050405020304" pitchFamily="18" charset="0"/>
              </a:rPr>
              <a:t>качество подготовки – спортивных резервов и команд по игровым видам спорта;</a:t>
            </a:r>
          </a:p>
          <a:p>
            <a:pPr marL="171450" indent="-171450" algn="just">
              <a:buFontTx/>
              <a:buChar char="-"/>
            </a:pPr>
            <a:r>
              <a:rPr lang="ru-RU" sz="1100" dirty="0">
                <a:latin typeface="Times New Roman" panose="02020603050405020304" pitchFamily="18" charset="0"/>
                <a:cs typeface="Times New Roman" panose="02020603050405020304" pitchFamily="18" charset="0"/>
              </a:rPr>
              <a:t>создание условий для системного развития секторов делового, экологического, культурно-исторического, сельского, развлекательного туризма;</a:t>
            </a:r>
          </a:p>
          <a:p>
            <a:pPr marL="171450" indent="-171450" algn="just">
              <a:buFontTx/>
              <a:buChar char="-"/>
            </a:pPr>
            <a:r>
              <a:rPr lang="ru-RU" sz="1100" dirty="0">
                <a:latin typeface="Times New Roman" panose="02020603050405020304" pitchFamily="18" charset="0"/>
                <a:cs typeface="Times New Roman" panose="02020603050405020304" pitchFamily="18" charset="0"/>
              </a:rPr>
              <a:t>развитие инфраструктуры в сфере физической культуры и спорта.</a:t>
            </a:r>
          </a:p>
        </p:txBody>
      </p:sp>
      <p:graphicFrame>
        <p:nvGraphicFramePr>
          <p:cNvPr id="6" name="Таблица 6">
            <a:extLst>
              <a:ext uri="{FF2B5EF4-FFF2-40B4-BE49-F238E27FC236}">
                <a16:creationId xmlns:a16="http://schemas.microsoft.com/office/drawing/2014/main" id="{190EE4EA-1FE3-1F4E-8738-421E5AF9D51C}"/>
              </a:ext>
            </a:extLst>
          </p:cNvPr>
          <p:cNvGraphicFramePr>
            <a:graphicFrameLocks noGrp="1"/>
          </p:cNvGraphicFramePr>
          <p:nvPr>
            <p:extLst>
              <p:ext uri="{D42A27DB-BD31-4B8C-83A1-F6EECF244321}">
                <p14:modId xmlns:p14="http://schemas.microsoft.com/office/powerpoint/2010/main" val="691465136"/>
              </p:ext>
            </p:extLst>
          </p:nvPr>
        </p:nvGraphicFramePr>
        <p:xfrm>
          <a:off x="254820" y="3966206"/>
          <a:ext cx="5302700" cy="1224280"/>
        </p:xfrm>
        <a:graphic>
          <a:graphicData uri="http://schemas.openxmlformats.org/drawingml/2006/table">
            <a:tbl>
              <a:tblPr firstRow="1" bandRow="1">
                <a:tableStyleId>{C4B1156A-380E-4F78-BDF5-A606A8083BF9}</a:tableStyleId>
              </a:tblPr>
              <a:tblGrid>
                <a:gridCol w="2366460">
                  <a:extLst>
                    <a:ext uri="{9D8B030D-6E8A-4147-A177-3AD203B41FA5}">
                      <a16:colId xmlns:a16="http://schemas.microsoft.com/office/drawing/2014/main" val="2593733758"/>
                    </a:ext>
                  </a:extLst>
                </a:gridCol>
                <a:gridCol w="995680">
                  <a:extLst>
                    <a:ext uri="{9D8B030D-6E8A-4147-A177-3AD203B41FA5}">
                      <a16:colId xmlns:a16="http://schemas.microsoft.com/office/drawing/2014/main" val="1943753513"/>
                    </a:ext>
                  </a:extLst>
                </a:gridCol>
                <a:gridCol w="1036320">
                  <a:extLst>
                    <a:ext uri="{9D8B030D-6E8A-4147-A177-3AD203B41FA5}">
                      <a16:colId xmlns:a16="http://schemas.microsoft.com/office/drawing/2014/main" val="51269218"/>
                    </a:ext>
                  </a:extLst>
                </a:gridCol>
                <a:gridCol w="904240">
                  <a:extLst>
                    <a:ext uri="{9D8B030D-6E8A-4147-A177-3AD203B41FA5}">
                      <a16:colId xmlns:a16="http://schemas.microsoft.com/office/drawing/2014/main" val="3144833473"/>
                    </a:ext>
                  </a:extLst>
                </a:gridCol>
              </a:tblGrid>
              <a:tr h="370840">
                <a:tc>
                  <a:txBody>
                    <a:bodyPr/>
                    <a:lstStyle/>
                    <a:p>
                      <a:endParaRPr lang="ru-RU" sz="11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tc>
                <a:tc>
                  <a:txBody>
                    <a:bodyPr/>
                    <a:lstStyle/>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2023г</a:t>
                      </a:r>
                    </a:p>
                  </a:txBody>
                  <a:tcPr/>
                </a:tc>
                <a:tc>
                  <a:txBody>
                    <a:bodyPr/>
                    <a:lstStyle/>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2024г</a:t>
                      </a:r>
                    </a:p>
                  </a:txBody>
                  <a:tcPr/>
                </a:tc>
                <a:tc>
                  <a:txBody>
                    <a:bodyPr/>
                    <a:lstStyle/>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2025г</a:t>
                      </a:r>
                    </a:p>
                  </a:txBody>
                  <a:tcPr/>
                </a:tc>
                <a:extLst>
                  <a:ext uri="{0D108BD9-81ED-4DB2-BD59-A6C34878D82A}">
                    <a16:rowId xmlns:a16="http://schemas.microsoft.com/office/drawing/2014/main" val="2072727446"/>
                  </a:ext>
                </a:extLst>
              </a:tr>
              <a:tr h="370840">
                <a:tc>
                  <a:txBody>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Подпрограмма «Развитие физической культуры и спорта»</a:t>
                      </a:r>
                    </a:p>
                  </a:txBody>
                  <a:tcPr/>
                </a:tc>
                <a:tc>
                  <a:txBody>
                    <a:bodyPr/>
                    <a:lstStyle/>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1522775</a:t>
                      </a:r>
                    </a:p>
                  </a:txBody>
                  <a:tcPr/>
                </a:tc>
                <a:tc>
                  <a:txBody>
                    <a:bodyPr/>
                    <a:lstStyle/>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1043000</a:t>
                      </a:r>
                    </a:p>
                  </a:txBody>
                  <a:tcPr/>
                </a:tc>
                <a:tc>
                  <a:txBody>
                    <a:bodyPr/>
                    <a:lstStyle/>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1043000</a:t>
                      </a:r>
                    </a:p>
                  </a:txBody>
                  <a:tcPr/>
                </a:tc>
                <a:extLst>
                  <a:ext uri="{0D108BD9-81ED-4DB2-BD59-A6C34878D82A}">
                    <a16:rowId xmlns:a16="http://schemas.microsoft.com/office/drawing/2014/main" val="3733125611"/>
                  </a:ext>
                </a:extLst>
              </a:tr>
              <a:tr h="370840">
                <a:tc>
                  <a:txBody>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Подпрограмма «Развитие внутреннего и въездного туризма»</a:t>
                      </a:r>
                    </a:p>
                  </a:txBody>
                  <a:tcPr/>
                </a:tc>
                <a:tc>
                  <a:txBody>
                    <a:bodyPr/>
                    <a:lstStyle/>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100000</a:t>
                      </a:r>
                    </a:p>
                  </a:txBody>
                  <a:tcPr/>
                </a:tc>
                <a:tc>
                  <a:txBody>
                    <a:bodyPr/>
                    <a:lstStyle/>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100000</a:t>
                      </a:r>
                    </a:p>
                  </a:txBody>
                  <a:tcPr/>
                </a:tc>
                <a:tc>
                  <a:txBody>
                    <a:bodyPr/>
                    <a:lstStyle/>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100000</a:t>
                      </a:r>
                    </a:p>
                  </a:txBody>
                  <a:tcPr/>
                </a:tc>
                <a:extLst>
                  <a:ext uri="{0D108BD9-81ED-4DB2-BD59-A6C34878D82A}">
                    <a16:rowId xmlns:a16="http://schemas.microsoft.com/office/drawing/2014/main" val="3155652766"/>
                  </a:ext>
                </a:extLst>
              </a:tr>
            </a:tbl>
          </a:graphicData>
        </a:graphic>
      </p:graphicFrame>
      <p:graphicFrame>
        <p:nvGraphicFramePr>
          <p:cNvPr id="9" name="Диаграмма 8">
            <a:extLst>
              <a:ext uri="{FF2B5EF4-FFF2-40B4-BE49-F238E27FC236}">
                <a16:creationId xmlns:a16="http://schemas.microsoft.com/office/drawing/2014/main" id="{2EC5E087-6C46-7C8B-7135-F77BBEAB8A81}"/>
              </a:ext>
            </a:extLst>
          </p:cNvPr>
          <p:cNvGraphicFramePr/>
          <p:nvPr>
            <p:extLst>
              <p:ext uri="{D42A27DB-BD31-4B8C-83A1-F6EECF244321}">
                <p14:modId xmlns:p14="http://schemas.microsoft.com/office/powerpoint/2010/main" val="2408330475"/>
              </p:ext>
            </p:extLst>
          </p:nvPr>
        </p:nvGraphicFramePr>
        <p:xfrm>
          <a:off x="6042572" y="2734935"/>
          <a:ext cx="5894608" cy="3988842"/>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8211140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E52677F9-FB59-FAC7-EEAC-828AF07E6739}"/>
              </a:ext>
            </a:extLst>
          </p:cNvPr>
          <p:cNvPicPr>
            <a:picLocks noChangeAspect="1"/>
          </p:cNvPicPr>
          <p:nvPr/>
        </p:nvPicPr>
        <p:blipFill>
          <a:blip r:embed="rId2"/>
          <a:stretch>
            <a:fillRect/>
          </a:stretch>
        </p:blipFill>
        <p:spPr>
          <a:xfrm>
            <a:off x="18287" y="0"/>
            <a:ext cx="12155425" cy="6858000"/>
          </a:xfrm>
          <a:prstGeom prst="rect">
            <a:avLst/>
          </a:prstGeom>
        </p:spPr>
      </p:pic>
      <p:sp>
        <p:nvSpPr>
          <p:cNvPr id="3" name="TextBox 2">
            <a:extLst>
              <a:ext uri="{FF2B5EF4-FFF2-40B4-BE49-F238E27FC236}">
                <a16:creationId xmlns:a16="http://schemas.microsoft.com/office/drawing/2014/main" id="{9E40BE36-1622-F2EC-3603-B5B77559DEA0}"/>
              </a:ext>
            </a:extLst>
          </p:cNvPr>
          <p:cNvSpPr txBox="1"/>
          <p:nvPr/>
        </p:nvSpPr>
        <p:spPr>
          <a:xfrm>
            <a:off x="2099485" y="134223"/>
            <a:ext cx="7371686" cy="461665"/>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2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Муниципальная программа «Комплексные меры по противодействию экстремизму, терроризму, правонарушениям и наркомании в Анучинском муниципальном округе» на 2020-2024гг</a:t>
            </a:r>
          </a:p>
        </p:txBody>
      </p:sp>
      <p:pic>
        <p:nvPicPr>
          <p:cNvPr id="14" name="Рисунок 13">
            <a:extLst>
              <a:ext uri="{FF2B5EF4-FFF2-40B4-BE49-F238E27FC236}">
                <a16:creationId xmlns:a16="http://schemas.microsoft.com/office/drawing/2014/main" id="{D3BC62A3-EC24-7C64-1DDA-7B327CAADCD2}"/>
              </a:ext>
            </a:extLst>
          </p:cNvPr>
          <p:cNvPicPr>
            <a:picLocks noChangeAspect="1"/>
          </p:cNvPicPr>
          <p:nvPr/>
        </p:nvPicPr>
        <p:blipFill>
          <a:blip r:embed="rId3"/>
          <a:stretch>
            <a:fillRect/>
          </a:stretch>
        </p:blipFill>
        <p:spPr>
          <a:xfrm>
            <a:off x="192948" y="1785367"/>
            <a:ext cx="1359018" cy="987279"/>
          </a:xfrm>
          <a:prstGeom prst="rect">
            <a:avLst/>
          </a:prstGeom>
        </p:spPr>
      </p:pic>
      <p:sp>
        <p:nvSpPr>
          <p:cNvPr id="15" name="TextBox 14">
            <a:extLst>
              <a:ext uri="{FF2B5EF4-FFF2-40B4-BE49-F238E27FC236}">
                <a16:creationId xmlns:a16="http://schemas.microsoft.com/office/drawing/2014/main" id="{557D15E0-0AA3-0479-A9FC-0A989D0D20C8}"/>
              </a:ext>
            </a:extLst>
          </p:cNvPr>
          <p:cNvSpPr txBox="1"/>
          <p:nvPr/>
        </p:nvSpPr>
        <p:spPr>
          <a:xfrm>
            <a:off x="192948" y="508094"/>
            <a:ext cx="11828476" cy="1277273"/>
          </a:xfrm>
          <a:prstGeom prst="rect">
            <a:avLst/>
          </a:prstGeom>
          <a:noFill/>
        </p:spPr>
        <p:txBody>
          <a:bodyPr wrap="square">
            <a:spAutoFit/>
          </a:bodyPr>
          <a:lstStyle/>
          <a:p>
            <a:pPr algn="just"/>
            <a:r>
              <a:rPr lang="ru-RU" sz="1100" dirty="0">
                <a:latin typeface="Times New Roman" panose="02020603050405020304" pitchFamily="18" charset="0"/>
                <a:cs typeface="Times New Roman" panose="02020603050405020304" pitchFamily="18" charset="0"/>
              </a:rPr>
              <a:t> Целью программы является обеспечение общественной безопасности населения на территории округа.</a:t>
            </a:r>
          </a:p>
          <a:p>
            <a:pPr algn="just"/>
            <a:r>
              <a:rPr lang="ru-RU" sz="1100" dirty="0">
                <a:latin typeface="Times New Roman" panose="02020603050405020304" pitchFamily="18" charset="0"/>
                <a:cs typeface="Times New Roman" panose="02020603050405020304" pitchFamily="18" charset="0"/>
              </a:rPr>
              <a:t>Основные задачи программы:</a:t>
            </a:r>
          </a:p>
          <a:p>
            <a:pPr marL="171450" indent="-171450" algn="just">
              <a:buFontTx/>
              <a:buChar char="-"/>
            </a:pPr>
            <a:r>
              <a:rPr lang="ru-RU" sz="1100" dirty="0">
                <a:latin typeface="Times New Roman" panose="02020603050405020304" pitchFamily="18" charset="0"/>
                <a:cs typeface="Times New Roman" panose="02020603050405020304" pitchFamily="18" charset="0"/>
              </a:rPr>
              <a:t>Совершенствование системы профилактики правонарушений;</a:t>
            </a:r>
          </a:p>
          <a:p>
            <a:pPr marL="171450" indent="-171450" algn="just">
              <a:buFontTx/>
              <a:buChar char="-"/>
            </a:pPr>
            <a:r>
              <a:rPr lang="ru-RU" sz="1100" dirty="0">
                <a:latin typeface="Times New Roman" panose="02020603050405020304" pitchFamily="18" charset="0"/>
                <a:cs typeface="Times New Roman" panose="02020603050405020304" pitchFamily="18" charset="0"/>
              </a:rPr>
              <a:t>Снижение незаконного потребления наркотических средств и психотропных веществ на территории округа;</a:t>
            </a:r>
          </a:p>
          <a:p>
            <a:pPr marL="171450" indent="-171450" algn="just">
              <a:buFontTx/>
              <a:buChar char="-"/>
            </a:pPr>
            <a:r>
              <a:rPr lang="ru-RU" sz="1100" dirty="0">
                <a:latin typeface="Times New Roman" panose="02020603050405020304" pitchFamily="18" charset="0"/>
                <a:cs typeface="Times New Roman" panose="02020603050405020304" pitchFamily="18" charset="0"/>
              </a:rPr>
              <a:t>Распространение норм и установок толерантного сознания и поведения, формирование уважительного отношения к этнокультурным и конфессиональным различиям;</a:t>
            </a:r>
          </a:p>
          <a:p>
            <a:pPr marL="171450" indent="-171450" algn="just">
              <a:buFontTx/>
              <a:buChar char="-"/>
            </a:pPr>
            <a:r>
              <a:rPr lang="ru-RU" sz="1100" dirty="0">
                <a:latin typeface="Times New Roman" panose="02020603050405020304" pitchFamily="18" charset="0"/>
                <a:cs typeface="Times New Roman" panose="02020603050405020304" pitchFamily="18" charset="0"/>
              </a:rPr>
              <a:t>Создание безопасной информационно-образовательной среды для обеспечения, сохранения и укрепления нравственного, физического, психологического и социального здоровья населения;</a:t>
            </a:r>
          </a:p>
          <a:p>
            <a:pPr marL="171450" indent="-171450" algn="just">
              <a:buFontTx/>
              <a:buChar char="-"/>
            </a:pPr>
            <a:r>
              <a:rPr lang="ru-RU" sz="1100" dirty="0">
                <a:latin typeface="Times New Roman" panose="02020603050405020304" pitchFamily="18" charset="0"/>
                <a:cs typeface="Times New Roman" panose="02020603050405020304" pitchFamily="18" charset="0"/>
              </a:rPr>
              <a:t>Информационно-пропагандистское противодействие экстремистским и террористическим проявлениям, профилактика правонарушений.</a:t>
            </a:r>
          </a:p>
        </p:txBody>
      </p:sp>
      <p:sp>
        <p:nvSpPr>
          <p:cNvPr id="16" name="TextBox 15">
            <a:extLst>
              <a:ext uri="{FF2B5EF4-FFF2-40B4-BE49-F238E27FC236}">
                <a16:creationId xmlns:a16="http://schemas.microsoft.com/office/drawing/2014/main" id="{3E4CAE0F-5EB1-949F-AA53-E8D8E6C645C0}"/>
              </a:ext>
            </a:extLst>
          </p:cNvPr>
          <p:cNvSpPr txBox="1"/>
          <p:nvPr/>
        </p:nvSpPr>
        <p:spPr>
          <a:xfrm>
            <a:off x="1551967" y="1785367"/>
            <a:ext cx="2454982" cy="938719"/>
          </a:xfrm>
          <a:prstGeom prst="rect">
            <a:avLst/>
          </a:prstGeom>
          <a:noFill/>
        </p:spPr>
        <p:txBody>
          <a:bodyPr wrap="square" rtlCol="0">
            <a:spAutoFit/>
          </a:bodyPr>
          <a:lstStyle/>
          <a:p>
            <a:r>
              <a:rPr lang="ru-RU" sz="1100" dirty="0">
                <a:latin typeface="Times New Roman" panose="02020603050405020304" pitchFamily="18" charset="0"/>
                <a:cs typeface="Times New Roman" panose="02020603050405020304" pitchFamily="18" charset="0"/>
              </a:rPr>
              <a:t>Подпрограмма «Профилактика наркомании, незаконного потребления наркотических и психотропных веществ»</a:t>
            </a:r>
          </a:p>
          <a:p>
            <a:r>
              <a:rPr lang="ru-RU" sz="1100" dirty="0">
                <a:latin typeface="Times New Roman" panose="02020603050405020304" pitchFamily="18" charset="0"/>
                <a:cs typeface="Times New Roman" panose="02020603050405020304" pitchFamily="18" charset="0"/>
              </a:rPr>
              <a:t>2023г – 2025г по 35000 руб. ежегодно</a:t>
            </a:r>
          </a:p>
        </p:txBody>
      </p:sp>
      <p:pic>
        <p:nvPicPr>
          <p:cNvPr id="18" name="Рисунок 17">
            <a:extLst>
              <a:ext uri="{FF2B5EF4-FFF2-40B4-BE49-F238E27FC236}">
                <a16:creationId xmlns:a16="http://schemas.microsoft.com/office/drawing/2014/main" id="{F35AF858-0501-34F3-34BC-374F3289AE9E}"/>
              </a:ext>
            </a:extLst>
          </p:cNvPr>
          <p:cNvPicPr>
            <a:picLocks noChangeAspect="1"/>
          </p:cNvPicPr>
          <p:nvPr/>
        </p:nvPicPr>
        <p:blipFill>
          <a:blip r:embed="rId4"/>
          <a:stretch>
            <a:fillRect/>
          </a:stretch>
        </p:blipFill>
        <p:spPr>
          <a:xfrm>
            <a:off x="4037440" y="1799821"/>
            <a:ext cx="1597907" cy="987279"/>
          </a:xfrm>
          <a:prstGeom prst="rect">
            <a:avLst/>
          </a:prstGeom>
        </p:spPr>
      </p:pic>
      <p:sp>
        <p:nvSpPr>
          <p:cNvPr id="19" name="TextBox 18">
            <a:extLst>
              <a:ext uri="{FF2B5EF4-FFF2-40B4-BE49-F238E27FC236}">
                <a16:creationId xmlns:a16="http://schemas.microsoft.com/office/drawing/2014/main" id="{55DA431A-5DC9-4840-F18C-DDB2237E887E}"/>
              </a:ext>
            </a:extLst>
          </p:cNvPr>
          <p:cNvSpPr txBox="1"/>
          <p:nvPr/>
        </p:nvSpPr>
        <p:spPr>
          <a:xfrm>
            <a:off x="5665838" y="1805295"/>
            <a:ext cx="1968144" cy="938719"/>
          </a:xfrm>
          <a:prstGeom prst="rect">
            <a:avLst/>
          </a:prstGeom>
          <a:noFill/>
        </p:spPr>
        <p:txBody>
          <a:bodyPr wrap="square" rtlCol="0">
            <a:spAutoFit/>
          </a:bodyPr>
          <a:lstStyle/>
          <a:p>
            <a:r>
              <a:rPr lang="ru-RU" sz="1100" dirty="0">
                <a:latin typeface="Times New Roman" panose="02020603050405020304" pitchFamily="18" charset="0"/>
                <a:cs typeface="Times New Roman" panose="02020603050405020304" pitchFamily="18" charset="0"/>
              </a:rPr>
              <a:t>Подпрограмма «Профилактика экстремизма и терроризма»</a:t>
            </a:r>
          </a:p>
          <a:p>
            <a:r>
              <a:rPr lang="ru-RU" sz="1100" dirty="0">
                <a:latin typeface="Times New Roman" panose="02020603050405020304" pitchFamily="18" charset="0"/>
                <a:cs typeface="Times New Roman" panose="02020603050405020304" pitchFamily="18" charset="0"/>
              </a:rPr>
              <a:t>2023 - 2025г по 30400 руб. ежегодно</a:t>
            </a:r>
          </a:p>
        </p:txBody>
      </p:sp>
      <p:pic>
        <p:nvPicPr>
          <p:cNvPr id="21" name="Рисунок 20">
            <a:extLst>
              <a:ext uri="{FF2B5EF4-FFF2-40B4-BE49-F238E27FC236}">
                <a16:creationId xmlns:a16="http://schemas.microsoft.com/office/drawing/2014/main" id="{6B4512F6-51FB-27F4-257A-FB66825985A8}"/>
              </a:ext>
            </a:extLst>
          </p:cNvPr>
          <p:cNvPicPr>
            <a:picLocks noChangeAspect="1"/>
          </p:cNvPicPr>
          <p:nvPr/>
        </p:nvPicPr>
        <p:blipFill>
          <a:blip r:embed="rId5"/>
          <a:stretch>
            <a:fillRect/>
          </a:stretch>
        </p:blipFill>
        <p:spPr>
          <a:xfrm>
            <a:off x="7793372" y="1802214"/>
            <a:ext cx="1241570" cy="984886"/>
          </a:xfrm>
          <a:prstGeom prst="rect">
            <a:avLst/>
          </a:prstGeom>
        </p:spPr>
      </p:pic>
      <p:sp>
        <p:nvSpPr>
          <p:cNvPr id="22" name="TextBox 21">
            <a:extLst>
              <a:ext uri="{FF2B5EF4-FFF2-40B4-BE49-F238E27FC236}">
                <a16:creationId xmlns:a16="http://schemas.microsoft.com/office/drawing/2014/main" id="{86530A9A-19B3-8499-1465-EB59B4EE2B82}"/>
              </a:ext>
            </a:extLst>
          </p:cNvPr>
          <p:cNvSpPr txBox="1"/>
          <p:nvPr/>
        </p:nvSpPr>
        <p:spPr>
          <a:xfrm>
            <a:off x="9123499" y="1799821"/>
            <a:ext cx="2765425" cy="600164"/>
          </a:xfrm>
          <a:prstGeom prst="rect">
            <a:avLst/>
          </a:prstGeom>
          <a:noFill/>
        </p:spPr>
        <p:txBody>
          <a:bodyPr wrap="square" rtlCol="0">
            <a:spAutoFit/>
          </a:bodyPr>
          <a:lstStyle/>
          <a:p>
            <a:r>
              <a:rPr lang="ru-RU" sz="1100" dirty="0">
                <a:latin typeface="Times New Roman" panose="02020603050405020304" pitchFamily="18" charset="0"/>
                <a:cs typeface="Times New Roman" panose="02020603050405020304" pitchFamily="18" charset="0"/>
              </a:rPr>
              <a:t>Подпрограмма «Профилактика правонарушений»</a:t>
            </a:r>
          </a:p>
          <a:p>
            <a:r>
              <a:rPr lang="ru-RU" sz="1100" dirty="0">
                <a:latin typeface="Times New Roman" panose="02020603050405020304" pitchFamily="18" charset="0"/>
                <a:cs typeface="Times New Roman" panose="02020603050405020304" pitchFamily="18" charset="0"/>
              </a:rPr>
              <a:t>2021г –2025г по 15000 руб. ежегодно</a:t>
            </a:r>
          </a:p>
        </p:txBody>
      </p:sp>
      <p:pic>
        <p:nvPicPr>
          <p:cNvPr id="23" name="Рисунок 22">
            <a:extLst>
              <a:ext uri="{FF2B5EF4-FFF2-40B4-BE49-F238E27FC236}">
                <a16:creationId xmlns:a16="http://schemas.microsoft.com/office/drawing/2014/main" id="{FC70E9B0-A7E9-202C-AAC5-2AC924FA3AC7}"/>
              </a:ext>
            </a:extLst>
          </p:cNvPr>
          <p:cNvPicPr>
            <a:picLocks noChangeAspect="1"/>
          </p:cNvPicPr>
          <p:nvPr/>
        </p:nvPicPr>
        <p:blipFill>
          <a:blip r:embed="rId6"/>
          <a:stretch>
            <a:fillRect/>
          </a:stretch>
        </p:blipFill>
        <p:spPr>
          <a:xfrm>
            <a:off x="369114" y="3420475"/>
            <a:ext cx="2112628" cy="1584471"/>
          </a:xfrm>
          <a:prstGeom prst="rect">
            <a:avLst/>
          </a:prstGeom>
        </p:spPr>
      </p:pic>
      <p:sp>
        <p:nvSpPr>
          <p:cNvPr id="4" name="TextBox 3">
            <a:extLst>
              <a:ext uri="{FF2B5EF4-FFF2-40B4-BE49-F238E27FC236}">
                <a16:creationId xmlns:a16="http://schemas.microsoft.com/office/drawing/2014/main" id="{5E4EB4FD-95FB-CFBF-D4C6-A9439479421A}"/>
              </a:ext>
            </a:extLst>
          </p:cNvPr>
          <p:cNvSpPr txBox="1"/>
          <p:nvPr/>
        </p:nvSpPr>
        <p:spPr>
          <a:xfrm>
            <a:off x="2099484" y="3062640"/>
            <a:ext cx="7707245" cy="461665"/>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2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Муниципальная программа «</a:t>
            </a:r>
            <a:r>
              <a:rPr lang="ru-RU" sz="1200" b="1" dirty="0">
                <a:solidFill>
                  <a:srgbClr val="070B5D"/>
                </a:solidFill>
                <a:latin typeface="Times New Roman" panose="02020603050405020304" pitchFamily="18" charset="0"/>
                <a:cs typeface="Times New Roman" panose="02020603050405020304" pitchFamily="18" charset="0"/>
              </a:rPr>
              <a:t>Противодействие коррупции в органах местного самоуправления</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2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 в Анучинском муниципальном округе» на 2020-2024гг</a:t>
            </a:r>
          </a:p>
        </p:txBody>
      </p:sp>
      <p:sp>
        <p:nvSpPr>
          <p:cNvPr id="5" name="TextBox 4">
            <a:extLst>
              <a:ext uri="{FF2B5EF4-FFF2-40B4-BE49-F238E27FC236}">
                <a16:creationId xmlns:a16="http://schemas.microsoft.com/office/drawing/2014/main" id="{A9689386-D0C2-9984-F919-B49304D96691}"/>
              </a:ext>
            </a:extLst>
          </p:cNvPr>
          <p:cNvSpPr txBox="1"/>
          <p:nvPr/>
        </p:nvSpPr>
        <p:spPr>
          <a:xfrm>
            <a:off x="2541865" y="3631092"/>
            <a:ext cx="9347060" cy="1785104"/>
          </a:xfrm>
          <a:prstGeom prst="rect">
            <a:avLst/>
          </a:prstGeom>
          <a:noFill/>
        </p:spPr>
        <p:txBody>
          <a:bodyPr wrap="square">
            <a:spAutoFit/>
          </a:bodyPr>
          <a:lstStyle/>
          <a:p>
            <a:pPr algn="just"/>
            <a:r>
              <a:rPr lang="ru-RU" sz="1100" dirty="0">
                <a:latin typeface="Times New Roman" panose="02020603050405020304" pitchFamily="18" charset="0"/>
                <a:cs typeface="Times New Roman" panose="02020603050405020304" pitchFamily="18" charset="0"/>
              </a:rPr>
              <a:t> Целью программы - предотвращение коррупции в органах местного самоуправления округа</a:t>
            </a:r>
          </a:p>
          <a:p>
            <a:pPr algn="just"/>
            <a:r>
              <a:rPr lang="ru-RU" sz="1100" dirty="0">
                <a:latin typeface="Times New Roman" panose="02020603050405020304" pitchFamily="18" charset="0"/>
                <a:cs typeface="Times New Roman" panose="02020603050405020304" pitchFamily="18" charset="0"/>
              </a:rPr>
              <a:t> Для успешного достижения поставленной цели предполагается решение следующих задач:</a:t>
            </a:r>
          </a:p>
          <a:p>
            <a:pPr algn="just"/>
            <a:r>
              <a:rPr lang="ru-RU" sz="1100" dirty="0">
                <a:latin typeface="Times New Roman" panose="02020603050405020304" pitchFamily="18" charset="0"/>
                <a:cs typeface="Times New Roman" panose="02020603050405020304" pitchFamily="18" charset="0"/>
              </a:rPr>
              <a:t> - обеспечение правовых и организационных мер, направленных на предупреждение, выявление и последующее устранение причин коррупции;</a:t>
            </a:r>
          </a:p>
          <a:p>
            <a:pPr algn="just"/>
            <a:r>
              <a:rPr lang="ru-RU" sz="1100" dirty="0">
                <a:latin typeface="Times New Roman" panose="02020603050405020304" pitchFamily="18" charset="0"/>
                <a:cs typeface="Times New Roman" panose="02020603050405020304" pitchFamily="18" charset="0"/>
              </a:rPr>
              <a:t> - снижение административных барьеров при предоставлении органами местного самоуправления округа муниципальных услуг;</a:t>
            </a:r>
          </a:p>
          <a:p>
            <a:pPr algn="just"/>
            <a:r>
              <a:rPr lang="ru-RU" sz="1100" dirty="0">
                <a:latin typeface="Times New Roman" panose="02020603050405020304" pitchFamily="18" charset="0"/>
                <a:cs typeface="Times New Roman" panose="02020603050405020304" pitchFamily="18" charset="0"/>
              </a:rPr>
              <a:t> - совершенствование механизма контроля соблюдения ограничений и запретов, связанных с прохождением муниципальной службы;</a:t>
            </a:r>
          </a:p>
          <a:p>
            <a:pPr algn="just"/>
            <a:r>
              <a:rPr lang="ru-RU" sz="1100" dirty="0">
                <a:latin typeface="Times New Roman" panose="02020603050405020304" pitchFamily="18" charset="0"/>
                <a:cs typeface="Times New Roman" panose="02020603050405020304" pitchFamily="18" charset="0"/>
              </a:rPr>
              <a:t> - обеспечение открытости, гласности и прозрачности при осуществлении закупок товаров, работ, услуг для обеспечения муниципальных нужд;</a:t>
            </a:r>
          </a:p>
          <a:p>
            <a:pPr marL="171450" indent="-171450" algn="just">
              <a:buFontTx/>
              <a:buChar char="-"/>
            </a:pPr>
            <a:r>
              <a:rPr lang="ru-RU" sz="1100" dirty="0">
                <a:latin typeface="Times New Roman" panose="02020603050405020304" pitchFamily="18" charset="0"/>
                <a:cs typeface="Times New Roman" panose="02020603050405020304" pitchFamily="18" charset="0"/>
              </a:rPr>
              <a:t>формирование антикоррупционного общественного сознания, нетерпимого отношения к проявлениям коррупции;</a:t>
            </a:r>
          </a:p>
          <a:p>
            <a:pPr marL="171450" indent="-171450" algn="just">
              <a:buFontTx/>
              <a:buChar char="-"/>
            </a:pPr>
            <a:r>
              <a:rPr lang="ru-RU" sz="1100" dirty="0">
                <a:latin typeface="Times New Roman" panose="02020603050405020304" pitchFamily="18" charset="0"/>
                <a:cs typeface="Times New Roman" panose="02020603050405020304" pitchFamily="18" charset="0"/>
              </a:rPr>
              <a:t>противодействие коррупции в сферах, где наиболее высокие коррупционные риски.</a:t>
            </a:r>
          </a:p>
          <a:p>
            <a:pPr algn="just"/>
            <a:endParaRPr lang="ru-RU" sz="1100" dirty="0">
              <a:latin typeface="Times New Roman" panose="02020603050405020304" pitchFamily="18" charset="0"/>
              <a:cs typeface="Times New Roman" panose="02020603050405020304" pitchFamily="18" charset="0"/>
            </a:endParaRPr>
          </a:p>
          <a:p>
            <a:pPr algn="just"/>
            <a:r>
              <a:rPr lang="ru-RU" sz="1100" dirty="0">
                <a:latin typeface="Times New Roman" panose="02020603050405020304" pitchFamily="18" charset="0"/>
                <a:cs typeface="Times New Roman" panose="02020603050405020304" pitchFamily="18" charset="0"/>
              </a:rPr>
              <a:t>2023г – 6000 руб.; 2024г – 3000 руб.; 2025г – 3000 руб.</a:t>
            </a:r>
          </a:p>
        </p:txBody>
      </p:sp>
    </p:spTree>
    <p:extLst>
      <p:ext uri="{BB962C8B-B14F-4D97-AF65-F5344CB8AC3E}">
        <p14:creationId xmlns:p14="http://schemas.microsoft.com/office/powerpoint/2010/main" val="43254888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CA2DD7AF-9E9F-235E-D9FD-81F68BA814C6}"/>
              </a:ext>
            </a:extLst>
          </p:cNvPr>
          <p:cNvPicPr>
            <a:picLocks noChangeAspect="1"/>
          </p:cNvPicPr>
          <p:nvPr/>
        </p:nvPicPr>
        <p:blipFill>
          <a:blip r:embed="rId2"/>
          <a:stretch>
            <a:fillRect/>
          </a:stretch>
        </p:blipFill>
        <p:spPr>
          <a:xfrm>
            <a:off x="0" y="0"/>
            <a:ext cx="12155425" cy="6858000"/>
          </a:xfrm>
          <a:prstGeom prst="rect">
            <a:avLst/>
          </a:prstGeom>
        </p:spPr>
      </p:pic>
      <p:sp>
        <p:nvSpPr>
          <p:cNvPr id="3" name="TextBox 2">
            <a:extLst>
              <a:ext uri="{FF2B5EF4-FFF2-40B4-BE49-F238E27FC236}">
                <a16:creationId xmlns:a16="http://schemas.microsoft.com/office/drawing/2014/main" id="{7E272EC9-8F01-EC3F-28A7-A99DF8985AE5}"/>
              </a:ext>
            </a:extLst>
          </p:cNvPr>
          <p:cNvSpPr txBox="1"/>
          <p:nvPr/>
        </p:nvSpPr>
        <p:spPr>
          <a:xfrm>
            <a:off x="774023" y="176828"/>
            <a:ext cx="9846440" cy="276999"/>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2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Муниципальная программа «</a:t>
            </a:r>
            <a:r>
              <a:rPr lang="ru-RU" sz="1200" b="1" dirty="0">
                <a:solidFill>
                  <a:srgbClr val="070B5D"/>
                </a:solidFill>
                <a:latin typeface="Times New Roman" panose="02020603050405020304" pitchFamily="18" charset="0"/>
                <a:cs typeface="Times New Roman" panose="02020603050405020304" pitchFamily="18" charset="0"/>
              </a:rPr>
              <a:t>Муниципальное управление </a:t>
            </a:r>
            <a:r>
              <a:rPr kumimoji="0" lang="ru-RU" sz="12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в Анучинском муниципальном округе» на 2020-2024гг</a:t>
            </a:r>
          </a:p>
        </p:txBody>
      </p:sp>
      <p:pic>
        <p:nvPicPr>
          <p:cNvPr id="4" name="Рисунок 3">
            <a:extLst>
              <a:ext uri="{FF2B5EF4-FFF2-40B4-BE49-F238E27FC236}">
                <a16:creationId xmlns:a16="http://schemas.microsoft.com/office/drawing/2014/main" id="{FFA3E282-EC55-BF2B-35B2-F199F9C31935}"/>
              </a:ext>
            </a:extLst>
          </p:cNvPr>
          <p:cNvPicPr>
            <a:picLocks noChangeAspect="1"/>
          </p:cNvPicPr>
          <p:nvPr/>
        </p:nvPicPr>
        <p:blipFill>
          <a:blip r:embed="rId3"/>
          <a:stretch>
            <a:fillRect/>
          </a:stretch>
        </p:blipFill>
        <p:spPr>
          <a:xfrm>
            <a:off x="147341" y="575826"/>
            <a:ext cx="2436468" cy="1664036"/>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5" name="TextBox 4">
            <a:extLst>
              <a:ext uri="{FF2B5EF4-FFF2-40B4-BE49-F238E27FC236}">
                <a16:creationId xmlns:a16="http://schemas.microsoft.com/office/drawing/2014/main" id="{8390F522-044A-A075-160A-65A5EF9C39DB}"/>
              </a:ext>
            </a:extLst>
          </p:cNvPr>
          <p:cNvSpPr txBox="1"/>
          <p:nvPr/>
        </p:nvSpPr>
        <p:spPr>
          <a:xfrm>
            <a:off x="2424419" y="454758"/>
            <a:ext cx="7108505" cy="2108269"/>
          </a:xfrm>
          <a:prstGeom prst="rect">
            <a:avLst/>
          </a:prstGeom>
          <a:noFill/>
        </p:spPr>
        <p:txBody>
          <a:bodyPr wrap="square">
            <a:spAutoFit/>
          </a:bodyPr>
          <a:lstStyle/>
          <a:p>
            <a:pPr algn="just"/>
            <a:r>
              <a:rPr lang="ru-RU" sz="1100" dirty="0">
                <a:latin typeface="Times New Roman" panose="02020603050405020304" pitchFamily="18" charset="0"/>
                <a:cs typeface="Times New Roman" panose="02020603050405020304" pitchFamily="18" charset="0"/>
              </a:rPr>
              <a:t> </a:t>
            </a:r>
            <a:r>
              <a:rPr lang="ru-RU" sz="1000" dirty="0">
                <a:latin typeface="Times New Roman" panose="02020603050405020304" pitchFamily="18" charset="0"/>
                <a:cs typeface="Times New Roman" panose="02020603050405020304" pitchFamily="18" charset="0"/>
              </a:rPr>
              <a:t>Основной целью программы  является – повышение эффективности деятельности органов местного самоуправления округа.</a:t>
            </a:r>
          </a:p>
          <a:p>
            <a:pPr algn="just"/>
            <a:r>
              <a:rPr lang="ru-RU" sz="1000" dirty="0">
                <a:latin typeface="Times New Roman" panose="02020603050405020304" pitchFamily="18" charset="0"/>
                <a:cs typeface="Times New Roman" panose="02020603050405020304" pitchFamily="18" charset="0"/>
              </a:rPr>
              <a:t>Достижение основной цели обеспечивается за счет решения следующих задач:</a:t>
            </a:r>
          </a:p>
          <a:p>
            <a:pPr marL="171450" indent="-171450" algn="just">
              <a:buFontTx/>
              <a:buChar char="-"/>
            </a:pPr>
            <a:r>
              <a:rPr lang="ru-RU" sz="1000" dirty="0">
                <a:latin typeface="Times New Roman" panose="02020603050405020304" pitchFamily="18" charset="0"/>
                <a:cs typeface="Times New Roman" panose="02020603050405020304" pitchFamily="18" charset="0"/>
              </a:rPr>
              <a:t>снижение показателя текучести кадров в администрации округа, обеспечение достойного уровня заработной платы;</a:t>
            </a:r>
          </a:p>
          <a:p>
            <a:pPr marL="171450" indent="-171450" algn="just">
              <a:buFontTx/>
              <a:buChar char="-"/>
            </a:pPr>
            <a:r>
              <a:rPr lang="ru-RU" sz="1000" dirty="0">
                <a:latin typeface="Times New Roman" panose="02020603050405020304" pitchFamily="18" charset="0"/>
                <a:cs typeface="Times New Roman" panose="02020603050405020304" pitchFamily="18" charset="0"/>
              </a:rPr>
              <a:t>оптимизация функций администрации округа;</a:t>
            </a:r>
          </a:p>
          <a:p>
            <a:pPr marL="171450" indent="-171450" algn="just">
              <a:buFontTx/>
              <a:buChar char="-"/>
            </a:pPr>
            <a:r>
              <a:rPr lang="ru-RU" sz="1000" dirty="0">
                <a:latin typeface="Times New Roman" panose="02020603050405020304" pitchFamily="18" charset="0"/>
                <a:cs typeface="Times New Roman" panose="02020603050405020304" pitchFamily="18" charset="0"/>
              </a:rPr>
              <a:t>информационное обеспечение администрации;</a:t>
            </a:r>
          </a:p>
          <a:p>
            <a:pPr marL="171450" indent="-171450" algn="just">
              <a:buFontTx/>
              <a:buChar char="-"/>
            </a:pPr>
            <a:r>
              <a:rPr lang="ru-RU" sz="1000" dirty="0">
                <a:latin typeface="Times New Roman" panose="02020603050405020304" pitchFamily="18" charset="0"/>
                <a:cs typeface="Times New Roman" panose="02020603050405020304" pitchFamily="18" charset="0"/>
              </a:rPr>
              <a:t>организация государственных услуг по государственной регистрации актов гражданского состояния;</a:t>
            </a:r>
          </a:p>
          <a:p>
            <a:pPr marL="171450" indent="-171450" algn="just">
              <a:buFontTx/>
              <a:buChar char="-"/>
            </a:pPr>
            <a:r>
              <a:rPr lang="ru-RU" sz="1000" dirty="0">
                <a:latin typeface="Times New Roman" panose="02020603050405020304" pitchFamily="18" charset="0"/>
                <a:cs typeface="Times New Roman" panose="02020603050405020304" pitchFamily="18" charset="0"/>
              </a:rPr>
              <a:t>снижение числа преступлений и общественно опасных деяний, совершенных несовершеннолетними;</a:t>
            </a:r>
          </a:p>
          <a:p>
            <a:pPr marL="171450" indent="-171450" algn="just">
              <a:buFontTx/>
              <a:buChar char="-"/>
            </a:pPr>
            <a:r>
              <a:rPr lang="ru-RU" sz="1000" dirty="0">
                <a:latin typeface="Times New Roman" panose="02020603050405020304" pitchFamily="18" charset="0"/>
                <a:cs typeface="Times New Roman" panose="02020603050405020304" pitchFamily="18" charset="0"/>
              </a:rPr>
              <a:t>сокращение числа семей, находящихся в социально опасном положении;</a:t>
            </a:r>
          </a:p>
          <a:p>
            <a:pPr marL="171450" indent="-171450" algn="just">
              <a:buFontTx/>
              <a:buChar char="-"/>
            </a:pPr>
            <a:r>
              <a:rPr lang="ru-RU" sz="1000" dirty="0">
                <a:latin typeface="Times New Roman" panose="02020603050405020304" pitchFamily="18" charset="0"/>
                <a:cs typeface="Times New Roman" panose="02020603050405020304" pitchFamily="18" charset="0"/>
              </a:rPr>
              <a:t>повышение качества рабочих мест и условий труда;</a:t>
            </a:r>
          </a:p>
          <a:p>
            <a:pPr marL="171450" indent="-171450" algn="just">
              <a:buFontTx/>
              <a:buChar char="-"/>
            </a:pPr>
            <a:r>
              <a:rPr lang="ru-RU" sz="1000" dirty="0">
                <a:latin typeface="Times New Roman" panose="02020603050405020304" pitchFamily="18" charset="0"/>
                <a:cs typeface="Times New Roman" panose="02020603050405020304" pitchFamily="18" charset="0"/>
              </a:rPr>
              <a:t>развитие системы обучения требованиям охраны труда;</a:t>
            </a:r>
          </a:p>
          <a:p>
            <a:pPr marL="171450" indent="-171450" algn="just">
              <a:buFontTx/>
              <a:buChar char="-"/>
            </a:pPr>
            <a:r>
              <a:rPr lang="ru-RU" sz="1000" dirty="0">
                <a:latin typeface="Times New Roman" panose="02020603050405020304" pitchFamily="18" charset="0"/>
                <a:cs typeface="Times New Roman" panose="02020603050405020304" pitchFamily="18" charset="0"/>
              </a:rPr>
              <a:t>снижение числа нарушений в области благоустройства и санитарного содержания территории округа среди населения;</a:t>
            </a:r>
          </a:p>
          <a:p>
            <a:pPr marL="171450" indent="-171450" algn="just">
              <a:buFontTx/>
              <a:buChar char="-"/>
            </a:pPr>
            <a:r>
              <a:rPr lang="ru-RU" sz="1000" dirty="0">
                <a:latin typeface="Times New Roman" panose="02020603050405020304" pitchFamily="18" charset="0"/>
                <a:cs typeface="Times New Roman" panose="02020603050405020304" pitchFamily="18" charset="0"/>
              </a:rPr>
              <a:t>оптимизация финансовых расходов на материально- техническое и организационное обеспечение деятельности администрации.</a:t>
            </a:r>
          </a:p>
        </p:txBody>
      </p:sp>
      <p:pic>
        <p:nvPicPr>
          <p:cNvPr id="8" name="Рисунок 7">
            <a:extLst>
              <a:ext uri="{FF2B5EF4-FFF2-40B4-BE49-F238E27FC236}">
                <a16:creationId xmlns:a16="http://schemas.microsoft.com/office/drawing/2014/main" id="{1BFECB2D-132F-01F1-8FDE-AC7A8B588E13}"/>
              </a:ext>
            </a:extLst>
          </p:cNvPr>
          <p:cNvPicPr>
            <a:picLocks noChangeAspect="1"/>
          </p:cNvPicPr>
          <p:nvPr/>
        </p:nvPicPr>
        <p:blipFill>
          <a:blip r:embed="rId4"/>
          <a:stretch>
            <a:fillRect/>
          </a:stretch>
        </p:blipFill>
        <p:spPr>
          <a:xfrm>
            <a:off x="155687" y="2488049"/>
            <a:ext cx="1438781" cy="914400"/>
          </a:xfrm>
          <a:prstGeom prst="rect">
            <a:avLst/>
          </a:prstGeom>
        </p:spPr>
      </p:pic>
      <p:pic>
        <p:nvPicPr>
          <p:cNvPr id="9" name="Рисунок 8">
            <a:extLst>
              <a:ext uri="{FF2B5EF4-FFF2-40B4-BE49-F238E27FC236}">
                <a16:creationId xmlns:a16="http://schemas.microsoft.com/office/drawing/2014/main" id="{DEE8043E-1E13-1618-0977-DDF651361D45}"/>
              </a:ext>
            </a:extLst>
          </p:cNvPr>
          <p:cNvPicPr>
            <a:picLocks noChangeAspect="1"/>
          </p:cNvPicPr>
          <p:nvPr/>
        </p:nvPicPr>
        <p:blipFill>
          <a:blip r:embed="rId5"/>
          <a:stretch>
            <a:fillRect/>
          </a:stretch>
        </p:blipFill>
        <p:spPr>
          <a:xfrm>
            <a:off x="147341" y="3430732"/>
            <a:ext cx="1438781" cy="716816"/>
          </a:xfrm>
          <a:prstGeom prst="rect">
            <a:avLst/>
          </a:prstGeom>
        </p:spPr>
      </p:pic>
      <p:pic>
        <p:nvPicPr>
          <p:cNvPr id="10" name="Рисунок 9">
            <a:extLst>
              <a:ext uri="{FF2B5EF4-FFF2-40B4-BE49-F238E27FC236}">
                <a16:creationId xmlns:a16="http://schemas.microsoft.com/office/drawing/2014/main" id="{0F27D8AD-26D6-A9BD-E45D-BDB7EE603C39}"/>
              </a:ext>
            </a:extLst>
          </p:cNvPr>
          <p:cNvPicPr>
            <a:picLocks noChangeAspect="1"/>
          </p:cNvPicPr>
          <p:nvPr/>
        </p:nvPicPr>
        <p:blipFill>
          <a:blip r:embed="rId6"/>
          <a:stretch>
            <a:fillRect/>
          </a:stretch>
        </p:blipFill>
        <p:spPr>
          <a:xfrm>
            <a:off x="147341" y="4979882"/>
            <a:ext cx="1425510" cy="716816"/>
          </a:xfrm>
          <a:prstGeom prst="rect">
            <a:avLst/>
          </a:prstGeom>
        </p:spPr>
      </p:pic>
      <p:pic>
        <p:nvPicPr>
          <p:cNvPr id="11" name="Рисунок 10">
            <a:extLst>
              <a:ext uri="{FF2B5EF4-FFF2-40B4-BE49-F238E27FC236}">
                <a16:creationId xmlns:a16="http://schemas.microsoft.com/office/drawing/2014/main" id="{ACA4C728-DFFC-6C0A-2D87-70DA41BDF554}"/>
              </a:ext>
            </a:extLst>
          </p:cNvPr>
          <p:cNvPicPr>
            <a:picLocks noChangeAspect="1"/>
          </p:cNvPicPr>
          <p:nvPr/>
        </p:nvPicPr>
        <p:blipFill>
          <a:blip r:embed="rId7"/>
          <a:stretch>
            <a:fillRect/>
          </a:stretch>
        </p:blipFill>
        <p:spPr>
          <a:xfrm>
            <a:off x="147341" y="5830597"/>
            <a:ext cx="1425510" cy="850575"/>
          </a:xfrm>
          <a:prstGeom prst="rect">
            <a:avLst/>
          </a:prstGeom>
        </p:spPr>
      </p:pic>
      <p:sp>
        <p:nvSpPr>
          <p:cNvPr id="17" name="TextBox 16">
            <a:extLst>
              <a:ext uri="{FF2B5EF4-FFF2-40B4-BE49-F238E27FC236}">
                <a16:creationId xmlns:a16="http://schemas.microsoft.com/office/drawing/2014/main" id="{84411C96-B1FD-F96F-8BAB-2B54E02CEAC1}"/>
              </a:ext>
            </a:extLst>
          </p:cNvPr>
          <p:cNvSpPr txBox="1"/>
          <p:nvPr/>
        </p:nvSpPr>
        <p:spPr>
          <a:xfrm>
            <a:off x="1618520" y="2476575"/>
            <a:ext cx="2584362" cy="861774"/>
          </a:xfrm>
          <a:prstGeom prst="rect">
            <a:avLst/>
          </a:prstGeom>
          <a:noFill/>
        </p:spPr>
        <p:txBody>
          <a:bodyPr wrap="none" rtlCol="0">
            <a:spAutoFit/>
          </a:bodyPr>
          <a:lstStyle/>
          <a:p>
            <a:r>
              <a:rPr lang="ru-RU" sz="1000" dirty="0">
                <a:latin typeface="Times New Roman" panose="02020603050405020304" pitchFamily="18" charset="0"/>
                <a:cs typeface="Times New Roman" panose="02020603050405020304" pitchFamily="18" charset="0"/>
              </a:rPr>
              <a:t>Обеспечение деятельности муниципальной</a:t>
            </a:r>
          </a:p>
          <a:p>
            <a:r>
              <a:rPr lang="ru-RU" sz="1000" dirty="0">
                <a:latin typeface="Times New Roman" panose="02020603050405020304" pitchFamily="18" charset="0"/>
                <a:cs typeface="Times New Roman" panose="02020603050405020304" pitchFamily="18" charset="0"/>
              </a:rPr>
              <a:t>службы, профессиональное развитие и </a:t>
            </a:r>
          </a:p>
          <a:p>
            <a:r>
              <a:rPr lang="ru-RU" sz="1000" dirty="0">
                <a:latin typeface="Times New Roman" panose="02020603050405020304" pitchFamily="18" charset="0"/>
                <a:cs typeface="Times New Roman" panose="02020603050405020304" pitchFamily="18" charset="0"/>
              </a:rPr>
              <a:t>подготовка муниципальных служащих,</a:t>
            </a:r>
          </a:p>
          <a:p>
            <a:r>
              <a:rPr lang="ru-RU" sz="1000" dirty="0">
                <a:latin typeface="Times New Roman" panose="02020603050405020304" pitchFamily="18" charset="0"/>
                <a:cs typeface="Times New Roman" panose="02020603050405020304" pitchFamily="18" charset="0"/>
              </a:rPr>
              <a:t>представительские расходы, </a:t>
            </a:r>
            <a:r>
              <a:rPr lang="ru-RU" sz="1000" dirty="0" err="1">
                <a:latin typeface="Times New Roman" panose="02020603050405020304" pitchFamily="18" charset="0"/>
                <a:cs typeface="Times New Roman" panose="02020603050405020304" pitchFamily="18" charset="0"/>
              </a:rPr>
              <a:t>информацион</a:t>
            </a:r>
            <a:r>
              <a:rPr lang="ru-RU" sz="1000" dirty="0">
                <a:latin typeface="Times New Roman" panose="02020603050405020304" pitchFamily="18" charset="0"/>
                <a:cs typeface="Times New Roman" panose="02020603050405020304" pitchFamily="18" charset="0"/>
              </a:rPr>
              <a:t>-</a:t>
            </a:r>
          </a:p>
          <a:p>
            <a:r>
              <a:rPr lang="ru-RU" sz="1000" dirty="0" err="1">
                <a:latin typeface="Times New Roman" panose="02020603050405020304" pitchFamily="18" charset="0"/>
                <a:cs typeface="Times New Roman" panose="02020603050405020304" pitchFamily="18" charset="0"/>
              </a:rPr>
              <a:t>ное</a:t>
            </a:r>
            <a:r>
              <a:rPr lang="ru-RU" sz="1000" dirty="0">
                <a:latin typeface="Times New Roman" panose="02020603050405020304" pitchFamily="18" charset="0"/>
                <a:cs typeface="Times New Roman" panose="02020603050405020304" pitchFamily="18" charset="0"/>
              </a:rPr>
              <a:t> обеспечение.</a:t>
            </a:r>
            <a:endParaRPr lang="ru-RU" sz="1100" dirty="0">
              <a:latin typeface="Times New Roman" panose="02020603050405020304" pitchFamily="18" charset="0"/>
              <a:cs typeface="Times New Roman" panose="02020603050405020304" pitchFamily="18" charset="0"/>
            </a:endParaRPr>
          </a:p>
        </p:txBody>
      </p:sp>
      <p:sp>
        <p:nvSpPr>
          <p:cNvPr id="19" name="TextBox 18">
            <a:extLst>
              <a:ext uri="{FF2B5EF4-FFF2-40B4-BE49-F238E27FC236}">
                <a16:creationId xmlns:a16="http://schemas.microsoft.com/office/drawing/2014/main" id="{4F979F2E-C028-944E-C2F6-7EE25E68A0CB}"/>
              </a:ext>
            </a:extLst>
          </p:cNvPr>
          <p:cNvSpPr txBox="1"/>
          <p:nvPr/>
        </p:nvSpPr>
        <p:spPr>
          <a:xfrm>
            <a:off x="1618520" y="3419194"/>
            <a:ext cx="2502607" cy="569387"/>
          </a:xfrm>
          <a:prstGeom prst="rect">
            <a:avLst/>
          </a:prstGeom>
          <a:noFill/>
        </p:spPr>
        <p:txBody>
          <a:bodyPr wrap="square" rtlCol="0">
            <a:spAutoFit/>
          </a:bodyPr>
          <a:lstStyle/>
          <a:p>
            <a:r>
              <a:rPr lang="ru-RU" sz="1000" dirty="0">
                <a:latin typeface="Times New Roman" panose="02020603050405020304" pitchFamily="18" charset="0"/>
                <a:cs typeface="Times New Roman" panose="02020603050405020304" pitchFamily="18" charset="0"/>
              </a:rPr>
              <a:t>Пенсионное обеспечение муниципальных служащих</a:t>
            </a:r>
          </a:p>
          <a:p>
            <a:endParaRPr lang="ru-RU" sz="1100" dirty="0">
              <a:latin typeface="Times New Roman" panose="02020603050405020304" pitchFamily="18" charset="0"/>
              <a:cs typeface="Times New Roman" panose="02020603050405020304" pitchFamily="18" charset="0"/>
            </a:endParaRPr>
          </a:p>
        </p:txBody>
      </p:sp>
      <p:pic>
        <p:nvPicPr>
          <p:cNvPr id="20" name="Рисунок 19">
            <a:extLst>
              <a:ext uri="{FF2B5EF4-FFF2-40B4-BE49-F238E27FC236}">
                <a16:creationId xmlns:a16="http://schemas.microsoft.com/office/drawing/2014/main" id="{E1CA5AAB-91FB-9450-6964-266AAEE25166}"/>
              </a:ext>
            </a:extLst>
          </p:cNvPr>
          <p:cNvPicPr>
            <a:picLocks noChangeAspect="1"/>
          </p:cNvPicPr>
          <p:nvPr/>
        </p:nvPicPr>
        <p:blipFill>
          <a:blip r:embed="rId8"/>
          <a:stretch>
            <a:fillRect/>
          </a:stretch>
        </p:blipFill>
        <p:spPr>
          <a:xfrm>
            <a:off x="180369" y="4175831"/>
            <a:ext cx="1405753" cy="716816"/>
          </a:xfrm>
          <a:prstGeom prst="rect">
            <a:avLst/>
          </a:prstGeom>
        </p:spPr>
      </p:pic>
      <p:sp>
        <p:nvSpPr>
          <p:cNvPr id="22" name="TextBox 21">
            <a:extLst>
              <a:ext uri="{FF2B5EF4-FFF2-40B4-BE49-F238E27FC236}">
                <a16:creationId xmlns:a16="http://schemas.microsoft.com/office/drawing/2014/main" id="{BCCB62F3-AFF2-9421-F216-158C89D8BA7C}"/>
              </a:ext>
            </a:extLst>
          </p:cNvPr>
          <p:cNvSpPr txBox="1"/>
          <p:nvPr/>
        </p:nvSpPr>
        <p:spPr>
          <a:xfrm>
            <a:off x="1618519" y="4147548"/>
            <a:ext cx="2502607" cy="707886"/>
          </a:xfrm>
          <a:prstGeom prst="rect">
            <a:avLst/>
          </a:prstGeom>
          <a:noFill/>
        </p:spPr>
        <p:txBody>
          <a:bodyPr wrap="square" rtlCol="0">
            <a:spAutoFit/>
          </a:bodyPr>
          <a:lstStyle/>
          <a:p>
            <a:r>
              <a:rPr lang="ru-RU" sz="1000" dirty="0">
                <a:latin typeface="Times New Roman" panose="02020603050405020304" pitchFamily="18" charset="0"/>
                <a:cs typeface="Times New Roman" panose="02020603050405020304" pitchFamily="18" charset="0"/>
              </a:rPr>
              <a:t>Обеспечение деятельности по государственному управлению охраной труда, проведение смотров-конкурсов по охране труда.</a:t>
            </a:r>
            <a:endParaRPr lang="ru-RU" sz="1100" dirty="0">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50649379-6AA3-01F1-6A1D-493265495490}"/>
              </a:ext>
            </a:extLst>
          </p:cNvPr>
          <p:cNvSpPr txBox="1"/>
          <p:nvPr/>
        </p:nvSpPr>
        <p:spPr>
          <a:xfrm>
            <a:off x="1618518" y="4929279"/>
            <a:ext cx="2502607" cy="861774"/>
          </a:xfrm>
          <a:prstGeom prst="rect">
            <a:avLst/>
          </a:prstGeom>
          <a:noFill/>
        </p:spPr>
        <p:txBody>
          <a:bodyPr wrap="square" rtlCol="0">
            <a:spAutoFit/>
          </a:bodyPr>
          <a:lstStyle/>
          <a:p>
            <a:r>
              <a:rPr lang="ru-RU" sz="1000" dirty="0">
                <a:latin typeface="Times New Roman" panose="02020603050405020304" pitchFamily="18" charset="0"/>
                <a:cs typeface="Times New Roman" panose="02020603050405020304" pitchFamily="18" charset="0"/>
              </a:rPr>
              <a:t>Обеспечение деятельности по государственной регистрации актов гражданского состояния, проведение мероприятий в целях популяризации семейных ценностей</a:t>
            </a:r>
            <a:endParaRPr lang="ru-RU" sz="1100"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1B665B8C-3C52-DBFF-7FE7-E65421F6A475}"/>
              </a:ext>
            </a:extLst>
          </p:cNvPr>
          <p:cNvSpPr txBox="1"/>
          <p:nvPr/>
        </p:nvSpPr>
        <p:spPr>
          <a:xfrm>
            <a:off x="1618518" y="5908064"/>
            <a:ext cx="2502607" cy="400110"/>
          </a:xfrm>
          <a:prstGeom prst="rect">
            <a:avLst/>
          </a:prstGeom>
          <a:noFill/>
        </p:spPr>
        <p:txBody>
          <a:bodyPr wrap="square" rtlCol="0">
            <a:spAutoFit/>
          </a:bodyPr>
          <a:lstStyle/>
          <a:p>
            <a:r>
              <a:rPr lang="ru-RU" sz="1000" dirty="0">
                <a:latin typeface="Times New Roman" panose="02020603050405020304" pitchFamily="18" charset="0"/>
                <a:cs typeface="Times New Roman" panose="02020603050405020304" pitchFamily="18" charset="0"/>
              </a:rPr>
              <a:t>Обеспечение деятельности комиссии по делам несовершеннолетних,</a:t>
            </a:r>
          </a:p>
        </p:txBody>
      </p:sp>
      <p:pic>
        <p:nvPicPr>
          <p:cNvPr id="12" name="Рисунок 11">
            <a:extLst>
              <a:ext uri="{FF2B5EF4-FFF2-40B4-BE49-F238E27FC236}">
                <a16:creationId xmlns:a16="http://schemas.microsoft.com/office/drawing/2014/main" id="{90081464-AE51-48B0-00AB-F37A55536FB4}"/>
              </a:ext>
            </a:extLst>
          </p:cNvPr>
          <p:cNvPicPr>
            <a:picLocks noChangeAspect="1"/>
          </p:cNvPicPr>
          <p:nvPr/>
        </p:nvPicPr>
        <p:blipFill>
          <a:blip r:embed="rId9"/>
          <a:stretch>
            <a:fillRect/>
          </a:stretch>
        </p:blipFill>
        <p:spPr>
          <a:xfrm>
            <a:off x="9379652" y="446038"/>
            <a:ext cx="986950" cy="1060225"/>
          </a:xfrm>
          <a:prstGeom prst="rect">
            <a:avLst/>
          </a:prstGeom>
        </p:spPr>
      </p:pic>
      <p:sp>
        <p:nvSpPr>
          <p:cNvPr id="13" name="TextBox 12">
            <a:extLst>
              <a:ext uri="{FF2B5EF4-FFF2-40B4-BE49-F238E27FC236}">
                <a16:creationId xmlns:a16="http://schemas.microsoft.com/office/drawing/2014/main" id="{AE3DCDF8-5A4B-98A3-E05C-28D9827BEA98}"/>
              </a:ext>
            </a:extLst>
          </p:cNvPr>
          <p:cNvSpPr txBox="1"/>
          <p:nvPr/>
        </p:nvSpPr>
        <p:spPr>
          <a:xfrm>
            <a:off x="10366602" y="446038"/>
            <a:ext cx="1389047" cy="707886"/>
          </a:xfrm>
          <a:prstGeom prst="rect">
            <a:avLst/>
          </a:prstGeom>
          <a:noFill/>
        </p:spPr>
        <p:txBody>
          <a:bodyPr wrap="square" rtlCol="0">
            <a:spAutoFit/>
          </a:bodyPr>
          <a:lstStyle/>
          <a:p>
            <a:r>
              <a:rPr lang="ru-RU" sz="1000" dirty="0">
                <a:latin typeface="Times New Roman" panose="02020603050405020304" pitchFamily="18" charset="0"/>
                <a:cs typeface="Times New Roman" panose="02020603050405020304" pitchFamily="18" charset="0"/>
              </a:rPr>
              <a:t>Обеспечение деятельности административной комиссии</a:t>
            </a:r>
          </a:p>
        </p:txBody>
      </p:sp>
      <p:pic>
        <p:nvPicPr>
          <p:cNvPr id="14" name="Рисунок 13">
            <a:extLst>
              <a:ext uri="{FF2B5EF4-FFF2-40B4-BE49-F238E27FC236}">
                <a16:creationId xmlns:a16="http://schemas.microsoft.com/office/drawing/2014/main" id="{40AF3DFC-39D3-DFAD-A5DE-2FACCE6F994A}"/>
              </a:ext>
            </a:extLst>
          </p:cNvPr>
          <p:cNvPicPr>
            <a:picLocks noChangeAspect="1"/>
          </p:cNvPicPr>
          <p:nvPr/>
        </p:nvPicPr>
        <p:blipFill>
          <a:blip r:embed="rId10"/>
          <a:stretch>
            <a:fillRect/>
          </a:stretch>
        </p:blipFill>
        <p:spPr>
          <a:xfrm>
            <a:off x="9512815" y="1545004"/>
            <a:ext cx="1060665" cy="931572"/>
          </a:xfrm>
          <a:prstGeom prst="rect">
            <a:avLst/>
          </a:prstGeom>
        </p:spPr>
      </p:pic>
      <p:sp>
        <p:nvSpPr>
          <p:cNvPr id="15" name="TextBox 14">
            <a:extLst>
              <a:ext uri="{FF2B5EF4-FFF2-40B4-BE49-F238E27FC236}">
                <a16:creationId xmlns:a16="http://schemas.microsoft.com/office/drawing/2014/main" id="{67BAE359-64E8-D517-ECD4-4BEB5EC15025}"/>
              </a:ext>
            </a:extLst>
          </p:cNvPr>
          <p:cNvSpPr txBox="1"/>
          <p:nvPr/>
        </p:nvSpPr>
        <p:spPr>
          <a:xfrm>
            <a:off x="10550009" y="1492698"/>
            <a:ext cx="1389047" cy="1169551"/>
          </a:xfrm>
          <a:prstGeom prst="rect">
            <a:avLst/>
          </a:prstGeom>
          <a:noFill/>
        </p:spPr>
        <p:txBody>
          <a:bodyPr wrap="square" rtlCol="0">
            <a:spAutoFit/>
          </a:bodyPr>
          <a:lstStyle/>
          <a:p>
            <a:r>
              <a:rPr lang="ru-RU" sz="1000" dirty="0">
                <a:latin typeface="Times New Roman" panose="02020603050405020304" pitchFamily="18" charset="0"/>
                <a:cs typeface="Times New Roman" panose="02020603050405020304" pitchFamily="18" charset="0"/>
              </a:rPr>
              <a:t>Обеспечение реализации полномочий органов опеки и попечительства в отношении несовершеннолетних</a:t>
            </a:r>
          </a:p>
        </p:txBody>
      </p:sp>
      <p:pic>
        <p:nvPicPr>
          <p:cNvPr id="25" name="Рисунок 24">
            <a:extLst>
              <a:ext uri="{FF2B5EF4-FFF2-40B4-BE49-F238E27FC236}">
                <a16:creationId xmlns:a16="http://schemas.microsoft.com/office/drawing/2014/main" id="{3B2CFE6D-C9D5-34DF-07CD-881C287D2F9E}"/>
              </a:ext>
            </a:extLst>
          </p:cNvPr>
          <p:cNvPicPr>
            <a:picLocks noChangeAspect="1"/>
          </p:cNvPicPr>
          <p:nvPr/>
        </p:nvPicPr>
        <p:blipFill>
          <a:blip r:embed="rId11"/>
          <a:stretch>
            <a:fillRect/>
          </a:stretch>
        </p:blipFill>
        <p:spPr>
          <a:xfrm>
            <a:off x="10366602" y="2728799"/>
            <a:ext cx="1107648" cy="861774"/>
          </a:xfrm>
          <a:prstGeom prst="rect">
            <a:avLst/>
          </a:prstGeom>
        </p:spPr>
      </p:pic>
      <p:graphicFrame>
        <p:nvGraphicFramePr>
          <p:cNvPr id="28" name="Диаграмма 27">
            <a:extLst>
              <a:ext uri="{FF2B5EF4-FFF2-40B4-BE49-F238E27FC236}">
                <a16:creationId xmlns:a16="http://schemas.microsoft.com/office/drawing/2014/main" id="{F3EE6F38-1EE9-2655-8716-5658363E732E}"/>
              </a:ext>
            </a:extLst>
          </p:cNvPr>
          <p:cNvGraphicFramePr/>
          <p:nvPr>
            <p:extLst>
              <p:ext uri="{D42A27DB-BD31-4B8C-83A1-F6EECF244321}">
                <p14:modId xmlns:p14="http://schemas.microsoft.com/office/powerpoint/2010/main" val="283744614"/>
              </p:ext>
            </p:extLst>
          </p:nvPr>
        </p:nvGraphicFramePr>
        <p:xfrm>
          <a:off x="4090955" y="2662249"/>
          <a:ext cx="6118447" cy="4019857"/>
        </p:xfrm>
        <a:graphic>
          <a:graphicData uri="http://schemas.openxmlformats.org/drawingml/2006/chart">
            <c:chart xmlns:c="http://schemas.openxmlformats.org/drawingml/2006/chart" xmlns:r="http://schemas.openxmlformats.org/officeDocument/2006/relationships" r:id="rId12"/>
          </a:graphicData>
        </a:graphic>
      </p:graphicFrame>
      <p:sp>
        <p:nvSpPr>
          <p:cNvPr id="29" name="TextBox 28">
            <a:extLst>
              <a:ext uri="{FF2B5EF4-FFF2-40B4-BE49-F238E27FC236}">
                <a16:creationId xmlns:a16="http://schemas.microsoft.com/office/drawing/2014/main" id="{32F24BDC-52E2-3170-005D-99426BEE7ADC}"/>
              </a:ext>
            </a:extLst>
          </p:cNvPr>
          <p:cNvSpPr txBox="1"/>
          <p:nvPr/>
        </p:nvSpPr>
        <p:spPr>
          <a:xfrm>
            <a:off x="10034455" y="3590573"/>
            <a:ext cx="2010204" cy="707886"/>
          </a:xfrm>
          <a:prstGeom prst="rect">
            <a:avLst/>
          </a:prstGeom>
          <a:noFill/>
        </p:spPr>
        <p:txBody>
          <a:bodyPr wrap="square" rtlCol="0">
            <a:spAutoFit/>
          </a:bodyPr>
          <a:lstStyle/>
          <a:p>
            <a:pPr algn="just"/>
            <a:r>
              <a:rPr lang="ru-RU" sz="1000" dirty="0">
                <a:latin typeface="Times New Roman" panose="02020603050405020304" pitchFamily="18" charset="0"/>
                <a:cs typeface="Times New Roman" panose="02020603050405020304" pitchFamily="18" charset="0"/>
              </a:rPr>
              <a:t>Обеспечение эффективного осуществления своих полномочий МКУ ХОЗУ администрации округа</a:t>
            </a:r>
          </a:p>
        </p:txBody>
      </p:sp>
    </p:spTree>
    <p:extLst>
      <p:ext uri="{BB962C8B-B14F-4D97-AF65-F5344CB8AC3E}">
        <p14:creationId xmlns:p14="http://schemas.microsoft.com/office/powerpoint/2010/main" val="125185726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C88E227D-0F1F-6C99-4867-440FBF6D0CD5}"/>
              </a:ext>
            </a:extLst>
          </p:cNvPr>
          <p:cNvPicPr>
            <a:picLocks noChangeAspect="1"/>
          </p:cNvPicPr>
          <p:nvPr/>
        </p:nvPicPr>
        <p:blipFill>
          <a:blip r:embed="rId2"/>
          <a:stretch>
            <a:fillRect/>
          </a:stretch>
        </p:blipFill>
        <p:spPr>
          <a:xfrm>
            <a:off x="0" y="0"/>
            <a:ext cx="12155425" cy="6858000"/>
          </a:xfrm>
          <a:prstGeom prst="rect">
            <a:avLst/>
          </a:prstGeom>
        </p:spPr>
      </p:pic>
      <p:sp>
        <p:nvSpPr>
          <p:cNvPr id="3" name="TextBox 2">
            <a:extLst>
              <a:ext uri="{FF2B5EF4-FFF2-40B4-BE49-F238E27FC236}">
                <a16:creationId xmlns:a16="http://schemas.microsoft.com/office/drawing/2014/main" id="{319BEB17-302B-A3A1-962E-BAF65F24CB9A}"/>
              </a:ext>
            </a:extLst>
          </p:cNvPr>
          <p:cNvSpPr txBox="1"/>
          <p:nvPr/>
        </p:nvSpPr>
        <p:spPr>
          <a:xfrm>
            <a:off x="2533475" y="108008"/>
            <a:ext cx="3915423" cy="430887"/>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Муниципальная программа «Повышение эффективности управления муниципальными финансами» на 2020-2024гг</a:t>
            </a:r>
          </a:p>
        </p:txBody>
      </p:sp>
      <p:pic>
        <p:nvPicPr>
          <p:cNvPr id="4" name="Рисунок 3">
            <a:extLst>
              <a:ext uri="{FF2B5EF4-FFF2-40B4-BE49-F238E27FC236}">
                <a16:creationId xmlns:a16="http://schemas.microsoft.com/office/drawing/2014/main" id="{8332EAD1-69A8-62E2-C439-73D6060B4B39}"/>
              </a:ext>
            </a:extLst>
          </p:cNvPr>
          <p:cNvPicPr>
            <a:picLocks noChangeAspect="1"/>
          </p:cNvPicPr>
          <p:nvPr/>
        </p:nvPicPr>
        <p:blipFill>
          <a:blip r:embed="rId3"/>
          <a:stretch>
            <a:fillRect/>
          </a:stretch>
        </p:blipFill>
        <p:spPr>
          <a:xfrm>
            <a:off x="122779" y="102983"/>
            <a:ext cx="2410696" cy="1347333"/>
          </a:xfrm>
          <a:prstGeom prst="rect">
            <a:avLst/>
          </a:prstGeom>
        </p:spPr>
      </p:pic>
      <p:sp>
        <p:nvSpPr>
          <p:cNvPr id="5" name="TextBox 4">
            <a:extLst>
              <a:ext uri="{FF2B5EF4-FFF2-40B4-BE49-F238E27FC236}">
                <a16:creationId xmlns:a16="http://schemas.microsoft.com/office/drawing/2014/main" id="{09E995DD-E2DB-3914-0A3F-D3DBB8785B7A}"/>
              </a:ext>
            </a:extLst>
          </p:cNvPr>
          <p:cNvSpPr txBox="1"/>
          <p:nvPr/>
        </p:nvSpPr>
        <p:spPr>
          <a:xfrm>
            <a:off x="2533475" y="646903"/>
            <a:ext cx="3915423" cy="3185487"/>
          </a:xfrm>
          <a:prstGeom prst="rect">
            <a:avLst/>
          </a:prstGeom>
          <a:noFill/>
        </p:spPr>
        <p:txBody>
          <a:bodyPr wrap="square">
            <a:spAutoFit/>
          </a:bodyPr>
          <a:lstStyle/>
          <a:p>
            <a:pPr algn="just"/>
            <a:r>
              <a:rPr lang="ru-RU" sz="1100" dirty="0">
                <a:latin typeface="Times New Roman" panose="02020603050405020304" pitchFamily="18" charset="0"/>
                <a:cs typeface="Times New Roman" panose="02020603050405020304" pitchFamily="18" charset="0"/>
              </a:rPr>
              <a:t> </a:t>
            </a:r>
            <a:r>
              <a:rPr lang="ru-RU" sz="1000" dirty="0">
                <a:latin typeface="Times New Roman" panose="02020603050405020304" pitchFamily="18" charset="0"/>
                <a:cs typeface="Times New Roman" panose="02020603050405020304" pitchFamily="18" charset="0"/>
              </a:rPr>
              <a:t>Основной целью программы  является – повышение эффективности и качества управления муниципальными финансами.</a:t>
            </a:r>
          </a:p>
          <a:p>
            <a:pPr algn="just"/>
            <a:r>
              <a:rPr lang="ru-RU" sz="1000" dirty="0">
                <a:latin typeface="Times New Roman" panose="02020603050405020304" pitchFamily="18" charset="0"/>
                <a:cs typeface="Times New Roman" panose="02020603050405020304" pitchFamily="18" charset="0"/>
              </a:rPr>
              <a:t>Достижение основной цели программы будет осуществляться путем решения следующих задач:</a:t>
            </a:r>
          </a:p>
          <a:p>
            <a:pPr marL="171450" indent="-171450" algn="just">
              <a:buFontTx/>
              <a:buChar char="-"/>
            </a:pPr>
            <a:r>
              <a:rPr lang="ru-RU" sz="1000" dirty="0">
                <a:latin typeface="Times New Roman" panose="02020603050405020304" pitchFamily="18" charset="0"/>
                <a:cs typeface="Times New Roman" panose="02020603050405020304" pitchFamily="18" charset="0"/>
              </a:rPr>
              <a:t>проведение в пределах компетенции единой финансовой, бюджетной, налоговой и долговой политики, осуществление общего руководства организацией финансов на территории округа;</a:t>
            </a:r>
          </a:p>
          <a:p>
            <a:pPr marL="171450" indent="-171450" algn="just">
              <a:buFontTx/>
              <a:buChar char="-"/>
            </a:pPr>
            <a:r>
              <a:rPr lang="ru-RU" sz="1000" dirty="0">
                <a:latin typeface="Times New Roman" panose="02020603050405020304" pitchFamily="18" charset="0"/>
                <a:cs typeface="Times New Roman" panose="02020603050405020304" pitchFamily="18" charset="0"/>
              </a:rPr>
              <a:t>составление проекта, организация исполнения, составление отчетов об исполнении бюджета округа;</a:t>
            </a:r>
          </a:p>
          <a:p>
            <a:pPr marL="171450" indent="-171450" algn="just">
              <a:buFontTx/>
              <a:buChar char="-"/>
            </a:pPr>
            <a:r>
              <a:rPr lang="ru-RU" sz="1000" dirty="0">
                <a:latin typeface="Times New Roman" panose="02020603050405020304" pitchFamily="18" charset="0"/>
                <a:cs typeface="Times New Roman" panose="02020603050405020304" pitchFamily="18" charset="0"/>
              </a:rPr>
              <a:t>укрепление собственной доходной базы округа;</a:t>
            </a:r>
          </a:p>
          <a:p>
            <a:pPr marL="171450" indent="-171450" algn="just">
              <a:buFontTx/>
              <a:buChar char="-"/>
            </a:pPr>
            <a:r>
              <a:rPr lang="ru-RU" sz="1000" dirty="0">
                <a:latin typeface="Times New Roman" panose="02020603050405020304" pitchFamily="18" charset="0"/>
                <a:cs typeface="Times New Roman" panose="02020603050405020304" pitchFamily="18" charset="0"/>
              </a:rPr>
              <a:t>обеспечение экономически обоснованного объема муниципального долга, сокращение стоимости обслуживания и совершенствование механизмов управления муниципальным долгом;</a:t>
            </a:r>
          </a:p>
          <a:p>
            <a:pPr marL="171450" indent="-171450" algn="just">
              <a:buFontTx/>
              <a:buChar char="-"/>
            </a:pPr>
            <a:r>
              <a:rPr lang="ru-RU" sz="1000" dirty="0">
                <a:latin typeface="Times New Roman" panose="02020603050405020304" pitchFamily="18" charset="0"/>
                <a:cs typeface="Times New Roman" panose="02020603050405020304" pitchFamily="18" charset="0"/>
              </a:rPr>
              <a:t>осуществление в пределах компетенции бюджетного контроля;</a:t>
            </a:r>
          </a:p>
          <a:p>
            <a:pPr marL="171450" indent="-171450" algn="just">
              <a:buFontTx/>
              <a:buChar char="-"/>
            </a:pPr>
            <a:r>
              <a:rPr lang="ru-RU" sz="1000" dirty="0">
                <a:latin typeface="Times New Roman" panose="02020603050405020304" pitchFamily="18" charset="0"/>
                <a:cs typeface="Times New Roman" panose="02020603050405020304" pitchFamily="18" charset="0"/>
              </a:rPr>
              <a:t>развитие и усовершенствование информационных систем управления муниципальными финансами.</a:t>
            </a:r>
          </a:p>
          <a:p>
            <a:pPr marL="171450" indent="-171450" algn="just">
              <a:buFontTx/>
              <a:buChar char="-"/>
            </a:pPr>
            <a:endParaRPr lang="ru-RU" sz="1000" dirty="0">
              <a:latin typeface="Times New Roman" panose="02020603050405020304" pitchFamily="18" charset="0"/>
              <a:cs typeface="Times New Roman" panose="02020603050405020304" pitchFamily="18" charset="0"/>
            </a:endParaRPr>
          </a:p>
        </p:txBody>
      </p:sp>
      <p:graphicFrame>
        <p:nvGraphicFramePr>
          <p:cNvPr id="7" name="Схема 6">
            <a:extLst>
              <a:ext uri="{FF2B5EF4-FFF2-40B4-BE49-F238E27FC236}">
                <a16:creationId xmlns:a16="http://schemas.microsoft.com/office/drawing/2014/main" id="{88ADD228-6A75-E6B8-5255-2B9F33627321}"/>
              </a:ext>
            </a:extLst>
          </p:cNvPr>
          <p:cNvGraphicFramePr/>
          <p:nvPr>
            <p:extLst>
              <p:ext uri="{D42A27DB-BD31-4B8C-83A1-F6EECF244321}">
                <p14:modId xmlns:p14="http://schemas.microsoft.com/office/powerpoint/2010/main" val="3863942844"/>
              </p:ext>
            </p:extLst>
          </p:nvPr>
        </p:nvGraphicFramePr>
        <p:xfrm>
          <a:off x="182540" y="1599012"/>
          <a:ext cx="2291174" cy="212000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0" name="Диаграмма 9">
            <a:extLst>
              <a:ext uri="{FF2B5EF4-FFF2-40B4-BE49-F238E27FC236}">
                <a16:creationId xmlns:a16="http://schemas.microsoft.com/office/drawing/2014/main" id="{A53E6F4F-FFDF-55A8-E260-19DFE2D3899E}"/>
              </a:ext>
            </a:extLst>
          </p:cNvPr>
          <p:cNvGraphicFramePr/>
          <p:nvPr>
            <p:extLst>
              <p:ext uri="{D42A27DB-BD31-4B8C-83A1-F6EECF244321}">
                <p14:modId xmlns:p14="http://schemas.microsoft.com/office/powerpoint/2010/main" val="2754738009"/>
              </p:ext>
            </p:extLst>
          </p:nvPr>
        </p:nvGraphicFramePr>
        <p:xfrm>
          <a:off x="180570" y="3904321"/>
          <a:ext cx="5903985" cy="2709333"/>
        </p:xfrm>
        <a:graphic>
          <a:graphicData uri="http://schemas.openxmlformats.org/drawingml/2006/chart">
            <c:chart xmlns:c="http://schemas.openxmlformats.org/drawingml/2006/chart" xmlns:r="http://schemas.openxmlformats.org/officeDocument/2006/relationships" r:id="rId9"/>
          </a:graphicData>
        </a:graphic>
      </p:graphicFrame>
      <p:pic>
        <p:nvPicPr>
          <p:cNvPr id="11" name="Рисунок 10">
            <a:extLst>
              <a:ext uri="{FF2B5EF4-FFF2-40B4-BE49-F238E27FC236}">
                <a16:creationId xmlns:a16="http://schemas.microsoft.com/office/drawing/2014/main" id="{F86D0A71-7F7C-4765-E70C-9A3C3F641C8B}"/>
              </a:ext>
            </a:extLst>
          </p:cNvPr>
          <p:cNvPicPr>
            <a:picLocks noChangeAspect="1"/>
          </p:cNvPicPr>
          <p:nvPr/>
        </p:nvPicPr>
        <p:blipFill>
          <a:blip r:embed="rId10"/>
          <a:stretch>
            <a:fillRect/>
          </a:stretch>
        </p:blipFill>
        <p:spPr>
          <a:xfrm>
            <a:off x="6508659" y="256016"/>
            <a:ext cx="2078916" cy="1438781"/>
          </a:xfrm>
          <a:prstGeom prst="rect">
            <a:avLst/>
          </a:prstGeom>
        </p:spPr>
      </p:pic>
      <p:sp>
        <p:nvSpPr>
          <p:cNvPr id="12" name="TextBox 11">
            <a:extLst>
              <a:ext uri="{FF2B5EF4-FFF2-40B4-BE49-F238E27FC236}">
                <a16:creationId xmlns:a16="http://schemas.microsoft.com/office/drawing/2014/main" id="{70B1C505-04E0-B99C-0CA8-BDF99FCF55C0}"/>
              </a:ext>
            </a:extLst>
          </p:cNvPr>
          <p:cNvSpPr txBox="1"/>
          <p:nvPr/>
        </p:nvSpPr>
        <p:spPr>
          <a:xfrm>
            <a:off x="8511410" y="102983"/>
            <a:ext cx="3350624" cy="769441"/>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Муниципальная программа «Дорожная деятельность в отношении автомобильных дорог местного значения на территории Анучинского муниципального округа» на 2020-2024гг</a:t>
            </a:r>
          </a:p>
        </p:txBody>
      </p:sp>
      <p:sp>
        <p:nvSpPr>
          <p:cNvPr id="14" name="TextBox 13">
            <a:extLst>
              <a:ext uri="{FF2B5EF4-FFF2-40B4-BE49-F238E27FC236}">
                <a16:creationId xmlns:a16="http://schemas.microsoft.com/office/drawing/2014/main" id="{D28CB0E0-2179-4FD0-D049-670FF18EAB2C}"/>
              </a:ext>
            </a:extLst>
          </p:cNvPr>
          <p:cNvSpPr txBox="1"/>
          <p:nvPr/>
        </p:nvSpPr>
        <p:spPr>
          <a:xfrm>
            <a:off x="8535504" y="776649"/>
            <a:ext cx="3473956" cy="1338828"/>
          </a:xfrm>
          <a:prstGeom prst="rect">
            <a:avLst/>
          </a:prstGeom>
          <a:noFill/>
        </p:spPr>
        <p:txBody>
          <a:bodyPr wrap="square">
            <a:spAutoFit/>
          </a:bodyPr>
          <a:lstStyle/>
          <a:p>
            <a:pPr algn="just"/>
            <a:r>
              <a:rPr lang="ru-RU" sz="1100" dirty="0">
                <a:latin typeface="Times New Roman" panose="02020603050405020304" pitchFamily="18" charset="0"/>
                <a:cs typeface="Times New Roman" panose="02020603050405020304" pitchFamily="18" charset="0"/>
              </a:rPr>
              <a:t> </a:t>
            </a:r>
            <a:r>
              <a:rPr lang="ru-RU" sz="1000" dirty="0">
                <a:latin typeface="Times New Roman" panose="02020603050405020304" pitchFamily="18" charset="0"/>
                <a:cs typeface="Times New Roman" panose="02020603050405020304" pitchFamily="18" charset="0"/>
              </a:rPr>
              <a:t>Приоритеты муниципальной политики должны обеспечить:</a:t>
            </a:r>
          </a:p>
          <a:p>
            <a:pPr marL="171450" indent="-171450" algn="just">
              <a:buFontTx/>
              <a:buChar char="-"/>
            </a:pPr>
            <a:r>
              <a:rPr lang="ru-RU" sz="1000" dirty="0">
                <a:latin typeface="Times New Roman" panose="02020603050405020304" pitchFamily="18" charset="0"/>
                <a:cs typeface="Times New Roman" panose="02020603050405020304" pitchFamily="18" charset="0"/>
              </a:rPr>
              <a:t>сбалансированное и эффективное развитие дорожной деятельности</a:t>
            </a:r>
          </a:p>
          <a:p>
            <a:pPr marL="171450" indent="-171450" algn="just">
              <a:buFontTx/>
              <a:buChar char="-"/>
            </a:pPr>
            <a:r>
              <a:rPr lang="ru-RU" sz="1000" dirty="0">
                <a:latin typeface="Times New Roman" panose="02020603050405020304" pitchFamily="18" charset="0"/>
                <a:cs typeface="Times New Roman" panose="02020603050405020304" pitchFamily="18" charset="0"/>
              </a:rPr>
              <a:t>содержание и развитие улично-дорожной сети для потребностей населения и экономики округа, а также строительство и реконструкция автомобильных дорог;</a:t>
            </a:r>
          </a:p>
          <a:p>
            <a:pPr marL="171450" indent="-171450" algn="just">
              <a:buFontTx/>
              <a:buChar char="-"/>
            </a:pPr>
            <a:r>
              <a:rPr lang="ru-RU" sz="1000" dirty="0">
                <a:latin typeface="Times New Roman" panose="02020603050405020304" pitchFamily="18" charset="0"/>
                <a:cs typeface="Times New Roman" panose="02020603050405020304" pitchFamily="18" charset="0"/>
              </a:rPr>
              <a:t>повышение безопасности дорожного движения.</a:t>
            </a:r>
          </a:p>
        </p:txBody>
      </p:sp>
      <p:sp>
        <p:nvSpPr>
          <p:cNvPr id="8" name="TextBox 7">
            <a:extLst>
              <a:ext uri="{FF2B5EF4-FFF2-40B4-BE49-F238E27FC236}">
                <a16:creationId xmlns:a16="http://schemas.microsoft.com/office/drawing/2014/main" id="{D272A1C7-A8CF-7CED-18C0-3183B6929A96}"/>
              </a:ext>
            </a:extLst>
          </p:cNvPr>
          <p:cNvSpPr txBox="1"/>
          <p:nvPr/>
        </p:nvSpPr>
        <p:spPr>
          <a:xfrm>
            <a:off x="6472992" y="2024449"/>
            <a:ext cx="5536468" cy="861774"/>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Задачи – увеличение протяженности автомобильных дорог местного значения, соответствующих нормативным требованиям; поддержание автомобильных дорог общего пользования местного значения на уровне, соответствующем категории дороги, путем выполнения нормативных мероприятий</a:t>
            </a:r>
            <a:r>
              <a:rPr kumimoji="0" lang="en-US"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ru-RU"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по содержанию и ремонту дорог; повышение надежности и безопасности движения на автомобильных дорогах местного значения.</a:t>
            </a:r>
          </a:p>
        </p:txBody>
      </p:sp>
      <mc:AlternateContent xmlns:mc="http://schemas.openxmlformats.org/markup-compatibility/2006" xmlns:cx2="http://schemas.microsoft.com/office/drawing/2015/10/21/chartex">
        <mc:Choice Requires="cx2">
          <p:graphicFrame>
            <p:nvGraphicFramePr>
              <p:cNvPr id="15" name="Диаграмма 14">
                <a:extLst>
                  <a:ext uri="{FF2B5EF4-FFF2-40B4-BE49-F238E27FC236}">
                    <a16:creationId xmlns:a16="http://schemas.microsoft.com/office/drawing/2014/main" id="{E252C406-162D-735B-81C3-1D78069004C8}"/>
                  </a:ext>
                </a:extLst>
              </p:cNvPr>
              <p:cNvGraphicFramePr/>
              <p:nvPr>
                <p:extLst>
                  <p:ext uri="{D42A27DB-BD31-4B8C-83A1-F6EECF244321}">
                    <p14:modId xmlns:p14="http://schemas.microsoft.com/office/powerpoint/2010/main" val="814892899"/>
                  </p:ext>
                </p:extLst>
              </p:nvPr>
            </p:nvGraphicFramePr>
            <p:xfrm>
              <a:off x="6629392" y="2942597"/>
              <a:ext cx="4981196" cy="3584037"/>
            </p:xfrm>
            <a:graphic>
              <a:graphicData uri="http://schemas.microsoft.com/office/drawing/2014/chartex">
                <cx:chart xmlns:cx="http://schemas.microsoft.com/office/drawing/2014/chartex" xmlns:r="http://schemas.openxmlformats.org/officeDocument/2006/relationships" r:id="rId11"/>
              </a:graphicData>
            </a:graphic>
          </p:graphicFrame>
        </mc:Choice>
        <mc:Fallback xmlns="">
          <p:pic>
            <p:nvPicPr>
              <p:cNvPr id="15" name="Диаграмма 14">
                <a:extLst>
                  <a:ext uri="{FF2B5EF4-FFF2-40B4-BE49-F238E27FC236}">
                    <a16:creationId xmlns:a16="http://schemas.microsoft.com/office/drawing/2014/main" id="{E252C406-162D-735B-81C3-1D78069004C8}"/>
                  </a:ext>
                </a:extLst>
              </p:cNvPr>
              <p:cNvPicPr>
                <a:picLocks noGrp="1" noRot="1" noChangeAspect="1" noMove="1" noResize="1" noEditPoints="1" noAdjustHandles="1" noChangeArrowheads="1" noChangeShapeType="1"/>
              </p:cNvPicPr>
              <p:nvPr/>
            </p:nvPicPr>
            <p:blipFill>
              <a:blip r:embed="rId12"/>
              <a:stretch>
                <a:fillRect/>
              </a:stretch>
            </p:blipFill>
            <p:spPr>
              <a:xfrm>
                <a:off x="6629392" y="2942597"/>
                <a:ext cx="4981196" cy="3584037"/>
              </a:xfrm>
              <a:prstGeom prst="rect">
                <a:avLst/>
              </a:prstGeom>
            </p:spPr>
          </p:pic>
        </mc:Fallback>
      </mc:AlternateContent>
    </p:spTree>
    <p:extLst>
      <p:ext uri="{BB962C8B-B14F-4D97-AF65-F5344CB8AC3E}">
        <p14:creationId xmlns:p14="http://schemas.microsoft.com/office/powerpoint/2010/main" val="304835928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EF6D7B82-92C3-BFDC-4A50-8D82142E0E2C}"/>
              </a:ext>
            </a:extLst>
          </p:cNvPr>
          <p:cNvPicPr>
            <a:picLocks noChangeAspect="1"/>
          </p:cNvPicPr>
          <p:nvPr/>
        </p:nvPicPr>
        <p:blipFill>
          <a:blip r:embed="rId2"/>
          <a:stretch>
            <a:fillRect/>
          </a:stretch>
        </p:blipFill>
        <p:spPr>
          <a:xfrm>
            <a:off x="18287" y="0"/>
            <a:ext cx="12155425" cy="6858000"/>
          </a:xfrm>
          <a:prstGeom prst="rect">
            <a:avLst/>
          </a:prstGeom>
        </p:spPr>
      </p:pic>
      <p:pic>
        <p:nvPicPr>
          <p:cNvPr id="3" name="Рисунок 2">
            <a:extLst>
              <a:ext uri="{FF2B5EF4-FFF2-40B4-BE49-F238E27FC236}">
                <a16:creationId xmlns:a16="http://schemas.microsoft.com/office/drawing/2014/main" id="{77507358-C80D-9B68-0A86-A1F26A03FD35}"/>
              </a:ext>
            </a:extLst>
          </p:cNvPr>
          <p:cNvPicPr>
            <a:picLocks noChangeAspect="1"/>
          </p:cNvPicPr>
          <p:nvPr/>
        </p:nvPicPr>
        <p:blipFill>
          <a:blip r:embed="rId3"/>
          <a:stretch>
            <a:fillRect/>
          </a:stretch>
        </p:blipFill>
        <p:spPr>
          <a:xfrm>
            <a:off x="146216" y="108008"/>
            <a:ext cx="2024047" cy="1560711"/>
          </a:xfrm>
          <a:prstGeom prst="rect">
            <a:avLst/>
          </a:prstGeom>
        </p:spPr>
      </p:pic>
      <p:sp>
        <p:nvSpPr>
          <p:cNvPr id="4" name="TextBox 3">
            <a:extLst>
              <a:ext uri="{FF2B5EF4-FFF2-40B4-BE49-F238E27FC236}">
                <a16:creationId xmlns:a16="http://schemas.microsoft.com/office/drawing/2014/main" id="{104F27C6-7F71-EE83-AB07-669DC9F04603}"/>
              </a:ext>
            </a:extLst>
          </p:cNvPr>
          <p:cNvSpPr txBox="1"/>
          <p:nvPr/>
        </p:nvSpPr>
        <p:spPr>
          <a:xfrm>
            <a:off x="2259748" y="108008"/>
            <a:ext cx="3915423" cy="769441"/>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Муниципальная программа «Обеспечение качественными услугами жилищно-коммунального хозяйства на территории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Анучинского муниципального округа» на 2020-2024гг</a:t>
            </a:r>
          </a:p>
        </p:txBody>
      </p:sp>
      <p:sp>
        <p:nvSpPr>
          <p:cNvPr id="5" name="TextBox 4">
            <a:extLst>
              <a:ext uri="{FF2B5EF4-FFF2-40B4-BE49-F238E27FC236}">
                <a16:creationId xmlns:a16="http://schemas.microsoft.com/office/drawing/2014/main" id="{84229C86-5CD6-43B8-085F-F2D65DB1B7B4}"/>
              </a:ext>
            </a:extLst>
          </p:cNvPr>
          <p:cNvSpPr txBox="1"/>
          <p:nvPr/>
        </p:nvSpPr>
        <p:spPr>
          <a:xfrm>
            <a:off x="146217" y="1776727"/>
            <a:ext cx="2113531" cy="3647152"/>
          </a:xfrm>
          <a:prstGeom prst="rect">
            <a:avLst/>
          </a:prstGeom>
          <a:noFill/>
        </p:spPr>
        <p:txBody>
          <a:bodyPr wrap="square">
            <a:spAutoFit/>
          </a:bodyPr>
          <a:lstStyle/>
          <a:p>
            <a:pPr algn="just"/>
            <a:r>
              <a:rPr lang="ru-RU" sz="1100" dirty="0">
                <a:latin typeface="Times New Roman" panose="02020603050405020304" pitchFamily="18" charset="0"/>
                <a:cs typeface="Times New Roman" panose="02020603050405020304" pitchFamily="18" charset="0"/>
              </a:rPr>
              <a:t> Цель программы – повышение качества предоставления услуг жилищно-коммунального хозяйства населению.</a:t>
            </a:r>
          </a:p>
          <a:p>
            <a:pPr algn="just"/>
            <a:r>
              <a:rPr lang="ru-RU" sz="1100" dirty="0">
                <a:latin typeface="Times New Roman" panose="02020603050405020304" pitchFamily="18" charset="0"/>
                <a:cs typeface="Times New Roman" panose="02020603050405020304" pitchFamily="18" charset="0"/>
              </a:rPr>
              <a:t>Основные мероприятия:</a:t>
            </a:r>
          </a:p>
          <a:p>
            <a:pPr marL="171450" indent="-171450" algn="just">
              <a:buFontTx/>
              <a:buChar char="-"/>
            </a:pPr>
            <a:r>
              <a:rPr lang="ru-RU" sz="1100" dirty="0">
                <a:latin typeface="Times New Roman" panose="02020603050405020304" pitchFamily="18" charset="0"/>
                <a:cs typeface="Times New Roman" panose="02020603050405020304" pitchFamily="18" charset="0"/>
              </a:rPr>
              <a:t>строительство, реконструкция, капитальный ремонт, ремонт объектов жилищно-коммунального хозяйства;</a:t>
            </a:r>
          </a:p>
          <a:p>
            <a:pPr marL="171450" indent="-171450" algn="just">
              <a:buFontTx/>
              <a:buChar char="-"/>
            </a:pPr>
            <a:r>
              <a:rPr lang="ru-RU" sz="1100" dirty="0">
                <a:latin typeface="Times New Roman" panose="02020603050405020304" pitchFamily="18" charset="0"/>
                <a:cs typeface="Times New Roman" panose="02020603050405020304" pitchFamily="18" charset="0"/>
              </a:rPr>
              <a:t>разработка проектно-сметной документации;</a:t>
            </a:r>
          </a:p>
          <a:p>
            <a:pPr marL="171450" indent="-171450" algn="just">
              <a:buFontTx/>
              <a:buChar char="-"/>
            </a:pPr>
            <a:r>
              <a:rPr lang="ru-RU" sz="1100" dirty="0">
                <a:latin typeface="Times New Roman" panose="02020603050405020304" pitchFamily="18" charset="0"/>
                <a:cs typeface="Times New Roman" panose="02020603050405020304" pitchFamily="18" charset="0"/>
              </a:rPr>
              <a:t>обустройство мест накопления твердых коммунальных отходов;</a:t>
            </a:r>
          </a:p>
          <a:p>
            <a:pPr marL="171450" indent="-171450" algn="just">
              <a:buFontTx/>
              <a:buChar char="-"/>
            </a:pPr>
            <a:r>
              <a:rPr lang="ru-RU" sz="1100" dirty="0">
                <a:latin typeface="Times New Roman" panose="02020603050405020304" pitchFamily="18" charset="0"/>
                <a:cs typeface="Times New Roman" panose="02020603050405020304" pitchFamily="18" charset="0"/>
              </a:rPr>
              <a:t>ликвидация несанкционированных свалок;</a:t>
            </a:r>
          </a:p>
          <a:p>
            <a:pPr marL="171450" indent="-171450" algn="just">
              <a:buFontTx/>
              <a:buChar char="-"/>
            </a:pPr>
            <a:r>
              <a:rPr lang="ru-RU" sz="1100" dirty="0">
                <a:latin typeface="Times New Roman" panose="02020603050405020304" pitchFamily="18" charset="0"/>
                <a:cs typeface="Times New Roman" panose="02020603050405020304" pitchFamily="18" charset="0"/>
              </a:rPr>
              <a:t>капитальный ремонт сетей водоснабжения и водоотведение.</a:t>
            </a:r>
            <a:endParaRPr lang="ru-RU" sz="1000" dirty="0">
              <a:latin typeface="Times New Roman" panose="02020603050405020304" pitchFamily="18" charset="0"/>
              <a:cs typeface="Times New Roman" panose="02020603050405020304" pitchFamily="18" charset="0"/>
            </a:endParaRPr>
          </a:p>
        </p:txBody>
      </p:sp>
      <p:graphicFrame>
        <p:nvGraphicFramePr>
          <p:cNvPr id="8" name="Диаграмма 7">
            <a:extLst>
              <a:ext uri="{FF2B5EF4-FFF2-40B4-BE49-F238E27FC236}">
                <a16:creationId xmlns:a16="http://schemas.microsoft.com/office/drawing/2014/main" id="{BCC34CC0-2ABF-76A1-D658-0DB2788B660D}"/>
              </a:ext>
            </a:extLst>
          </p:cNvPr>
          <p:cNvGraphicFramePr/>
          <p:nvPr>
            <p:extLst>
              <p:ext uri="{D42A27DB-BD31-4B8C-83A1-F6EECF244321}">
                <p14:modId xmlns:p14="http://schemas.microsoft.com/office/powerpoint/2010/main" val="1779894081"/>
              </p:ext>
            </p:extLst>
          </p:nvPr>
        </p:nvGraphicFramePr>
        <p:xfrm>
          <a:off x="2298192" y="1183813"/>
          <a:ext cx="4220054" cy="4240066"/>
        </p:xfrm>
        <a:graphic>
          <a:graphicData uri="http://schemas.openxmlformats.org/drawingml/2006/chart">
            <c:chart xmlns:c="http://schemas.openxmlformats.org/drawingml/2006/chart" xmlns:r="http://schemas.openxmlformats.org/officeDocument/2006/relationships" r:id="rId4"/>
          </a:graphicData>
        </a:graphic>
      </p:graphicFrame>
      <p:pic>
        <p:nvPicPr>
          <p:cNvPr id="9" name="Рисунок 8">
            <a:extLst>
              <a:ext uri="{FF2B5EF4-FFF2-40B4-BE49-F238E27FC236}">
                <a16:creationId xmlns:a16="http://schemas.microsoft.com/office/drawing/2014/main" id="{35E201B1-A5FB-FAA6-3B29-92A5BC504959}"/>
              </a:ext>
            </a:extLst>
          </p:cNvPr>
          <p:cNvPicPr>
            <a:picLocks noChangeAspect="1"/>
          </p:cNvPicPr>
          <p:nvPr/>
        </p:nvPicPr>
        <p:blipFill>
          <a:blip r:embed="rId5"/>
          <a:stretch>
            <a:fillRect/>
          </a:stretch>
        </p:blipFill>
        <p:spPr>
          <a:xfrm>
            <a:off x="6929307" y="147402"/>
            <a:ext cx="1508992" cy="1278725"/>
          </a:xfrm>
          <a:prstGeom prst="rect">
            <a:avLst/>
          </a:prstGeom>
        </p:spPr>
      </p:pic>
      <p:sp>
        <p:nvSpPr>
          <p:cNvPr id="10" name="TextBox 9">
            <a:extLst>
              <a:ext uri="{FF2B5EF4-FFF2-40B4-BE49-F238E27FC236}">
                <a16:creationId xmlns:a16="http://schemas.microsoft.com/office/drawing/2014/main" id="{1CDA469C-0D41-4C6F-1F11-35104EE2AB44}"/>
              </a:ext>
            </a:extLst>
          </p:cNvPr>
          <p:cNvSpPr txBox="1"/>
          <p:nvPr/>
        </p:nvSpPr>
        <p:spPr>
          <a:xfrm>
            <a:off x="8322253" y="147402"/>
            <a:ext cx="3915423" cy="769441"/>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Муниципальная программа «Об энергосбережении и повышении энергетической эффективности</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на территории Анучинского муниципального округа»</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 на 2020-2024гг</a:t>
            </a:r>
          </a:p>
        </p:txBody>
      </p:sp>
      <p:sp>
        <p:nvSpPr>
          <p:cNvPr id="11" name="TextBox 10">
            <a:extLst>
              <a:ext uri="{FF2B5EF4-FFF2-40B4-BE49-F238E27FC236}">
                <a16:creationId xmlns:a16="http://schemas.microsoft.com/office/drawing/2014/main" id="{37CA05AF-2A11-2DD5-1470-34B9D0096EDC}"/>
              </a:ext>
            </a:extLst>
          </p:cNvPr>
          <p:cNvSpPr txBox="1"/>
          <p:nvPr/>
        </p:nvSpPr>
        <p:spPr>
          <a:xfrm>
            <a:off x="8604667" y="838008"/>
            <a:ext cx="3350594" cy="938719"/>
          </a:xfrm>
          <a:prstGeom prst="rect">
            <a:avLst/>
          </a:prstGeom>
          <a:noFill/>
        </p:spPr>
        <p:txBody>
          <a:bodyPr wrap="square">
            <a:spAutoFit/>
          </a:bodyPr>
          <a:lstStyle/>
          <a:p>
            <a:pPr algn="just"/>
            <a:r>
              <a:rPr lang="ru-RU" sz="1100" dirty="0">
                <a:latin typeface="Times New Roman" panose="02020603050405020304" pitchFamily="18" charset="0"/>
                <a:cs typeface="Times New Roman" panose="02020603050405020304" pitchFamily="18" charset="0"/>
              </a:rPr>
              <a:t> Цель программы – создание условий для повышения эффективности использования энергетических ресурсов.</a:t>
            </a:r>
          </a:p>
          <a:p>
            <a:pPr algn="just"/>
            <a:r>
              <a:rPr lang="ru-RU" sz="1100" dirty="0">
                <a:latin typeface="Times New Roman" panose="02020603050405020304" pitchFamily="18" charset="0"/>
                <a:cs typeface="Times New Roman" panose="02020603050405020304" pitchFamily="18" charset="0"/>
              </a:rPr>
              <a:t>Основные мероприятия – замена ламп и выявление бесхозяйных объектов.</a:t>
            </a:r>
            <a:endParaRPr lang="ru-RU" sz="1000" dirty="0">
              <a:latin typeface="Times New Roman" panose="02020603050405020304" pitchFamily="18" charset="0"/>
              <a:cs typeface="Times New Roman" panose="02020603050405020304" pitchFamily="18" charset="0"/>
            </a:endParaRPr>
          </a:p>
        </p:txBody>
      </p:sp>
      <p:graphicFrame>
        <p:nvGraphicFramePr>
          <p:cNvPr id="12" name="Таблица 12">
            <a:extLst>
              <a:ext uri="{FF2B5EF4-FFF2-40B4-BE49-F238E27FC236}">
                <a16:creationId xmlns:a16="http://schemas.microsoft.com/office/drawing/2014/main" id="{5C52552D-DD1B-8C4B-A057-3EC844811F03}"/>
              </a:ext>
            </a:extLst>
          </p:cNvPr>
          <p:cNvGraphicFramePr>
            <a:graphicFrameLocks noGrp="1"/>
          </p:cNvGraphicFramePr>
          <p:nvPr>
            <p:extLst>
              <p:ext uri="{D42A27DB-BD31-4B8C-83A1-F6EECF244321}">
                <p14:modId xmlns:p14="http://schemas.microsoft.com/office/powerpoint/2010/main" val="1504067434"/>
              </p:ext>
            </p:extLst>
          </p:nvPr>
        </p:nvGraphicFramePr>
        <p:xfrm>
          <a:off x="6712701" y="1857586"/>
          <a:ext cx="5242560" cy="741680"/>
        </p:xfrm>
        <a:graphic>
          <a:graphicData uri="http://schemas.openxmlformats.org/drawingml/2006/table">
            <a:tbl>
              <a:tblPr firstRow="1" bandRow="1">
                <a:tableStyleId>{C4B1156A-380E-4F78-BDF5-A606A8083BF9}</a:tableStyleId>
              </a:tblPr>
              <a:tblGrid>
                <a:gridCol w="2621280">
                  <a:extLst>
                    <a:ext uri="{9D8B030D-6E8A-4147-A177-3AD203B41FA5}">
                      <a16:colId xmlns:a16="http://schemas.microsoft.com/office/drawing/2014/main" val="3820498531"/>
                    </a:ext>
                  </a:extLst>
                </a:gridCol>
                <a:gridCol w="2621280">
                  <a:extLst>
                    <a:ext uri="{9D8B030D-6E8A-4147-A177-3AD203B41FA5}">
                      <a16:colId xmlns:a16="http://schemas.microsoft.com/office/drawing/2014/main" val="3123451617"/>
                    </a:ext>
                  </a:extLst>
                </a:gridCol>
              </a:tblGrid>
              <a:tr h="370840">
                <a:tc>
                  <a:txBody>
                    <a:bodyPr/>
                    <a:lstStyle/>
                    <a:p>
                      <a:pPr algn="ctr"/>
                      <a:r>
                        <a:rPr lang="ru-RU" sz="1100" dirty="0">
                          <a:latin typeface="Times New Roman" panose="02020603050405020304" pitchFamily="18" charset="0"/>
                          <a:cs typeface="Times New Roman" panose="02020603050405020304" pitchFamily="18" charset="0"/>
                        </a:rPr>
                        <a:t>2023 г</a:t>
                      </a:r>
                    </a:p>
                  </a:txBody>
                  <a:tcPr/>
                </a:tc>
                <a:tc>
                  <a:txBody>
                    <a:bodyPr/>
                    <a:lstStyle/>
                    <a:p>
                      <a:pPr algn="ctr"/>
                      <a:r>
                        <a:rPr lang="ru-RU" sz="1100" dirty="0">
                          <a:latin typeface="Times New Roman" panose="02020603050405020304" pitchFamily="18" charset="0"/>
                          <a:cs typeface="Times New Roman" panose="02020603050405020304" pitchFamily="18" charset="0"/>
                        </a:rPr>
                        <a:t>2024г</a:t>
                      </a:r>
                    </a:p>
                  </a:txBody>
                  <a:tcPr/>
                </a:tc>
                <a:extLst>
                  <a:ext uri="{0D108BD9-81ED-4DB2-BD59-A6C34878D82A}">
                    <a16:rowId xmlns:a16="http://schemas.microsoft.com/office/drawing/2014/main" val="1238978226"/>
                  </a:ext>
                </a:extLst>
              </a:tr>
              <a:tr h="370840">
                <a:tc>
                  <a:txBody>
                    <a:bodyPr/>
                    <a:lstStyle/>
                    <a:p>
                      <a:pPr algn="ctr"/>
                      <a:r>
                        <a:rPr lang="ru-RU" sz="1100" dirty="0">
                          <a:latin typeface="Times New Roman" panose="02020603050405020304" pitchFamily="18" charset="0"/>
                          <a:cs typeface="Times New Roman" panose="02020603050405020304" pitchFamily="18" charset="0"/>
                        </a:rPr>
                        <a:t>550000</a:t>
                      </a:r>
                    </a:p>
                  </a:txBody>
                  <a:tcPr/>
                </a:tc>
                <a:tc>
                  <a:txBody>
                    <a:bodyPr/>
                    <a:lstStyle/>
                    <a:p>
                      <a:pPr algn="ctr"/>
                      <a:r>
                        <a:rPr lang="ru-RU" sz="1100" dirty="0">
                          <a:latin typeface="Times New Roman" panose="02020603050405020304" pitchFamily="18" charset="0"/>
                          <a:cs typeface="Times New Roman" panose="02020603050405020304" pitchFamily="18" charset="0"/>
                        </a:rPr>
                        <a:t>500000</a:t>
                      </a:r>
                    </a:p>
                  </a:txBody>
                  <a:tcPr/>
                </a:tc>
                <a:extLst>
                  <a:ext uri="{0D108BD9-81ED-4DB2-BD59-A6C34878D82A}">
                    <a16:rowId xmlns:a16="http://schemas.microsoft.com/office/drawing/2014/main" val="1931132039"/>
                  </a:ext>
                </a:extLst>
              </a:tr>
            </a:tbl>
          </a:graphicData>
        </a:graphic>
      </p:graphicFrame>
      <p:pic>
        <p:nvPicPr>
          <p:cNvPr id="13" name="Рисунок 12">
            <a:extLst>
              <a:ext uri="{FF2B5EF4-FFF2-40B4-BE49-F238E27FC236}">
                <a16:creationId xmlns:a16="http://schemas.microsoft.com/office/drawing/2014/main" id="{C5792190-EDD5-5EC8-D710-6D23962DFB44}"/>
              </a:ext>
            </a:extLst>
          </p:cNvPr>
          <p:cNvPicPr>
            <a:picLocks noChangeAspect="1"/>
          </p:cNvPicPr>
          <p:nvPr/>
        </p:nvPicPr>
        <p:blipFill>
          <a:blip r:embed="rId6"/>
          <a:stretch>
            <a:fillRect/>
          </a:stretch>
        </p:blipFill>
        <p:spPr>
          <a:xfrm>
            <a:off x="6829692" y="2946700"/>
            <a:ext cx="1463529" cy="964599"/>
          </a:xfrm>
          <a:prstGeom prst="rect">
            <a:avLst/>
          </a:prstGeom>
        </p:spPr>
      </p:pic>
      <p:sp>
        <p:nvSpPr>
          <p:cNvPr id="14" name="TextBox 13">
            <a:extLst>
              <a:ext uri="{FF2B5EF4-FFF2-40B4-BE49-F238E27FC236}">
                <a16:creationId xmlns:a16="http://schemas.microsoft.com/office/drawing/2014/main" id="{47D0B5C8-1FEF-0014-A8B1-7743B0D28A57}"/>
              </a:ext>
            </a:extLst>
          </p:cNvPr>
          <p:cNvSpPr txBox="1"/>
          <p:nvPr/>
        </p:nvSpPr>
        <p:spPr>
          <a:xfrm>
            <a:off x="8322253" y="2918455"/>
            <a:ext cx="3833993" cy="600164"/>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Муниципальная программа «Обеспечение граждан твердым топливом (дровами) на территории Анучинского муниципального округа»  на 2020-2024гг</a:t>
            </a:r>
          </a:p>
        </p:txBody>
      </p:sp>
      <p:sp>
        <p:nvSpPr>
          <p:cNvPr id="15" name="TextBox 14">
            <a:extLst>
              <a:ext uri="{FF2B5EF4-FFF2-40B4-BE49-F238E27FC236}">
                <a16:creationId xmlns:a16="http://schemas.microsoft.com/office/drawing/2014/main" id="{52D1F187-D8FA-967E-17D0-2E4DC564EE22}"/>
              </a:ext>
            </a:extLst>
          </p:cNvPr>
          <p:cNvSpPr txBox="1"/>
          <p:nvPr/>
        </p:nvSpPr>
        <p:spPr>
          <a:xfrm>
            <a:off x="8258289" y="3456534"/>
            <a:ext cx="3696972" cy="1600438"/>
          </a:xfrm>
          <a:prstGeom prst="rect">
            <a:avLst/>
          </a:prstGeom>
          <a:noFill/>
        </p:spPr>
        <p:txBody>
          <a:bodyPr wrap="square">
            <a:spAutoFit/>
          </a:bodyPr>
          <a:lstStyle/>
          <a:p>
            <a:pPr algn="just"/>
            <a:r>
              <a:rPr lang="ru-RU" sz="1100" dirty="0">
                <a:latin typeface="Times New Roman" panose="02020603050405020304" pitchFamily="18" charset="0"/>
                <a:cs typeface="Times New Roman" panose="02020603050405020304" pitchFamily="18" charset="0"/>
              </a:rPr>
              <a:t> Цель программы – обеспечение граждан твердым топливом (дровами) в необходимом объеме и надлежащего качества.</a:t>
            </a:r>
          </a:p>
          <a:p>
            <a:pPr algn="just"/>
            <a:r>
              <a:rPr lang="ru-RU" sz="1100" dirty="0">
                <a:latin typeface="Times New Roman" panose="02020603050405020304" pitchFamily="18" charset="0"/>
                <a:cs typeface="Times New Roman" panose="02020603050405020304" pitchFamily="18" charset="0"/>
              </a:rPr>
              <a:t>Основное мероприятие – предоставление субсидий в целях возмещения недополученных доходов юридическим лицам, индивидуальным предпринимателям, осуществляющим обеспечение граждан твердым топливом (дровами).</a:t>
            </a:r>
          </a:p>
          <a:p>
            <a:pPr algn="just"/>
            <a:endParaRPr lang="ru-RU" sz="1000" dirty="0">
              <a:latin typeface="Times New Roman" panose="02020603050405020304" pitchFamily="18" charset="0"/>
              <a:cs typeface="Times New Roman" panose="02020603050405020304" pitchFamily="18" charset="0"/>
            </a:endParaRPr>
          </a:p>
        </p:txBody>
      </p:sp>
      <p:sp>
        <p:nvSpPr>
          <p:cNvPr id="16" name="TextBox 15">
            <a:extLst>
              <a:ext uri="{FF2B5EF4-FFF2-40B4-BE49-F238E27FC236}">
                <a16:creationId xmlns:a16="http://schemas.microsoft.com/office/drawing/2014/main" id="{B1C58651-3C97-EFB1-C741-328B7E3AC553}"/>
              </a:ext>
            </a:extLst>
          </p:cNvPr>
          <p:cNvSpPr txBox="1"/>
          <p:nvPr/>
        </p:nvSpPr>
        <p:spPr>
          <a:xfrm>
            <a:off x="6744091" y="4926167"/>
            <a:ext cx="5217781" cy="261610"/>
          </a:xfrm>
          <a:prstGeom prst="rect">
            <a:avLst/>
          </a:prstGeom>
          <a:noFill/>
        </p:spPr>
        <p:txBody>
          <a:bodyPr wrap="square">
            <a:spAutoFit/>
          </a:bodyPr>
          <a:lstStyle/>
          <a:p>
            <a:pPr algn="ctr"/>
            <a:r>
              <a:rPr lang="ru-RU" sz="1100" dirty="0">
                <a:latin typeface="Times New Roman" panose="02020603050405020304" pitchFamily="18" charset="0"/>
                <a:cs typeface="Times New Roman" panose="02020603050405020304" pitchFamily="18" charset="0"/>
              </a:rPr>
              <a:t> 2023г – 1248738,57 руб., 2024г – 119245 руб., 2025г – 119245 руб.</a:t>
            </a:r>
            <a:endParaRPr lang="ru-RU" sz="1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9425005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36748733-3979-C375-E79C-48361CA6C654}"/>
              </a:ext>
            </a:extLst>
          </p:cNvPr>
          <p:cNvPicPr>
            <a:picLocks noChangeAspect="1"/>
          </p:cNvPicPr>
          <p:nvPr/>
        </p:nvPicPr>
        <p:blipFill>
          <a:blip r:embed="rId2"/>
          <a:stretch>
            <a:fillRect/>
          </a:stretch>
        </p:blipFill>
        <p:spPr>
          <a:xfrm>
            <a:off x="18287" y="0"/>
            <a:ext cx="12155425" cy="6858000"/>
          </a:xfrm>
          <a:prstGeom prst="rect">
            <a:avLst/>
          </a:prstGeom>
        </p:spPr>
      </p:pic>
      <p:pic>
        <p:nvPicPr>
          <p:cNvPr id="3" name="Рисунок 2">
            <a:extLst>
              <a:ext uri="{FF2B5EF4-FFF2-40B4-BE49-F238E27FC236}">
                <a16:creationId xmlns:a16="http://schemas.microsoft.com/office/drawing/2014/main" id="{E59EF07D-341D-8C1D-C9AB-89ACFA84F165}"/>
              </a:ext>
            </a:extLst>
          </p:cNvPr>
          <p:cNvPicPr>
            <a:picLocks noChangeAspect="1"/>
          </p:cNvPicPr>
          <p:nvPr/>
        </p:nvPicPr>
        <p:blipFill>
          <a:blip r:embed="rId3"/>
          <a:stretch>
            <a:fillRect/>
          </a:stretch>
        </p:blipFill>
        <p:spPr>
          <a:xfrm>
            <a:off x="293862" y="208323"/>
            <a:ext cx="2024047" cy="1353429"/>
          </a:xfrm>
          <a:prstGeom prst="rect">
            <a:avLst/>
          </a:prstGeom>
        </p:spPr>
      </p:pic>
      <p:sp>
        <p:nvSpPr>
          <p:cNvPr id="4" name="TextBox 3">
            <a:extLst>
              <a:ext uri="{FF2B5EF4-FFF2-40B4-BE49-F238E27FC236}">
                <a16:creationId xmlns:a16="http://schemas.microsoft.com/office/drawing/2014/main" id="{4B0550B0-5526-ED8B-A4C1-A16C1A36EA0E}"/>
              </a:ext>
            </a:extLst>
          </p:cNvPr>
          <p:cNvSpPr txBox="1"/>
          <p:nvPr/>
        </p:nvSpPr>
        <p:spPr>
          <a:xfrm>
            <a:off x="2399027" y="210421"/>
            <a:ext cx="6207481" cy="430887"/>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Муниципальная программа «Организация ритуальных услуг и содержание мест захоронения на территории Анучинского муниципального округа»  на 2020-2024гг</a:t>
            </a:r>
          </a:p>
        </p:txBody>
      </p:sp>
      <p:sp>
        <p:nvSpPr>
          <p:cNvPr id="5" name="TextBox 4">
            <a:extLst>
              <a:ext uri="{FF2B5EF4-FFF2-40B4-BE49-F238E27FC236}">
                <a16:creationId xmlns:a16="http://schemas.microsoft.com/office/drawing/2014/main" id="{716004A9-64B1-A76D-C94B-6A7D25B7B5BF}"/>
              </a:ext>
            </a:extLst>
          </p:cNvPr>
          <p:cNvSpPr txBox="1"/>
          <p:nvPr/>
        </p:nvSpPr>
        <p:spPr>
          <a:xfrm>
            <a:off x="2317909" y="568802"/>
            <a:ext cx="6207480" cy="938719"/>
          </a:xfrm>
          <a:prstGeom prst="rect">
            <a:avLst/>
          </a:prstGeom>
          <a:noFill/>
        </p:spPr>
        <p:txBody>
          <a:bodyPr wrap="square">
            <a:spAutoFit/>
          </a:bodyPr>
          <a:lstStyle/>
          <a:p>
            <a:pPr algn="just"/>
            <a:r>
              <a:rPr lang="ru-RU" sz="1100" dirty="0">
                <a:latin typeface="Times New Roman" panose="02020603050405020304" pitchFamily="18" charset="0"/>
                <a:cs typeface="Times New Roman" panose="02020603050405020304" pitchFamily="18" charset="0"/>
              </a:rPr>
              <a:t> Цель программы – повышение уровня благоустройства и содержания мест захоронения (кладбищ), повышение качества предоставления ритуальных услуг.</a:t>
            </a:r>
          </a:p>
          <a:p>
            <a:pPr algn="just"/>
            <a:r>
              <a:rPr lang="ru-RU" sz="1100" dirty="0">
                <a:latin typeface="Times New Roman" panose="02020603050405020304" pitchFamily="18" charset="0"/>
                <a:cs typeface="Times New Roman" panose="02020603050405020304" pitchFamily="18" charset="0"/>
              </a:rPr>
              <a:t>Мероприятия – содержание мест захоронения (кладбищ), возмещение специализированной службе по вопросам похоронного дела стоимости услуг по гарантированному перечню услуг по погребению невостребованных трупов.</a:t>
            </a:r>
            <a:endParaRPr lang="ru-RU" sz="1000" dirty="0">
              <a:latin typeface="Times New Roman" panose="02020603050405020304" pitchFamily="18" charset="0"/>
              <a:cs typeface="Times New Roman" panose="02020603050405020304" pitchFamily="18" charset="0"/>
            </a:endParaRPr>
          </a:p>
        </p:txBody>
      </p:sp>
      <p:graphicFrame>
        <p:nvGraphicFramePr>
          <p:cNvPr id="6" name="Таблица 6">
            <a:extLst>
              <a:ext uri="{FF2B5EF4-FFF2-40B4-BE49-F238E27FC236}">
                <a16:creationId xmlns:a16="http://schemas.microsoft.com/office/drawing/2014/main" id="{D0C9AE12-F49A-6835-D7E9-78C2908971F3}"/>
              </a:ext>
            </a:extLst>
          </p:cNvPr>
          <p:cNvGraphicFramePr>
            <a:graphicFrameLocks noGrp="1"/>
          </p:cNvGraphicFramePr>
          <p:nvPr>
            <p:extLst>
              <p:ext uri="{D42A27DB-BD31-4B8C-83A1-F6EECF244321}">
                <p14:modId xmlns:p14="http://schemas.microsoft.com/office/powerpoint/2010/main" val="330029270"/>
              </p:ext>
            </p:extLst>
          </p:nvPr>
        </p:nvGraphicFramePr>
        <p:xfrm>
          <a:off x="8592679" y="568802"/>
          <a:ext cx="3432624" cy="741680"/>
        </p:xfrm>
        <a:graphic>
          <a:graphicData uri="http://schemas.openxmlformats.org/drawingml/2006/table">
            <a:tbl>
              <a:tblPr firstRow="1" bandRow="1">
                <a:tableStyleId>{0505E3EF-67EA-436B-97B2-0124C06EBD24}</a:tableStyleId>
              </a:tblPr>
              <a:tblGrid>
                <a:gridCol w="1144208">
                  <a:extLst>
                    <a:ext uri="{9D8B030D-6E8A-4147-A177-3AD203B41FA5}">
                      <a16:colId xmlns:a16="http://schemas.microsoft.com/office/drawing/2014/main" val="3063834816"/>
                    </a:ext>
                  </a:extLst>
                </a:gridCol>
                <a:gridCol w="1144208">
                  <a:extLst>
                    <a:ext uri="{9D8B030D-6E8A-4147-A177-3AD203B41FA5}">
                      <a16:colId xmlns:a16="http://schemas.microsoft.com/office/drawing/2014/main" val="2078562445"/>
                    </a:ext>
                  </a:extLst>
                </a:gridCol>
                <a:gridCol w="1144208">
                  <a:extLst>
                    <a:ext uri="{9D8B030D-6E8A-4147-A177-3AD203B41FA5}">
                      <a16:colId xmlns:a16="http://schemas.microsoft.com/office/drawing/2014/main" val="2657829820"/>
                    </a:ext>
                  </a:extLst>
                </a:gridCol>
              </a:tblGrid>
              <a:tr h="370840">
                <a:tc>
                  <a:txBody>
                    <a:bodyPr/>
                    <a:lstStyle/>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2023г</a:t>
                      </a:r>
                    </a:p>
                  </a:txBody>
                  <a:tcPr/>
                </a:tc>
                <a:tc>
                  <a:txBody>
                    <a:bodyPr/>
                    <a:lstStyle/>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2024г</a:t>
                      </a:r>
                    </a:p>
                  </a:txBody>
                  <a:tcPr/>
                </a:tc>
                <a:tc>
                  <a:txBody>
                    <a:bodyPr/>
                    <a:lstStyle/>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2025г</a:t>
                      </a:r>
                    </a:p>
                  </a:txBody>
                  <a:tcPr/>
                </a:tc>
                <a:extLst>
                  <a:ext uri="{0D108BD9-81ED-4DB2-BD59-A6C34878D82A}">
                    <a16:rowId xmlns:a16="http://schemas.microsoft.com/office/drawing/2014/main" val="721996414"/>
                  </a:ext>
                </a:extLst>
              </a:tr>
              <a:tr h="370840">
                <a:tc>
                  <a:txBody>
                    <a:bodyPr/>
                    <a:lstStyle/>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567678</a:t>
                      </a:r>
                    </a:p>
                  </a:txBody>
                  <a:tcPr/>
                </a:tc>
                <a:tc>
                  <a:txBody>
                    <a:bodyPr/>
                    <a:lstStyle/>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568759</a:t>
                      </a:r>
                    </a:p>
                  </a:txBody>
                  <a:tcPr/>
                </a:tc>
                <a:tc>
                  <a:txBody>
                    <a:bodyPr/>
                    <a:lstStyle/>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569509</a:t>
                      </a:r>
                    </a:p>
                  </a:txBody>
                  <a:tcPr/>
                </a:tc>
                <a:extLst>
                  <a:ext uri="{0D108BD9-81ED-4DB2-BD59-A6C34878D82A}">
                    <a16:rowId xmlns:a16="http://schemas.microsoft.com/office/drawing/2014/main" val="2555766159"/>
                  </a:ext>
                </a:extLst>
              </a:tr>
            </a:tbl>
          </a:graphicData>
        </a:graphic>
      </p:graphicFrame>
      <p:pic>
        <p:nvPicPr>
          <p:cNvPr id="7" name="Рисунок 6">
            <a:extLst>
              <a:ext uri="{FF2B5EF4-FFF2-40B4-BE49-F238E27FC236}">
                <a16:creationId xmlns:a16="http://schemas.microsoft.com/office/drawing/2014/main" id="{6BF01D9E-0DDD-198D-97A8-E9394B22B423}"/>
              </a:ext>
            </a:extLst>
          </p:cNvPr>
          <p:cNvPicPr>
            <a:picLocks noChangeAspect="1"/>
          </p:cNvPicPr>
          <p:nvPr/>
        </p:nvPicPr>
        <p:blipFill>
          <a:blip r:embed="rId4"/>
          <a:stretch>
            <a:fillRect/>
          </a:stretch>
        </p:blipFill>
        <p:spPr>
          <a:xfrm>
            <a:off x="293862" y="1920133"/>
            <a:ext cx="2024047" cy="1284461"/>
          </a:xfrm>
          <a:prstGeom prst="rect">
            <a:avLst/>
          </a:prstGeom>
        </p:spPr>
      </p:pic>
      <p:sp>
        <p:nvSpPr>
          <p:cNvPr id="8" name="TextBox 7">
            <a:extLst>
              <a:ext uri="{FF2B5EF4-FFF2-40B4-BE49-F238E27FC236}">
                <a16:creationId xmlns:a16="http://schemas.microsoft.com/office/drawing/2014/main" id="{FD6F449B-91C0-198A-8692-B25D2B38D714}"/>
              </a:ext>
            </a:extLst>
          </p:cNvPr>
          <p:cNvSpPr txBox="1"/>
          <p:nvPr/>
        </p:nvSpPr>
        <p:spPr>
          <a:xfrm>
            <a:off x="2317909" y="1920133"/>
            <a:ext cx="8411611" cy="600164"/>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Муниципальная программа «Обеспечение инженерной инфраструктурой земельных участков, предоставляемых бесплатно для индивидуального строительства семьям, имеющим трех и более детей на территории</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 Анучинского муниципального округа»  на 2020-2024гг</a:t>
            </a:r>
          </a:p>
        </p:txBody>
      </p:sp>
      <p:sp>
        <p:nvSpPr>
          <p:cNvPr id="9" name="TextBox 8">
            <a:extLst>
              <a:ext uri="{FF2B5EF4-FFF2-40B4-BE49-F238E27FC236}">
                <a16:creationId xmlns:a16="http://schemas.microsoft.com/office/drawing/2014/main" id="{DD69383F-7629-EBD7-D7DB-D91A1C3DFE32}"/>
              </a:ext>
            </a:extLst>
          </p:cNvPr>
          <p:cNvSpPr txBox="1"/>
          <p:nvPr/>
        </p:nvSpPr>
        <p:spPr>
          <a:xfrm>
            <a:off x="2399027" y="2514821"/>
            <a:ext cx="9499111" cy="769441"/>
          </a:xfrm>
          <a:prstGeom prst="rect">
            <a:avLst/>
          </a:prstGeom>
          <a:noFill/>
        </p:spPr>
        <p:txBody>
          <a:bodyPr wrap="square">
            <a:spAutoFit/>
          </a:bodyPr>
          <a:lstStyle/>
          <a:p>
            <a:pPr algn="just"/>
            <a:r>
              <a:rPr lang="ru-RU" sz="1100" dirty="0">
                <a:latin typeface="Times New Roman" panose="02020603050405020304" pitchFamily="18" charset="0"/>
                <a:cs typeface="Times New Roman" panose="02020603050405020304" pitchFamily="18" charset="0"/>
              </a:rPr>
              <a:t> Данная программа направлена на повышение качества и условий жизни семей, имеющих трех и более детей, обеспечение инженерной и транспортной инфраструктурой земельных участков, предоставляемых (предоставленных) бесплатно для индивидуального жилищного строительства многодетным семьям.</a:t>
            </a:r>
          </a:p>
          <a:p>
            <a:pPr algn="just"/>
            <a:r>
              <a:rPr lang="ru-RU" sz="1100" dirty="0">
                <a:latin typeface="Times New Roman" panose="02020603050405020304" pitchFamily="18" charset="0"/>
                <a:cs typeface="Times New Roman" panose="02020603050405020304" pitchFamily="18" charset="0"/>
              </a:rPr>
              <a:t>На 2023 год запланировано 112209 руб. (</a:t>
            </a:r>
            <a:r>
              <a:rPr lang="ru-RU" sz="1100" dirty="0" err="1">
                <a:latin typeface="Times New Roman" panose="02020603050405020304" pitchFamily="18" charset="0"/>
                <a:cs typeface="Times New Roman" panose="02020603050405020304" pitchFamily="18" charset="0"/>
              </a:rPr>
              <a:t>проектно</a:t>
            </a:r>
            <a:r>
              <a:rPr lang="ru-RU" sz="1100" dirty="0">
                <a:latin typeface="Times New Roman" panose="02020603050405020304" pitchFamily="18" charset="0"/>
                <a:cs typeface="Times New Roman" panose="02020603050405020304" pitchFamily="18" charset="0"/>
              </a:rPr>
              <a:t> – сметная документация подъездных автомобильных дорог).</a:t>
            </a:r>
            <a:endParaRPr lang="ru-RU" sz="1000" dirty="0">
              <a:latin typeface="Times New Roman" panose="02020603050405020304" pitchFamily="18" charset="0"/>
              <a:cs typeface="Times New Roman" panose="02020603050405020304" pitchFamily="18" charset="0"/>
            </a:endParaRPr>
          </a:p>
        </p:txBody>
      </p:sp>
      <p:pic>
        <p:nvPicPr>
          <p:cNvPr id="10" name="Рисунок 9">
            <a:extLst>
              <a:ext uri="{FF2B5EF4-FFF2-40B4-BE49-F238E27FC236}">
                <a16:creationId xmlns:a16="http://schemas.microsoft.com/office/drawing/2014/main" id="{3114C56A-8501-48A9-92E7-3B81527D34F0}"/>
              </a:ext>
            </a:extLst>
          </p:cNvPr>
          <p:cNvPicPr>
            <a:picLocks noChangeAspect="1"/>
          </p:cNvPicPr>
          <p:nvPr/>
        </p:nvPicPr>
        <p:blipFill>
          <a:blip r:embed="rId5"/>
          <a:stretch>
            <a:fillRect/>
          </a:stretch>
        </p:blipFill>
        <p:spPr>
          <a:xfrm>
            <a:off x="293862" y="3945077"/>
            <a:ext cx="1945999" cy="1350703"/>
          </a:xfrm>
          <a:prstGeom prst="rect">
            <a:avLst/>
          </a:prstGeom>
        </p:spPr>
      </p:pic>
      <p:sp>
        <p:nvSpPr>
          <p:cNvPr id="11" name="TextBox 10">
            <a:extLst>
              <a:ext uri="{FF2B5EF4-FFF2-40B4-BE49-F238E27FC236}">
                <a16:creationId xmlns:a16="http://schemas.microsoft.com/office/drawing/2014/main" id="{6E79A6A6-908B-99C1-BE88-EA99CCD8F9A2}"/>
              </a:ext>
            </a:extLst>
          </p:cNvPr>
          <p:cNvSpPr txBox="1"/>
          <p:nvPr/>
        </p:nvSpPr>
        <p:spPr>
          <a:xfrm>
            <a:off x="2399027" y="3729634"/>
            <a:ext cx="8411611" cy="430887"/>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Муниципальная программа «Развитие малого и среднего предпринимательства</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 в Анучинском муниципальном округе»  на 2020-2024гг</a:t>
            </a:r>
          </a:p>
        </p:txBody>
      </p:sp>
      <p:sp>
        <p:nvSpPr>
          <p:cNvPr id="12" name="TextBox 11">
            <a:extLst>
              <a:ext uri="{FF2B5EF4-FFF2-40B4-BE49-F238E27FC236}">
                <a16:creationId xmlns:a16="http://schemas.microsoft.com/office/drawing/2014/main" id="{869DB197-89F5-992B-BC57-A0BBEF51C66F}"/>
              </a:ext>
            </a:extLst>
          </p:cNvPr>
          <p:cNvSpPr txBox="1"/>
          <p:nvPr/>
        </p:nvSpPr>
        <p:spPr>
          <a:xfrm>
            <a:off x="2239861" y="4261855"/>
            <a:ext cx="9499111" cy="1600438"/>
          </a:xfrm>
          <a:prstGeom prst="rect">
            <a:avLst/>
          </a:prstGeom>
          <a:noFill/>
        </p:spPr>
        <p:txBody>
          <a:bodyPr wrap="square">
            <a:spAutoFit/>
          </a:bodyPr>
          <a:lstStyle/>
          <a:p>
            <a:pPr algn="just"/>
            <a:r>
              <a:rPr lang="ru-RU" sz="1100" dirty="0">
                <a:latin typeface="Times New Roman" panose="02020603050405020304" pitchFamily="18" charset="0"/>
                <a:cs typeface="Times New Roman" panose="02020603050405020304" pitchFamily="18" charset="0"/>
              </a:rPr>
              <a:t> С целью обеспечения равных и благоприятных условий для развития предпринимательства на территории округа запланированы расходы на поддержку малого и среднего бизнеса. Основной целью данной поддержки является повышение темпов развития малого и среднего предпринимательства как одного из стратегических факторов социально-экономического развития округа.</a:t>
            </a:r>
          </a:p>
          <a:p>
            <a:pPr algn="just"/>
            <a:r>
              <a:rPr lang="ru-RU" sz="1100" dirty="0">
                <a:latin typeface="Times New Roman" panose="02020603050405020304" pitchFamily="18" charset="0"/>
                <a:cs typeface="Times New Roman" panose="02020603050405020304" pitchFamily="18" charset="0"/>
              </a:rPr>
              <a:t>Основные мероприятия программы:</a:t>
            </a:r>
          </a:p>
          <a:p>
            <a:pPr marL="171450" indent="-171450" algn="just">
              <a:buFontTx/>
              <a:buChar char="-"/>
            </a:pPr>
            <a:r>
              <a:rPr lang="ru-RU" sz="1100" dirty="0">
                <a:latin typeface="Times New Roman" panose="02020603050405020304" pitchFamily="18" charset="0"/>
                <a:cs typeface="Times New Roman" panose="02020603050405020304" pitchFamily="18" charset="0"/>
              </a:rPr>
              <a:t>поощрение субъектов МСП, внесших наиболее значимый вклад в развитие округа;</a:t>
            </a:r>
          </a:p>
          <a:p>
            <a:pPr marL="171450" indent="-171450" algn="just">
              <a:buFontTx/>
              <a:buChar char="-"/>
            </a:pPr>
            <a:r>
              <a:rPr lang="ru-RU" sz="1100" dirty="0">
                <a:latin typeface="Times New Roman" panose="02020603050405020304" pitchFamily="18" charset="0"/>
                <a:cs typeface="Times New Roman" panose="02020603050405020304" pitchFamily="18" charset="0"/>
              </a:rPr>
              <a:t>финансовая поддержка субъектов МСП;</a:t>
            </a:r>
          </a:p>
          <a:p>
            <a:pPr marL="171450" indent="-171450" algn="just">
              <a:buFontTx/>
              <a:buChar char="-"/>
            </a:pPr>
            <a:r>
              <a:rPr lang="ru-RU" sz="1100" dirty="0">
                <a:latin typeface="Times New Roman" panose="02020603050405020304" pitchFamily="18" charset="0"/>
                <a:cs typeface="Times New Roman" panose="02020603050405020304" pitchFamily="18" charset="0"/>
              </a:rPr>
              <a:t>поддержка социального предпринимательства.</a:t>
            </a:r>
          </a:p>
          <a:p>
            <a:pPr algn="just"/>
            <a:r>
              <a:rPr lang="ru-RU" sz="1100" dirty="0">
                <a:latin typeface="Times New Roman" panose="02020603050405020304" pitchFamily="18" charset="0"/>
                <a:cs typeface="Times New Roman" panose="02020603050405020304" pitchFamily="18" charset="0"/>
              </a:rPr>
              <a:t>Сумма финансовых средств 2023 – 2025гг по 355000 руб. (ежегодно).</a:t>
            </a:r>
          </a:p>
          <a:p>
            <a:pPr marL="171450" indent="-171450" algn="just">
              <a:buFontTx/>
              <a:buChar char="-"/>
            </a:pPr>
            <a:endParaRPr lang="ru-RU" sz="1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6204708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E43CF282-0961-7CCD-5325-AF9CF5C92008}"/>
              </a:ext>
            </a:extLst>
          </p:cNvPr>
          <p:cNvPicPr>
            <a:picLocks noChangeAspect="1"/>
          </p:cNvPicPr>
          <p:nvPr/>
        </p:nvPicPr>
        <p:blipFill>
          <a:blip r:embed="rId2"/>
          <a:stretch>
            <a:fillRect/>
          </a:stretch>
        </p:blipFill>
        <p:spPr>
          <a:xfrm>
            <a:off x="18287" y="0"/>
            <a:ext cx="12155425" cy="6858000"/>
          </a:xfrm>
          <a:prstGeom prst="rect">
            <a:avLst/>
          </a:prstGeom>
        </p:spPr>
      </p:pic>
      <p:pic>
        <p:nvPicPr>
          <p:cNvPr id="4" name="Рисунок 3">
            <a:extLst>
              <a:ext uri="{FF2B5EF4-FFF2-40B4-BE49-F238E27FC236}">
                <a16:creationId xmlns:a16="http://schemas.microsoft.com/office/drawing/2014/main" id="{9049E7C2-DE5E-E085-BA99-1D467FEA0E19}"/>
              </a:ext>
            </a:extLst>
          </p:cNvPr>
          <p:cNvPicPr>
            <a:picLocks noChangeAspect="1"/>
          </p:cNvPicPr>
          <p:nvPr/>
        </p:nvPicPr>
        <p:blipFill>
          <a:blip r:embed="rId3"/>
          <a:stretch>
            <a:fillRect/>
          </a:stretch>
        </p:blipFill>
        <p:spPr>
          <a:xfrm>
            <a:off x="143769" y="131711"/>
            <a:ext cx="2104481" cy="1562865"/>
          </a:xfrm>
          <a:prstGeom prst="rect">
            <a:avLst/>
          </a:prstGeom>
        </p:spPr>
      </p:pic>
      <p:sp>
        <p:nvSpPr>
          <p:cNvPr id="5" name="TextBox 4">
            <a:extLst>
              <a:ext uri="{FF2B5EF4-FFF2-40B4-BE49-F238E27FC236}">
                <a16:creationId xmlns:a16="http://schemas.microsoft.com/office/drawing/2014/main" id="{02211183-C02E-0535-2345-59A5335283D4}"/>
              </a:ext>
            </a:extLst>
          </p:cNvPr>
          <p:cNvSpPr txBox="1"/>
          <p:nvPr/>
        </p:nvSpPr>
        <p:spPr>
          <a:xfrm>
            <a:off x="2248250" y="208891"/>
            <a:ext cx="8411611" cy="430887"/>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Муниципальная программа «Комплексное развитие сельских территорий на территории</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 Анучинского муниципального округа»  на 2022-2026гг</a:t>
            </a:r>
          </a:p>
        </p:txBody>
      </p:sp>
      <p:sp>
        <p:nvSpPr>
          <p:cNvPr id="6" name="TextBox 5">
            <a:extLst>
              <a:ext uri="{FF2B5EF4-FFF2-40B4-BE49-F238E27FC236}">
                <a16:creationId xmlns:a16="http://schemas.microsoft.com/office/drawing/2014/main" id="{E34627CC-F9A4-95A6-C5A0-7E56289D69BB}"/>
              </a:ext>
            </a:extLst>
          </p:cNvPr>
          <p:cNvSpPr txBox="1"/>
          <p:nvPr/>
        </p:nvSpPr>
        <p:spPr>
          <a:xfrm>
            <a:off x="2248250" y="639778"/>
            <a:ext cx="8632271" cy="1492716"/>
          </a:xfrm>
          <a:prstGeom prst="rect">
            <a:avLst/>
          </a:prstGeom>
          <a:noFill/>
        </p:spPr>
        <p:txBody>
          <a:bodyPr wrap="square">
            <a:spAutoFit/>
          </a:bodyPr>
          <a:lstStyle/>
          <a:p>
            <a:pPr algn="just"/>
            <a:r>
              <a:rPr lang="ru-RU" sz="1100" dirty="0">
                <a:latin typeface="Times New Roman" panose="02020603050405020304" pitchFamily="18" charset="0"/>
                <a:cs typeface="Times New Roman" panose="02020603050405020304" pitchFamily="18" charset="0"/>
              </a:rPr>
              <a:t> </a:t>
            </a:r>
            <a:r>
              <a:rPr lang="ru-RU" sz="1000" dirty="0">
                <a:latin typeface="Times New Roman" panose="02020603050405020304" pitchFamily="18" charset="0"/>
                <a:cs typeface="Times New Roman" panose="02020603050405020304" pitchFamily="18" charset="0"/>
              </a:rPr>
              <a:t>Приоритеты муниципальной политики направлены на повышение уровня комплексного обустройства населенных пунктов, расположенных в сельской местности, объектами инженерной, транспортной и социальной инфраструктуры.</a:t>
            </a:r>
          </a:p>
          <a:p>
            <a:pPr algn="just"/>
            <a:r>
              <a:rPr lang="ru-RU" sz="1000" dirty="0">
                <a:latin typeface="Times New Roman" panose="02020603050405020304" pitchFamily="18" charset="0"/>
                <a:cs typeface="Times New Roman" panose="02020603050405020304" pitchFamily="18" charset="0"/>
              </a:rPr>
              <a:t>Основные задачи программы:</a:t>
            </a:r>
          </a:p>
          <a:p>
            <a:pPr marL="171450" indent="-171450" algn="just">
              <a:buFontTx/>
              <a:buChar char="-"/>
            </a:pPr>
            <a:r>
              <a:rPr lang="ru-RU" sz="1000" dirty="0">
                <a:latin typeface="Times New Roman" panose="02020603050405020304" pitchFamily="18" charset="0"/>
                <a:cs typeface="Times New Roman" panose="02020603050405020304" pitchFamily="18" charset="0"/>
              </a:rPr>
              <a:t>создание комфортных условий жизнедеятельности в сельской местности, формирование позитивного отношения к сельской местности, к сельскому образу жизни;</a:t>
            </a:r>
          </a:p>
          <a:p>
            <a:pPr marL="171450" indent="-171450" algn="just">
              <a:buFontTx/>
              <a:buChar char="-"/>
            </a:pPr>
            <a:r>
              <a:rPr lang="ru-RU" sz="1000" dirty="0">
                <a:latin typeface="Times New Roman" panose="02020603050405020304" pitchFamily="18" charset="0"/>
                <a:cs typeface="Times New Roman" panose="02020603050405020304" pitchFamily="18" charset="0"/>
              </a:rPr>
              <a:t>повышение престижности проживания в сельской местности;</a:t>
            </a:r>
          </a:p>
          <a:p>
            <a:pPr marL="171450" indent="-171450" algn="just">
              <a:buFontTx/>
              <a:buChar char="-"/>
            </a:pPr>
            <a:r>
              <a:rPr lang="ru-RU" sz="1000" dirty="0">
                <a:latin typeface="Times New Roman" panose="02020603050405020304" pitchFamily="18" charset="0"/>
                <a:cs typeface="Times New Roman" panose="02020603050405020304" pitchFamily="18" charset="0"/>
              </a:rPr>
              <a:t>создание безопасных условий дорожного движения в населенных пунктах округа;</a:t>
            </a:r>
          </a:p>
          <a:p>
            <a:pPr marL="171450" indent="-171450" algn="just">
              <a:buFontTx/>
              <a:buChar char="-"/>
            </a:pPr>
            <a:r>
              <a:rPr lang="ru-RU" sz="1000" dirty="0">
                <a:latin typeface="Times New Roman" panose="02020603050405020304" pitchFamily="18" charset="0"/>
                <a:cs typeface="Times New Roman" panose="02020603050405020304" pitchFamily="18" charset="0"/>
              </a:rPr>
              <a:t>обеспечение граждан жильем надлежащего качества, закрепление кадров на селе;</a:t>
            </a:r>
          </a:p>
          <a:p>
            <a:pPr marL="171450" indent="-171450" algn="just">
              <a:buFontTx/>
              <a:buChar char="-"/>
            </a:pPr>
            <a:r>
              <a:rPr lang="ru-RU" sz="1000" dirty="0">
                <a:latin typeface="Times New Roman" panose="02020603050405020304" pitchFamily="18" charset="0"/>
                <a:cs typeface="Times New Roman" panose="02020603050405020304" pitchFamily="18" charset="0"/>
              </a:rPr>
              <a:t>улучшение демографической ситуации в округе.</a:t>
            </a:r>
          </a:p>
        </p:txBody>
      </p:sp>
      <p:graphicFrame>
        <p:nvGraphicFramePr>
          <p:cNvPr id="9" name="Схема 8">
            <a:extLst>
              <a:ext uri="{FF2B5EF4-FFF2-40B4-BE49-F238E27FC236}">
                <a16:creationId xmlns:a16="http://schemas.microsoft.com/office/drawing/2014/main" id="{5C3BCF5B-1DBE-E4A4-58C3-46DA3A821DA2}"/>
              </a:ext>
            </a:extLst>
          </p:cNvPr>
          <p:cNvGraphicFramePr/>
          <p:nvPr>
            <p:extLst>
              <p:ext uri="{D42A27DB-BD31-4B8C-83A1-F6EECF244321}">
                <p14:modId xmlns:p14="http://schemas.microsoft.com/office/powerpoint/2010/main" val="1702352734"/>
              </p:ext>
            </p:extLst>
          </p:nvPr>
        </p:nvGraphicFramePr>
        <p:xfrm>
          <a:off x="6454055" y="1411733"/>
          <a:ext cx="5651694" cy="412841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0" name="Таблица 10">
            <a:extLst>
              <a:ext uri="{FF2B5EF4-FFF2-40B4-BE49-F238E27FC236}">
                <a16:creationId xmlns:a16="http://schemas.microsoft.com/office/drawing/2014/main" id="{1353C01C-8F8D-CDE5-CC53-24D5714C0F5A}"/>
              </a:ext>
            </a:extLst>
          </p:cNvPr>
          <p:cNvGraphicFramePr>
            <a:graphicFrameLocks noGrp="1"/>
          </p:cNvGraphicFramePr>
          <p:nvPr>
            <p:extLst>
              <p:ext uri="{D42A27DB-BD31-4B8C-83A1-F6EECF244321}">
                <p14:modId xmlns:p14="http://schemas.microsoft.com/office/powerpoint/2010/main" val="2560089407"/>
              </p:ext>
            </p:extLst>
          </p:nvPr>
        </p:nvGraphicFramePr>
        <p:xfrm>
          <a:off x="7256102" y="4798470"/>
          <a:ext cx="2023800" cy="741680"/>
        </p:xfrm>
        <a:graphic>
          <a:graphicData uri="http://schemas.openxmlformats.org/drawingml/2006/table">
            <a:tbl>
              <a:tblPr firstRow="1" bandRow="1">
                <a:tableStyleId>{5C22544A-7EE6-4342-B048-85BDC9FD1C3A}</a:tableStyleId>
              </a:tblPr>
              <a:tblGrid>
                <a:gridCol w="1011900">
                  <a:extLst>
                    <a:ext uri="{9D8B030D-6E8A-4147-A177-3AD203B41FA5}">
                      <a16:colId xmlns:a16="http://schemas.microsoft.com/office/drawing/2014/main" val="3808005327"/>
                    </a:ext>
                  </a:extLst>
                </a:gridCol>
                <a:gridCol w="1011900">
                  <a:extLst>
                    <a:ext uri="{9D8B030D-6E8A-4147-A177-3AD203B41FA5}">
                      <a16:colId xmlns:a16="http://schemas.microsoft.com/office/drawing/2014/main" val="1896270225"/>
                    </a:ext>
                  </a:extLst>
                </a:gridCol>
              </a:tblGrid>
              <a:tr h="370840">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2023г</a:t>
                      </a:r>
                    </a:p>
                  </a:txBody>
                  <a:tcPr>
                    <a:solidFill>
                      <a:schemeClr val="accent4">
                        <a:lumMod val="40000"/>
                        <a:lumOff val="60000"/>
                      </a:schemeClr>
                    </a:solidFill>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2024г</a:t>
                      </a:r>
                    </a:p>
                  </a:txBody>
                  <a:tcPr>
                    <a:solidFill>
                      <a:schemeClr val="accent4">
                        <a:lumMod val="40000"/>
                        <a:lumOff val="60000"/>
                      </a:schemeClr>
                    </a:solidFill>
                  </a:tcPr>
                </a:tc>
                <a:extLst>
                  <a:ext uri="{0D108BD9-81ED-4DB2-BD59-A6C34878D82A}">
                    <a16:rowId xmlns:a16="http://schemas.microsoft.com/office/drawing/2014/main" val="100652863"/>
                  </a:ext>
                </a:extLst>
              </a:tr>
              <a:tr h="370840">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1000000</a:t>
                      </a:r>
                    </a:p>
                  </a:txBody>
                  <a:tcPr>
                    <a:solidFill>
                      <a:schemeClr val="accent4">
                        <a:lumMod val="40000"/>
                        <a:lumOff val="60000"/>
                      </a:schemeClr>
                    </a:solidFill>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1500000</a:t>
                      </a:r>
                    </a:p>
                  </a:txBody>
                  <a:tcPr>
                    <a:solidFill>
                      <a:schemeClr val="accent4">
                        <a:lumMod val="40000"/>
                        <a:lumOff val="60000"/>
                      </a:schemeClr>
                    </a:solidFill>
                  </a:tcPr>
                </a:tc>
                <a:extLst>
                  <a:ext uri="{0D108BD9-81ED-4DB2-BD59-A6C34878D82A}">
                    <a16:rowId xmlns:a16="http://schemas.microsoft.com/office/drawing/2014/main" val="2122229943"/>
                  </a:ext>
                </a:extLst>
              </a:tr>
            </a:tbl>
          </a:graphicData>
        </a:graphic>
      </p:graphicFrame>
      <p:graphicFrame>
        <p:nvGraphicFramePr>
          <p:cNvPr id="11" name="Таблица 10">
            <a:extLst>
              <a:ext uri="{FF2B5EF4-FFF2-40B4-BE49-F238E27FC236}">
                <a16:creationId xmlns:a16="http://schemas.microsoft.com/office/drawing/2014/main" id="{1ABDF381-EADC-9C3C-1232-425FC6853690}"/>
              </a:ext>
            </a:extLst>
          </p:cNvPr>
          <p:cNvGraphicFramePr>
            <a:graphicFrameLocks noGrp="1"/>
          </p:cNvGraphicFramePr>
          <p:nvPr>
            <p:extLst>
              <p:ext uri="{D42A27DB-BD31-4B8C-83A1-F6EECF244321}">
                <p14:modId xmlns:p14="http://schemas.microsoft.com/office/powerpoint/2010/main" val="1943699265"/>
              </p:ext>
            </p:extLst>
          </p:nvPr>
        </p:nvGraphicFramePr>
        <p:xfrm>
          <a:off x="9502221" y="5828235"/>
          <a:ext cx="2603527" cy="741680"/>
        </p:xfrm>
        <a:graphic>
          <a:graphicData uri="http://schemas.openxmlformats.org/drawingml/2006/table">
            <a:tbl>
              <a:tblPr firstRow="1" bandRow="1">
                <a:tableStyleId>{5C22544A-7EE6-4342-B048-85BDC9FD1C3A}</a:tableStyleId>
              </a:tblPr>
              <a:tblGrid>
                <a:gridCol w="769824">
                  <a:extLst>
                    <a:ext uri="{9D8B030D-6E8A-4147-A177-3AD203B41FA5}">
                      <a16:colId xmlns:a16="http://schemas.microsoft.com/office/drawing/2014/main" val="3808005327"/>
                    </a:ext>
                  </a:extLst>
                </a:gridCol>
                <a:gridCol w="965861">
                  <a:extLst>
                    <a:ext uri="{9D8B030D-6E8A-4147-A177-3AD203B41FA5}">
                      <a16:colId xmlns:a16="http://schemas.microsoft.com/office/drawing/2014/main" val="1896270225"/>
                    </a:ext>
                  </a:extLst>
                </a:gridCol>
                <a:gridCol w="867842">
                  <a:extLst>
                    <a:ext uri="{9D8B030D-6E8A-4147-A177-3AD203B41FA5}">
                      <a16:colId xmlns:a16="http://schemas.microsoft.com/office/drawing/2014/main" val="2068148316"/>
                    </a:ext>
                  </a:extLst>
                </a:gridCol>
              </a:tblGrid>
              <a:tr h="370840">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2023г</a:t>
                      </a:r>
                    </a:p>
                  </a:txBody>
                  <a:tcPr>
                    <a:solidFill>
                      <a:schemeClr val="accent1">
                        <a:lumMod val="20000"/>
                        <a:lumOff val="80000"/>
                      </a:schemeClr>
                    </a:solidFill>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2024г</a:t>
                      </a:r>
                    </a:p>
                  </a:txBody>
                  <a:tcPr>
                    <a:solidFill>
                      <a:schemeClr val="accent1">
                        <a:lumMod val="20000"/>
                        <a:lumOff val="80000"/>
                      </a:schemeClr>
                    </a:solidFill>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2025г</a:t>
                      </a:r>
                    </a:p>
                  </a:txBody>
                  <a:tcPr>
                    <a:solidFill>
                      <a:schemeClr val="accent1">
                        <a:lumMod val="20000"/>
                        <a:lumOff val="80000"/>
                      </a:schemeClr>
                    </a:solidFill>
                  </a:tcPr>
                </a:tc>
                <a:extLst>
                  <a:ext uri="{0D108BD9-81ED-4DB2-BD59-A6C34878D82A}">
                    <a16:rowId xmlns:a16="http://schemas.microsoft.com/office/drawing/2014/main" val="100652863"/>
                  </a:ext>
                </a:extLst>
              </a:tr>
              <a:tr h="370840">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537864,50</a:t>
                      </a:r>
                    </a:p>
                  </a:txBody>
                  <a:tcPr>
                    <a:solidFill>
                      <a:schemeClr val="accent1">
                        <a:lumMod val="20000"/>
                        <a:lumOff val="80000"/>
                      </a:schemeClr>
                    </a:solidFill>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44800816,33</a:t>
                      </a:r>
                    </a:p>
                  </a:txBody>
                  <a:tcPr>
                    <a:solidFill>
                      <a:schemeClr val="accent1">
                        <a:lumMod val="20000"/>
                        <a:lumOff val="80000"/>
                      </a:schemeClr>
                    </a:solidFill>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55837857,14</a:t>
                      </a:r>
                    </a:p>
                  </a:txBody>
                  <a:tcPr>
                    <a:solidFill>
                      <a:schemeClr val="accent1">
                        <a:lumMod val="20000"/>
                        <a:lumOff val="80000"/>
                      </a:schemeClr>
                    </a:solidFill>
                  </a:tcPr>
                </a:tc>
                <a:extLst>
                  <a:ext uri="{0D108BD9-81ED-4DB2-BD59-A6C34878D82A}">
                    <a16:rowId xmlns:a16="http://schemas.microsoft.com/office/drawing/2014/main" val="2122229943"/>
                  </a:ext>
                </a:extLst>
              </a:tr>
            </a:tbl>
          </a:graphicData>
        </a:graphic>
      </p:graphicFrame>
      <p:graphicFrame>
        <p:nvGraphicFramePr>
          <p:cNvPr id="14" name="Диаграмма 13">
            <a:extLst>
              <a:ext uri="{FF2B5EF4-FFF2-40B4-BE49-F238E27FC236}">
                <a16:creationId xmlns:a16="http://schemas.microsoft.com/office/drawing/2014/main" id="{D6BE20A9-4C35-BA83-000D-332A6E7D66F7}"/>
              </a:ext>
            </a:extLst>
          </p:cNvPr>
          <p:cNvGraphicFramePr/>
          <p:nvPr>
            <p:extLst>
              <p:ext uri="{D42A27DB-BD31-4B8C-83A1-F6EECF244321}">
                <p14:modId xmlns:p14="http://schemas.microsoft.com/office/powerpoint/2010/main" val="2732493056"/>
              </p:ext>
            </p:extLst>
          </p:nvPr>
        </p:nvGraphicFramePr>
        <p:xfrm>
          <a:off x="590965" y="2339696"/>
          <a:ext cx="4642265" cy="367180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82147731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2DDBBEA9-C31A-2CAB-3545-9AB5ADA90DD5}"/>
              </a:ext>
            </a:extLst>
          </p:cNvPr>
          <p:cNvPicPr>
            <a:picLocks noChangeAspect="1"/>
          </p:cNvPicPr>
          <p:nvPr/>
        </p:nvPicPr>
        <p:blipFill>
          <a:blip r:embed="rId2"/>
          <a:stretch>
            <a:fillRect/>
          </a:stretch>
        </p:blipFill>
        <p:spPr>
          <a:xfrm>
            <a:off x="18287" y="0"/>
            <a:ext cx="12155425" cy="6858000"/>
          </a:xfrm>
          <a:prstGeom prst="rect">
            <a:avLst/>
          </a:prstGeom>
        </p:spPr>
      </p:pic>
      <p:pic>
        <p:nvPicPr>
          <p:cNvPr id="3" name="Рисунок 2">
            <a:extLst>
              <a:ext uri="{FF2B5EF4-FFF2-40B4-BE49-F238E27FC236}">
                <a16:creationId xmlns:a16="http://schemas.microsoft.com/office/drawing/2014/main" id="{C5EC8A7E-9592-DAA6-2E51-1B0ECBD39A9E}"/>
              </a:ext>
            </a:extLst>
          </p:cNvPr>
          <p:cNvPicPr>
            <a:picLocks noChangeAspect="1"/>
          </p:cNvPicPr>
          <p:nvPr/>
        </p:nvPicPr>
        <p:blipFill>
          <a:blip r:embed="rId3"/>
          <a:stretch>
            <a:fillRect/>
          </a:stretch>
        </p:blipFill>
        <p:spPr>
          <a:xfrm>
            <a:off x="192614" y="350637"/>
            <a:ext cx="2511770" cy="2243522"/>
          </a:xfrm>
          <a:prstGeom prst="rect">
            <a:avLst/>
          </a:prstGeom>
        </p:spPr>
      </p:pic>
      <p:sp>
        <p:nvSpPr>
          <p:cNvPr id="4" name="TextBox 3">
            <a:extLst>
              <a:ext uri="{FF2B5EF4-FFF2-40B4-BE49-F238E27FC236}">
                <a16:creationId xmlns:a16="http://schemas.microsoft.com/office/drawing/2014/main" id="{816C132E-F95B-D970-826F-530729EE6A4E}"/>
              </a:ext>
            </a:extLst>
          </p:cNvPr>
          <p:cNvSpPr txBox="1"/>
          <p:nvPr/>
        </p:nvSpPr>
        <p:spPr>
          <a:xfrm>
            <a:off x="2248250" y="208891"/>
            <a:ext cx="8411611" cy="430887"/>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Муниципальная программа «Управление и распоряжение муниципальным имуществом</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 Анучинского муниципального округа»  на 2020-2024гг</a:t>
            </a:r>
          </a:p>
        </p:txBody>
      </p:sp>
      <p:sp>
        <p:nvSpPr>
          <p:cNvPr id="5" name="TextBox 4">
            <a:extLst>
              <a:ext uri="{FF2B5EF4-FFF2-40B4-BE49-F238E27FC236}">
                <a16:creationId xmlns:a16="http://schemas.microsoft.com/office/drawing/2014/main" id="{3BEDA4AD-031D-6BF1-BD19-9B4B0BD33F66}"/>
              </a:ext>
            </a:extLst>
          </p:cNvPr>
          <p:cNvSpPr txBox="1"/>
          <p:nvPr/>
        </p:nvSpPr>
        <p:spPr>
          <a:xfrm>
            <a:off x="2416321" y="639778"/>
            <a:ext cx="9482397" cy="1954381"/>
          </a:xfrm>
          <a:prstGeom prst="rect">
            <a:avLst/>
          </a:prstGeom>
          <a:noFill/>
        </p:spPr>
        <p:txBody>
          <a:bodyPr wrap="square">
            <a:spAutoFit/>
          </a:bodyPr>
          <a:lstStyle/>
          <a:p>
            <a:pPr algn="just"/>
            <a:r>
              <a:rPr lang="ru-RU" sz="1100" dirty="0">
                <a:latin typeface="Times New Roman" panose="02020603050405020304" pitchFamily="18" charset="0"/>
                <a:cs typeface="Times New Roman" panose="02020603050405020304" pitchFamily="18" charset="0"/>
              </a:rPr>
              <a:t> </a:t>
            </a:r>
            <a:r>
              <a:rPr lang="ru-RU" sz="1000" dirty="0">
                <a:latin typeface="Times New Roman" panose="02020603050405020304" pitchFamily="18" charset="0"/>
                <a:cs typeface="Times New Roman" panose="02020603050405020304" pitchFamily="18" charset="0"/>
              </a:rPr>
              <a:t>Основная цель программы – повышение эффективности управления муниципальной собственностью.</a:t>
            </a:r>
          </a:p>
          <a:p>
            <a:pPr algn="just"/>
            <a:r>
              <a:rPr lang="ru-RU" sz="1000" dirty="0">
                <a:latin typeface="Times New Roman" panose="02020603050405020304" pitchFamily="18" charset="0"/>
                <a:cs typeface="Times New Roman" panose="02020603050405020304" pitchFamily="18" charset="0"/>
              </a:rPr>
              <a:t>Для успешного достижения поставленной цели, предполагается решение следующих задач:</a:t>
            </a:r>
          </a:p>
          <a:p>
            <a:pPr marL="171450" indent="-171450" algn="just">
              <a:buFontTx/>
              <a:buChar char="-"/>
            </a:pPr>
            <a:r>
              <a:rPr lang="ru-RU" sz="1000" dirty="0">
                <a:latin typeface="Times New Roman" panose="02020603050405020304" pitchFamily="18" charset="0"/>
                <a:cs typeface="Times New Roman" panose="02020603050405020304" pitchFamily="18" charset="0"/>
              </a:rPr>
              <a:t>усовершенствовать единую систему учета и контроля за использованием муниципального имущества;</a:t>
            </a:r>
          </a:p>
          <a:p>
            <a:pPr marL="171450" indent="-171450" algn="just">
              <a:buFontTx/>
              <a:buChar char="-"/>
            </a:pPr>
            <a:r>
              <a:rPr lang="ru-RU" sz="1000" dirty="0">
                <a:latin typeface="Times New Roman" panose="02020603050405020304" pitchFamily="18" charset="0"/>
                <a:cs typeface="Times New Roman" panose="02020603050405020304" pitchFamily="18" charset="0"/>
              </a:rPr>
              <a:t>усовершенствовать систему управления и распоряжения муниципальным имуществом. Повышение эффективности управления земельными ресурсами округа.</a:t>
            </a:r>
          </a:p>
          <a:p>
            <a:pPr algn="just"/>
            <a:r>
              <a:rPr lang="ru-RU" sz="1000" dirty="0">
                <a:latin typeface="Times New Roman" panose="02020603050405020304" pitchFamily="18" charset="0"/>
                <a:cs typeface="Times New Roman" panose="02020603050405020304" pitchFamily="18" charset="0"/>
              </a:rPr>
              <a:t>Основные мероприятия:</a:t>
            </a:r>
          </a:p>
          <a:p>
            <a:pPr marL="228600" indent="-228600" algn="just">
              <a:buAutoNum type="arabicParenR"/>
            </a:pPr>
            <a:r>
              <a:rPr lang="ru-RU" sz="1000" dirty="0">
                <a:latin typeface="Times New Roman" panose="02020603050405020304" pitchFamily="18" charset="0"/>
                <a:cs typeface="Times New Roman" panose="02020603050405020304" pitchFamily="18" charset="0"/>
              </a:rPr>
              <a:t>оценка недвижимости, признание прав и регулирование отношений по государственной и муниципальной собственности;</a:t>
            </a:r>
          </a:p>
          <a:p>
            <a:pPr marL="228600" indent="-228600" algn="just">
              <a:buAutoNum type="arabicParenR"/>
            </a:pPr>
            <a:r>
              <a:rPr lang="ru-RU" sz="1000" dirty="0">
                <a:latin typeface="Times New Roman" panose="02020603050405020304" pitchFamily="18" charset="0"/>
                <a:cs typeface="Times New Roman" panose="02020603050405020304" pitchFamily="18" charset="0"/>
              </a:rPr>
              <a:t>мероприятия по землеустройству и землепользованию;</a:t>
            </a:r>
          </a:p>
          <a:p>
            <a:pPr marL="228600" indent="-228600" algn="just">
              <a:buAutoNum type="arabicParenR"/>
            </a:pPr>
            <a:r>
              <a:rPr lang="ru-RU" sz="1000" dirty="0">
                <a:latin typeface="Times New Roman" panose="02020603050405020304" pitchFamily="18" charset="0"/>
                <a:cs typeface="Times New Roman" panose="02020603050405020304" pitchFamily="18" charset="0"/>
              </a:rPr>
              <a:t>содержание казны;</a:t>
            </a:r>
          </a:p>
          <a:p>
            <a:pPr marL="228600" indent="-228600" algn="just">
              <a:buAutoNum type="arabicParenR"/>
            </a:pPr>
            <a:r>
              <a:rPr lang="ru-RU" sz="1000" dirty="0">
                <a:latin typeface="Times New Roman" panose="02020603050405020304" pitchFamily="18" charset="0"/>
                <a:cs typeface="Times New Roman" panose="02020603050405020304" pitchFamily="18" charset="0"/>
              </a:rPr>
              <a:t>разработка проектно-сметной документации;</a:t>
            </a:r>
          </a:p>
          <a:p>
            <a:pPr marL="228600" indent="-228600" algn="just">
              <a:buAutoNum type="arabicParenR"/>
            </a:pPr>
            <a:r>
              <a:rPr lang="ru-RU" sz="1000" dirty="0">
                <a:latin typeface="Times New Roman" panose="02020603050405020304" pitchFamily="18" charset="0"/>
                <a:cs typeface="Times New Roman" panose="02020603050405020304" pitchFamily="18" charset="0"/>
              </a:rPr>
              <a:t>мероприятия в области строительства, архитектуры и градостроительства</a:t>
            </a:r>
          </a:p>
          <a:p>
            <a:pPr marL="228600" indent="-228600" algn="just">
              <a:buAutoNum type="arabicParenR"/>
            </a:pPr>
            <a:r>
              <a:rPr lang="ru-RU" sz="1000" dirty="0">
                <a:latin typeface="Times New Roman" panose="02020603050405020304" pitchFamily="18" charset="0"/>
                <a:cs typeface="Times New Roman" panose="02020603050405020304" pitchFamily="18" charset="0"/>
              </a:rPr>
              <a:t>подготовка проектов межевания земельных участков;</a:t>
            </a:r>
          </a:p>
          <a:p>
            <a:pPr marL="228600" indent="-228600" algn="just">
              <a:buAutoNum type="arabicParenR"/>
            </a:pPr>
            <a:r>
              <a:rPr lang="ru-RU" sz="1000" dirty="0">
                <a:latin typeface="Times New Roman" panose="02020603050405020304" pitchFamily="18" charset="0"/>
                <a:cs typeface="Times New Roman" panose="02020603050405020304" pitchFamily="18" charset="0"/>
              </a:rPr>
              <a:t>обеспечение детей- сирот и детей, оставшихся без попечения родителей жилыми помещениями.</a:t>
            </a:r>
          </a:p>
        </p:txBody>
      </p:sp>
      <p:sp>
        <p:nvSpPr>
          <p:cNvPr id="6" name="Блок-схема: магнитный диск 5">
            <a:extLst>
              <a:ext uri="{FF2B5EF4-FFF2-40B4-BE49-F238E27FC236}">
                <a16:creationId xmlns:a16="http://schemas.microsoft.com/office/drawing/2014/main" id="{FCE32DD1-22F2-7843-8F6E-B6E0F1BE5AAD}"/>
              </a:ext>
            </a:extLst>
          </p:cNvPr>
          <p:cNvSpPr/>
          <p:nvPr/>
        </p:nvSpPr>
        <p:spPr>
          <a:xfrm>
            <a:off x="1091966" y="2667700"/>
            <a:ext cx="1156283" cy="761300"/>
          </a:xfrm>
          <a:prstGeom prst="flowChartMagneticDisk">
            <a:avLst/>
          </a:prstGeom>
          <a:solidFill>
            <a:srgbClr val="92D050"/>
          </a:solidFill>
          <a:ln>
            <a:solidFill>
              <a:srgbClr val="002060"/>
            </a:solidFill>
          </a:ln>
        </p:spPr>
        <p:style>
          <a:lnRef idx="1">
            <a:schemeClr val="accent6"/>
          </a:lnRef>
          <a:fillRef idx="2">
            <a:schemeClr val="accent6"/>
          </a:fillRef>
          <a:effectRef idx="1">
            <a:schemeClr val="accent6"/>
          </a:effectRef>
          <a:fontRef idx="minor">
            <a:schemeClr val="dk1"/>
          </a:fontRef>
        </p:style>
        <p:txBody>
          <a:bodyPr rtlCol="0" anchor="ctr"/>
          <a:lstStyle/>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2023г</a:t>
            </a:r>
          </a:p>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32359483,63руб</a:t>
            </a:r>
          </a:p>
        </p:txBody>
      </p:sp>
      <p:sp>
        <p:nvSpPr>
          <p:cNvPr id="7" name="Блок-схема: магнитный диск 6">
            <a:extLst>
              <a:ext uri="{FF2B5EF4-FFF2-40B4-BE49-F238E27FC236}">
                <a16:creationId xmlns:a16="http://schemas.microsoft.com/office/drawing/2014/main" id="{A59469E5-5870-9D2B-DCD1-086A02BE7326}"/>
              </a:ext>
            </a:extLst>
          </p:cNvPr>
          <p:cNvSpPr/>
          <p:nvPr/>
        </p:nvSpPr>
        <p:spPr>
          <a:xfrm>
            <a:off x="2622847" y="2720966"/>
            <a:ext cx="1244478" cy="708034"/>
          </a:xfrm>
          <a:prstGeom prst="flowChartMagneticDisk">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2024г</a:t>
            </a:r>
          </a:p>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25633615,23руб</a:t>
            </a:r>
          </a:p>
        </p:txBody>
      </p:sp>
      <p:sp>
        <p:nvSpPr>
          <p:cNvPr id="9" name="Блок-схема: магнитный диск 8">
            <a:extLst>
              <a:ext uri="{FF2B5EF4-FFF2-40B4-BE49-F238E27FC236}">
                <a16:creationId xmlns:a16="http://schemas.microsoft.com/office/drawing/2014/main" id="{3137C72B-08A7-136E-43E6-B34B32EDE5ED}"/>
              </a:ext>
            </a:extLst>
          </p:cNvPr>
          <p:cNvSpPr/>
          <p:nvPr/>
        </p:nvSpPr>
        <p:spPr>
          <a:xfrm>
            <a:off x="4534725" y="2720966"/>
            <a:ext cx="1244478" cy="708034"/>
          </a:xfrm>
          <a:prstGeom prst="flowChartMagneticDisk">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2025г</a:t>
            </a:r>
          </a:p>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19292600,11руб</a:t>
            </a:r>
          </a:p>
        </p:txBody>
      </p:sp>
      <p:pic>
        <p:nvPicPr>
          <p:cNvPr id="10" name="Рисунок 9">
            <a:extLst>
              <a:ext uri="{FF2B5EF4-FFF2-40B4-BE49-F238E27FC236}">
                <a16:creationId xmlns:a16="http://schemas.microsoft.com/office/drawing/2014/main" id="{505C840A-0A61-71AB-5DDE-510F5EDA5960}"/>
              </a:ext>
            </a:extLst>
          </p:cNvPr>
          <p:cNvPicPr>
            <a:picLocks noChangeAspect="1"/>
          </p:cNvPicPr>
          <p:nvPr/>
        </p:nvPicPr>
        <p:blipFill>
          <a:blip r:embed="rId4"/>
          <a:stretch>
            <a:fillRect/>
          </a:stretch>
        </p:blipFill>
        <p:spPr>
          <a:xfrm>
            <a:off x="286457" y="3802728"/>
            <a:ext cx="2324083" cy="1846703"/>
          </a:xfrm>
          <a:prstGeom prst="ellipse">
            <a:avLst/>
          </a:prstGeom>
          <a:ln>
            <a:noFill/>
          </a:ln>
          <a:effectLst>
            <a:softEdge rad="112500"/>
          </a:effectLst>
        </p:spPr>
      </p:pic>
      <p:sp>
        <p:nvSpPr>
          <p:cNvPr id="11" name="TextBox 10">
            <a:extLst>
              <a:ext uri="{FF2B5EF4-FFF2-40B4-BE49-F238E27FC236}">
                <a16:creationId xmlns:a16="http://schemas.microsoft.com/office/drawing/2014/main" id="{2BDA3FCF-0C19-701A-9722-1B50E386BF56}"/>
              </a:ext>
            </a:extLst>
          </p:cNvPr>
          <p:cNvSpPr txBox="1"/>
          <p:nvPr/>
        </p:nvSpPr>
        <p:spPr>
          <a:xfrm>
            <a:off x="1997978" y="3681621"/>
            <a:ext cx="8411611" cy="430887"/>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Муниципальная программа «Защита населения и территорий от чрезвычайных ситуаций, обеспечение пожарной безопасности и безопасности людей на водных объектах  Анучинского муниципального округа»  на 2020-2024гг</a:t>
            </a:r>
          </a:p>
        </p:txBody>
      </p:sp>
      <p:sp>
        <p:nvSpPr>
          <p:cNvPr id="8" name="TextBox 7">
            <a:extLst>
              <a:ext uri="{FF2B5EF4-FFF2-40B4-BE49-F238E27FC236}">
                <a16:creationId xmlns:a16="http://schemas.microsoft.com/office/drawing/2014/main" id="{98238DBD-55FF-E1AC-88BF-9A1BCDC17D52}"/>
              </a:ext>
            </a:extLst>
          </p:cNvPr>
          <p:cNvSpPr txBox="1"/>
          <p:nvPr/>
        </p:nvSpPr>
        <p:spPr>
          <a:xfrm>
            <a:off x="2535165" y="4112508"/>
            <a:ext cx="9482397" cy="1031051"/>
          </a:xfrm>
          <a:prstGeom prst="rect">
            <a:avLst/>
          </a:prstGeom>
          <a:noFill/>
        </p:spPr>
        <p:txBody>
          <a:bodyPr wrap="square">
            <a:spAutoFit/>
          </a:bodyPr>
          <a:lstStyle/>
          <a:p>
            <a:pPr algn="just"/>
            <a:r>
              <a:rPr lang="ru-RU" sz="1100" dirty="0">
                <a:latin typeface="Times New Roman" panose="02020603050405020304" pitchFamily="18" charset="0"/>
                <a:cs typeface="Times New Roman" panose="02020603050405020304" pitchFamily="18" charset="0"/>
              </a:rPr>
              <a:t> </a:t>
            </a:r>
            <a:r>
              <a:rPr lang="ru-RU" sz="1000" dirty="0">
                <a:latin typeface="Times New Roman" panose="02020603050405020304" pitchFamily="18" charset="0"/>
                <a:cs typeface="Times New Roman" panose="02020603050405020304" pitchFamily="18" charset="0"/>
              </a:rPr>
              <a:t>Основная цель программы является минимизация социального и экономического ущерба, наносимого населению, экономике и природной среде, от чрезвычайных ситуаций природного и техногенного характера, пожаров. </a:t>
            </a:r>
          </a:p>
          <a:p>
            <a:pPr algn="just"/>
            <a:r>
              <a:rPr lang="ru-RU" sz="1000" dirty="0">
                <a:latin typeface="Times New Roman" panose="02020603050405020304" pitchFamily="18" charset="0"/>
                <a:cs typeface="Times New Roman" panose="02020603050405020304" pitchFamily="18" charset="0"/>
              </a:rPr>
              <a:t>Финансовые средства, предусмотренные данной программой, будут направлены на выполнение следующих мероприятий:</a:t>
            </a:r>
          </a:p>
          <a:p>
            <a:pPr marL="171450" indent="-171450" algn="just">
              <a:buFontTx/>
              <a:buChar char="-"/>
            </a:pPr>
            <a:r>
              <a:rPr lang="ru-RU" sz="1000" dirty="0">
                <a:latin typeface="Times New Roman" panose="02020603050405020304" pitchFamily="18" charset="0"/>
                <a:cs typeface="Times New Roman" panose="02020603050405020304" pitchFamily="18" charset="0"/>
              </a:rPr>
              <a:t>по предупреждению и ликвидации чрезвычайных ситуаций;</a:t>
            </a:r>
          </a:p>
          <a:p>
            <a:pPr marL="171450" indent="-171450" algn="just">
              <a:buFontTx/>
              <a:buChar char="-"/>
            </a:pPr>
            <a:r>
              <a:rPr lang="ru-RU" sz="1000" dirty="0">
                <a:latin typeface="Times New Roman" panose="02020603050405020304" pitchFamily="18" charset="0"/>
                <a:cs typeface="Times New Roman" panose="02020603050405020304" pitchFamily="18" charset="0"/>
              </a:rPr>
              <a:t>совершенствование системы оповещения населения об опасностях;</a:t>
            </a:r>
          </a:p>
          <a:p>
            <a:pPr marL="171450" indent="-171450" algn="just">
              <a:buFontTx/>
              <a:buChar char="-"/>
            </a:pPr>
            <a:r>
              <a:rPr lang="ru-RU" sz="1000" dirty="0">
                <a:latin typeface="Times New Roman" panose="02020603050405020304" pitchFamily="18" charset="0"/>
                <a:cs typeface="Times New Roman" panose="02020603050405020304" pitchFamily="18" charset="0"/>
              </a:rPr>
              <a:t>выполнение мер пожарной безопасности по защите населённых пунктов от природных пожаров.</a:t>
            </a:r>
          </a:p>
        </p:txBody>
      </p:sp>
      <p:sp>
        <p:nvSpPr>
          <p:cNvPr id="12" name="Блок-схема: знак завершения 11">
            <a:extLst>
              <a:ext uri="{FF2B5EF4-FFF2-40B4-BE49-F238E27FC236}">
                <a16:creationId xmlns:a16="http://schemas.microsoft.com/office/drawing/2014/main" id="{02D83DC3-07D6-D7C4-3223-8ABED817755B}"/>
              </a:ext>
            </a:extLst>
          </p:cNvPr>
          <p:cNvSpPr/>
          <p:nvPr/>
        </p:nvSpPr>
        <p:spPr>
          <a:xfrm>
            <a:off x="2704383" y="5302463"/>
            <a:ext cx="1830341" cy="301752"/>
          </a:xfrm>
          <a:prstGeom prst="flowChartTerminator">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2023г – 1375000 руб.</a:t>
            </a:r>
          </a:p>
        </p:txBody>
      </p:sp>
      <p:sp>
        <p:nvSpPr>
          <p:cNvPr id="13" name="Блок-схема: знак завершения 12">
            <a:extLst>
              <a:ext uri="{FF2B5EF4-FFF2-40B4-BE49-F238E27FC236}">
                <a16:creationId xmlns:a16="http://schemas.microsoft.com/office/drawing/2014/main" id="{A8BB2EC6-5CCE-6721-2070-CE06AB2AC05F}"/>
              </a:ext>
            </a:extLst>
          </p:cNvPr>
          <p:cNvSpPr/>
          <p:nvPr/>
        </p:nvSpPr>
        <p:spPr>
          <a:xfrm>
            <a:off x="4937253" y="5302463"/>
            <a:ext cx="1830341" cy="301752"/>
          </a:xfrm>
          <a:prstGeom prst="flowChartTerminator">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2024г – 1200000 руб.</a:t>
            </a:r>
          </a:p>
        </p:txBody>
      </p:sp>
      <p:sp>
        <p:nvSpPr>
          <p:cNvPr id="14" name="Блок-схема: знак завершения 13">
            <a:extLst>
              <a:ext uri="{FF2B5EF4-FFF2-40B4-BE49-F238E27FC236}">
                <a16:creationId xmlns:a16="http://schemas.microsoft.com/office/drawing/2014/main" id="{1F8A3CC4-B686-1E75-C0E1-7E0A50B4012C}"/>
              </a:ext>
            </a:extLst>
          </p:cNvPr>
          <p:cNvSpPr/>
          <p:nvPr/>
        </p:nvSpPr>
        <p:spPr>
          <a:xfrm>
            <a:off x="7157519" y="5302463"/>
            <a:ext cx="1830341" cy="301752"/>
          </a:xfrm>
          <a:prstGeom prst="flowChartTerminator">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2025г – 1200000 руб.</a:t>
            </a:r>
          </a:p>
        </p:txBody>
      </p:sp>
    </p:spTree>
    <p:extLst>
      <p:ext uri="{BB962C8B-B14F-4D97-AF65-F5344CB8AC3E}">
        <p14:creationId xmlns:p14="http://schemas.microsoft.com/office/powerpoint/2010/main" val="66443449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4B625F43-B191-1B99-5C00-6ABF0B2DBA4B}"/>
              </a:ext>
            </a:extLst>
          </p:cNvPr>
          <p:cNvPicPr>
            <a:picLocks noChangeAspect="1"/>
          </p:cNvPicPr>
          <p:nvPr/>
        </p:nvPicPr>
        <p:blipFill>
          <a:blip r:embed="rId2"/>
          <a:stretch>
            <a:fillRect/>
          </a:stretch>
        </p:blipFill>
        <p:spPr>
          <a:xfrm>
            <a:off x="18287" y="0"/>
            <a:ext cx="12155425" cy="6858000"/>
          </a:xfrm>
          <a:prstGeom prst="rect">
            <a:avLst/>
          </a:prstGeom>
        </p:spPr>
      </p:pic>
      <p:pic>
        <p:nvPicPr>
          <p:cNvPr id="3" name="Рисунок 2">
            <a:extLst>
              <a:ext uri="{FF2B5EF4-FFF2-40B4-BE49-F238E27FC236}">
                <a16:creationId xmlns:a16="http://schemas.microsoft.com/office/drawing/2014/main" id="{86F4A6E7-63FC-2363-817E-79C00B5198D3}"/>
              </a:ext>
            </a:extLst>
          </p:cNvPr>
          <p:cNvPicPr>
            <a:picLocks noChangeAspect="1"/>
          </p:cNvPicPr>
          <p:nvPr/>
        </p:nvPicPr>
        <p:blipFill>
          <a:blip r:embed="rId3"/>
          <a:stretch>
            <a:fillRect/>
          </a:stretch>
        </p:blipFill>
        <p:spPr>
          <a:xfrm>
            <a:off x="362158" y="201335"/>
            <a:ext cx="1131793" cy="1633739"/>
          </a:xfrm>
          <a:prstGeom prst="rect">
            <a:avLst/>
          </a:prstGeom>
        </p:spPr>
      </p:pic>
      <p:sp>
        <p:nvSpPr>
          <p:cNvPr id="4" name="TextBox 3">
            <a:extLst>
              <a:ext uri="{FF2B5EF4-FFF2-40B4-BE49-F238E27FC236}">
                <a16:creationId xmlns:a16="http://schemas.microsoft.com/office/drawing/2014/main" id="{645A234D-D59D-87BC-E58B-3F6B66F14899}"/>
              </a:ext>
            </a:extLst>
          </p:cNvPr>
          <p:cNvSpPr txBox="1"/>
          <p:nvPr/>
        </p:nvSpPr>
        <p:spPr>
          <a:xfrm>
            <a:off x="928054" y="123290"/>
            <a:ext cx="6757290" cy="430887"/>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Муниципальная программа </a:t>
            </a:r>
            <a:r>
              <a:rPr lang="ru-RU" sz="1100" b="1" dirty="0">
                <a:solidFill>
                  <a:srgbClr val="070B5D"/>
                </a:solidFill>
                <a:latin typeface="Times New Roman" panose="02020603050405020304" pitchFamily="18" charset="0"/>
                <a:cs typeface="Times New Roman" panose="02020603050405020304" pitchFamily="18" charset="0"/>
              </a:rPr>
              <a:t>«Благоустройство территории населенных пунктов</a:t>
            </a:r>
            <a:endPar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 Анучинского муниципального округа»  на 2020-2024гг</a:t>
            </a:r>
          </a:p>
        </p:txBody>
      </p:sp>
      <p:sp>
        <p:nvSpPr>
          <p:cNvPr id="5" name="TextBox 4">
            <a:extLst>
              <a:ext uri="{FF2B5EF4-FFF2-40B4-BE49-F238E27FC236}">
                <a16:creationId xmlns:a16="http://schemas.microsoft.com/office/drawing/2014/main" id="{BCC315EF-A52A-5912-00A9-D393E19F1183}"/>
              </a:ext>
            </a:extLst>
          </p:cNvPr>
          <p:cNvSpPr txBox="1"/>
          <p:nvPr/>
        </p:nvSpPr>
        <p:spPr>
          <a:xfrm>
            <a:off x="1654321" y="632222"/>
            <a:ext cx="5193519" cy="1446550"/>
          </a:xfrm>
          <a:prstGeom prst="rect">
            <a:avLst/>
          </a:prstGeom>
          <a:noFill/>
        </p:spPr>
        <p:txBody>
          <a:bodyPr wrap="square">
            <a:spAutoFit/>
          </a:bodyPr>
          <a:lstStyle/>
          <a:p>
            <a:pPr algn="just"/>
            <a:r>
              <a:rPr lang="ru-RU" sz="1100" dirty="0">
                <a:latin typeface="Times New Roman" panose="02020603050405020304" pitchFamily="18" charset="0"/>
                <a:cs typeface="Times New Roman" panose="02020603050405020304" pitchFamily="18" charset="0"/>
              </a:rPr>
              <a:t>Цель программы- повышение уровня внешнего благоустройства и санитарного содержания населенных пунктов.</a:t>
            </a:r>
          </a:p>
          <a:p>
            <a:pPr algn="just"/>
            <a:r>
              <a:rPr lang="ru-RU" sz="1100" dirty="0">
                <a:latin typeface="Times New Roman" panose="02020603050405020304" pitchFamily="18" charset="0"/>
                <a:cs typeface="Times New Roman" panose="02020603050405020304" pitchFamily="18" charset="0"/>
              </a:rPr>
              <a:t>Для решения следующих задач программы:</a:t>
            </a:r>
          </a:p>
          <a:p>
            <a:pPr marL="171450" indent="-171450" algn="just">
              <a:buFontTx/>
              <a:buChar char="-"/>
            </a:pPr>
            <a:r>
              <a:rPr lang="ru-RU" sz="1100" dirty="0">
                <a:latin typeface="Times New Roman" panose="02020603050405020304" pitchFamily="18" charset="0"/>
                <a:cs typeface="Times New Roman" panose="02020603050405020304" pitchFamily="18" charset="0"/>
              </a:rPr>
              <a:t>организация взаимодействия между предприятиями, организациями и учреждениями при решении вопросов благоустройства территории округа;</a:t>
            </a:r>
          </a:p>
          <a:p>
            <a:pPr marL="171450" indent="-171450" algn="just">
              <a:buFontTx/>
              <a:buChar char="-"/>
            </a:pPr>
            <a:r>
              <a:rPr lang="ru-RU" sz="1100" dirty="0">
                <a:latin typeface="Times New Roman" panose="02020603050405020304" pitchFamily="18" charset="0"/>
                <a:cs typeface="Times New Roman" panose="02020603050405020304" pitchFamily="18" charset="0"/>
              </a:rPr>
              <a:t>приведение в качественное состояние элементов благоустройства;</a:t>
            </a:r>
          </a:p>
          <a:p>
            <a:pPr marL="171450" indent="-171450" algn="just">
              <a:buFontTx/>
              <a:buChar char="-"/>
            </a:pPr>
            <a:r>
              <a:rPr lang="ru-RU" sz="1100" dirty="0">
                <a:latin typeface="Times New Roman" panose="02020603050405020304" pitchFamily="18" charset="0"/>
                <a:cs typeface="Times New Roman" panose="02020603050405020304" pitchFamily="18" charset="0"/>
              </a:rPr>
              <a:t>привлечение жителей к участию в решении проблем благоустройства;</a:t>
            </a:r>
          </a:p>
          <a:p>
            <a:pPr marL="171450" indent="-171450" algn="just">
              <a:buFontTx/>
              <a:buChar char="-"/>
            </a:pPr>
            <a:r>
              <a:rPr lang="ru-RU" sz="1100" dirty="0">
                <a:latin typeface="Times New Roman" panose="02020603050405020304" pitchFamily="18" charset="0"/>
                <a:cs typeface="Times New Roman" panose="02020603050405020304" pitchFamily="18" charset="0"/>
              </a:rPr>
              <a:t>организация санитарного содержания территории округа.</a:t>
            </a:r>
          </a:p>
        </p:txBody>
      </p:sp>
      <p:sp>
        <p:nvSpPr>
          <p:cNvPr id="6" name="Стрелка: пятиугольник 5">
            <a:extLst>
              <a:ext uri="{FF2B5EF4-FFF2-40B4-BE49-F238E27FC236}">
                <a16:creationId xmlns:a16="http://schemas.microsoft.com/office/drawing/2014/main" id="{C450A62F-5AA9-864F-E9E1-004331B45A27}"/>
              </a:ext>
            </a:extLst>
          </p:cNvPr>
          <p:cNvSpPr/>
          <p:nvPr/>
        </p:nvSpPr>
        <p:spPr>
          <a:xfrm>
            <a:off x="2284241" y="2153587"/>
            <a:ext cx="2825400" cy="484632"/>
          </a:xfrm>
          <a:prstGeom prst="homePlate">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lgn="ctr">
              <a:buFontTx/>
              <a:buChar char="-"/>
            </a:pP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озеленение населенных пунктов;</a:t>
            </a:r>
          </a:p>
          <a:p>
            <a:pPr marL="171450" indent="-171450" algn="ctr">
              <a:buFontTx/>
              <a:buChar char="-"/>
            </a:pP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уличное освещение;</a:t>
            </a:r>
          </a:p>
          <a:p>
            <a:pPr marL="171450" indent="-171450" algn="ctr">
              <a:buFontTx/>
              <a:buChar char="-"/>
            </a:pP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содержание объектов благоустройства</a:t>
            </a:r>
          </a:p>
        </p:txBody>
      </p:sp>
      <p:graphicFrame>
        <p:nvGraphicFramePr>
          <p:cNvPr id="15" name="Диаграмма 14">
            <a:extLst>
              <a:ext uri="{FF2B5EF4-FFF2-40B4-BE49-F238E27FC236}">
                <a16:creationId xmlns:a16="http://schemas.microsoft.com/office/drawing/2014/main" id="{4BB11F4B-FEC4-009F-2741-0BA0B5842CC1}"/>
              </a:ext>
            </a:extLst>
          </p:cNvPr>
          <p:cNvGraphicFramePr/>
          <p:nvPr>
            <p:extLst>
              <p:ext uri="{D42A27DB-BD31-4B8C-83A1-F6EECF244321}">
                <p14:modId xmlns:p14="http://schemas.microsoft.com/office/powerpoint/2010/main" val="197060742"/>
              </p:ext>
            </p:extLst>
          </p:nvPr>
        </p:nvGraphicFramePr>
        <p:xfrm>
          <a:off x="579120" y="2956732"/>
          <a:ext cx="6370320" cy="3699933"/>
        </p:xfrm>
        <a:graphic>
          <a:graphicData uri="http://schemas.openxmlformats.org/drawingml/2006/chart">
            <c:chart xmlns:c="http://schemas.openxmlformats.org/drawingml/2006/chart" xmlns:r="http://schemas.openxmlformats.org/officeDocument/2006/relationships" r:id="rId4"/>
          </a:graphicData>
        </a:graphic>
      </p:graphicFrame>
      <p:pic>
        <p:nvPicPr>
          <p:cNvPr id="16" name="Рисунок 15">
            <a:extLst>
              <a:ext uri="{FF2B5EF4-FFF2-40B4-BE49-F238E27FC236}">
                <a16:creationId xmlns:a16="http://schemas.microsoft.com/office/drawing/2014/main" id="{BA692710-A8E0-900F-76A8-E6B0C7DE76E0}"/>
              </a:ext>
            </a:extLst>
          </p:cNvPr>
          <p:cNvPicPr>
            <a:picLocks noChangeAspect="1"/>
          </p:cNvPicPr>
          <p:nvPr/>
        </p:nvPicPr>
        <p:blipFill rotWithShape="1">
          <a:blip r:embed="rId5"/>
          <a:srcRect l="6352" t="17989" r="5862" b="14455"/>
          <a:stretch/>
        </p:blipFill>
        <p:spPr>
          <a:xfrm>
            <a:off x="7008210" y="123290"/>
            <a:ext cx="2479231" cy="1260968"/>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17" name="TextBox 16">
            <a:extLst>
              <a:ext uri="{FF2B5EF4-FFF2-40B4-BE49-F238E27FC236}">
                <a16:creationId xmlns:a16="http://schemas.microsoft.com/office/drawing/2014/main" id="{D84BA29C-B719-C469-7FC7-95FF875B70DE}"/>
              </a:ext>
            </a:extLst>
          </p:cNvPr>
          <p:cNvSpPr txBox="1"/>
          <p:nvPr/>
        </p:nvSpPr>
        <p:spPr>
          <a:xfrm>
            <a:off x="6949440" y="1455372"/>
            <a:ext cx="4556064" cy="430887"/>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Муниципальная программа </a:t>
            </a:r>
            <a:r>
              <a:rPr lang="ru-RU" sz="1100" b="1" dirty="0">
                <a:solidFill>
                  <a:srgbClr val="070B5D"/>
                </a:solidFill>
                <a:latin typeface="Times New Roman" panose="02020603050405020304" pitchFamily="18" charset="0"/>
                <a:cs typeface="Times New Roman" panose="02020603050405020304" pitchFamily="18" charset="0"/>
              </a:rPr>
              <a:t>«Укрепление общественного здоровья</a:t>
            </a:r>
            <a:endPar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  в Анучинском муниципальном округе»  на 2021-2025гг</a:t>
            </a:r>
          </a:p>
        </p:txBody>
      </p:sp>
      <p:sp>
        <p:nvSpPr>
          <p:cNvPr id="18" name="TextBox 17">
            <a:extLst>
              <a:ext uri="{FF2B5EF4-FFF2-40B4-BE49-F238E27FC236}">
                <a16:creationId xmlns:a16="http://schemas.microsoft.com/office/drawing/2014/main" id="{23723482-6443-41E7-E14C-3EA12D1A811A}"/>
              </a:ext>
            </a:extLst>
          </p:cNvPr>
          <p:cNvSpPr txBox="1"/>
          <p:nvPr/>
        </p:nvSpPr>
        <p:spPr>
          <a:xfrm>
            <a:off x="6949440" y="1945208"/>
            <a:ext cx="4966039" cy="769441"/>
          </a:xfrm>
          <a:prstGeom prst="rect">
            <a:avLst/>
          </a:prstGeom>
          <a:noFill/>
        </p:spPr>
        <p:txBody>
          <a:bodyPr wrap="square">
            <a:spAutoFit/>
          </a:bodyPr>
          <a:lstStyle/>
          <a:p>
            <a:pPr algn="just"/>
            <a:r>
              <a:rPr lang="ru-RU" sz="1100" dirty="0">
                <a:latin typeface="Times New Roman" panose="02020603050405020304" pitchFamily="18" charset="0"/>
                <a:cs typeface="Times New Roman" panose="02020603050405020304" pitchFamily="18" charset="0"/>
              </a:rPr>
              <a:t>Мероприятия данной программы направлены на содействие выявлению и коррекции факторов риска основных хронических заболеваний у населения округа. Предусмотрены финансовые средства на 2023 – 2025гг в сумме 110000 рублей. (ежегодно).</a:t>
            </a:r>
          </a:p>
        </p:txBody>
      </p:sp>
      <p:pic>
        <p:nvPicPr>
          <p:cNvPr id="19" name="Рисунок 18">
            <a:extLst>
              <a:ext uri="{FF2B5EF4-FFF2-40B4-BE49-F238E27FC236}">
                <a16:creationId xmlns:a16="http://schemas.microsoft.com/office/drawing/2014/main" id="{E1DDF125-3D4B-453B-3964-BBE46BDCBF41}"/>
              </a:ext>
            </a:extLst>
          </p:cNvPr>
          <p:cNvPicPr>
            <a:picLocks noChangeAspect="1"/>
          </p:cNvPicPr>
          <p:nvPr/>
        </p:nvPicPr>
        <p:blipFill>
          <a:blip r:embed="rId6"/>
          <a:stretch>
            <a:fillRect/>
          </a:stretch>
        </p:blipFill>
        <p:spPr>
          <a:xfrm>
            <a:off x="6953177" y="2773599"/>
            <a:ext cx="1692983" cy="1249762"/>
          </a:xfrm>
          <a:prstGeom prst="rect">
            <a:avLst/>
          </a:prstGeom>
        </p:spPr>
      </p:pic>
      <p:sp>
        <p:nvSpPr>
          <p:cNvPr id="20" name="TextBox 19">
            <a:extLst>
              <a:ext uri="{FF2B5EF4-FFF2-40B4-BE49-F238E27FC236}">
                <a16:creationId xmlns:a16="http://schemas.microsoft.com/office/drawing/2014/main" id="{69A5DEA5-AA58-8394-861C-ED56CA79E4FF}"/>
              </a:ext>
            </a:extLst>
          </p:cNvPr>
          <p:cNvSpPr txBox="1"/>
          <p:nvPr/>
        </p:nvSpPr>
        <p:spPr>
          <a:xfrm>
            <a:off x="8759598" y="2768213"/>
            <a:ext cx="3126240" cy="769441"/>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Муниципальная программа </a:t>
            </a:r>
            <a:r>
              <a:rPr lang="ru-RU" sz="1100" b="1" dirty="0">
                <a:solidFill>
                  <a:srgbClr val="070B5D"/>
                </a:solidFill>
                <a:latin typeface="Times New Roman" panose="02020603050405020304" pitchFamily="18" charset="0"/>
                <a:cs typeface="Times New Roman" panose="02020603050405020304" pitchFamily="18" charset="0"/>
              </a:rPr>
              <a:t>«Капитальный ремонт гидротехнических сооружений на территории </a:t>
            </a:r>
            <a:r>
              <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Анучинского муниципального округа»  на 2023-2027гг</a:t>
            </a:r>
          </a:p>
        </p:txBody>
      </p:sp>
      <p:sp>
        <p:nvSpPr>
          <p:cNvPr id="21" name="TextBox 20">
            <a:extLst>
              <a:ext uri="{FF2B5EF4-FFF2-40B4-BE49-F238E27FC236}">
                <a16:creationId xmlns:a16="http://schemas.microsoft.com/office/drawing/2014/main" id="{4CC7BAB9-AE58-1D03-9CB0-C98FE34A2953}"/>
              </a:ext>
            </a:extLst>
          </p:cNvPr>
          <p:cNvSpPr txBox="1"/>
          <p:nvPr/>
        </p:nvSpPr>
        <p:spPr>
          <a:xfrm>
            <a:off x="6919799" y="4143352"/>
            <a:ext cx="4966039" cy="1277273"/>
          </a:xfrm>
          <a:prstGeom prst="rect">
            <a:avLst/>
          </a:prstGeom>
          <a:noFill/>
        </p:spPr>
        <p:txBody>
          <a:bodyPr wrap="square">
            <a:spAutoFit/>
          </a:bodyPr>
          <a:lstStyle/>
          <a:p>
            <a:pPr algn="just"/>
            <a:r>
              <a:rPr lang="ru-RU" sz="1100" dirty="0">
                <a:latin typeface="Times New Roman" panose="02020603050405020304" pitchFamily="18" charset="0"/>
                <a:cs typeface="Times New Roman" panose="02020603050405020304" pitchFamily="18" charset="0"/>
              </a:rPr>
              <a:t>Основными целями программы являются обеспечение защищенности населения и объектов экономики округа от наводнений и иного негативного воздействия вод.</a:t>
            </a:r>
          </a:p>
          <a:p>
            <a:pPr algn="just"/>
            <a:r>
              <a:rPr lang="ru-RU" sz="1100" dirty="0">
                <a:latin typeface="Times New Roman" panose="02020603050405020304" pitchFamily="18" charset="0"/>
                <a:cs typeface="Times New Roman" panose="02020603050405020304" pitchFamily="18" charset="0"/>
              </a:rPr>
              <a:t>Задача – повышение эксплуатационной надежности гидротехнических сооружений путем их приведения к безопасному техническому состоянию.</a:t>
            </a:r>
          </a:p>
          <a:p>
            <a:pPr algn="just"/>
            <a:r>
              <a:rPr lang="ru-RU" sz="1100" dirty="0">
                <a:latin typeface="Times New Roman" panose="02020603050405020304" pitchFamily="18" charset="0"/>
                <a:cs typeface="Times New Roman" panose="02020603050405020304" pitchFamily="18" charset="0"/>
              </a:rPr>
              <a:t>На 2023г предусмотрены денежные средства в сумме 302177 руб. на разработку </a:t>
            </a:r>
            <a:r>
              <a:rPr lang="ru-RU" sz="1100" dirty="0" err="1">
                <a:latin typeface="Times New Roman" panose="02020603050405020304" pitchFamily="18" charset="0"/>
                <a:cs typeface="Times New Roman" panose="02020603050405020304" pitchFamily="18" charset="0"/>
              </a:rPr>
              <a:t>пректно</a:t>
            </a:r>
            <a:r>
              <a:rPr lang="ru-RU" sz="1100" dirty="0">
                <a:latin typeface="Times New Roman" panose="02020603050405020304" pitchFamily="18" charset="0"/>
                <a:cs typeface="Times New Roman" panose="02020603050405020304" pitchFamily="18" charset="0"/>
              </a:rPr>
              <a:t> – сметной документации.</a:t>
            </a:r>
          </a:p>
        </p:txBody>
      </p:sp>
    </p:spTree>
    <p:extLst>
      <p:ext uri="{BB962C8B-B14F-4D97-AF65-F5344CB8AC3E}">
        <p14:creationId xmlns:p14="http://schemas.microsoft.com/office/powerpoint/2010/main" val="92312774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BDBF2803-63BC-4C75-37F6-876976787DA3}"/>
              </a:ext>
            </a:extLst>
          </p:cNvPr>
          <p:cNvPicPr>
            <a:picLocks noChangeAspect="1"/>
          </p:cNvPicPr>
          <p:nvPr/>
        </p:nvPicPr>
        <p:blipFill>
          <a:blip r:embed="rId2"/>
          <a:stretch>
            <a:fillRect/>
          </a:stretch>
        </p:blipFill>
        <p:spPr>
          <a:xfrm>
            <a:off x="18287" y="0"/>
            <a:ext cx="12155425" cy="6858000"/>
          </a:xfrm>
          <a:prstGeom prst="rect">
            <a:avLst/>
          </a:prstGeom>
        </p:spPr>
      </p:pic>
      <p:pic>
        <p:nvPicPr>
          <p:cNvPr id="3" name="Рисунок 2">
            <a:extLst>
              <a:ext uri="{FF2B5EF4-FFF2-40B4-BE49-F238E27FC236}">
                <a16:creationId xmlns:a16="http://schemas.microsoft.com/office/drawing/2014/main" id="{78A19750-5FB7-BDCD-EBAB-4E35531A667A}"/>
              </a:ext>
            </a:extLst>
          </p:cNvPr>
          <p:cNvPicPr>
            <a:picLocks noChangeAspect="1"/>
          </p:cNvPicPr>
          <p:nvPr/>
        </p:nvPicPr>
        <p:blipFill>
          <a:blip r:embed="rId3"/>
          <a:stretch>
            <a:fillRect/>
          </a:stretch>
        </p:blipFill>
        <p:spPr>
          <a:xfrm>
            <a:off x="117446" y="75005"/>
            <a:ext cx="3154260" cy="1485348"/>
          </a:xfrm>
          <a:prstGeom prst="rect">
            <a:avLst/>
          </a:prstGeom>
        </p:spPr>
      </p:pic>
      <p:sp>
        <p:nvSpPr>
          <p:cNvPr id="4" name="TextBox 3">
            <a:extLst>
              <a:ext uri="{FF2B5EF4-FFF2-40B4-BE49-F238E27FC236}">
                <a16:creationId xmlns:a16="http://schemas.microsoft.com/office/drawing/2014/main" id="{61BE30B7-351E-4C77-9075-208153A84730}"/>
              </a:ext>
            </a:extLst>
          </p:cNvPr>
          <p:cNvSpPr txBox="1"/>
          <p:nvPr/>
        </p:nvSpPr>
        <p:spPr>
          <a:xfrm>
            <a:off x="3370864" y="75005"/>
            <a:ext cx="8147219" cy="430887"/>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Муниципальная программа </a:t>
            </a:r>
            <a:r>
              <a:rPr lang="ru-RU" sz="1100" b="1" dirty="0">
                <a:solidFill>
                  <a:srgbClr val="070B5D"/>
                </a:solidFill>
                <a:latin typeface="Times New Roman" panose="02020603050405020304" pitchFamily="18" charset="0"/>
                <a:cs typeface="Times New Roman" panose="02020603050405020304" pitchFamily="18" charset="0"/>
              </a:rPr>
              <a:t>«Формирование современной городской среды населенных пунктов на территории </a:t>
            </a:r>
            <a:r>
              <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 Анучинского муниципального округа»  на 2020-2024гг</a:t>
            </a:r>
          </a:p>
        </p:txBody>
      </p:sp>
      <p:sp>
        <p:nvSpPr>
          <p:cNvPr id="5" name="TextBox 4">
            <a:extLst>
              <a:ext uri="{FF2B5EF4-FFF2-40B4-BE49-F238E27FC236}">
                <a16:creationId xmlns:a16="http://schemas.microsoft.com/office/drawing/2014/main" id="{457FB0E3-D402-F829-3E68-5A2273F8538B}"/>
              </a:ext>
            </a:extLst>
          </p:cNvPr>
          <p:cNvSpPr txBox="1"/>
          <p:nvPr/>
        </p:nvSpPr>
        <p:spPr>
          <a:xfrm>
            <a:off x="167026" y="1635358"/>
            <a:ext cx="3154260" cy="769441"/>
          </a:xfrm>
          <a:prstGeom prst="rect">
            <a:avLst/>
          </a:prstGeom>
          <a:noFill/>
        </p:spPr>
        <p:txBody>
          <a:bodyPr wrap="square">
            <a:spAutoFit/>
          </a:bodyPr>
          <a:lstStyle/>
          <a:p>
            <a:pPr algn="just"/>
            <a:r>
              <a:rPr lang="ru-RU" sz="1100" dirty="0">
                <a:latin typeface="Times New Roman" panose="02020603050405020304" pitchFamily="18" charset="0"/>
                <a:cs typeface="Times New Roman" panose="02020603050405020304" pitchFamily="18" charset="0"/>
              </a:rPr>
              <a:t>Основная цель программы – повышение уровня комфортности жизнедеятельности граждан посредством благоустройства населенных пунктов.</a:t>
            </a:r>
          </a:p>
        </p:txBody>
      </p:sp>
      <p:graphicFrame>
        <p:nvGraphicFramePr>
          <p:cNvPr id="6" name="Таблица 6">
            <a:extLst>
              <a:ext uri="{FF2B5EF4-FFF2-40B4-BE49-F238E27FC236}">
                <a16:creationId xmlns:a16="http://schemas.microsoft.com/office/drawing/2014/main" id="{D73C5DAF-8770-944E-9073-0DD87E858CD1}"/>
              </a:ext>
            </a:extLst>
          </p:cNvPr>
          <p:cNvGraphicFramePr>
            <a:graphicFrameLocks noGrp="1"/>
          </p:cNvGraphicFramePr>
          <p:nvPr>
            <p:extLst>
              <p:ext uri="{D42A27DB-BD31-4B8C-83A1-F6EECF244321}">
                <p14:modId xmlns:p14="http://schemas.microsoft.com/office/powerpoint/2010/main" val="1133737201"/>
              </p:ext>
            </p:extLst>
          </p:nvPr>
        </p:nvGraphicFramePr>
        <p:xfrm>
          <a:off x="3304128" y="505892"/>
          <a:ext cx="8753268" cy="2373991"/>
        </p:xfrm>
        <a:graphic>
          <a:graphicData uri="http://schemas.openxmlformats.org/drawingml/2006/table">
            <a:tbl>
              <a:tblPr firstRow="1" bandRow="1">
                <a:tableStyleId>{16D9F66E-5EB9-4882-86FB-DCBF35E3C3E4}</a:tableStyleId>
              </a:tblPr>
              <a:tblGrid>
                <a:gridCol w="1458878">
                  <a:extLst>
                    <a:ext uri="{9D8B030D-6E8A-4147-A177-3AD203B41FA5}">
                      <a16:colId xmlns:a16="http://schemas.microsoft.com/office/drawing/2014/main" val="3110333319"/>
                    </a:ext>
                  </a:extLst>
                </a:gridCol>
                <a:gridCol w="1780407">
                  <a:extLst>
                    <a:ext uri="{9D8B030D-6E8A-4147-A177-3AD203B41FA5}">
                      <a16:colId xmlns:a16="http://schemas.microsoft.com/office/drawing/2014/main" val="2302326644"/>
                    </a:ext>
                  </a:extLst>
                </a:gridCol>
                <a:gridCol w="2860646">
                  <a:extLst>
                    <a:ext uri="{9D8B030D-6E8A-4147-A177-3AD203B41FA5}">
                      <a16:colId xmlns:a16="http://schemas.microsoft.com/office/drawing/2014/main" val="1852069993"/>
                    </a:ext>
                  </a:extLst>
                </a:gridCol>
                <a:gridCol w="872455">
                  <a:extLst>
                    <a:ext uri="{9D8B030D-6E8A-4147-A177-3AD203B41FA5}">
                      <a16:colId xmlns:a16="http://schemas.microsoft.com/office/drawing/2014/main" val="3796454146"/>
                    </a:ext>
                  </a:extLst>
                </a:gridCol>
                <a:gridCol w="906011">
                  <a:extLst>
                    <a:ext uri="{9D8B030D-6E8A-4147-A177-3AD203B41FA5}">
                      <a16:colId xmlns:a16="http://schemas.microsoft.com/office/drawing/2014/main" val="2653613850"/>
                    </a:ext>
                  </a:extLst>
                </a:gridCol>
                <a:gridCol w="874871">
                  <a:extLst>
                    <a:ext uri="{9D8B030D-6E8A-4147-A177-3AD203B41FA5}">
                      <a16:colId xmlns:a16="http://schemas.microsoft.com/office/drawing/2014/main" val="117553411"/>
                    </a:ext>
                  </a:extLst>
                </a:gridCol>
              </a:tblGrid>
              <a:tr h="370840">
                <a:tc>
                  <a:txBody>
                    <a:bodyPr/>
                    <a:lstStyle/>
                    <a:p>
                      <a:endParaRPr lang="ru-RU" dirty="0"/>
                    </a:p>
                  </a:txBody>
                  <a:tcPr/>
                </a:tc>
                <a:tc>
                  <a:txBody>
                    <a:bodyPr/>
                    <a:lstStyle/>
                    <a:p>
                      <a:r>
                        <a:rPr lang="ru-RU" sz="1100" dirty="0">
                          <a:latin typeface="Times New Roman" panose="02020603050405020304" pitchFamily="18" charset="0"/>
                          <a:cs typeface="Times New Roman" panose="02020603050405020304" pitchFamily="18" charset="0"/>
                        </a:rPr>
                        <a:t>Подпрограмма</a:t>
                      </a:r>
                    </a:p>
                  </a:txBody>
                  <a:tcPr/>
                </a:tc>
                <a:tc>
                  <a:txBody>
                    <a:bodyPr/>
                    <a:lstStyle/>
                    <a:p>
                      <a:r>
                        <a:rPr lang="ru-RU" sz="1100" dirty="0">
                          <a:latin typeface="Times New Roman" panose="02020603050405020304" pitchFamily="18" charset="0"/>
                          <a:cs typeface="Times New Roman" panose="02020603050405020304" pitchFamily="18" charset="0"/>
                        </a:rPr>
                        <a:t>Мероприятия</a:t>
                      </a:r>
                    </a:p>
                  </a:txBody>
                  <a:tcPr/>
                </a:tc>
                <a:tc>
                  <a:txBody>
                    <a:bodyPr/>
                    <a:lstStyle/>
                    <a:p>
                      <a:pPr algn="ctr"/>
                      <a:r>
                        <a:rPr lang="ru-RU" sz="1100" dirty="0">
                          <a:latin typeface="Times New Roman" panose="02020603050405020304" pitchFamily="18" charset="0"/>
                          <a:cs typeface="Times New Roman" panose="02020603050405020304" pitchFamily="18" charset="0"/>
                        </a:rPr>
                        <a:t>2023г</a:t>
                      </a:r>
                    </a:p>
                  </a:txBody>
                  <a:tcPr/>
                </a:tc>
                <a:tc>
                  <a:txBody>
                    <a:bodyPr/>
                    <a:lstStyle/>
                    <a:p>
                      <a:pPr algn="ctr"/>
                      <a:r>
                        <a:rPr lang="ru-RU" sz="1100" dirty="0">
                          <a:latin typeface="Times New Roman" panose="02020603050405020304" pitchFamily="18" charset="0"/>
                          <a:cs typeface="Times New Roman" panose="02020603050405020304" pitchFamily="18" charset="0"/>
                        </a:rPr>
                        <a:t>2024г</a:t>
                      </a:r>
                    </a:p>
                  </a:txBody>
                  <a:tcPr/>
                </a:tc>
                <a:tc>
                  <a:txBody>
                    <a:bodyPr/>
                    <a:lstStyle/>
                    <a:p>
                      <a:pPr algn="ctr"/>
                      <a:r>
                        <a:rPr lang="ru-RU" sz="1100" dirty="0">
                          <a:latin typeface="Times New Roman" panose="02020603050405020304" pitchFamily="18" charset="0"/>
                          <a:cs typeface="Times New Roman" panose="02020603050405020304" pitchFamily="18" charset="0"/>
                        </a:rPr>
                        <a:t>2025г</a:t>
                      </a:r>
                    </a:p>
                  </a:txBody>
                  <a:tcPr/>
                </a:tc>
                <a:extLst>
                  <a:ext uri="{0D108BD9-81ED-4DB2-BD59-A6C34878D82A}">
                    <a16:rowId xmlns:a16="http://schemas.microsoft.com/office/drawing/2014/main" val="3766229465"/>
                  </a:ext>
                </a:extLst>
              </a:tr>
              <a:tr h="880087">
                <a:tc>
                  <a:txBody>
                    <a:bodyPr/>
                    <a:lstStyle/>
                    <a:p>
                      <a:endParaRPr lang="ru-RU"/>
                    </a:p>
                  </a:txBody>
                  <a:tcPr/>
                </a:tc>
                <a:tc>
                  <a:txBody>
                    <a:bodyPr/>
                    <a:lstStyle/>
                    <a:p>
                      <a:r>
                        <a:rPr lang="ru-RU" sz="1100" dirty="0">
                          <a:latin typeface="Times New Roman" panose="02020603050405020304" pitchFamily="18" charset="0"/>
                          <a:cs typeface="Times New Roman" panose="02020603050405020304" pitchFamily="18" charset="0"/>
                        </a:rPr>
                        <a:t>Формирование современной городской среды населенных пунктов</a:t>
                      </a:r>
                    </a:p>
                  </a:txBody>
                  <a:tcPr/>
                </a:tc>
                <a:tc>
                  <a:txBody>
                    <a:bodyPr/>
                    <a:lstStyle/>
                    <a:p>
                      <a:pPr marL="171450" indent="-171450">
                        <a:buFontTx/>
                        <a:buChar char="-"/>
                      </a:pPr>
                      <a:r>
                        <a:rPr lang="ru-RU" sz="1100" dirty="0">
                          <a:latin typeface="Times New Roman" panose="02020603050405020304" pitchFamily="18" charset="0"/>
                          <a:cs typeface="Times New Roman" panose="02020603050405020304" pitchFamily="18" charset="0"/>
                        </a:rPr>
                        <a:t>благоустройство дворовых территорий многоквартирных жилых домов;</a:t>
                      </a:r>
                    </a:p>
                    <a:p>
                      <a:pPr marL="171450" indent="-171450">
                        <a:buFontTx/>
                        <a:buChar char="-"/>
                      </a:pPr>
                      <a:r>
                        <a:rPr lang="ru-RU" sz="1100" dirty="0">
                          <a:latin typeface="Times New Roman" panose="02020603050405020304" pitchFamily="18" charset="0"/>
                          <a:cs typeface="Times New Roman" panose="02020603050405020304" pitchFamily="18" charset="0"/>
                        </a:rPr>
                        <a:t>благоустройство общественных территорий;</a:t>
                      </a:r>
                    </a:p>
                    <a:p>
                      <a:pPr marL="171450" indent="-171450">
                        <a:buFontTx/>
                        <a:buChar char="-"/>
                      </a:pPr>
                      <a:r>
                        <a:rPr lang="ru-RU" sz="1100" dirty="0">
                          <a:latin typeface="Times New Roman" panose="02020603050405020304" pitchFamily="18" charset="0"/>
                          <a:cs typeface="Times New Roman" panose="02020603050405020304" pitchFamily="18" charset="0"/>
                        </a:rPr>
                        <a:t>расходы на поддержку муниципальных программ по благоустройству территорий</a:t>
                      </a:r>
                    </a:p>
                  </a:txBody>
                  <a:tcPr/>
                </a:tc>
                <a:tc>
                  <a:txBody>
                    <a:bodyPr/>
                    <a:lstStyle/>
                    <a:p>
                      <a:r>
                        <a:rPr lang="ru-RU" sz="1100" dirty="0">
                          <a:latin typeface="Times New Roman" panose="02020603050405020304" pitchFamily="18" charset="0"/>
                          <a:cs typeface="Times New Roman" panose="02020603050405020304" pitchFamily="18" charset="0"/>
                        </a:rPr>
                        <a:t>3795402,26</a:t>
                      </a:r>
                    </a:p>
                  </a:txBody>
                  <a:tcPr/>
                </a:tc>
                <a:tc>
                  <a:txBody>
                    <a:bodyPr/>
                    <a:lstStyle/>
                    <a:p>
                      <a:r>
                        <a:rPr lang="ru-RU" sz="1100" dirty="0">
                          <a:latin typeface="Times New Roman" panose="02020603050405020304" pitchFamily="18" charset="0"/>
                          <a:cs typeface="Times New Roman" panose="02020603050405020304" pitchFamily="18" charset="0"/>
                        </a:rPr>
                        <a:t>7824149,77</a:t>
                      </a:r>
                    </a:p>
                  </a:txBody>
                  <a:tcPr/>
                </a:tc>
                <a:tc>
                  <a:txBody>
                    <a:bodyPr/>
                    <a:lstStyle/>
                    <a:p>
                      <a:r>
                        <a:rPr lang="ru-RU" sz="1100" dirty="0">
                          <a:latin typeface="Times New Roman" panose="02020603050405020304" pitchFamily="18" charset="0"/>
                          <a:cs typeface="Times New Roman" panose="02020603050405020304" pitchFamily="18" charset="0"/>
                        </a:rPr>
                        <a:t>7824149,77</a:t>
                      </a:r>
                    </a:p>
                  </a:txBody>
                  <a:tcPr/>
                </a:tc>
                <a:extLst>
                  <a:ext uri="{0D108BD9-81ED-4DB2-BD59-A6C34878D82A}">
                    <a16:rowId xmlns:a16="http://schemas.microsoft.com/office/drawing/2014/main" val="1992454194"/>
                  </a:ext>
                </a:extLst>
              </a:tr>
              <a:tr h="738231">
                <a:tc>
                  <a:txBody>
                    <a:bodyPr/>
                    <a:lstStyle/>
                    <a:p>
                      <a:endParaRPr lang="ru-RU" dirty="0"/>
                    </a:p>
                  </a:txBody>
                  <a:tcPr/>
                </a:tc>
                <a:tc>
                  <a:txBody>
                    <a:bodyPr/>
                    <a:lstStyle/>
                    <a:p>
                      <a:r>
                        <a:rPr lang="ru-RU" sz="1100" dirty="0">
                          <a:latin typeface="Times New Roman" panose="02020603050405020304" pitchFamily="18" charset="0"/>
                          <a:cs typeface="Times New Roman" panose="02020603050405020304" pitchFamily="18" charset="0"/>
                        </a:rPr>
                        <a:t>Благоустройство территорий</a:t>
                      </a:r>
                    </a:p>
                  </a:txBody>
                  <a:tcPr/>
                </a:tc>
                <a:tc>
                  <a:txBody>
                    <a:bodyPr/>
                    <a:lstStyle/>
                    <a:p>
                      <a:r>
                        <a:rPr lang="ru-RU" sz="1100" dirty="0">
                          <a:latin typeface="Times New Roman" panose="02020603050405020304" pitchFamily="18" charset="0"/>
                          <a:cs typeface="Times New Roman" panose="02020603050405020304" pitchFamily="18" charset="0"/>
                        </a:rPr>
                        <a:t>создание условий для повышения уровня благоустройства</a:t>
                      </a:r>
                    </a:p>
                  </a:txBody>
                  <a:tcPr/>
                </a:tc>
                <a:tc>
                  <a:txBody>
                    <a:bodyPr/>
                    <a:lstStyle/>
                    <a:p>
                      <a:r>
                        <a:rPr lang="ru-RU" sz="1100" dirty="0">
                          <a:latin typeface="Times New Roman" panose="02020603050405020304" pitchFamily="18" charset="0"/>
                          <a:cs typeface="Times New Roman" panose="02020603050405020304" pitchFamily="18" charset="0"/>
                        </a:rPr>
                        <a:t>150000</a:t>
                      </a:r>
                    </a:p>
                  </a:txBody>
                  <a:tcPr/>
                </a:tc>
                <a:tc>
                  <a:txBody>
                    <a:bodyPr/>
                    <a:lstStyle/>
                    <a:p>
                      <a:r>
                        <a:rPr lang="ru-RU" sz="1100" dirty="0">
                          <a:latin typeface="Times New Roman" panose="02020603050405020304" pitchFamily="18" charset="0"/>
                          <a:cs typeface="Times New Roman" panose="02020603050405020304" pitchFamily="18" charset="0"/>
                        </a:rPr>
                        <a:t>150000</a:t>
                      </a:r>
                    </a:p>
                  </a:txBody>
                  <a:tcPr/>
                </a:tc>
                <a:tc>
                  <a:txBody>
                    <a:bodyPr/>
                    <a:lstStyle/>
                    <a:p>
                      <a:r>
                        <a:rPr lang="ru-RU" sz="1100" dirty="0">
                          <a:latin typeface="Times New Roman" panose="02020603050405020304" pitchFamily="18" charset="0"/>
                          <a:cs typeface="Times New Roman" panose="02020603050405020304" pitchFamily="18" charset="0"/>
                        </a:rPr>
                        <a:t>150000</a:t>
                      </a:r>
                    </a:p>
                  </a:txBody>
                  <a:tcPr/>
                </a:tc>
                <a:extLst>
                  <a:ext uri="{0D108BD9-81ED-4DB2-BD59-A6C34878D82A}">
                    <a16:rowId xmlns:a16="http://schemas.microsoft.com/office/drawing/2014/main" val="3526707099"/>
                  </a:ext>
                </a:extLst>
              </a:tr>
            </a:tbl>
          </a:graphicData>
        </a:graphic>
      </p:graphicFrame>
      <p:pic>
        <p:nvPicPr>
          <p:cNvPr id="7" name="Рисунок 6">
            <a:extLst>
              <a:ext uri="{FF2B5EF4-FFF2-40B4-BE49-F238E27FC236}">
                <a16:creationId xmlns:a16="http://schemas.microsoft.com/office/drawing/2014/main" id="{8674DDA8-0C31-1B5A-9ABC-4E12DD556316}"/>
              </a:ext>
            </a:extLst>
          </p:cNvPr>
          <p:cNvPicPr>
            <a:picLocks noChangeAspect="1"/>
          </p:cNvPicPr>
          <p:nvPr/>
        </p:nvPicPr>
        <p:blipFill>
          <a:blip r:embed="rId4"/>
          <a:stretch>
            <a:fillRect/>
          </a:stretch>
        </p:blipFill>
        <p:spPr>
          <a:xfrm>
            <a:off x="3370864" y="936779"/>
            <a:ext cx="1352137" cy="788566"/>
          </a:xfrm>
          <a:prstGeom prst="rect">
            <a:avLst/>
          </a:prstGeom>
        </p:spPr>
      </p:pic>
      <p:pic>
        <p:nvPicPr>
          <p:cNvPr id="9" name="Рисунок 8" descr="Изображение выглядит как текст, внешний&#10;&#10;Автоматически созданное описание">
            <a:extLst>
              <a:ext uri="{FF2B5EF4-FFF2-40B4-BE49-F238E27FC236}">
                <a16:creationId xmlns:a16="http://schemas.microsoft.com/office/drawing/2014/main" id="{EB5BE566-58F9-C4D0-6399-92CA3DFE024A}"/>
              </a:ext>
            </a:extLst>
          </p:cNvPr>
          <p:cNvPicPr>
            <a:picLocks noChangeAspect="1"/>
          </p:cNvPicPr>
          <p:nvPr/>
        </p:nvPicPr>
        <p:blipFill rotWithShape="1">
          <a:blip r:embed="rId5"/>
          <a:srcRect t="13450" b="12568"/>
          <a:stretch/>
        </p:blipFill>
        <p:spPr>
          <a:xfrm>
            <a:off x="3370863" y="2139839"/>
            <a:ext cx="1352137" cy="696390"/>
          </a:xfrm>
          <a:prstGeom prst="rect">
            <a:avLst/>
          </a:prstGeom>
        </p:spPr>
      </p:pic>
      <p:pic>
        <p:nvPicPr>
          <p:cNvPr id="10" name="Рисунок 9">
            <a:extLst>
              <a:ext uri="{FF2B5EF4-FFF2-40B4-BE49-F238E27FC236}">
                <a16:creationId xmlns:a16="http://schemas.microsoft.com/office/drawing/2014/main" id="{7C6EB66A-E275-7E0F-3BC9-3AF152356720}"/>
              </a:ext>
            </a:extLst>
          </p:cNvPr>
          <p:cNvPicPr>
            <a:picLocks noChangeAspect="1"/>
          </p:cNvPicPr>
          <p:nvPr/>
        </p:nvPicPr>
        <p:blipFill>
          <a:blip r:embed="rId6"/>
          <a:stretch>
            <a:fillRect/>
          </a:stretch>
        </p:blipFill>
        <p:spPr>
          <a:xfrm>
            <a:off x="550317" y="3140623"/>
            <a:ext cx="2288517" cy="143032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1" name="TextBox 10">
            <a:extLst>
              <a:ext uri="{FF2B5EF4-FFF2-40B4-BE49-F238E27FC236}">
                <a16:creationId xmlns:a16="http://schemas.microsoft.com/office/drawing/2014/main" id="{0C5D40D3-EA0A-AD7F-73AC-F42CF36061C9}"/>
              </a:ext>
            </a:extLst>
          </p:cNvPr>
          <p:cNvSpPr txBox="1"/>
          <p:nvPr/>
        </p:nvSpPr>
        <p:spPr>
          <a:xfrm>
            <a:off x="3028314" y="3078933"/>
            <a:ext cx="8147219" cy="261610"/>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Муниципальная программа </a:t>
            </a:r>
            <a:r>
              <a:rPr lang="ru-RU" sz="1100" b="1" dirty="0">
                <a:solidFill>
                  <a:srgbClr val="070B5D"/>
                </a:solidFill>
                <a:latin typeface="Times New Roman" panose="02020603050405020304" pitchFamily="18" charset="0"/>
                <a:cs typeface="Times New Roman" panose="02020603050405020304" pitchFamily="18" charset="0"/>
              </a:rPr>
              <a:t>«Сохранение и развитие культуры </a:t>
            </a:r>
            <a:r>
              <a:rPr kumimoji="0" lang="ru-RU" sz="1100" b="1" i="0" u="none" strike="noStrike" kern="1200" cap="none" spc="0" normalizeH="0" baseline="0" noProof="0" dirty="0">
                <a:ln>
                  <a:noFill/>
                </a:ln>
                <a:solidFill>
                  <a:srgbClr val="070B5D"/>
                </a:solidFill>
                <a:uLnTx/>
                <a:uFillTx/>
                <a:latin typeface="Times New Roman" panose="02020603050405020304" pitchFamily="18" charset="0"/>
                <a:ea typeface="+mn-ea"/>
                <a:cs typeface="Times New Roman" panose="02020603050405020304" pitchFamily="18" charset="0"/>
              </a:rPr>
              <a:t>Анучинского муниципального округа»  на 2020-2024гг</a:t>
            </a:r>
          </a:p>
        </p:txBody>
      </p:sp>
      <p:sp>
        <p:nvSpPr>
          <p:cNvPr id="12" name="TextBox 11">
            <a:extLst>
              <a:ext uri="{FF2B5EF4-FFF2-40B4-BE49-F238E27FC236}">
                <a16:creationId xmlns:a16="http://schemas.microsoft.com/office/drawing/2014/main" id="{6A0A36C9-EC48-2ED8-CEB6-03D9A155DF92}"/>
              </a:ext>
            </a:extLst>
          </p:cNvPr>
          <p:cNvSpPr txBox="1"/>
          <p:nvPr/>
        </p:nvSpPr>
        <p:spPr>
          <a:xfrm>
            <a:off x="149868" y="4837921"/>
            <a:ext cx="3154260" cy="938719"/>
          </a:xfrm>
          <a:prstGeom prst="rect">
            <a:avLst/>
          </a:prstGeom>
          <a:noFill/>
        </p:spPr>
        <p:txBody>
          <a:bodyPr wrap="square">
            <a:spAutoFit/>
          </a:bodyPr>
          <a:lstStyle/>
          <a:p>
            <a:pPr algn="just"/>
            <a:r>
              <a:rPr lang="ru-RU" sz="1100" dirty="0">
                <a:latin typeface="Times New Roman" panose="02020603050405020304" pitchFamily="18" charset="0"/>
                <a:cs typeface="Times New Roman" panose="02020603050405020304" pitchFamily="18" charset="0"/>
              </a:rPr>
              <a:t>Основная цели программы – обеспечение максимальной доступности широких слоев населения к культурно-историческому наследию округа, сохранение и пополнение музейных фондов.</a:t>
            </a:r>
          </a:p>
        </p:txBody>
      </p:sp>
      <p:sp>
        <p:nvSpPr>
          <p:cNvPr id="15" name="TextBox 14">
            <a:extLst>
              <a:ext uri="{FF2B5EF4-FFF2-40B4-BE49-F238E27FC236}">
                <a16:creationId xmlns:a16="http://schemas.microsoft.com/office/drawing/2014/main" id="{1EB1E599-8121-7BE2-3134-CF6DF5C85FD0}"/>
              </a:ext>
            </a:extLst>
          </p:cNvPr>
          <p:cNvSpPr txBox="1"/>
          <p:nvPr/>
        </p:nvSpPr>
        <p:spPr>
          <a:xfrm>
            <a:off x="3737937" y="3414513"/>
            <a:ext cx="4265160" cy="1785104"/>
          </a:xfrm>
          <a:prstGeom prst="rect">
            <a:avLst/>
          </a:prstGeom>
          <a:noFill/>
        </p:spPr>
        <p:txBody>
          <a:bodyPr wrap="square" rtlCol="0">
            <a:spAutoFit/>
          </a:bodyPr>
          <a:lstStyle/>
          <a:p>
            <a:r>
              <a:rPr lang="ru-RU" sz="1100" dirty="0">
                <a:latin typeface="Times New Roman" panose="02020603050405020304" pitchFamily="18" charset="0"/>
                <a:cs typeface="Times New Roman" panose="02020603050405020304" pitchFamily="18" charset="0"/>
              </a:rPr>
              <a:t>Основные мероприятия программы:</a:t>
            </a:r>
          </a:p>
          <a:p>
            <a:r>
              <a:rPr lang="ru-RU" sz="1100" dirty="0">
                <a:latin typeface="Times New Roman" panose="02020603050405020304" pitchFamily="18" charset="0"/>
                <a:cs typeface="Times New Roman" panose="02020603050405020304" pitchFamily="18" charset="0"/>
              </a:rPr>
              <a:t>- обеспечение деятельности </a:t>
            </a:r>
            <a:r>
              <a:rPr lang="ru-RU" sz="1100" dirty="0" err="1">
                <a:latin typeface="Times New Roman" panose="02020603050405020304" pitchFamily="18" charset="0"/>
                <a:cs typeface="Times New Roman" panose="02020603050405020304" pitchFamily="18" charset="0"/>
              </a:rPr>
              <a:t>историко</a:t>
            </a:r>
            <a:r>
              <a:rPr lang="ru-RU" sz="1100" dirty="0">
                <a:latin typeface="Times New Roman" panose="02020603050405020304" pitchFamily="18" charset="0"/>
                <a:cs typeface="Times New Roman" panose="02020603050405020304" pitchFamily="18" charset="0"/>
              </a:rPr>
              <a:t> – краеведческого музея;</a:t>
            </a:r>
          </a:p>
          <a:p>
            <a:pPr marL="171450" indent="-171450">
              <a:buFontTx/>
              <a:buChar char="-"/>
            </a:pPr>
            <a:r>
              <a:rPr lang="ru-RU" sz="1100" dirty="0">
                <a:latin typeface="Times New Roman" panose="02020603050405020304" pitchFamily="18" charset="0"/>
                <a:cs typeface="Times New Roman" panose="02020603050405020304" pitchFamily="18" charset="0"/>
              </a:rPr>
              <a:t>обеспечение деятельности МКУК КПЦ АМО;</a:t>
            </a:r>
          </a:p>
          <a:p>
            <a:pPr marL="171450" indent="-171450">
              <a:buFontTx/>
              <a:buChar char="-"/>
            </a:pPr>
            <a:r>
              <a:rPr lang="ru-RU" sz="1100" dirty="0">
                <a:latin typeface="Times New Roman" panose="02020603050405020304" pitchFamily="18" charset="0"/>
                <a:cs typeface="Times New Roman" panose="02020603050405020304" pitchFamily="18" charset="0"/>
              </a:rPr>
              <a:t>укрепление материально – технической базы;</a:t>
            </a:r>
          </a:p>
          <a:p>
            <a:pPr marL="171450" indent="-171450">
              <a:buFontTx/>
              <a:buChar char="-"/>
            </a:pPr>
            <a:r>
              <a:rPr lang="ru-RU" sz="1100" dirty="0">
                <a:latin typeface="Times New Roman" panose="02020603050405020304" pitchFamily="18" charset="0"/>
                <a:cs typeface="Times New Roman" panose="02020603050405020304" pitchFamily="18" charset="0"/>
              </a:rPr>
              <a:t>организация проведения культурно-массовых мероприятий;</a:t>
            </a:r>
          </a:p>
          <a:p>
            <a:pPr marL="171450" indent="-171450">
              <a:buFontTx/>
              <a:buChar char="-"/>
            </a:pPr>
            <a:r>
              <a:rPr lang="ru-RU" sz="1100" dirty="0">
                <a:latin typeface="Times New Roman" panose="02020603050405020304" pitchFamily="18" charset="0"/>
                <a:cs typeface="Times New Roman" panose="02020603050405020304" pitchFamily="18" charset="0"/>
              </a:rPr>
              <a:t>поддержка и развитие самодеятельного художественного творчества;</a:t>
            </a:r>
          </a:p>
          <a:p>
            <a:pPr marL="171450" indent="-171450">
              <a:buFontTx/>
              <a:buChar char="-"/>
            </a:pPr>
            <a:r>
              <a:rPr lang="ru-RU" sz="1100" dirty="0">
                <a:latin typeface="Times New Roman" panose="02020603050405020304" pitchFamily="18" charset="0"/>
                <a:cs typeface="Times New Roman" panose="02020603050405020304" pitchFamily="18" charset="0"/>
              </a:rPr>
              <a:t>комплектование книжных фондов;</a:t>
            </a:r>
          </a:p>
          <a:p>
            <a:pPr marL="171450" indent="-171450">
              <a:buFontTx/>
              <a:buChar char="-"/>
            </a:pPr>
            <a:r>
              <a:rPr lang="ru-RU" sz="1100" dirty="0">
                <a:latin typeface="Times New Roman" panose="02020603050405020304" pitchFamily="18" charset="0"/>
                <a:cs typeface="Times New Roman" panose="02020603050405020304" pitchFamily="18" charset="0"/>
              </a:rPr>
              <a:t>проведение реставрационных и ремонтных работ памятников истории и культуры.</a:t>
            </a:r>
          </a:p>
        </p:txBody>
      </p:sp>
      <p:sp>
        <p:nvSpPr>
          <p:cNvPr id="16" name="Волна 15">
            <a:extLst>
              <a:ext uri="{FF2B5EF4-FFF2-40B4-BE49-F238E27FC236}">
                <a16:creationId xmlns:a16="http://schemas.microsoft.com/office/drawing/2014/main" id="{508DA22D-8D01-977C-3CDA-7A9A1950DD06}"/>
              </a:ext>
            </a:extLst>
          </p:cNvPr>
          <p:cNvSpPr/>
          <p:nvPr/>
        </p:nvSpPr>
        <p:spPr>
          <a:xfrm>
            <a:off x="8517243" y="3517458"/>
            <a:ext cx="2380055" cy="467686"/>
          </a:xfrm>
          <a:prstGeom prst="wave">
            <a:avLst/>
          </a:prstGeom>
          <a:solidFill>
            <a:srgbClr val="FCAAE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2023г – 70479814,91 руб.</a:t>
            </a:r>
          </a:p>
        </p:txBody>
      </p:sp>
      <p:sp>
        <p:nvSpPr>
          <p:cNvPr id="17" name="Волна 16">
            <a:extLst>
              <a:ext uri="{FF2B5EF4-FFF2-40B4-BE49-F238E27FC236}">
                <a16:creationId xmlns:a16="http://schemas.microsoft.com/office/drawing/2014/main" id="{38EB8C23-6DDB-3A4A-6CF2-8982EF1EC0F5}"/>
              </a:ext>
            </a:extLst>
          </p:cNvPr>
          <p:cNvSpPr/>
          <p:nvPr/>
        </p:nvSpPr>
        <p:spPr>
          <a:xfrm>
            <a:off x="8517243" y="4014677"/>
            <a:ext cx="2380055" cy="467686"/>
          </a:xfrm>
          <a:prstGeom prst="wave">
            <a:avLst/>
          </a:prstGeom>
          <a:solidFill>
            <a:srgbClr val="FCAAE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2023г – 52545775 руб.</a:t>
            </a:r>
          </a:p>
        </p:txBody>
      </p:sp>
      <p:sp>
        <p:nvSpPr>
          <p:cNvPr id="18" name="Волна 17">
            <a:extLst>
              <a:ext uri="{FF2B5EF4-FFF2-40B4-BE49-F238E27FC236}">
                <a16:creationId xmlns:a16="http://schemas.microsoft.com/office/drawing/2014/main" id="{E306EF06-5605-7CB6-C19F-02F9995E0678}"/>
              </a:ext>
            </a:extLst>
          </p:cNvPr>
          <p:cNvSpPr/>
          <p:nvPr/>
        </p:nvSpPr>
        <p:spPr>
          <a:xfrm>
            <a:off x="8517243" y="4533816"/>
            <a:ext cx="2380055" cy="467686"/>
          </a:xfrm>
          <a:prstGeom prst="wave">
            <a:avLst/>
          </a:prstGeom>
          <a:solidFill>
            <a:srgbClr val="FCAAE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2023г – 42637592,76 руб.</a:t>
            </a:r>
          </a:p>
        </p:txBody>
      </p:sp>
    </p:spTree>
    <p:extLst>
      <p:ext uri="{BB962C8B-B14F-4D97-AF65-F5344CB8AC3E}">
        <p14:creationId xmlns:p14="http://schemas.microsoft.com/office/powerpoint/2010/main" val="88603525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B2318342-E17F-8CC9-47CB-D65FA420AF49}"/>
              </a:ext>
            </a:extLst>
          </p:cNvPr>
          <p:cNvPicPr>
            <a:picLocks noChangeAspect="1"/>
          </p:cNvPicPr>
          <p:nvPr/>
        </p:nvPicPr>
        <p:blipFill>
          <a:blip r:embed="rId2"/>
          <a:stretch>
            <a:fillRect/>
          </a:stretch>
        </p:blipFill>
        <p:spPr>
          <a:xfrm>
            <a:off x="18287" y="0"/>
            <a:ext cx="12155425" cy="6858000"/>
          </a:xfrm>
          <a:prstGeom prst="rect">
            <a:avLst/>
          </a:prstGeom>
        </p:spPr>
      </p:pic>
      <p:pic>
        <p:nvPicPr>
          <p:cNvPr id="3" name="Рисунок 2">
            <a:extLst>
              <a:ext uri="{FF2B5EF4-FFF2-40B4-BE49-F238E27FC236}">
                <a16:creationId xmlns:a16="http://schemas.microsoft.com/office/drawing/2014/main" id="{D71A4839-5DE6-0F7E-4563-F81124989579}"/>
              </a:ext>
            </a:extLst>
          </p:cNvPr>
          <p:cNvPicPr>
            <a:picLocks noChangeAspect="1"/>
          </p:cNvPicPr>
          <p:nvPr/>
        </p:nvPicPr>
        <p:blipFill>
          <a:blip r:embed="rId3"/>
          <a:stretch>
            <a:fillRect/>
          </a:stretch>
        </p:blipFill>
        <p:spPr>
          <a:xfrm>
            <a:off x="213678" y="125835"/>
            <a:ext cx="1522844" cy="956345"/>
          </a:xfrm>
          <a:prstGeom prst="rect">
            <a:avLst/>
          </a:prstGeom>
        </p:spPr>
      </p:pic>
      <p:sp>
        <p:nvSpPr>
          <p:cNvPr id="4" name="TextBox 3">
            <a:extLst>
              <a:ext uri="{FF2B5EF4-FFF2-40B4-BE49-F238E27FC236}">
                <a16:creationId xmlns:a16="http://schemas.microsoft.com/office/drawing/2014/main" id="{6C24423B-4B38-37BE-4149-2363C11EB9FE}"/>
              </a:ext>
            </a:extLst>
          </p:cNvPr>
          <p:cNvSpPr txBox="1"/>
          <p:nvPr/>
        </p:nvSpPr>
        <p:spPr>
          <a:xfrm>
            <a:off x="1837190" y="125835"/>
            <a:ext cx="8147219" cy="261610"/>
          </a:xfrm>
          <a:prstGeom prst="rect">
            <a:avLst/>
          </a:prstGeom>
          <a:noFill/>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ru-RU" sz="1100" b="1" i="0" u="none" strike="noStrike" kern="1200" cap="none" spc="0" normalizeH="0" baseline="0" noProof="0" dirty="0">
                <a:ln>
                  <a:noFill/>
                </a:ln>
                <a:solidFill>
                  <a:srgbClr val="7030A0"/>
                </a:solidFill>
                <a:uLnTx/>
                <a:uFillTx/>
                <a:latin typeface="Times New Roman" panose="02020603050405020304" pitchFamily="18" charset="0"/>
                <a:ea typeface="+mn-ea"/>
                <a:cs typeface="Times New Roman" panose="02020603050405020304" pitchFamily="18" charset="0"/>
              </a:rPr>
              <a:t>Непрограммные расходы –</a:t>
            </a:r>
            <a:r>
              <a:rPr kumimoji="0" lang="ru-RU" sz="1100" i="0" u="none" strike="noStrike" kern="1200" cap="none" spc="0" normalizeH="0" baseline="0" noProof="0" dirty="0">
                <a:ln>
                  <a:noFill/>
                </a:ln>
                <a:solidFill>
                  <a:schemeClr val="tx1">
                    <a:lumMod val="95000"/>
                    <a:lumOff val="5000"/>
                  </a:schemeClr>
                </a:solidFill>
                <a:uLnTx/>
                <a:uFillTx/>
                <a:latin typeface="Times New Roman" panose="02020603050405020304" pitchFamily="18" charset="0"/>
                <a:ea typeface="+mn-ea"/>
                <a:cs typeface="Times New Roman" panose="02020603050405020304" pitchFamily="18" charset="0"/>
              </a:rPr>
              <a:t> расходы, не вошедшие в мероприятия муниципальных программ.</a:t>
            </a:r>
            <a:r>
              <a:rPr kumimoji="0" lang="ru-RU" sz="1100" b="1" i="0" u="none" strike="noStrike" kern="1200" cap="none" spc="0" normalizeH="0" baseline="0" noProof="0" dirty="0">
                <a:ln>
                  <a:noFill/>
                </a:ln>
                <a:solidFill>
                  <a:srgbClr val="7030A0"/>
                </a:solidFill>
                <a:uLnTx/>
                <a:uFillTx/>
                <a:latin typeface="Times New Roman" panose="02020603050405020304" pitchFamily="18" charset="0"/>
                <a:ea typeface="+mn-ea"/>
                <a:cs typeface="Times New Roman" panose="02020603050405020304" pitchFamily="18" charset="0"/>
              </a:rPr>
              <a:t> </a:t>
            </a:r>
          </a:p>
        </p:txBody>
      </p:sp>
      <p:graphicFrame>
        <p:nvGraphicFramePr>
          <p:cNvPr id="5" name="Таблица 6">
            <a:extLst>
              <a:ext uri="{FF2B5EF4-FFF2-40B4-BE49-F238E27FC236}">
                <a16:creationId xmlns:a16="http://schemas.microsoft.com/office/drawing/2014/main" id="{568CDEBF-07FE-BCA1-9475-A9A4EC61DD8D}"/>
              </a:ext>
            </a:extLst>
          </p:cNvPr>
          <p:cNvGraphicFramePr>
            <a:graphicFrameLocks noGrp="1"/>
          </p:cNvGraphicFramePr>
          <p:nvPr>
            <p:extLst>
              <p:ext uri="{D42A27DB-BD31-4B8C-83A1-F6EECF244321}">
                <p14:modId xmlns:p14="http://schemas.microsoft.com/office/powerpoint/2010/main" val="1316393524"/>
              </p:ext>
            </p:extLst>
          </p:nvPr>
        </p:nvGraphicFramePr>
        <p:xfrm>
          <a:off x="213678" y="1140903"/>
          <a:ext cx="11810729" cy="5450205"/>
        </p:xfrm>
        <a:graphic>
          <a:graphicData uri="http://schemas.openxmlformats.org/drawingml/2006/table">
            <a:tbl>
              <a:tblPr firstRow="1" bandRow="1">
                <a:tableStyleId>{C4B1156A-380E-4F78-BDF5-A606A8083BF9}</a:tableStyleId>
              </a:tblPr>
              <a:tblGrid>
                <a:gridCol w="4524403">
                  <a:extLst>
                    <a:ext uri="{9D8B030D-6E8A-4147-A177-3AD203B41FA5}">
                      <a16:colId xmlns:a16="http://schemas.microsoft.com/office/drawing/2014/main" val="222308242"/>
                    </a:ext>
                  </a:extLst>
                </a:gridCol>
                <a:gridCol w="1012331">
                  <a:extLst>
                    <a:ext uri="{9D8B030D-6E8A-4147-A177-3AD203B41FA5}">
                      <a16:colId xmlns:a16="http://schemas.microsoft.com/office/drawing/2014/main" val="167635593"/>
                    </a:ext>
                  </a:extLst>
                </a:gridCol>
                <a:gridCol w="1057013">
                  <a:extLst>
                    <a:ext uri="{9D8B030D-6E8A-4147-A177-3AD203B41FA5}">
                      <a16:colId xmlns:a16="http://schemas.microsoft.com/office/drawing/2014/main" val="1102175848"/>
                    </a:ext>
                  </a:extLst>
                </a:gridCol>
                <a:gridCol w="1266737">
                  <a:extLst>
                    <a:ext uri="{9D8B030D-6E8A-4147-A177-3AD203B41FA5}">
                      <a16:colId xmlns:a16="http://schemas.microsoft.com/office/drawing/2014/main" val="4111027455"/>
                    </a:ext>
                  </a:extLst>
                </a:gridCol>
                <a:gridCol w="872455">
                  <a:extLst>
                    <a:ext uri="{9D8B030D-6E8A-4147-A177-3AD203B41FA5}">
                      <a16:colId xmlns:a16="http://schemas.microsoft.com/office/drawing/2014/main" val="1012964849"/>
                    </a:ext>
                  </a:extLst>
                </a:gridCol>
                <a:gridCol w="1019130">
                  <a:extLst>
                    <a:ext uri="{9D8B030D-6E8A-4147-A177-3AD203B41FA5}">
                      <a16:colId xmlns:a16="http://schemas.microsoft.com/office/drawing/2014/main" val="4090492372"/>
                    </a:ext>
                  </a:extLst>
                </a:gridCol>
                <a:gridCol w="1019130">
                  <a:extLst>
                    <a:ext uri="{9D8B030D-6E8A-4147-A177-3AD203B41FA5}">
                      <a16:colId xmlns:a16="http://schemas.microsoft.com/office/drawing/2014/main" val="2136198863"/>
                    </a:ext>
                  </a:extLst>
                </a:gridCol>
                <a:gridCol w="1039530">
                  <a:extLst>
                    <a:ext uri="{9D8B030D-6E8A-4147-A177-3AD203B41FA5}">
                      <a16:colId xmlns:a16="http://schemas.microsoft.com/office/drawing/2014/main" val="1095838260"/>
                    </a:ext>
                  </a:extLst>
                </a:gridCol>
              </a:tblGrid>
              <a:tr h="182293">
                <a:tc>
                  <a:txBody>
                    <a:bodyPr/>
                    <a:lstStyle/>
                    <a:p>
                      <a:pPr algn="ctr"/>
                      <a:r>
                        <a:rPr lang="ru-RU" sz="1000" dirty="0">
                          <a:latin typeface="Times New Roman" panose="02020603050405020304" pitchFamily="18" charset="0"/>
                          <a:cs typeface="Times New Roman" panose="02020603050405020304" pitchFamily="18" charset="0"/>
                        </a:rPr>
                        <a:t>Наименование программы</a:t>
                      </a:r>
                    </a:p>
                  </a:txBody>
                  <a:tcPr/>
                </a:tc>
                <a:tc>
                  <a:txBody>
                    <a:bodyPr/>
                    <a:lstStyle/>
                    <a:p>
                      <a:pPr algn="ctr"/>
                      <a:r>
                        <a:rPr lang="ru-RU" sz="1000" dirty="0">
                          <a:latin typeface="Times New Roman" panose="02020603050405020304" pitchFamily="18" charset="0"/>
                          <a:cs typeface="Times New Roman" panose="02020603050405020304" pitchFamily="18" charset="0"/>
                        </a:rPr>
                        <a:t>2021г (факт)</a:t>
                      </a:r>
                    </a:p>
                  </a:txBody>
                  <a:tcPr/>
                </a:tc>
                <a:tc>
                  <a:txBody>
                    <a:bodyPr/>
                    <a:lstStyle/>
                    <a:p>
                      <a:pPr algn="ctr"/>
                      <a:r>
                        <a:rPr lang="ru-RU" sz="1000" dirty="0">
                          <a:latin typeface="Times New Roman" panose="02020603050405020304" pitchFamily="18" charset="0"/>
                          <a:cs typeface="Times New Roman" panose="02020603050405020304" pitchFamily="18" charset="0"/>
                        </a:rPr>
                        <a:t>2022г (оценка)</a:t>
                      </a:r>
                    </a:p>
                  </a:txBody>
                  <a:tcPr/>
                </a:tc>
                <a:tc>
                  <a:txBody>
                    <a:bodyPr/>
                    <a:lstStyle/>
                    <a:p>
                      <a:pPr algn="ctr"/>
                      <a:r>
                        <a:rPr lang="ru-RU" sz="1000" dirty="0">
                          <a:latin typeface="Times New Roman" panose="02020603050405020304" pitchFamily="18" charset="0"/>
                          <a:cs typeface="Times New Roman" panose="02020603050405020304" pitchFamily="18" charset="0"/>
                        </a:rPr>
                        <a:t>2023г (план)</a:t>
                      </a:r>
                    </a:p>
                  </a:txBody>
                  <a:tcPr/>
                </a:tc>
                <a:tc>
                  <a:txBody>
                    <a:bodyPr/>
                    <a:lstStyle/>
                    <a:p>
                      <a:pPr algn="ctr"/>
                      <a:r>
                        <a:rPr lang="ru-RU" sz="1000" dirty="0">
                          <a:latin typeface="Times New Roman" panose="02020603050405020304" pitchFamily="18" charset="0"/>
                          <a:cs typeface="Times New Roman" panose="02020603050405020304" pitchFamily="18" charset="0"/>
                        </a:rPr>
                        <a:t>% 2023г к 2021г</a:t>
                      </a:r>
                    </a:p>
                  </a:txBody>
                  <a:tcPr/>
                </a:tc>
                <a:tc>
                  <a:txBody>
                    <a:bodyPr/>
                    <a:lstStyle/>
                    <a:p>
                      <a:pPr algn="ctr"/>
                      <a:r>
                        <a:rPr lang="ru-RU" sz="1000" dirty="0">
                          <a:latin typeface="Times New Roman" panose="02020603050405020304" pitchFamily="18" charset="0"/>
                          <a:cs typeface="Times New Roman" panose="02020603050405020304" pitchFamily="18" charset="0"/>
                        </a:rPr>
                        <a:t>% 2023г к 2022г</a:t>
                      </a:r>
                    </a:p>
                  </a:txBody>
                  <a:tcPr/>
                </a:tc>
                <a:tc>
                  <a:txBody>
                    <a:bodyPr/>
                    <a:lstStyle/>
                    <a:p>
                      <a:pPr algn="ctr"/>
                      <a:r>
                        <a:rPr lang="ru-RU" sz="1000" dirty="0">
                          <a:latin typeface="Times New Roman" panose="02020603050405020304" pitchFamily="18" charset="0"/>
                          <a:cs typeface="Times New Roman" panose="02020603050405020304" pitchFamily="18" charset="0"/>
                        </a:rPr>
                        <a:t>2024г  (прогноз)</a:t>
                      </a:r>
                    </a:p>
                  </a:txBody>
                  <a:tcPr/>
                </a:tc>
                <a:tc>
                  <a:txBody>
                    <a:bodyPr/>
                    <a:lstStyle/>
                    <a:p>
                      <a:pPr algn="ctr"/>
                      <a:r>
                        <a:rPr lang="ru-RU" sz="1000" dirty="0">
                          <a:latin typeface="Times New Roman" panose="02020603050405020304" pitchFamily="18" charset="0"/>
                          <a:cs typeface="Times New Roman" panose="02020603050405020304" pitchFamily="18" charset="0"/>
                        </a:rPr>
                        <a:t>2025г (прогноз)</a:t>
                      </a:r>
                    </a:p>
                  </a:txBody>
                  <a:tcPr/>
                </a:tc>
                <a:extLst>
                  <a:ext uri="{0D108BD9-81ED-4DB2-BD59-A6C34878D82A}">
                    <a16:rowId xmlns:a16="http://schemas.microsoft.com/office/drawing/2014/main" val="3008462965"/>
                  </a:ext>
                </a:extLst>
              </a:tr>
              <a:tr h="182293">
                <a:tc>
                  <a:txBody>
                    <a:bodyPr/>
                    <a:lstStyle/>
                    <a:p>
                      <a:pPr algn="l" fontAlgn="t"/>
                      <a:r>
                        <a:rPr lang="ru-RU" sz="1000" b="0" i="0" u="none" strike="noStrike" dirty="0">
                          <a:solidFill>
                            <a:srgbClr val="000000"/>
                          </a:solidFill>
                          <a:effectLst/>
                          <a:latin typeface="Times New Roman" panose="02020603050405020304" pitchFamily="18" charset="0"/>
                        </a:rPr>
                        <a:t>Функционирование высшего должностного лица субъекта Российской Федерации и муниципального образования</a:t>
                      </a:r>
                    </a:p>
                  </a:txBody>
                  <a:tcPr marL="9525" marR="9525" marT="9525" marB="0"/>
                </a:tc>
                <a:tc>
                  <a:txBody>
                    <a:bodyPr/>
                    <a:lstStyle/>
                    <a:p>
                      <a:pPr algn="ctr" fontAlgn="t"/>
                      <a:r>
                        <a:rPr lang="ru-RU" sz="1000" b="0" i="0" u="none" strike="noStrike" dirty="0">
                          <a:solidFill>
                            <a:srgbClr val="000000"/>
                          </a:solidFill>
                          <a:effectLst/>
                          <a:latin typeface="Times New Roman" panose="02020603050405020304" pitchFamily="18" charset="0"/>
                        </a:rPr>
                        <a:t>2462506,73</a:t>
                      </a:r>
                    </a:p>
                  </a:txBody>
                  <a:tcPr marL="9525" marR="9525" marT="9525" marB="0"/>
                </a:tc>
                <a:tc>
                  <a:txBody>
                    <a:bodyPr/>
                    <a:lstStyle/>
                    <a:p>
                      <a:pPr algn="ctr" fontAlgn="t"/>
                      <a:r>
                        <a:rPr lang="ru-RU" sz="1000" b="0" i="0" u="none" strike="noStrike" dirty="0">
                          <a:solidFill>
                            <a:srgbClr val="000000"/>
                          </a:solidFill>
                          <a:effectLst/>
                          <a:latin typeface="Times New Roman" panose="02020603050405020304" pitchFamily="18" charset="0"/>
                        </a:rPr>
                        <a:t>2657560,00</a:t>
                      </a:r>
                    </a:p>
                  </a:txBody>
                  <a:tcPr marL="9525" marR="9525" marT="9525" marB="0"/>
                </a:tc>
                <a:tc>
                  <a:txBody>
                    <a:bodyPr/>
                    <a:lstStyle/>
                    <a:p>
                      <a:pPr algn="ctr" fontAlgn="ctr"/>
                      <a:r>
                        <a:rPr lang="ru-RU" sz="1000" b="0" i="0" u="none" strike="noStrike" dirty="0">
                          <a:solidFill>
                            <a:srgbClr val="000000"/>
                          </a:solidFill>
                          <a:effectLst/>
                          <a:latin typeface="Times New Roman" panose="02020603050405020304" pitchFamily="18" charset="0"/>
                        </a:rPr>
                        <a:t>2757000,00</a:t>
                      </a:r>
                    </a:p>
                  </a:txBody>
                  <a:tcPr marL="9525" marR="9525" marT="9525" marB="0" anchor="ctr"/>
                </a:tc>
                <a:tc>
                  <a:txBody>
                    <a:bodyPr/>
                    <a:lstStyle/>
                    <a:p>
                      <a:pPr algn="ctr"/>
                      <a:r>
                        <a:rPr lang="ru-RU" sz="1000" dirty="0">
                          <a:latin typeface="Times New Roman" panose="02020603050405020304" pitchFamily="18" charset="0"/>
                          <a:cs typeface="Times New Roman" panose="02020603050405020304" pitchFamily="18" charset="0"/>
                        </a:rPr>
                        <a:t>111,96</a:t>
                      </a:r>
                    </a:p>
                  </a:txBody>
                  <a:tcPr/>
                </a:tc>
                <a:tc>
                  <a:txBody>
                    <a:bodyPr/>
                    <a:lstStyle/>
                    <a:p>
                      <a:pPr algn="ctr"/>
                      <a:r>
                        <a:rPr lang="ru-RU" sz="1000" dirty="0">
                          <a:latin typeface="Times New Roman" panose="02020603050405020304" pitchFamily="18" charset="0"/>
                          <a:cs typeface="Times New Roman" panose="02020603050405020304" pitchFamily="18" charset="0"/>
                        </a:rPr>
                        <a:t>103,74</a:t>
                      </a:r>
                    </a:p>
                  </a:txBody>
                  <a:tcPr/>
                </a:tc>
                <a:tc>
                  <a:txBody>
                    <a:bodyPr/>
                    <a:lstStyle/>
                    <a:p>
                      <a:pPr algn="ctr" fontAlgn="ctr"/>
                      <a:r>
                        <a:rPr lang="ru-RU" sz="1000" b="0" i="0" u="none" strike="noStrike" dirty="0">
                          <a:solidFill>
                            <a:srgbClr val="000000"/>
                          </a:solidFill>
                          <a:effectLst/>
                          <a:latin typeface="Times New Roman" panose="02020603050405020304" pitchFamily="18" charset="0"/>
                        </a:rPr>
                        <a:t>2757000,00</a:t>
                      </a:r>
                    </a:p>
                  </a:txBody>
                  <a:tcPr marL="9525" marR="9525" marT="9525" marB="0" anchor="ctr"/>
                </a:tc>
                <a:tc>
                  <a:txBody>
                    <a:bodyPr/>
                    <a:lstStyle/>
                    <a:p>
                      <a:pPr algn="ctr" fontAlgn="ctr"/>
                      <a:r>
                        <a:rPr lang="ru-RU" sz="1000" b="0" i="0" u="none" strike="noStrike" dirty="0">
                          <a:solidFill>
                            <a:srgbClr val="000000"/>
                          </a:solidFill>
                          <a:effectLst/>
                          <a:latin typeface="Times New Roman" panose="02020603050405020304" pitchFamily="18" charset="0"/>
                        </a:rPr>
                        <a:t>2757000,00</a:t>
                      </a:r>
                    </a:p>
                  </a:txBody>
                  <a:tcPr marL="9525" marR="9525" marT="9525" marB="0" anchor="ctr"/>
                </a:tc>
                <a:extLst>
                  <a:ext uri="{0D108BD9-81ED-4DB2-BD59-A6C34878D82A}">
                    <a16:rowId xmlns:a16="http://schemas.microsoft.com/office/drawing/2014/main" val="1946775879"/>
                  </a:ext>
                </a:extLst>
              </a:tr>
              <a:tr h="195778">
                <a:tc>
                  <a:txBody>
                    <a:bodyPr/>
                    <a:lstStyle/>
                    <a:p>
                      <a:pPr algn="l" fontAlgn="t"/>
                      <a:r>
                        <a:rPr lang="ru-RU" sz="1000" b="0" i="0" u="none" strike="noStrike" dirty="0">
                          <a:solidFill>
                            <a:srgbClr val="000000"/>
                          </a:solidFill>
                          <a:effectLst/>
                          <a:latin typeface="Times New Roman" panose="02020603050405020304" pitchFamily="18" charset="0"/>
                        </a:rPr>
                        <a:t>Функционирование законодательных (представительных) органов государственной власти и представительных органов муниципальных образований</a:t>
                      </a:r>
                    </a:p>
                  </a:txBody>
                  <a:tcPr marL="9525" marR="9525" marT="9525" marB="0"/>
                </a:tc>
                <a:tc>
                  <a:txBody>
                    <a:bodyPr/>
                    <a:lstStyle/>
                    <a:p>
                      <a:pPr algn="ctr" fontAlgn="t"/>
                      <a:r>
                        <a:rPr lang="ru-RU" sz="1000" b="0" i="0" u="none" strike="noStrike" dirty="0">
                          <a:solidFill>
                            <a:srgbClr val="000000"/>
                          </a:solidFill>
                          <a:effectLst/>
                          <a:latin typeface="Times New Roman" panose="02020603050405020304" pitchFamily="18" charset="0"/>
                        </a:rPr>
                        <a:t>2843004,47</a:t>
                      </a:r>
                    </a:p>
                  </a:txBody>
                  <a:tcPr marL="9525" marR="9525" marT="9525" marB="0"/>
                </a:tc>
                <a:tc>
                  <a:txBody>
                    <a:bodyPr/>
                    <a:lstStyle/>
                    <a:p>
                      <a:pPr algn="ctr" fontAlgn="t"/>
                      <a:r>
                        <a:rPr lang="ru-RU" sz="1000" b="0" i="0" u="none" strike="noStrike" dirty="0">
                          <a:solidFill>
                            <a:srgbClr val="000000"/>
                          </a:solidFill>
                          <a:effectLst/>
                          <a:latin typeface="Times New Roman" panose="02020603050405020304" pitchFamily="18" charset="0"/>
                        </a:rPr>
                        <a:t>3248360,00</a:t>
                      </a:r>
                    </a:p>
                  </a:txBody>
                  <a:tcPr marL="9525" marR="9525" marT="9525" marB="0"/>
                </a:tc>
                <a:tc>
                  <a:txBody>
                    <a:bodyPr/>
                    <a:lstStyle/>
                    <a:p>
                      <a:pPr algn="ctr" fontAlgn="ctr"/>
                      <a:r>
                        <a:rPr lang="ru-RU" sz="1000" b="0" i="0" u="none" strike="noStrike" dirty="0">
                          <a:solidFill>
                            <a:srgbClr val="000000"/>
                          </a:solidFill>
                          <a:effectLst/>
                          <a:latin typeface="Times New Roman" panose="02020603050405020304" pitchFamily="18" charset="0"/>
                        </a:rPr>
                        <a:t>3265010,00</a:t>
                      </a:r>
                    </a:p>
                  </a:txBody>
                  <a:tcPr marL="9525" marR="9525" marT="9525" marB="0" anchor="ctr"/>
                </a:tc>
                <a:tc>
                  <a:txBody>
                    <a:bodyPr/>
                    <a:lstStyle/>
                    <a:p>
                      <a:pPr algn="ctr"/>
                      <a:r>
                        <a:rPr lang="ru-RU" sz="1000" dirty="0">
                          <a:latin typeface="Times New Roman" panose="02020603050405020304" pitchFamily="18" charset="0"/>
                          <a:cs typeface="Times New Roman" panose="02020603050405020304" pitchFamily="18" charset="0"/>
                        </a:rPr>
                        <a:t>114,84</a:t>
                      </a:r>
                    </a:p>
                  </a:txBody>
                  <a:tcPr/>
                </a:tc>
                <a:tc>
                  <a:txBody>
                    <a:bodyPr/>
                    <a:lstStyle/>
                    <a:p>
                      <a:pPr algn="ctr"/>
                      <a:r>
                        <a:rPr lang="ru-RU" sz="1000" dirty="0">
                          <a:latin typeface="Times New Roman" panose="02020603050405020304" pitchFamily="18" charset="0"/>
                          <a:cs typeface="Times New Roman" panose="02020603050405020304" pitchFamily="18" charset="0"/>
                        </a:rPr>
                        <a:t>100,51</a:t>
                      </a:r>
                    </a:p>
                  </a:txBody>
                  <a:tcPr/>
                </a:tc>
                <a:tc>
                  <a:txBody>
                    <a:bodyPr/>
                    <a:lstStyle/>
                    <a:p>
                      <a:pPr algn="ctr" fontAlgn="ctr"/>
                      <a:r>
                        <a:rPr lang="ru-RU" sz="1000" b="0" i="0" u="none" strike="noStrike" dirty="0">
                          <a:solidFill>
                            <a:srgbClr val="000000"/>
                          </a:solidFill>
                          <a:effectLst/>
                          <a:latin typeface="Times New Roman" panose="02020603050405020304" pitchFamily="18" charset="0"/>
                        </a:rPr>
                        <a:t>3265010,00</a:t>
                      </a:r>
                    </a:p>
                  </a:txBody>
                  <a:tcPr marL="9525" marR="9525" marT="9525" marB="0" anchor="ctr"/>
                </a:tc>
                <a:tc>
                  <a:txBody>
                    <a:bodyPr/>
                    <a:lstStyle/>
                    <a:p>
                      <a:pPr algn="ctr" fontAlgn="ctr"/>
                      <a:r>
                        <a:rPr lang="ru-RU" sz="1000" b="0" i="0" u="none" strike="noStrike" dirty="0">
                          <a:solidFill>
                            <a:srgbClr val="000000"/>
                          </a:solidFill>
                          <a:effectLst/>
                          <a:latin typeface="Times New Roman" panose="02020603050405020304" pitchFamily="18" charset="0"/>
                        </a:rPr>
                        <a:t>3265010,00</a:t>
                      </a:r>
                    </a:p>
                  </a:txBody>
                  <a:tcPr marL="9525" marR="9525" marT="9525" marB="0" anchor="ctr"/>
                </a:tc>
                <a:extLst>
                  <a:ext uri="{0D108BD9-81ED-4DB2-BD59-A6C34878D82A}">
                    <a16:rowId xmlns:a16="http://schemas.microsoft.com/office/drawing/2014/main" val="1759804768"/>
                  </a:ext>
                </a:extLst>
              </a:tr>
              <a:tr h="257419">
                <a:tc>
                  <a:txBody>
                    <a:bodyPr/>
                    <a:lstStyle/>
                    <a:p>
                      <a:pPr algn="l" fontAlgn="t"/>
                      <a:r>
                        <a:rPr lang="ru-RU" sz="1000" b="0" i="0" u="none" strike="noStrike" dirty="0">
                          <a:effectLst/>
                          <a:latin typeface="Times New Roman" panose="02020603050405020304" pitchFamily="18" charset="0"/>
                        </a:rPr>
                        <a:t>Составление (изменение) списков кандидатов в присяжные заседатели федеральных судов общей юрисдикции в Российской Федерации</a:t>
                      </a:r>
                    </a:p>
                  </a:txBody>
                  <a:tcPr marL="9525" marR="9525" marT="9525" marB="0"/>
                </a:tc>
                <a:tc>
                  <a:txBody>
                    <a:bodyPr/>
                    <a:lstStyle/>
                    <a:p>
                      <a:pPr algn="ctr" fontAlgn="t"/>
                      <a:r>
                        <a:rPr lang="ru-RU" sz="1000" b="0" i="0" u="none" strike="noStrike" dirty="0">
                          <a:solidFill>
                            <a:srgbClr val="000000"/>
                          </a:solidFill>
                          <a:effectLst/>
                          <a:latin typeface="Times New Roman" panose="02020603050405020304" pitchFamily="18" charset="0"/>
                        </a:rPr>
                        <a:t>18445,44</a:t>
                      </a:r>
                    </a:p>
                  </a:txBody>
                  <a:tcPr marL="9525" marR="9525" marT="9525" marB="0"/>
                </a:tc>
                <a:tc>
                  <a:txBody>
                    <a:bodyPr/>
                    <a:lstStyle/>
                    <a:p>
                      <a:pPr algn="ctr" fontAlgn="t"/>
                      <a:r>
                        <a:rPr lang="ru-RU" sz="1000" b="0" i="0" u="none" strike="noStrike" dirty="0">
                          <a:solidFill>
                            <a:srgbClr val="000000"/>
                          </a:solidFill>
                          <a:effectLst/>
                          <a:latin typeface="Times New Roman" panose="02020603050405020304" pitchFamily="18" charset="0"/>
                        </a:rPr>
                        <a:t>123474,00</a:t>
                      </a:r>
                    </a:p>
                  </a:txBody>
                  <a:tcPr marL="9525" marR="9525" marT="9525" marB="0"/>
                </a:tc>
                <a:tc>
                  <a:txBody>
                    <a:bodyPr/>
                    <a:lstStyle/>
                    <a:p>
                      <a:pPr algn="ctr"/>
                      <a:r>
                        <a:rPr lang="ru-RU" sz="1000" dirty="0">
                          <a:latin typeface="Times New Roman" panose="02020603050405020304" pitchFamily="18" charset="0"/>
                          <a:cs typeface="Times New Roman" panose="02020603050405020304" pitchFamily="18" charset="0"/>
                        </a:rPr>
                        <a:t>2240,00</a:t>
                      </a:r>
                    </a:p>
                  </a:txBody>
                  <a:tcPr/>
                </a:tc>
                <a:tc>
                  <a:txBody>
                    <a:bodyPr/>
                    <a:lstStyle/>
                    <a:p>
                      <a:pPr algn="ctr"/>
                      <a:r>
                        <a:rPr lang="ru-RU" sz="1000" dirty="0">
                          <a:latin typeface="Times New Roman" panose="02020603050405020304" pitchFamily="18" charset="0"/>
                          <a:cs typeface="Times New Roman" panose="02020603050405020304" pitchFamily="18" charset="0"/>
                        </a:rPr>
                        <a:t>12,14</a:t>
                      </a:r>
                    </a:p>
                  </a:txBody>
                  <a:tcPr/>
                </a:tc>
                <a:tc>
                  <a:txBody>
                    <a:bodyPr/>
                    <a:lstStyle/>
                    <a:p>
                      <a:pPr algn="ctr"/>
                      <a:r>
                        <a:rPr lang="ru-RU" sz="1000" dirty="0">
                          <a:latin typeface="Times New Roman" panose="02020603050405020304" pitchFamily="18" charset="0"/>
                          <a:cs typeface="Times New Roman" panose="02020603050405020304" pitchFamily="18" charset="0"/>
                        </a:rPr>
                        <a:t>1,81</a:t>
                      </a:r>
                    </a:p>
                  </a:txBody>
                  <a:tcPr/>
                </a:tc>
                <a:tc>
                  <a:txBody>
                    <a:bodyPr/>
                    <a:lstStyle/>
                    <a:p>
                      <a:pPr algn="ctr"/>
                      <a:r>
                        <a:rPr lang="ru-RU" sz="1000" dirty="0">
                          <a:latin typeface="Times New Roman" panose="02020603050405020304" pitchFamily="18" charset="0"/>
                          <a:cs typeface="Times New Roman" panose="02020603050405020304" pitchFamily="18" charset="0"/>
                        </a:rPr>
                        <a:t>2351,00</a:t>
                      </a:r>
                    </a:p>
                  </a:txBody>
                  <a:tcPr/>
                </a:tc>
                <a:tc>
                  <a:txBody>
                    <a:bodyPr/>
                    <a:lstStyle/>
                    <a:p>
                      <a:pPr algn="ctr"/>
                      <a:r>
                        <a:rPr lang="ru-RU" sz="1000" dirty="0">
                          <a:latin typeface="Times New Roman" panose="02020603050405020304" pitchFamily="18" charset="0"/>
                          <a:cs typeface="Times New Roman" panose="02020603050405020304" pitchFamily="18" charset="0"/>
                        </a:rPr>
                        <a:t>2094,00</a:t>
                      </a:r>
                    </a:p>
                  </a:txBody>
                  <a:tcPr/>
                </a:tc>
                <a:extLst>
                  <a:ext uri="{0D108BD9-81ED-4DB2-BD59-A6C34878D82A}">
                    <a16:rowId xmlns:a16="http://schemas.microsoft.com/office/drawing/2014/main" val="3251504740"/>
                  </a:ext>
                </a:extLst>
              </a:tr>
              <a:tr h="123117">
                <a:tc>
                  <a:txBody>
                    <a:bodyPr/>
                    <a:lstStyle/>
                    <a:p>
                      <a:pPr algn="l" fontAlgn="t"/>
                      <a:r>
                        <a:rPr lang="ru-RU" sz="1000" b="0" i="0" u="none" strike="noStrike" dirty="0">
                          <a:solidFill>
                            <a:srgbClr val="000000"/>
                          </a:solidFill>
                          <a:effectLst/>
                          <a:latin typeface="Times New Roman" panose="02020603050405020304" pitchFamily="18" charset="0"/>
                        </a:rPr>
                        <a:t>Резервные фонды</a:t>
                      </a:r>
                    </a:p>
                  </a:txBody>
                  <a:tcPr marL="9525" marR="9525" marT="9525" marB="0"/>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fontAlgn="t"/>
                      <a:r>
                        <a:rPr lang="ru-RU" sz="1000" b="0" i="0" u="none" strike="noStrike" dirty="0">
                          <a:solidFill>
                            <a:srgbClr val="000000"/>
                          </a:solidFill>
                          <a:effectLst/>
                          <a:latin typeface="Times New Roman" panose="02020603050405020304" pitchFamily="18" charset="0"/>
                        </a:rPr>
                        <a:t>8320000,00</a:t>
                      </a:r>
                    </a:p>
                  </a:txBody>
                  <a:tcPr marL="9525" marR="9525" marT="9525" marB="0"/>
                </a:tc>
                <a:tc>
                  <a:txBody>
                    <a:bodyPr/>
                    <a:lstStyle/>
                    <a:p>
                      <a:pPr algn="ctr"/>
                      <a:r>
                        <a:rPr lang="ru-RU" sz="1000" dirty="0">
                          <a:latin typeface="Times New Roman" panose="02020603050405020304" pitchFamily="18" charset="0"/>
                          <a:cs typeface="Times New Roman" panose="02020603050405020304" pitchFamily="18" charset="0"/>
                        </a:rPr>
                        <a:t>1200000,00</a:t>
                      </a: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r>
                        <a:rPr lang="ru-RU" sz="1000" dirty="0">
                          <a:latin typeface="Times New Roman" panose="02020603050405020304" pitchFamily="18" charset="0"/>
                          <a:cs typeface="Times New Roman" panose="02020603050405020304" pitchFamily="18" charset="0"/>
                        </a:rPr>
                        <a:t>14,42</a:t>
                      </a:r>
                    </a:p>
                  </a:txBody>
                  <a:tcPr/>
                </a:tc>
                <a:tc>
                  <a:txBody>
                    <a:bodyPr/>
                    <a:lstStyle/>
                    <a:p>
                      <a:pPr algn="ctr"/>
                      <a:r>
                        <a:rPr lang="ru-RU" sz="1000" dirty="0">
                          <a:latin typeface="Times New Roman" panose="02020603050405020304" pitchFamily="18" charset="0"/>
                          <a:cs typeface="Times New Roman" panose="02020603050405020304" pitchFamily="18" charset="0"/>
                        </a:rPr>
                        <a:t>1200000,00</a:t>
                      </a:r>
                    </a:p>
                  </a:txBody>
                  <a:tcPr/>
                </a:tc>
                <a:tc>
                  <a:txBody>
                    <a:bodyPr/>
                    <a:lstStyle/>
                    <a:p>
                      <a:pPr algn="ctr"/>
                      <a:r>
                        <a:rPr lang="ru-RU" sz="1000" dirty="0">
                          <a:latin typeface="Times New Roman" panose="02020603050405020304" pitchFamily="18" charset="0"/>
                          <a:cs typeface="Times New Roman" panose="02020603050405020304" pitchFamily="18" charset="0"/>
                        </a:rPr>
                        <a:t>1200000,00</a:t>
                      </a:r>
                    </a:p>
                  </a:txBody>
                  <a:tcPr/>
                </a:tc>
                <a:extLst>
                  <a:ext uri="{0D108BD9-81ED-4DB2-BD59-A6C34878D82A}">
                    <a16:rowId xmlns:a16="http://schemas.microsoft.com/office/drawing/2014/main" val="408203128"/>
                  </a:ext>
                </a:extLst>
              </a:tr>
              <a:tr h="263620">
                <a:tc>
                  <a:txBody>
                    <a:bodyPr/>
                    <a:lstStyle/>
                    <a:p>
                      <a:pPr algn="l" fontAlgn="t"/>
                      <a:r>
                        <a:rPr lang="ru-RU" sz="1000" b="0" i="0" u="none" strike="noStrike" dirty="0">
                          <a:solidFill>
                            <a:srgbClr val="000000"/>
                          </a:solidFill>
                          <a:effectLst/>
                          <a:latin typeface="Times New Roman" panose="02020603050405020304" pitchFamily="18" charset="0"/>
                        </a:rPr>
                        <a:t>Осуществление первичного воинского учета на территориях, где отсутствуют военные комиссариаты</a:t>
                      </a:r>
                    </a:p>
                  </a:txBody>
                  <a:tcPr marL="9525" marR="9525" marT="9525" marB="0"/>
                </a:tc>
                <a:tc>
                  <a:txBody>
                    <a:bodyPr/>
                    <a:lstStyle/>
                    <a:p>
                      <a:pPr algn="ctr" fontAlgn="t"/>
                      <a:r>
                        <a:rPr lang="ru-RU" sz="1000" b="0" i="0" u="none" strike="noStrike" dirty="0">
                          <a:solidFill>
                            <a:srgbClr val="000000"/>
                          </a:solidFill>
                          <a:effectLst/>
                          <a:latin typeface="Times New Roman" panose="02020603050405020304" pitchFamily="18" charset="0"/>
                        </a:rPr>
                        <a:t>1000749,00</a:t>
                      </a:r>
                    </a:p>
                  </a:txBody>
                  <a:tcPr marL="9525" marR="9525" marT="9525" marB="0"/>
                </a:tc>
                <a:tc>
                  <a:txBody>
                    <a:bodyPr/>
                    <a:lstStyle/>
                    <a:p>
                      <a:pPr algn="ctr" fontAlgn="t"/>
                      <a:r>
                        <a:rPr lang="ru-RU" sz="1000" b="0" i="0" u="none" strike="noStrike" dirty="0">
                          <a:solidFill>
                            <a:srgbClr val="000000"/>
                          </a:solidFill>
                          <a:effectLst/>
                          <a:latin typeface="Times New Roman" panose="02020603050405020304" pitchFamily="18" charset="0"/>
                        </a:rPr>
                        <a:t>1134282,00</a:t>
                      </a:r>
                    </a:p>
                  </a:txBody>
                  <a:tcPr marL="9525" marR="9525" marT="9525" marB="0"/>
                </a:tc>
                <a:tc>
                  <a:txBody>
                    <a:bodyPr/>
                    <a:lstStyle/>
                    <a:p>
                      <a:pPr algn="ctr"/>
                      <a:r>
                        <a:rPr lang="ru-RU" sz="1000" dirty="0">
                          <a:latin typeface="Times New Roman" panose="02020603050405020304" pitchFamily="18" charset="0"/>
                          <a:cs typeface="Times New Roman" panose="02020603050405020304" pitchFamily="18" charset="0"/>
                        </a:rPr>
                        <a:t>1293510,00</a:t>
                      </a:r>
                    </a:p>
                  </a:txBody>
                  <a:tcPr/>
                </a:tc>
                <a:tc>
                  <a:txBody>
                    <a:bodyPr/>
                    <a:lstStyle/>
                    <a:p>
                      <a:pPr algn="ctr"/>
                      <a:r>
                        <a:rPr lang="ru-RU" sz="1000" dirty="0">
                          <a:latin typeface="Times New Roman" panose="02020603050405020304" pitchFamily="18" charset="0"/>
                          <a:cs typeface="Times New Roman" panose="02020603050405020304" pitchFamily="18" charset="0"/>
                        </a:rPr>
                        <a:t>129,25</a:t>
                      </a:r>
                    </a:p>
                  </a:txBody>
                  <a:tcPr/>
                </a:tc>
                <a:tc>
                  <a:txBody>
                    <a:bodyPr/>
                    <a:lstStyle/>
                    <a:p>
                      <a:pPr algn="ctr"/>
                      <a:r>
                        <a:rPr lang="ru-RU" sz="1000" dirty="0">
                          <a:latin typeface="Times New Roman" panose="02020603050405020304" pitchFamily="18" charset="0"/>
                          <a:cs typeface="Times New Roman" panose="02020603050405020304" pitchFamily="18" charset="0"/>
                        </a:rPr>
                        <a:t>114,04</a:t>
                      </a:r>
                    </a:p>
                  </a:txBody>
                  <a:tcPr/>
                </a:tc>
                <a:tc>
                  <a:txBody>
                    <a:bodyPr/>
                    <a:lstStyle/>
                    <a:p>
                      <a:pPr algn="ctr"/>
                      <a:r>
                        <a:rPr lang="ru-RU" sz="1000" dirty="0">
                          <a:latin typeface="Times New Roman" panose="02020603050405020304" pitchFamily="18" charset="0"/>
                          <a:cs typeface="Times New Roman" panose="02020603050405020304" pitchFamily="18" charset="0"/>
                        </a:rPr>
                        <a:t>1353384,00</a:t>
                      </a:r>
                    </a:p>
                  </a:txBody>
                  <a:tcPr/>
                </a:tc>
                <a:tc>
                  <a:txBody>
                    <a:bodyPr/>
                    <a:lstStyle/>
                    <a:p>
                      <a:pPr algn="ctr"/>
                      <a:r>
                        <a:rPr lang="ru-RU" sz="1000" dirty="0">
                          <a:latin typeface="Times New Roman" panose="02020603050405020304" pitchFamily="18" charset="0"/>
                          <a:cs typeface="Times New Roman" panose="02020603050405020304" pitchFamily="18" charset="0"/>
                        </a:rPr>
                        <a:t>1402380,00</a:t>
                      </a:r>
                    </a:p>
                  </a:txBody>
                  <a:tcPr/>
                </a:tc>
                <a:extLst>
                  <a:ext uri="{0D108BD9-81ED-4DB2-BD59-A6C34878D82A}">
                    <a16:rowId xmlns:a16="http://schemas.microsoft.com/office/drawing/2014/main" val="618865041"/>
                  </a:ext>
                </a:extLst>
              </a:tr>
              <a:tr h="232580">
                <a:tc>
                  <a:txBody>
                    <a:bodyPr/>
                    <a:lstStyle/>
                    <a:p>
                      <a:pPr algn="l" fontAlgn="t"/>
                      <a:r>
                        <a:rPr lang="ru-RU" sz="1000" b="0" i="0" u="none" strike="noStrike" dirty="0">
                          <a:solidFill>
                            <a:srgbClr val="000000"/>
                          </a:solidFill>
                          <a:effectLst/>
                          <a:latin typeface="Times New Roman" panose="02020603050405020304" pitchFamily="18" charset="0"/>
                        </a:rPr>
                        <a:t>Субвенции на реализацию государственных полномочий по организации проведения мероприятий по предупреждению и ликвидации болезней животных</a:t>
                      </a:r>
                    </a:p>
                  </a:txBody>
                  <a:tcPr marL="9525" marR="9525" marT="9525" marB="0"/>
                </a:tc>
                <a:tc>
                  <a:txBody>
                    <a:bodyPr/>
                    <a:lstStyle/>
                    <a:p>
                      <a:pPr algn="ctr" fontAlgn="t"/>
                      <a:r>
                        <a:rPr lang="ru-RU" sz="1000" b="0" i="0" u="none" strike="noStrike" dirty="0">
                          <a:solidFill>
                            <a:srgbClr val="000000"/>
                          </a:solidFill>
                          <a:effectLst/>
                          <a:latin typeface="Times New Roman" panose="02020603050405020304" pitchFamily="18" charset="0"/>
                        </a:rPr>
                        <a:t>193140,73</a:t>
                      </a:r>
                    </a:p>
                  </a:txBody>
                  <a:tcPr marL="9525" marR="9525" marT="9525" marB="0"/>
                </a:tc>
                <a:tc>
                  <a:txBody>
                    <a:bodyPr/>
                    <a:lstStyle/>
                    <a:p>
                      <a:pPr algn="ctr" fontAlgn="t"/>
                      <a:r>
                        <a:rPr lang="ru-RU" sz="1000" b="0" i="0" u="none" strike="noStrike" dirty="0">
                          <a:solidFill>
                            <a:srgbClr val="000000"/>
                          </a:solidFill>
                          <a:effectLst/>
                          <a:latin typeface="Times New Roman" panose="02020603050405020304" pitchFamily="18" charset="0"/>
                        </a:rPr>
                        <a:t>1302890,31</a:t>
                      </a:r>
                    </a:p>
                  </a:txBody>
                  <a:tcPr marL="9525" marR="9525" marT="9525" marB="0"/>
                </a:tc>
                <a:tc>
                  <a:txBody>
                    <a:bodyPr/>
                    <a:lstStyle/>
                    <a:p>
                      <a:pPr algn="ctr" fontAlgn="ctr"/>
                      <a:r>
                        <a:rPr lang="ru-RU" sz="1000" b="0" i="0" u="none" strike="noStrike" dirty="0">
                          <a:solidFill>
                            <a:srgbClr val="000000"/>
                          </a:solidFill>
                          <a:effectLst/>
                          <a:latin typeface="Times New Roman" panose="02020603050405020304" pitchFamily="18" charset="0"/>
                        </a:rPr>
                        <a:t>679654,07</a:t>
                      </a:r>
                    </a:p>
                  </a:txBody>
                  <a:tcPr marL="9525" marR="9525" marT="9525" marB="0" anchor="ctr"/>
                </a:tc>
                <a:tc>
                  <a:txBody>
                    <a:bodyPr/>
                    <a:lstStyle/>
                    <a:p>
                      <a:pPr algn="ctr"/>
                      <a:r>
                        <a:rPr lang="ru-RU" sz="1000" dirty="0">
                          <a:latin typeface="Times New Roman" panose="02020603050405020304" pitchFamily="18" charset="0"/>
                          <a:cs typeface="Times New Roman" panose="02020603050405020304" pitchFamily="18" charset="0"/>
                        </a:rPr>
                        <a:t>351,9</a:t>
                      </a:r>
                    </a:p>
                  </a:txBody>
                  <a:tcPr/>
                </a:tc>
                <a:tc>
                  <a:txBody>
                    <a:bodyPr/>
                    <a:lstStyle/>
                    <a:p>
                      <a:pPr algn="ctr"/>
                      <a:r>
                        <a:rPr lang="ru-RU" sz="1000" dirty="0">
                          <a:latin typeface="Times New Roman" panose="02020603050405020304" pitchFamily="18" charset="0"/>
                          <a:cs typeface="Times New Roman" panose="02020603050405020304" pitchFamily="18" charset="0"/>
                        </a:rPr>
                        <a:t>52,17</a:t>
                      </a:r>
                    </a:p>
                  </a:txBody>
                  <a:tcPr/>
                </a:tc>
                <a:tc>
                  <a:txBody>
                    <a:bodyPr/>
                    <a:lstStyle/>
                    <a:p>
                      <a:pPr algn="ctr" fontAlgn="ctr"/>
                      <a:r>
                        <a:rPr lang="ru-RU" sz="1000" b="0" i="0" u="none" strike="noStrike" dirty="0">
                          <a:solidFill>
                            <a:srgbClr val="000000"/>
                          </a:solidFill>
                          <a:effectLst/>
                          <a:latin typeface="Times New Roman" panose="02020603050405020304" pitchFamily="18" charset="0"/>
                        </a:rPr>
                        <a:t>679654,07</a:t>
                      </a:r>
                    </a:p>
                  </a:txBody>
                  <a:tcPr marL="9525" marR="9525" marT="9525" marB="0" anchor="ctr"/>
                </a:tc>
                <a:tc>
                  <a:txBody>
                    <a:bodyPr/>
                    <a:lstStyle/>
                    <a:p>
                      <a:pPr algn="ctr" fontAlgn="ctr"/>
                      <a:r>
                        <a:rPr lang="ru-RU" sz="1000" b="0" i="0" u="none" strike="noStrike" dirty="0">
                          <a:solidFill>
                            <a:srgbClr val="000000"/>
                          </a:solidFill>
                          <a:effectLst/>
                          <a:latin typeface="Times New Roman" panose="02020603050405020304" pitchFamily="18" charset="0"/>
                        </a:rPr>
                        <a:t>679654,07</a:t>
                      </a:r>
                    </a:p>
                  </a:txBody>
                  <a:tcPr marL="9525" marR="9525" marT="9525" marB="0" anchor="ctr"/>
                </a:tc>
                <a:extLst>
                  <a:ext uri="{0D108BD9-81ED-4DB2-BD59-A6C34878D82A}">
                    <a16:rowId xmlns:a16="http://schemas.microsoft.com/office/drawing/2014/main" val="1644966778"/>
                  </a:ext>
                </a:extLst>
              </a:tr>
              <a:tr h="0">
                <a:tc>
                  <a:txBody>
                    <a:bodyPr/>
                    <a:lstStyle/>
                    <a:p>
                      <a:pPr algn="l" fontAlgn="b"/>
                      <a:r>
                        <a:rPr lang="ru-RU" sz="1000" b="0" i="0" u="none" strike="noStrike" dirty="0">
                          <a:solidFill>
                            <a:srgbClr val="000000"/>
                          </a:solidFill>
                          <a:effectLst/>
                          <a:latin typeface="Times New Roman" panose="02020603050405020304" pitchFamily="18" charset="0"/>
                        </a:rPr>
                        <a:t>на реализацию государственного полномочия по установлению регулируемых тарифов на регулярные перевозки пассажиров и багажа автомобильным и наземным электрическим общественным транспортом по муниципальным маршрутам в границах муниципального образования</a:t>
                      </a:r>
                    </a:p>
                  </a:txBody>
                  <a:tcPr marL="9525" marR="9525" marT="9525" marB="0" anchor="b"/>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fontAlgn="t"/>
                      <a:r>
                        <a:rPr lang="ru-RU" sz="1000" b="0" i="0" u="none" strike="noStrike" dirty="0">
                          <a:solidFill>
                            <a:srgbClr val="000000"/>
                          </a:solidFill>
                          <a:effectLst/>
                          <a:latin typeface="Times New Roman" panose="02020603050405020304" pitchFamily="18" charset="0"/>
                        </a:rPr>
                        <a:t>1003387,08</a:t>
                      </a:r>
                    </a:p>
                  </a:txBody>
                  <a:tcPr marL="9525" marR="9525" marT="9525" marB="0"/>
                </a:tc>
                <a:tc>
                  <a:txBody>
                    <a:bodyPr/>
                    <a:lstStyle/>
                    <a:p>
                      <a:pPr algn="ctr" fontAlgn="ctr"/>
                      <a:r>
                        <a:rPr lang="ru-RU" sz="1000" b="0" i="0" u="none" strike="noStrike" dirty="0">
                          <a:solidFill>
                            <a:srgbClr val="000000"/>
                          </a:solidFill>
                          <a:effectLst/>
                          <a:latin typeface="Times New Roman" panose="02020603050405020304" pitchFamily="18" charset="0"/>
                        </a:rPr>
                        <a:t>1503387,08</a:t>
                      </a:r>
                    </a:p>
                  </a:txBody>
                  <a:tcPr marL="9525" marR="9525" marT="9525" marB="0" anchor="ct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r>
                        <a:rPr lang="ru-RU" sz="1000" dirty="0">
                          <a:latin typeface="Times New Roman" panose="02020603050405020304" pitchFamily="18" charset="0"/>
                          <a:cs typeface="Times New Roman" panose="02020603050405020304" pitchFamily="18" charset="0"/>
                        </a:rPr>
                        <a:t>149,83</a:t>
                      </a:r>
                    </a:p>
                  </a:txBody>
                  <a:tcPr/>
                </a:tc>
                <a:tc>
                  <a:txBody>
                    <a:bodyPr/>
                    <a:lstStyle/>
                    <a:p>
                      <a:pPr algn="ctr" fontAlgn="ctr"/>
                      <a:r>
                        <a:rPr lang="ru-RU" sz="1000" b="0" i="0" u="none" strike="noStrike" dirty="0">
                          <a:solidFill>
                            <a:srgbClr val="000000"/>
                          </a:solidFill>
                          <a:effectLst/>
                          <a:latin typeface="Times New Roman" panose="02020603050405020304" pitchFamily="18" charset="0"/>
                        </a:rPr>
                        <a:t>3387,08</a:t>
                      </a:r>
                    </a:p>
                  </a:txBody>
                  <a:tcPr marL="9525" marR="9525" marT="9525" marB="0" anchor="ctr"/>
                </a:tc>
                <a:tc>
                  <a:txBody>
                    <a:bodyPr/>
                    <a:lstStyle/>
                    <a:p>
                      <a:pPr algn="ctr" fontAlgn="ctr"/>
                      <a:r>
                        <a:rPr lang="ru-RU" sz="1000" b="0" i="0" u="none" strike="noStrike" dirty="0">
                          <a:solidFill>
                            <a:srgbClr val="000000"/>
                          </a:solidFill>
                          <a:effectLst/>
                          <a:latin typeface="Times New Roman" panose="02020603050405020304" pitchFamily="18" charset="0"/>
                        </a:rPr>
                        <a:t>3387,08</a:t>
                      </a:r>
                    </a:p>
                  </a:txBody>
                  <a:tcPr marL="9525" marR="9525" marT="9525" marB="0" anchor="ctr"/>
                </a:tc>
                <a:extLst>
                  <a:ext uri="{0D108BD9-81ED-4DB2-BD59-A6C34878D82A}">
                    <a16:rowId xmlns:a16="http://schemas.microsoft.com/office/drawing/2014/main" val="2399572916"/>
                  </a:ext>
                </a:extLst>
              </a:tr>
              <a:tr h="222632">
                <a:tc>
                  <a:txBody>
                    <a:bodyPr/>
                    <a:lstStyle/>
                    <a:p>
                      <a:pPr algn="l" fontAlgn="b"/>
                      <a:r>
                        <a:rPr lang="ru-RU" sz="1000" b="0" i="0" u="none" strike="noStrike" dirty="0">
                          <a:solidFill>
                            <a:srgbClr val="000000"/>
                          </a:solidFill>
                          <a:effectLst/>
                          <a:latin typeface="Times New Roman" panose="02020603050405020304" pitchFamily="18" charset="0"/>
                        </a:rPr>
                        <a:t>Расходы на реализацию государственных полномочий по социальной поддержке детей, оставшихся без попечения родителей, и лиц, принявших на воспитание в семью детей, оставшихся без попечения родителей</a:t>
                      </a:r>
                    </a:p>
                  </a:txBody>
                  <a:tcPr marL="9525" marR="9525" marT="9525" marB="0" anchor="b"/>
                </a:tc>
                <a:tc>
                  <a:txBody>
                    <a:bodyPr/>
                    <a:lstStyle/>
                    <a:p>
                      <a:pPr algn="ctr" fontAlgn="t"/>
                      <a:r>
                        <a:rPr lang="ru-RU" sz="1000" b="0" i="0" u="none" strike="noStrike" dirty="0">
                          <a:solidFill>
                            <a:srgbClr val="000000"/>
                          </a:solidFill>
                          <a:effectLst/>
                          <a:latin typeface="Times New Roman" panose="02020603050405020304" pitchFamily="18" charset="0"/>
                        </a:rPr>
                        <a:t>18377534,33</a:t>
                      </a:r>
                    </a:p>
                  </a:txBody>
                  <a:tcPr marL="9525" marR="9525" marT="9525" marB="0"/>
                </a:tc>
                <a:tc>
                  <a:txBody>
                    <a:bodyPr/>
                    <a:lstStyle/>
                    <a:p>
                      <a:pPr algn="ctr" fontAlgn="t"/>
                      <a:r>
                        <a:rPr lang="ru-RU" sz="1000" b="0" i="0" u="none" strike="noStrike" dirty="0">
                          <a:solidFill>
                            <a:srgbClr val="000000"/>
                          </a:solidFill>
                          <a:effectLst/>
                          <a:latin typeface="Times New Roman" panose="02020603050405020304" pitchFamily="18" charset="0"/>
                        </a:rPr>
                        <a:t>18397740,93</a:t>
                      </a:r>
                    </a:p>
                  </a:txBody>
                  <a:tcPr marL="9525" marR="9525" marT="9525" marB="0"/>
                </a:tc>
                <a:tc>
                  <a:txBody>
                    <a:bodyPr/>
                    <a:lstStyle/>
                    <a:p>
                      <a:pPr algn="ctr" fontAlgn="ctr"/>
                      <a:r>
                        <a:rPr lang="ru-RU" sz="1000" b="0" i="0" u="none" strike="noStrike" dirty="0">
                          <a:solidFill>
                            <a:srgbClr val="000000"/>
                          </a:solidFill>
                          <a:effectLst/>
                          <a:latin typeface="Times New Roman" panose="02020603050405020304" pitchFamily="18" charset="0"/>
                        </a:rPr>
                        <a:t>30194648,84</a:t>
                      </a:r>
                    </a:p>
                  </a:txBody>
                  <a:tcPr marL="9525" marR="9525" marT="9525" marB="0" anchor="ctr"/>
                </a:tc>
                <a:tc>
                  <a:txBody>
                    <a:bodyPr/>
                    <a:lstStyle/>
                    <a:p>
                      <a:pPr algn="ctr"/>
                      <a:r>
                        <a:rPr lang="ru-RU" sz="1000" dirty="0">
                          <a:latin typeface="Times New Roman" panose="02020603050405020304" pitchFamily="18" charset="0"/>
                          <a:cs typeface="Times New Roman" panose="02020603050405020304" pitchFamily="18" charset="0"/>
                        </a:rPr>
                        <a:t>164,3</a:t>
                      </a:r>
                    </a:p>
                  </a:txBody>
                  <a:tcPr/>
                </a:tc>
                <a:tc>
                  <a:txBody>
                    <a:bodyPr/>
                    <a:lstStyle/>
                    <a:p>
                      <a:pPr algn="ctr"/>
                      <a:r>
                        <a:rPr lang="ru-RU" sz="1000" dirty="0">
                          <a:latin typeface="Times New Roman" panose="02020603050405020304" pitchFamily="18" charset="0"/>
                          <a:cs typeface="Times New Roman" panose="02020603050405020304" pitchFamily="18" charset="0"/>
                        </a:rPr>
                        <a:t>164,12</a:t>
                      </a:r>
                    </a:p>
                  </a:txBody>
                  <a:tcPr/>
                </a:tc>
                <a:tc>
                  <a:txBody>
                    <a:bodyPr/>
                    <a:lstStyle/>
                    <a:p>
                      <a:pPr algn="ctr" fontAlgn="ctr"/>
                      <a:r>
                        <a:rPr lang="ru-RU" sz="1000" b="0" i="0" u="none" strike="noStrike" dirty="0">
                          <a:solidFill>
                            <a:srgbClr val="000000"/>
                          </a:solidFill>
                          <a:effectLst/>
                          <a:latin typeface="Times New Roman" panose="02020603050405020304" pitchFamily="18" charset="0"/>
                        </a:rPr>
                        <a:t>30964497,92</a:t>
                      </a:r>
                    </a:p>
                  </a:txBody>
                  <a:tcPr marL="9525" marR="9525" marT="9525" marB="0" anchor="ctr"/>
                </a:tc>
                <a:tc>
                  <a:txBody>
                    <a:bodyPr/>
                    <a:lstStyle/>
                    <a:p>
                      <a:pPr algn="ctr" fontAlgn="ctr"/>
                      <a:r>
                        <a:rPr lang="ru-RU" sz="1000" b="0" i="0" u="none" strike="noStrike" dirty="0">
                          <a:solidFill>
                            <a:srgbClr val="000000"/>
                          </a:solidFill>
                          <a:effectLst/>
                          <a:latin typeface="Times New Roman" panose="02020603050405020304" pitchFamily="18" charset="0"/>
                        </a:rPr>
                        <a:t>31765537,56</a:t>
                      </a:r>
                    </a:p>
                  </a:txBody>
                  <a:tcPr marL="9525" marR="9525" marT="9525" marB="0" anchor="ctr"/>
                </a:tc>
                <a:extLst>
                  <a:ext uri="{0D108BD9-81ED-4DB2-BD59-A6C34878D82A}">
                    <a16:rowId xmlns:a16="http://schemas.microsoft.com/office/drawing/2014/main" val="2159441106"/>
                  </a:ext>
                </a:extLst>
              </a:tr>
              <a:tr h="227976">
                <a:tc>
                  <a:txBody>
                    <a:bodyPr/>
                    <a:lstStyle/>
                    <a:p>
                      <a:pPr algn="l" fontAlgn="t"/>
                      <a:r>
                        <a:rPr lang="ru-RU" sz="1000" b="0" i="0" u="none" strike="noStrike" dirty="0">
                          <a:solidFill>
                            <a:srgbClr val="000000"/>
                          </a:solidFill>
                          <a:effectLst/>
                          <a:latin typeface="Times New Roman" panose="02020603050405020304" pitchFamily="18" charset="0"/>
                        </a:rPr>
                        <a:t>Обеспечение проведение выборов и референдумов</a:t>
                      </a:r>
                    </a:p>
                  </a:txBody>
                  <a:tcPr marL="9525" marR="9525" marT="9525" marB="0"/>
                </a:tc>
                <a:tc>
                  <a:txBody>
                    <a:bodyPr/>
                    <a:lstStyle/>
                    <a:p>
                      <a:pPr algn="ctr" fontAlgn="t"/>
                      <a:r>
                        <a:rPr lang="ru-RU" sz="1000" b="0" i="0" u="none" strike="noStrike" dirty="0">
                          <a:solidFill>
                            <a:srgbClr val="000000"/>
                          </a:solidFill>
                          <a:effectLst/>
                          <a:latin typeface="Times New Roman" panose="02020603050405020304" pitchFamily="18" charset="0"/>
                        </a:rPr>
                        <a:t>350000,00</a:t>
                      </a:r>
                    </a:p>
                  </a:txBody>
                  <a:tcPr marL="9525" marR="9525" marT="9525" marB="0"/>
                </a:tc>
                <a:tc>
                  <a:txBody>
                    <a:bodyPr/>
                    <a:lstStyle/>
                    <a:p>
                      <a:pPr algn="ctr" fontAlgn="t"/>
                      <a:r>
                        <a:rPr lang="ru-RU" sz="1000" b="0" i="0" u="none" strike="noStrike" dirty="0">
                          <a:solidFill>
                            <a:srgbClr val="000000"/>
                          </a:solidFill>
                          <a:effectLst/>
                          <a:latin typeface="Times New Roman" panose="02020603050405020304" pitchFamily="18" charset="0"/>
                        </a:rPr>
                        <a:t>400000,00</a:t>
                      </a:r>
                    </a:p>
                  </a:txBody>
                  <a:tcPr marL="9525" marR="9525" marT="9525" marB="0"/>
                </a:tc>
                <a:tc>
                  <a:txBody>
                    <a:bodyPr/>
                    <a:lstStyle/>
                    <a:p>
                      <a:pPr algn="ctr"/>
                      <a:endParaRPr lang="ru-RU" sz="1000" b="1" dirty="0">
                        <a:latin typeface="Times New Roman" panose="02020603050405020304" pitchFamily="18" charset="0"/>
                        <a:cs typeface="Times New Roman" panose="02020603050405020304" pitchFamily="18" charset="0"/>
                      </a:endParaRPr>
                    </a:p>
                  </a:txBody>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357753566"/>
                  </a:ext>
                </a:extLst>
              </a:tr>
              <a:tr h="174443">
                <a:tc>
                  <a:txBody>
                    <a:bodyPr/>
                    <a:lstStyle/>
                    <a:p>
                      <a:pPr algn="l" fontAlgn="t"/>
                      <a:r>
                        <a:rPr lang="ru-RU" sz="1000" b="0" i="0" u="none" strike="noStrike" dirty="0">
                          <a:effectLst/>
                          <a:latin typeface="Times New Roman" panose="02020603050405020304" pitchFamily="18" charset="0"/>
                        </a:rPr>
                        <a:t>Расходы связанные с исполнением решений принятых судебными органами</a:t>
                      </a:r>
                    </a:p>
                  </a:txBody>
                  <a:tcPr marL="9525" marR="9525" marT="9525" marB="0"/>
                </a:tc>
                <a:tc>
                  <a:txBody>
                    <a:bodyPr/>
                    <a:lstStyle/>
                    <a:p>
                      <a:pPr algn="ctr" fontAlgn="t"/>
                      <a:r>
                        <a:rPr lang="ru-RU" sz="1000" b="0" i="0" u="none" strike="noStrike" dirty="0">
                          <a:solidFill>
                            <a:srgbClr val="000000"/>
                          </a:solidFill>
                          <a:effectLst/>
                          <a:latin typeface="Times New Roman" panose="02020603050405020304" pitchFamily="18" charset="0"/>
                        </a:rPr>
                        <a:t>120000,00</a:t>
                      </a:r>
                    </a:p>
                  </a:txBody>
                  <a:tcPr marL="9525" marR="9525" marT="9525" marB="0"/>
                </a:tc>
                <a:tc>
                  <a:txBody>
                    <a:bodyPr/>
                    <a:lstStyle/>
                    <a:p>
                      <a:pPr algn="ctr" fontAlgn="t"/>
                      <a:r>
                        <a:rPr lang="ru-RU" sz="1000" b="0" i="0" u="none" strike="noStrike" dirty="0">
                          <a:solidFill>
                            <a:srgbClr val="000000"/>
                          </a:solidFill>
                          <a:effectLst/>
                          <a:latin typeface="Times New Roman" panose="02020603050405020304" pitchFamily="18" charset="0"/>
                        </a:rPr>
                        <a:t>119900,00</a:t>
                      </a:r>
                    </a:p>
                  </a:txBody>
                  <a:tcPr marL="9525" marR="9525" marT="9525" marB="0"/>
                </a:tc>
                <a:tc>
                  <a:txBody>
                    <a:bodyPr/>
                    <a:lstStyle/>
                    <a:p>
                      <a:pPr algn="ctr"/>
                      <a:endParaRPr lang="ru-RU" sz="1000" b="1" dirty="0">
                        <a:latin typeface="Times New Roman" panose="02020603050405020304" pitchFamily="18" charset="0"/>
                        <a:cs typeface="Times New Roman" panose="02020603050405020304" pitchFamily="18" charset="0"/>
                      </a:endParaRPr>
                    </a:p>
                  </a:txBody>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267499513"/>
                  </a:ext>
                </a:extLst>
              </a:tr>
              <a:tr h="227976">
                <a:tc>
                  <a:txBody>
                    <a:bodyPr/>
                    <a:lstStyle/>
                    <a:p>
                      <a:pPr algn="l" fontAlgn="t"/>
                      <a:r>
                        <a:rPr lang="ru-RU" sz="1000" b="0" i="0" u="none" strike="noStrike" dirty="0">
                          <a:effectLst/>
                          <a:latin typeface="Times New Roman" panose="02020603050405020304" pitchFamily="18" charset="0"/>
                        </a:rPr>
                        <a:t>Расходы резервного фонда Правительства Приморского края по ликвидации чрезвычайных ситуаций природного и техногенного характера</a:t>
                      </a:r>
                    </a:p>
                  </a:txBody>
                  <a:tcPr marL="9525" marR="9525" marT="9525" marB="0"/>
                </a:tc>
                <a:tc>
                  <a:txBody>
                    <a:bodyPr/>
                    <a:lstStyle/>
                    <a:p>
                      <a:pPr algn="ctr"/>
                      <a:endParaRPr lang="ru-RU" sz="1000" b="1" dirty="0">
                        <a:latin typeface="Times New Roman" panose="02020603050405020304" pitchFamily="18" charset="0"/>
                        <a:cs typeface="Times New Roman" panose="02020603050405020304" pitchFamily="18" charset="0"/>
                      </a:endParaRPr>
                    </a:p>
                  </a:txBody>
                  <a:tcPr/>
                </a:tc>
                <a:tc>
                  <a:txBody>
                    <a:bodyPr/>
                    <a:lstStyle/>
                    <a:p>
                      <a:pPr algn="ctr" fontAlgn="t"/>
                      <a:r>
                        <a:rPr lang="ru-RU" sz="1000" b="0" i="0" u="none" strike="noStrike" dirty="0">
                          <a:solidFill>
                            <a:srgbClr val="000000"/>
                          </a:solidFill>
                          <a:effectLst/>
                          <a:latin typeface="Times New Roman" panose="02020603050405020304" pitchFamily="18" charset="0"/>
                        </a:rPr>
                        <a:t>8195167,53</a:t>
                      </a:r>
                    </a:p>
                  </a:txBody>
                  <a:tcPr marL="9525" marR="9525" marT="9525" marB="0"/>
                </a:tc>
                <a:tc>
                  <a:txBody>
                    <a:bodyPr/>
                    <a:lstStyle/>
                    <a:p>
                      <a:pPr algn="ctr"/>
                      <a:endParaRPr lang="ru-RU" sz="1000" b="1" dirty="0">
                        <a:latin typeface="Times New Roman" panose="02020603050405020304" pitchFamily="18" charset="0"/>
                        <a:cs typeface="Times New Roman" panose="02020603050405020304" pitchFamily="18" charset="0"/>
                      </a:endParaRPr>
                    </a:p>
                  </a:txBody>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820156072"/>
                  </a:ext>
                </a:extLst>
              </a:tr>
              <a:tr h="169952">
                <a:tc>
                  <a:txBody>
                    <a:bodyPr/>
                    <a:lstStyle/>
                    <a:p>
                      <a:pPr algn="l" fontAlgn="t"/>
                      <a:r>
                        <a:rPr lang="ru-RU" sz="1000" b="0" i="0" u="none" strike="noStrike" dirty="0">
                          <a:solidFill>
                            <a:srgbClr val="000000"/>
                          </a:solidFill>
                          <a:effectLst/>
                          <a:latin typeface="Times New Roman" panose="02020603050405020304" pitchFamily="18" charset="0"/>
                        </a:rPr>
                        <a:t>Ликвидационные мероприятия</a:t>
                      </a:r>
                    </a:p>
                  </a:txBody>
                  <a:tcPr marL="9525" marR="9525" marT="9525" marB="0"/>
                </a:tc>
                <a:tc>
                  <a:txBody>
                    <a:bodyPr/>
                    <a:lstStyle/>
                    <a:p>
                      <a:pPr algn="ctr" fontAlgn="t"/>
                      <a:r>
                        <a:rPr lang="ru-RU" sz="1000" b="0" i="0" u="none" strike="noStrike" dirty="0">
                          <a:solidFill>
                            <a:srgbClr val="000000"/>
                          </a:solidFill>
                          <a:effectLst/>
                          <a:latin typeface="Times New Roman" panose="02020603050405020304" pitchFamily="18" charset="0"/>
                        </a:rPr>
                        <a:t>637979,42</a:t>
                      </a:r>
                    </a:p>
                  </a:txBody>
                  <a:tcPr marL="9525" marR="9525" marT="9525" marB="0"/>
                </a:tc>
                <a:tc>
                  <a:txBody>
                    <a:bodyPr/>
                    <a:lstStyle/>
                    <a:p>
                      <a:pPr algn="ctr"/>
                      <a:endParaRPr lang="ru-RU" sz="1000" b="0" dirty="0">
                        <a:latin typeface="Times New Roman" panose="02020603050405020304" pitchFamily="18" charset="0"/>
                        <a:cs typeface="Times New Roman" panose="02020603050405020304" pitchFamily="18" charset="0"/>
                      </a:endParaRPr>
                    </a:p>
                  </a:txBody>
                  <a:tcPr/>
                </a:tc>
                <a:tc>
                  <a:txBody>
                    <a:bodyPr/>
                    <a:lstStyle/>
                    <a:p>
                      <a:pPr algn="ctr"/>
                      <a:endParaRPr lang="ru-RU" sz="1000" b="0" dirty="0">
                        <a:latin typeface="Times New Roman" panose="02020603050405020304" pitchFamily="18" charset="0"/>
                        <a:cs typeface="Times New Roman" panose="02020603050405020304" pitchFamily="18" charset="0"/>
                      </a:endParaRPr>
                    </a:p>
                  </a:txBody>
                  <a:tcPr/>
                </a:tc>
                <a:tc>
                  <a:txBody>
                    <a:bodyPr/>
                    <a:lstStyle/>
                    <a:p>
                      <a:pPr algn="ctr"/>
                      <a:endParaRPr lang="ru-RU" sz="1000" b="0" dirty="0">
                        <a:latin typeface="Times New Roman" panose="02020603050405020304" pitchFamily="18" charset="0"/>
                        <a:cs typeface="Times New Roman" panose="02020603050405020304" pitchFamily="18" charset="0"/>
                      </a:endParaRPr>
                    </a:p>
                  </a:txBody>
                  <a:tcPr/>
                </a:tc>
                <a:tc>
                  <a:txBody>
                    <a:bodyPr/>
                    <a:lstStyle/>
                    <a:p>
                      <a:pPr algn="ctr"/>
                      <a:endParaRPr lang="ru-RU" sz="1000" b="0" dirty="0">
                        <a:latin typeface="Times New Roman" panose="02020603050405020304" pitchFamily="18" charset="0"/>
                        <a:cs typeface="Times New Roman" panose="02020603050405020304" pitchFamily="18" charset="0"/>
                      </a:endParaRPr>
                    </a:p>
                  </a:txBody>
                  <a:tcPr/>
                </a:tc>
                <a:tc>
                  <a:txBody>
                    <a:bodyPr/>
                    <a:lstStyle/>
                    <a:p>
                      <a:pPr algn="ctr"/>
                      <a:endParaRPr lang="ru-RU" sz="1000" b="0" dirty="0">
                        <a:latin typeface="Times New Roman" panose="02020603050405020304" pitchFamily="18" charset="0"/>
                        <a:cs typeface="Times New Roman" panose="02020603050405020304" pitchFamily="18" charset="0"/>
                      </a:endParaRPr>
                    </a:p>
                  </a:txBody>
                  <a:tcPr/>
                </a:tc>
                <a:tc>
                  <a:txBody>
                    <a:bodyPr/>
                    <a:lstStyle/>
                    <a:p>
                      <a:pPr algn="ctr"/>
                      <a:endParaRPr lang="ru-RU" sz="1000" b="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141096098"/>
                  </a:ext>
                </a:extLst>
              </a:tr>
              <a:tr h="227976">
                <a:tc>
                  <a:txBody>
                    <a:bodyPr/>
                    <a:lstStyle/>
                    <a:p>
                      <a:pPr algn="l" fontAlgn="b"/>
                      <a:r>
                        <a:rPr lang="ru-RU" sz="1000" b="0" i="0" u="none" strike="noStrike" dirty="0">
                          <a:solidFill>
                            <a:srgbClr val="000000"/>
                          </a:solidFill>
                          <a:effectLst/>
                          <a:latin typeface="Times New Roman" panose="02020603050405020304" pitchFamily="18" charset="0"/>
                        </a:rPr>
                        <a:t>проведение Всероссийской переписи населения</a:t>
                      </a:r>
                    </a:p>
                  </a:txBody>
                  <a:tcPr marL="9525" marR="9525" marT="9525" marB="0" anchor="b"/>
                </a:tc>
                <a:tc>
                  <a:txBody>
                    <a:bodyPr/>
                    <a:lstStyle/>
                    <a:p>
                      <a:pPr algn="ctr" fontAlgn="t"/>
                      <a:r>
                        <a:rPr lang="ru-RU" sz="1000" b="0" i="0" u="none" strike="noStrike" dirty="0">
                          <a:solidFill>
                            <a:srgbClr val="000000"/>
                          </a:solidFill>
                          <a:effectLst/>
                          <a:latin typeface="Times New Roman" panose="02020603050405020304" pitchFamily="18" charset="0"/>
                        </a:rPr>
                        <a:t>192336,00</a:t>
                      </a:r>
                    </a:p>
                  </a:txBody>
                  <a:tcPr marL="9525" marR="9525" marT="9525" marB="0"/>
                </a:tc>
                <a:tc>
                  <a:txBody>
                    <a:bodyPr/>
                    <a:lstStyle/>
                    <a:p>
                      <a:pPr algn="ctr"/>
                      <a:endParaRPr lang="ru-RU" sz="1000" b="0" dirty="0">
                        <a:latin typeface="Times New Roman" panose="02020603050405020304" pitchFamily="18" charset="0"/>
                        <a:cs typeface="Times New Roman" panose="02020603050405020304" pitchFamily="18" charset="0"/>
                      </a:endParaRPr>
                    </a:p>
                  </a:txBody>
                  <a:tcPr/>
                </a:tc>
                <a:tc>
                  <a:txBody>
                    <a:bodyPr/>
                    <a:lstStyle/>
                    <a:p>
                      <a:pPr algn="ctr"/>
                      <a:endParaRPr lang="ru-RU" sz="1000" b="0" dirty="0">
                        <a:latin typeface="Times New Roman" panose="02020603050405020304" pitchFamily="18" charset="0"/>
                        <a:cs typeface="Times New Roman" panose="02020603050405020304" pitchFamily="18" charset="0"/>
                      </a:endParaRPr>
                    </a:p>
                  </a:txBody>
                  <a:tcPr/>
                </a:tc>
                <a:tc>
                  <a:txBody>
                    <a:bodyPr/>
                    <a:lstStyle/>
                    <a:p>
                      <a:pPr algn="ctr"/>
                      <a:endParaRPr lang="ru-RU" sz="1000" b="0" dirty="0">
                        <a:latin typeface="Times New Roman" panose="02020603050405020304" pitchFamily="18" charset="0"/>
                        <a:cs typeface="Times New Roman" panose="02020603050405020304" pitchFamily="18" charset="0"/>
                      </a:endParaRPr>
                    </a:p>
                  </a:txBody>
                  <a:tcPr/>
                </a:tc>
                <a:tc>
                  <a:txBody>
                    <a:bodyPr/>
                    <a:lstStyle/>
                    <a:p>
                      <a:pPr algn="ctr"/>
                      <a:endParaRPr lang="ru-RU" sz="1000" b="0" dirty="0">
                        <a:latin typeface="Times New Roman" panose="02020603050405020304" pitchFamily="18" charset="0"/>
                        <a:cs typeface="Times New Roman" panose="02020603050405020304" pitchFamily="18" charset="0"/>
                      </a:endParaRPr>
                    </a:p>
                  </a:txBody>
                  <a:tcPr/>
                </a:tc>
                <a:tc>
                  <a:txBody>
                    <a:bodyPr/>
                    <a:lstStyle/>
                    <a:p>
                      <a:pPr algn="ctr"/>
                      <a:endParaRPr lang="ru-RU" sz="1000" b="0" dirty="0">
                        <a:latin typeface="Times New Roman" panose="02020603050405020304" pitchFamily="18" charset="0"/>
                        <a:cs typeface="Times New Roman" panose="02020603050405020304" pitchFamily="18" charset="0"/>
                      </a:endParaRPr>
                    </a:p>
                  </a:txBody>
                  <a:tcPr/>
                </a:tc>
                <a:tc>
                  <a:txBody>
                    <a:bodyPr/>
                    <a:lstStyle/>
                    <a:p>
                      <a:pPr algn="ctr"/>
                      <a:endParaRPr lang="ru-RU" sz="1000" b="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594442537"/>
                  </a:ext>
                </a:extLst>
              </a:tr>
              <a:tr h="227976">
                <a:tc>
                  <a:txBody>
                    <a:bodyPr/>
                    <a:lstStyle/>
                    <a:p>
                      <a:pPr algn="l" fontAlgn="b"/>
                      <a:r>
                        <a:rPr lang="ru-RU" sz="1000" b="0" i="0" u="none" strike="noStrike" dirty="0">
                          <a:solidFill>
                            <a:srgbClr val="000000"/>
                          </a:solidFill>
                          <a:effectLst/>
                          <a:latin typeface="Times New Roman" panose="02020603050405020304" pitchFamily="18" charset="0"/>
                        </a:rPr>
                        <a:t>Расходы на реализацию государственного полномочия по назначению и предоставлению выплаты единовременного пособия при передаче ребенка на воспитание в семью</a:t>
                      </a:r>
                    </a:p>
                  </a:txBody>
                  <a:tcPr marL="9525" marR="9525" marT="9525" marB="0" anchor="b"/>
                </a:tc>
                <a:tc>
                  <a:txBody>
                    <a:bodyPr/>
                    <a:lstStyle/>
                    <a:p>
                      <a:pPr algn="ctr" fontAlgn="t"/>
                      <a:r>
                        <a:rPr lang="ru-RU" sz="1000" b="0" i="0" u="none" strike="noStrike" dirty="0">
                          <a:solidFill>
                            <a:srgbClr val="000000"/>
                          </a:solidFill>
                          <a:effectLst/>
                          <a:latin typeface="Times New Roman" panose="02020603050405020304" pitchFamily="18" charset="0"/>
                        </a:rPr>
                        <a:t>249299,49</a:t>
                      </a:r>
                    </a:p>
                  </a:txBody>
                  <a:tcPr marL="9525" marR="9525" marT="9525" marB="0"/>
                </a:tc>
                <a:tc>
                  <a:txBody>
                    <a:bodyPr/>
                    <a:lstStyle/>
                    <a:p>
                      <a:pPr algn="ctr"/>
                      <a:endParaRPr lang="ru-RU" sz="1000" b="0" dirty="0">
                        <a:latin typeface="Times New Roman" panose="02020603050405020304" pitchFamily="18" charset="0"/>
                        <a:cs typeface="Times New Roman" panose="02020603050405020304" pitchFamily="18" charset="0"/>
                      </a:endParaRPr>
                    </a:p>
                  </a:txBody>
                  <a:tcPr/>
                </a:tc>
                <a:tc>
                  <a:txBody>
                    <a:bodyPr/>
                    <a:lstStyle/>
                    <a:p>
                      <a:pPr algn="ctr"/>
                      <a:endParaRPr lang="ru-RU" sz="1000" b="0" dirty="0">
                        <a:latin typeface="Times New Roman" panose="02020603050405020304" pitchFamily="18" charset="0"/>
                        <a:cs typeface="Times New Roman" panose="02020603050405020304" pitchFamily="18" charset="0"/>
                      </a:endParaRPr>
                    </a:p>
                  </a:txBody>
                  <a:tcPr/>
                </a:tc>
                <a:tc>
                  <a:txBody>
                    <a:bodyPr/>
                    <a:lstStyle/>
                    <a:p>
                      <a:pPr algn="ctr"/>
                      <a:endParaRPr lang="ru-RU" sz="1000" b="0" dirty="0">
                        <a:latin typeface="Times New Roman" panose="02020603050405020304" pitchFamily="18" charset="0"/>
                        <a:cs typeface="Times New Roman" panose="02020603050405020304" pitchFamily="18" charset="0"/>
                      </a:endParaRPr>
                    </a:p>
                  </a:txBody>
                  <a:tcPr/>
                </a:tc>
                <a:tc>
                  <a:txBody>
                    <a:bodyPr/>
                    <a:lstStyle/>
                    <a:p>
                      <a:pPr algn="ctr"/>
                      <a:endParaRPr lang="ru-RU" sz="1000" b="0" dirty="0">
                        <a:latin typeface="Times New Roman" panose="02020603050405020304" pitchFamily="18" charset="0"/>
                        <a:cs typeface="Times New Roman" panose="02020603050405020304" pitchFamily="18" charset="0"/>
                      </a:endParaRPr>
                    </a:p>
                  </a:txBody>
                  <a:tcPr/>
                </a:tc>
                <a:tc>
                  <a:txBody>
                    <a:bodyPr/>
                    <a:lstStyle/>
                    <a:p>
                      <a:pPr algn="ctr"/>
                      <a:endParaRPr lang="ru-RU" sz="1000" b="0" dirty="0">
                        <a:latin typeface="Times New Roman" panose="02020603050405020304" pitchFamily="18" charset="0"/>
                        <a:cs typeface="Times New Roman" panose="02020603050405020304" pitchFamily="18" charset="0"/>
                      </a:endParaRPr>
                    </a:p>
                  </a:txBody>
                  <a:tcPr/>
                </a:tc>
                <a:tc>
                  <a:txBody>
                    <a:bodyPr/>
                    <a:lstStyle/>
                    <a:p>
                      <a:pPr algn="ctr"/>
                      <a:endParaRPr lang="ru-RU" sz="1000" b="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978908106"/>
                  </a:ext>
                </a:extLst>
              </a:tr>
              <a:tr h="227976">
                <a:tc>
                  <a:txBody>
                    <a:bodyPr/>
                    <a:lstStyle/>
                    <a:p>
                      <a:pPr algn="ctr" fontAlgn="ctr"/>
                      <a:r>
                        <a:rPr lang="ru-RU" sz="1000" b="1" i="0" u="none" strike="noStrike" dirty="0">
                          <a:solidFill>
                            <a:srgbClr val="000000"/>
                          </a:solidFill>
                          <a:effectLst/>
                          <a:latin typeface="Times New Roman" panose="02020603050405020304" pitchFamily="18" charset="0"/>
                          <a:cs typeface="Times New Roman" panose="02020603050405020304" pitchFamily="18" charset="0"/>
                        </a:rPr>
                        <a:t>ИТОГО</a:t>
                      </a:r>
                    </a:p>
                  </a:txBody>
                  <a:tcPr marL="9525" marR="9525" marT="9525" marB="0"/>
                </a:tc>
                <a:tc>
                  <a:txBody>
                    <a:bodyPr/>
                    <a:lstStyle/>
                    <a:p>
                      <a:pPr algn="ctr"/>
                      <a:r>
                        <a:rPr lang="ru-RU" sz="1000" b="1" dirty="0">
                          <a:latin typeface="Times New Roman" panose="02020603050405020304" pitchFamily="18" charset="0"/>
                          <a:cs typeface="Times New Roman" panose="02020603050405020304" pitchFamily="18" charset="0"/>
                        </a:rPr>
                        <a:t>26444995,61</a:t>
                      </a:r>
                    </a:p>
                  </a:txBody>
                  <a:tcPr/>
                </a:tc>
                <a:tc>
                  <a:txBody>
                    <a:bodyPr/>
                    <a:lstStyle/>
                    <a:p>
                      <a:pPr algn="ctr"/>
                      <a:r>
                        <a:rPr lang="ru-RU" sz="1000" b="1" dirty="0">
                          <a:latin typeface="Times New Roman" panose="02020603050405020304" pitchFamily="18" charset="0"/>
                          <a:cs typeface="Times New Roman" panose="02020603050405020304" pitchFamily="18" charset="0"/>
                        </a:rPr>
                        <a:t>44902761,85</a:t>
                      </a:r>
                    </a:p>
                  </a:txBody>
                  <a:tcPr/>
                </a:tc>
                <a:tc>
                  <a:txBody>
                    <a:bodyPr/>
                    <a:lstStyle/>
                    <a:p>
                      <a:pPr algn="ctr"/>
                      <a:r>
                        <a:rPr lang="ru-RU" sz="1000" b="1" dirty="0">
                          <a:latin typeface="Times New Roman" panose="02020603050405020304" pitchFamily="18" charset="0"/>
                          <a:cs typeface="Times New Roman" panose="02020603050405020304" pitchFamily="18" charset="0"/>
                        </a:rPr>
                        <a:t>40895449,99</a:t>
                      </a:r>
                    </a:p>
                  </a:txBody>
                  <a:tcPr/>
                </a:tc>
                <a:tc>
                  <a:txBody>
                    <a:bodyPr/>
                    <a:lstStyle/>
                    <a:p>
                      <a:pPr algn="ctr"/>
                      <a:r>
                        <a:rPr lang="ru-RU" sz="1000" b="1" dirty="0">
                          <a:latin typeface="Times New Roman" panose="02020603050405020304" pitchFamily="18" charset="0"/>
                          <a:cs typeface="Times New Roman" panose="02020603050405020304" pitchFamily="18" charset="0"/>
                        </a:rPr>
                        <a:t>154,64</a:t>
                      </a:r>
                    </a:p>
                  </a:txBody>
                  <a:tcPr/>
                </a:tc>
                <a:tc>
                  <a:txBody>
                    <a:bodyPr/>
                    <a:lstStyle/>
                    <a:p>
                      <a:pPr algn="ctr"/>
                      <a:r>
                        <a:rPr lang="ru-RU" sz="1000" b="1" dirty="0">
                          <a:latin typeface="Times New Roman" panose="02020603050405020304" pitchFamily="18" charset="0"/>
                          <a:cs typeface="Times New Roman" panose="02020603050405020304" pitchFamily="18" charset="0"/>
                        </a:rPr>
                        <a:t>91,08</a:t>
                      </a:r>
                    </a:p>
                  </a:txBody>
                  <a:tcPr/>
                </a:tc>
                <a:tc>
                  <a:txBody>
                    <a:bodyPr/>
                    <a:lstStyle/>
                    <a:p>
                      <a:pPr algn="ctr"/>
                      <a:r>
                        <a:rPr lang="ru-RU" sz="1000" b="1" dirty="0">
                          <a:latin typeface="Times New Roman" panose="02020603050405020304" pitchFamily="18" charset="0"/>
                          <a:cs typeface="Times New Roman" panose="02020603050405020304" pitchFamily="18" charset="0"/>
                        </a:rPr>
                        <a:t>40225284,07</a:t>
                      </a:r>
                    </a:p>
                  </a:txBody>
                  <a:tcPr/>
                </a:tc>
                <a:tc>
                  <a:txBody>
                    <a:bodyPr/>
                    <a:lstStyle/>
                    <a:p>
                      <a:pPr algn="ctr"/>
                      <a:r>
                        <a:rPr lang="ru-RU" sz="1000" b="1" dirty="0">
                          <a:latin typeface="Times New Roman" panose="02020603050405020304" pitchFamily="18" charset="0"/>
                          <a:cs typeface="Times New Roman" panose="02020603050405020304" pitchFamily="18" charset="0"/>
                        </a:rPr>
                        <a:t>41075062,71</a:t>
                      </a:r>
                    </a:p>
                  </a:txBody>
                  <a:tcPr/>
                </a:tc>
                <a:extLst>
                  <a:ext uri="{0D108BD9-81ED-4DB2-BD59-A6C34878D82A}">
                    <a16:rowId xmlns:a16="http://schemas.microsoft.com/office/drawing/2014/main" val="2995877751"/>
                  </a:ext>
                </a:extLst>
              </a:tr>
            </a:tbl>
          </a:graphicData>
        </a:graphic>
      </p:graphicFrame>
    </p:spTree>
    <p:extLst>
      <p:ext uri="{BB962C8B-B14F-4D97-AF65-F5344CB8AC3E}">
        <p14:creationId xmlns:p14="http://schemas.microsoft.com/office/powerpoint/2010/main" val="11817063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F90DF79F-2FB4-B5BF-AC78-DEA9FC80657F}"/>
              </a:ext>
            </a:extLst>
          </p:cNvPr>
          <p:cNvPicPr>
            <a:picLocks noChangeAspect="1"/>
          </p:cNvPicPr>
          <p:nvPr/>
        </p:nvPicPr>
        <p:blipFill>
          <a:blip r:embed="rId2"/>
          <a:stretch>
            <a:fillRect/>
          </a:stretch>
        </p:blipFill>
        <p:spPr>
          <a:xfrm>
            <a:off x="18287" y="0"/>
            <a:ext cx="12155425" cy="6858000"/>
          </a:xfrm>
          <a:prstGeom prst="rect">
            <a:avLst/>
          </a:prstGeom>
        </p:spPr>
      </p:pic>
      <p:sp>
        <p:nvSpPr>
          <p:cNvPr id="3" name="TextBox 2">
            <a:extLst>
              <a:ext uri="{FF2B5EF4-FFF2-40B4-BE49-F238E27FC236}">
                <a16:creationId xmlns:a16="http://schemas.microsoft.com/office/drawing/2014/main" id="{C7D33A0A-BADB-64EF-02D1-CE603E99526D}"/>
              </a:ext>
            </a:extLst>
          </p:cNvPr>
          <p:cNvSpPr txBox="1"/>
          <p:nvPr/>
        </p:nvSpPr>
        <p:spPr>
          <a:xfrm>
            <a:off x="4271116" y="246390"/>
            <a:ext cx="3875713" cy="261610"/>
          </a:xfrm>
          <a:prstGeom prst="rect">
            <a:avLst/>
          </a:prstGeom>
          <a:noFill/>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ru-RU" sz="1100" b="1" i="0" u="none" strike="noStrike" kern="1200" cap="none" spc="0" normalizeH="0" baseline="0" noProof="0" dirty="0">
                <a:ln>
                  <a:noFill/>
                </a:ln>
                <a:solidFill>
                  <a:srgbClr val="7030A0"/>
                </a:solidFill>
                <a:uLnTx/>
                <a:uFillTx/>
                <a:latin typeface="Times New Roman" panose="02020603050405020304" pitchFamily="18" charset="0"/>
                <a:ea typeface="+mn-ea"/>
                <a:cs typeface="Times New Roman" panose="02020603050405020304" pitchFamily="18" charset="0"/>
              </a:rPr>
              <a:t>Динамика непрограммных расходов в тыс. руб.</a:t>
            </a:r>
          </a:p>
        </p:txBody>
      </p:sp>
      <p:graphicFrame>
        <p:nvGraphicFramePr>
          <p:cNvPr id="6" name="Диаграмма 5">
            <a:extLst>
              <a:ext uri="{FF2B5EF4-FFF2-40B4-BE49-F238E27FC236}">
                <a16:creationId xmlns:a16="http://schemas.microsoft.com/office/drawing/2014/main" id="{13DDE804-3E6E-6E32-7B06-23A7C5D92957}"/>
              </a:ext>
            </a:extLst>
          </p:cNvPr>
          <p:cNvGraphicFramePr/>
          <p:nvPr>
            <p:extLst>
              <p:ext uri="{D42A27DB-BD31-4B8C-83A1-F6EECF244321}">
                <p14:modId xmlns:p14="http://schemas.microsoft.com/office/powerpoint/2010/main" val="2243785624"/>
              </p:ext>
            </p:extLst>
          </p:nvPr>
        </p:nvGraphicFramePr>
        <p:xfrm>
          <a:off x="762000" y="719666"/>
          <a:ext cx="10373360" cy="563033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28031406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C62C310F-2E09-788B-FBCC-EC48CEF8064C}"/>
              </a:ext>
            </a:extLst>
          </p:cNvPr>
          <p:cNvPicPr>
            <a:picLocks noChangeAspect="1"/>
          </p:cNvPicPr>
          <p:nvPr/>
        </p:nvPicPr>
        <p:blipFill>
          <a:blip r:embed="rId2"/>
          <a:stretch>
            <a:fillRect/>
          </a:stretch>
        </p:blipFill>
        <p:spPr>
          <a:xfrm>
            <a:off x="18287" y="0"/>
            <a:ext cx="12155425" cy="6858000"/>
          </a:xfrm>
          <a:prstGeom prst="rect">
            <a:avLst/>
          </a:prstGeom>
        </p:spPr>
      </p:pic>
      <p:sp>
        <p:nvSpPr>
          <p:cNvPr id="5" name="TextBox 4">
            <a:extLst>
              <a:ext uri="{FF2B5EF4-FFF2-40B4-BE49-F238E27FC236}">
                <a16:creationId xmlns:a16="http://schemas.microsoft.com/office/drawing/2014/main" id="{F3B13ADC-A0C3-4FC1-E577-BDB4EBF7794E}"/>
              </a:ext>
            </a:extLst>
          </p:cNvPr>
          <p:cNvSpPr txBox="1"/>
          <p:nvPr/>
        </p:nvSpPr>
        <p:spPr>
          <a:xfrm>
            <a:off x="2648825" y="192676"/>
            <a:ext cx="6136546" cy="461665"/>
          </a:xfrm>
          <a:prstGeom prst="rect">
            <a:avLst/>
          </a:prstGeom>
          <a:noFill/>
        </p:spPr>
        <p:txBody>
          <a:bodyPr wrap="square">
            <a:spAutoFit/>
          </a:bodyPr>
          <a:lstStyle/>
          <a:p>
            <a:pPr algn="ctr"/>
            <a:r>
              <a:rPr lang="ru-RU" sz="1200" b="1" dirty="0">
                <a:solidFill>
                  <a:srgbClr val="0000CC"/>
                </a:solidFill>
                <a:effectLst/>
                <a:latin typeface="Times New Roman" panose="02020603050405020304" pitchFamily="18" charset="0"/>
                <a:ea typeface="Times New Roman" panose="02020603050405020304" pitchFamily="18" charset="0"/>
              </a:rPr>
              <a:t>Сведения о расходах с учетом интересов целевых групп на 2023-2025годы </a:t>
            </a:r>
          </a:p>
          <a:p>
            <a:pPr algn="ctr"/>
            <a:r>
              <a:rPr lang="ru-RU" sz="1200" b="1" dirty="0">
                <a:solidFill>
                  <a:srgbClr val="0000CC"/>
                </a:solidFill>
                <a:effectLst/>
                <a:latin typeface="Times New Roman" panose="02020603050405020304" pitchFamily="18" charset="0"/>
                <a:ea typeface="Times New Roman" panose="02020603050405020304" pitchFamily="18" charset="0"/>
              </a:rPr>
              <a:t>Муниципальная программа «Развитие образования»</a:t>
            </a:r>
            <a:endParaRPr lang="ru-RU" sz="1200" dirty="0">
              <a:solidFill>
                <a:srgbClr val="0000CC"/>
              </a:solidFill>
              <a:effectLst/>
              <a:latin typeface="Times New Roman" panose="02020603050405020304" pitchFamily="18" charset="0"/>
              <a:ea typeface="Times New Roman" panose="02020603050405020304" pitchFamily="18" charset="0"/>
            </a:endParaRPr>
          </a:p>
        </p:txBody>
      </p:sp>
      <p:sp>
        <p:nvSpPr>
          <p:cNvPr id="7" name="TextBox 6">
            <a:extLst>
              <a:ext uri="{FF2B5EF4-FFF2-40B4-BE49-F238E27FC236}">
                <a16:creationId xmlns:a16="http://schemas.microsoft.com/office/drawing/2014/main" id="{2616FE9B-6011-00B6-29D1-09917B2AD507}"/>
              </a:ext>
            </a:extLst>
          </p:cNvPr>
          <p:cNvSpPr txBox="1"/>
          <p:nvPr/>
        </p:nvSpPr>
        <p:spPr>
          <a:xfrm>
            <a:off x="2548156" y="654341"/>
            <a:ext cx="6136546" cy="261610"/>
          </a:xfrm>
          <a:prstGeom prst="rect">
            <a:avLst/>
          </a:prstGeom>
          <a:noFill/>
        </p:spPr>
        <p:txBody>
          <a:bodyPr wrap="square">
            <a:spAutoFit/>
          </a:bodyPr>
          <a:lstStyle/>
          <a:p>
            <a:pPr algn="ctr"/>
            <a:r>
              <a:rPr lang="ru-RU" sz="1100" b="1" dirty="0">
                <a:solidFill>
                  <a:srgbClr val="0000CC"/>
                </a:solidFill>
                <a:effectLst/>
                <a:latin typeface="Times New Roman" panose="02020603050405020304" pitchFamily="18" charset="0"/>
                <a:ea typeface="Times New Roman" panose="02020603050405020304" pitchFamily="18" charset="0"/>
              </a:rPr>
              <a:t>Поддержка семей с детьми</a:t>
            </a:r>
            <a:endParaRPr lang="ru-RU" sz="1100" dirty="0">
              <a:solidFill>
                <a:srgbClr val="0000CC"/>
              </a:solidFill>
              <a:effectLst/>
              <a:latin typeface="Times New Roman" panose="02020603050405020304" pitchFamily="18" charset="0"/>
              <a:ea typeface="Times New Roman" panose="02020603050405020304" pitchFamily="18" charset="0"/>
            </a:endParaRPr>
          </a:p>
        </p:txBody>
      </p:sp>
      <p:graphicFrame>
        <p:nvGraphicFramePr>
          <p:cNvPr id="8" name="Таблица 7">
            <a:extLst>
              <a:ext uri="{FF2B5EF4-FFF2-40B4-BE49-F238E27FC236}">
                <a16:creationId xmlns:a16="http://schemas.microsoft.com/office/drawing/2014/main" id="{C18D1A8A-2D4D-6A7E-5CE4-95BB72AD73A5}"/>
              </a:ext>
            </a:extLst>
          </p:cNvPr>
          <p:cNvGraphicFramePr>
            <a:graphicFrameLocks noGrp="1"/>
          </p:cNvGraphicFramePr>
          <p:nvPr>
            <p:extLst>
              <p:ext uri="{D42A27DB-BD31-4B8C-83A1-F6EECF244321}">
                <p14:modId xmlns:p14="http://schemas.microsoft.com/office/powerpoint/2010/main" val="1946513027"/>
              </p:ext>
            </p:extLst>
          </p:nvPr>
        </p:nvGraphicFramePr>
        <p:xfrm>
          <a:off x="169574" y="1094861"/>
          <a:ext cx="11727808" cy="5428175"/>
        </p:xfrm>
        <a:graphic>
          <a:graphicData uri="http://schemas.openxmlformats.org/drawingml/2006/table">
            <a:tbl>
              <a:tblPr firstRow="1" bandRow="1">
                <a:tableStyleId>{E8B1032C-EA38-4F05-BA0D-38AFFFC7BED3}</a:tableStyleId>
              </a:tblPr>
              <a:tblGrid>
                <a:gridCol w="1697372">
                  <a:extLst>
                    <a:ext uri="{9D8B030D-6E8A-4147-A177-3AD203B41FA5}">
                      <a16:colId xmlns:a16="http://schemas.microsoft.com/office/drawing/2014/main" val="4215834913"/>
                    </a:ext>
                  </a:extLst>
                </a:gridCol>
                <a:gridCol w="2542392">
                  <a:extLst>
                    <a:ext uri="{9D8B030D-6E8A-4147-A177-3AD203B41FA5}">
                      <a16:colId xmlns:a16="http://schemas.microsoft.com/office/drawing/2014/main" val="1385891004"/>
                    </a:ext>
                  </a:extLst>
                </a:gridCol>
                <a:gridCol w="1064874">
                  <a:extLst>
                    <a:ext uri="{9D8B030D-6E8A-4147-A177-3AD203B41FA5}">
                      <a16:colId xmlns:a16="http://schemas.microsoft.com/office/drawing/2014/main" val="1069164810"/>
                    </a:ext>
                  </a:extLst>
                </a:gridCol>
                <a:gridCol w="1904301">
                  <a:extLst>
                    <a:ext uri="{9D8B030D-6E8A-4147-A177-3AD203B41FA5}">
                      <a16:colId xmlns:a16="http://schemas.microsoft.com/office/drawing/2014/main" val="298257467"/>
                    </a:ext>
                  </a:extLst>
                </a:gridCol>
                <a:gridCol w="862161">
                  <a:extLst>
                    <a:ext uri="{9D8B030D-6E8A-4147-A177-3AD203B41FA5}">
                      <a16:colId xmlns:a16="http://schemas.microsoft.com/office/drawing/2014/main" val="105360326"/>
                    </a:ext>
                  </a:extLst>
                </a:gridCol>
                <a:gridCol w="928493">
                  <a:extLst>
                    <a:ext uri="{9D8B030D-6E8A-4147-A177-3AD203B41FA5}">
                      <a16:colId xmlns:a16="http://schemas.microsoft.com/office/drawing/2014/main" val="4024945137"/>
                    </a:ext>
                  </a:extLst>
                </a:gridCol>
                <a:gridCol w="816120">
                  <a:extLst>
                    <a:ext uri="{9D8B030D-6E8A-4147-A177-3AD203B41FA5}">
                      <a16:colId xmlns:a16="http://schemas.microsoft.com/office/drawing/2014/main" val="3026493800"/>
                    </a:ext>
                  </a:extLst>
                </a:gridCol>
                <a:gridCol w="956047">
                  <a:extLst>
                    <a:ext uri="{9D8B030D-6E8A-4147-A177-3AD203B41FA5}">
                      <a16:colId xmlns:a16="http://schemas.microsoft.com/office/drawing/2014/main" val="3471719176"/>
                    </a:ext>
                  </a:extLst>
                </a:gridCol>
                <a:gridCol w="956048">
                  <a:extLst>
                    <a:ext uri="{9D8B030D-6E8A-4147-A177-3AD203B41FA5}">
                      <a16:colId xmlns:a16="http://schemas.microsoft.com/office/drawing/2014/main" val="3987389696"/>
                    </a:ext>
                  </a:extLst>
                </a:gridCol>
              </a:tblGrid>
              <a:tr h="253952">
                <a:tc rowSpan="2">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rowSpan="2">
                  <a:txBody>
                    <a:bodyPr/>
                    <a:lstStyle/>
                    <a:p>
                      <a:pPr algn="ctr"/>
                      <a:r>
                        <a:rPr lang="ru-RU" sz="1000" b="0" dirty="0">
                          <a:latin typeface="Times New Roman" panose="02020603050405020304" pitchFamily="18" charset="0"/>
                          <a:cs typeface="Times New Roman" panose="02020603050405020304" pitchFamily="18" charset="0"/>
                        </a:rPr>
                        <a:t>Целевая группа</a:t>
                      </a:r>
                    </a:p>
                  </a:txBody>
                  <a:tcPr>
                    <a:solidFill>
                      <a:srgbClr val="FFFF66"/>
                    </a:solidFill>
                  </a:tcPr>
                </a:tc>
                <a:tc rowSpan="2">
                  <a:txBody>
                    <a:bodyPr/>
                    <a:lstStyle/>
                    <a:p>
                      <a:pPr algn="ctr"/>
                      <a:r>
                        <a:rPr lang="ru-RU" sz="1000" b="0" dirty="0">
                          <a:latin typeface="Times New Roman" panose="02020603050405020304" pitchFamily="18" charset="0"/>
                          <a:cs typeface="Times New Roman" panose="02020603050405020304" pitchFamily="18" charset="0"/>
                        </a:rPr>
                        <a:t>Численность представителей целевой группы</a:t>
                      </a:r>
                    </a:p>
                  </a:txBody>
                  <a:tcPr>
                    <a:solidFill>
                      <a:srgbClr val="FFFF66"/>
                    </a:solidFill>
                  </a:tcPr>
                </a:tc>
                <a:tc rowSpan="2">
                  <a:txBody>
                    <a:bodyPr/>
                    <a:lstStyle/>
                    <a:p>
                      <a:pPr algn="ctr"/>
                      <a:r>
                        <a:rPr lang="ru-RU" sz="1000" b="0" dirty="0">
                          <a:latin typeface="Times New Roman" panose="02020603050405020304" pitchFamily="18" charset="0"/>
                          <a:cs typeface="Times New Roman" panose="02020603050405020304" pitchFamily="18" charset="0"/>
                        </a:rPr>
                        <a:t>Меры поддержки за счет средств бюджета</a:t>
                      </a:r>
                    </a:p>
                  </a:txBody>
                  <a:tcPr>
                    <a:solidFill>
                      <a:srgbClr val="FFFF66"/>
                    </a:solidFill>
                  </a:tcPr>
                </a:tc>
                <a:tc gridSpan="5">
                  <a:txBody>
                    <a:bodyPr/>
                    <a:lstStyle/>
                    <a:p>
                      <a:r>
                        <a:rPr lang="ru-RU" sz="1000" b="0" dirty="0">
                          <a:latin typeface="Times New Roman" panose="02020603050405020304" pitchFamily="18" charset="0"/>
                          <a:cs typeface="Times New Roman" panose="02020603050405020304" pitchFamily="18" charset="0"/>
                        </a:rPr>
                        <a:t>Объем расходов на поддержку, рублей</a:t>
                      </a:r>
                      <a:endParaRPr lang="ru-RU" sz="1000" b="0" dirty="0"/>
                    </a:p>
                  </a:txBody>
                  <a:tcPr>
                    <a:solidFill>
                      <a:srgbClr val="FFFF66"/>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135197561"/>
                  </a:ext>
                </a:extLst>
              </a:tr>
              <a:tr h="370840">
                <a:tc vMerge="1">
                  <a:txBody>
                    <a:bodyPr/>
                    <a:lstStyle/>
                    <a:p>
                      <a:endParaRPr lang="ru-RU"/>
                    </a:p>
                  </a:txBody>
                  <a:tcPr/>
                </a:tc>
                <a:tc vMerge="1">
                  <a:txBody>
                    <a:bodyPr/>
                    <a:lstStyle/>
                    <a:p>
                      <a:endParaRPr lang="ru-RU" dirty="0"/>
                    </a:p>
                  </a:txBody>
                  <a:tcPr>
                    <a:solidFill>
                      <a:srgbClr val="FFFF66"/>
                    </a:solidFill>
                  </a:tcPr>
                </a:tc>
                <a:tc vMerge="1">
                  <a:txBody>
                    <a:bodyPr/>
                    <a:lstStyle/>
                    <a:p>
                      <a:endParaRPr lang="ru-RU"/>
                    </a:p>
                  </a:txBody>
                  <a:tcPr/>
                </a:tc>
                <a:tc vMerge="1">
                  <a:txBody>
                    <a:bodyPr/>
                    <a:lstStyle/>
                    <a:p>
                      <a:endParaRPr lang="ru-RU"/>
                    </a:p>
                  </a:txBody>
                  <a:tcPr/>
                </a:tc>
                <a:tc>
                  <a:txBody>
                    <a:bodyPr/>
                    <a:lstStyle/>
                    <a:p>
                      <a:pPr algn="ctr"/>
                      <a:r>
                        <a:rPr lang="ru-RU" sz="1000" b="0" dirty="0">
                          <a:latin typeface="Times New Roman" panose="02020603050405020304" pitchFamily="18" charset="0"/>
                          <a:cs typeface="Times New Roman" panose="02020603050405020304" pitchFamily="18" charset="0"/>
                        </a:rPr>
                        <a:t>2021 год (факт)</a:t>
                      </a: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2022 год (оценка)</a:t>
                      </a: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2023 год (план)</a:t>
                      </a: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2024г (прогноз)</a:t>
                      </a: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2025г (прогноз)</a:t>
                      </a:r>
                    </a:p>
                  </a:txBody>
                  <a:tcPr>
                    <a:solidFill>
                      <a:srgbClr val="FFFF66"/>
                    </a:solidFill>
                  </a:tcPr>
                </a:tc>
                <a:extLst>
                  <a:ext uri="{0D108BD9-81ED-4DB2-BD59-A6C34878D82A}">
                    <a16:rowId xmlns:a16="http://schemas.microsoft.com/office/drawing/2014/main" val="4143262530"/>
                  </a:ext>
                </a:extLst>
              </a:tr>
              <a:tr h="251516">
                <a:tc gridSpan="9">
                  <a:txBody>
                    <a:bodyPr/>
                    <a:lstStyle/>
                    <a:p>
                      <a:pPr algn="ctr"/>
                      <a:r>
                        <a:rPr lang="ru-RU" sz="1000" b="1" i="1" dirty="0">
                          <a:solidFill>
                            <a:srgbClr val="7030A0"/>
                          </a:solidFill>
                          <a:latin typeface="Times New Roman" panose="02020603050405020304" pitchFamily="18" charset="0"/>
                          <a:cs typeface="Times New Roman" panose="02020603050405020304" pitchFamily="18" charset="0"/>
                        </a:rPr>
                        <a:t>Подпрограмма «Развитие системы дошкольного образования»</a:t>
                      </a:r>
                    </a:p>
                  </a:txBody>
                  <a:tcPr>
                    <a:solidFill>
                      <a:srgbClr val="FFFF66"/>
                    </a:solidFill>
                  </a:tcPr>
                </a:tc>
                <a:tc hMerge="1">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hMerge="1">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hMerge="1">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hMerge="1">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hMerge="1">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hMerge="1">
                  <a:txBody>
                    <a:bodyPr/>
                    <a:lstStyle/>
                    <a:p>
                      <a:endParaRPr lang="ru-RU"/>
                    </a:p>
                  </a:txBody>
                  <a:tcPr/>
                </a:tc>
                <a:tc hMerge="1">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hMerge="1">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extLst>
                  <a:ext uri="{0D108BD9-81ED-4DB2-BD59-A6C34878D82A}">
                    <a16:rowId xmlns:a16="http://schemas.microsoft.com/office/drawing/2014/main" val="3192202991"/>
                  </a:ext>
                </a:extLst>
              </a:tr>
              <a:tr h="598262">
                <a:tc>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b="0" dirty="0">
                          <a:latin typeface="Times New Roman" panose="02020603050405020304" pitchFamily="18" charset="0"/>
                          <a:cs typeface="Times New Roman" panose="02020603050405020304" pitchFamily="18" charset="0"/>
                        </a:rPr>
                        <a:t>Один родитель(законных представителей), внесший родительскую плату за содержание ребенка(присмотр и уход за ребенком) в образовательном учреждении</a:t>
                      </a:r>
                    </a:p>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a:txBody>
                    <a:bodyPr/>
                    <a:lstStyle/>
                    <a:p>
                      <a:pPr algn="ctr"/>
                      <a:r>
                        <a:rPr lang="ru-RU" sz="1000" dirty="0">
                          <a:latin typeface="Times New Roman" panose="02020603050405020304" pitchFamily="18" charset="0"/>
                          <a:cs typeface="Times New Roman" panose="02020603050405020304" pitchFamily="18" charset="0"/>
                        </a:rPr>
                        <a:t>323</a:t>
                      </a: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Компенсация части платы, взимаемой с родителей (законных представителей) за присмотр и уход за детьми, осваивающими образовательные программы дошкольного образования</a:t>
                      </a: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2037676</a:t>
                      </a:r>
                    </a:p>
                  </a:txBody>
                  <a:tcPr anchor="ctr">
                    <a:solidFill>
                      <a:srgbClr val="FFFF66"/>
                    </a:solidFill>
                  </a:tcPr>
                </a:tc>
                <a:tc>
                  <a:txBody>
                    <a:bodyPr/>
                    <a:lstStyle/>
                    <a:p>
                      <a:pPr algn="l" fontAlgn="b"/>
                      <a:r>
                        <a:rPr lang="ru-RU" sz="1000" b="0" i="0" u="none" strike="noStrike" dirty="0">
                          <a:solidFill>
                            <a:srgbClr val="000000"/>
                          </a:solidFill>
                          <a:effectLst/>
                          <a:latin typeface="Times New Roman" panose="02020603050405020304" pitchFamily="18" charset="0"/>
                        </a:rPr>
                        <a:t>1799819,99</a:t>
                      </a:r>
                    </a:p>
                  </a:txBody>
                  <a:tcPr marL="9525" marR="9525" marT="9525" marB="0" anchor="ct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2451773</a:t>
                      </a:r>
                    </a:p>
                  </a:txBody>
                  <a:tcPr anchor="ct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2549909</a:t>
                      </a:r>
                    </a:p>
                  </a:txBody>
                  <a:tcPr anchor="ct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2651261</a:t>
                      </a:r>
                    </a:p>
                  </a:txBody>
                  <a:tcPr anchor="ctr">
                    <a:solidFill>
                      <a:srgbClr val="FFFF66"/>
                    </a:solidFill>
                  </a:tcPr>
                </a:tc>
                <a:extLst>
                  <a:ext uri="{0D108BD9-81ED-4DB2-BD59-A6C34878D82A}">
                    <a16:rowId xmlns:a16="http://schemas.microsoft.com/office/drawing/2014/main" val="3816421810"/>
                  </a:ext>
                </a:extLst>
              </a:tr>
              <a:tr h="284667">
                <a:tc gridSpan="9">
                  <a:txBody>
                    <a:bodyPr/>
                    <a:lstStyle/>
                    <a:p>
                      <a:pPr algn="ctr"/>
                      <a:r>
                        <a:rPr lang="ru-RU" sz="1000" b="1" i="1" dirty="0">
                          <a:solidFill>
                            <a:srgbClr val="7030A0"/>
                          </a:solidFill>
                          <a:latin typeface="Times New Roman" panose="02020603050405020304" pitchFamily="18" charset="0"/>
                          <a:cs typeface="Times New Roman" panose="02020603050405020304" pitchFamily="18" charset="0"/>
                        </a:rPr>
                        <a:t>Подпрограмма «Школьное питание»</a:t>
                      </a:r>
                    </a:p>
                  </a:txBody>
                  <a:tcPr>
                    <a:solidFill>
                      <a:srgbClr val="FFFF66"/>
                    </a:solidFill>
                  </a:tcPr>
                </a:tc>
                <a:tc hMerge="1">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hMerge="1">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hMerge="1">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hMerge="1">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hMerge="1">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hMerge="1">
                  <a:txBody>
                    <a:bodyPr/>
                    <a:lstStyle/>
                    <a:p>
                      <a:endParaRPr lang="ru-RU"/>
                    </a:p>
                  </a:txBody>
                  <a:tcPr/>
                </a:tc>
                <a:tc hMerge="1">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hMerge="1">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extLst>
                  <a:ext uri="{0D108BD9-81ED-4DB2-BD59-A6C34878D82A}">
                    <a16:rowId xmlns:a16="http://schemas.microsoft.com/office/drawing/2014/main" val="3025846410"/>
                  </a:ext>
                </a:extLst>
              </a:tr>
              <a:tr h="370840">
                <a:tc rowSpan="3">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Обучающиеся в 1-4 классах включительно в муниципальных общеобразовательных учреждениях</a:t>
                      </a: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578</a:t>
                      </a: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Бесплатное питание один раз в день в период учебного процесса в сумме 70,0 руб.</a:t>
                      </a:r>
                    </a:p>
                  </a:txBody>
                  <a:tcPr>
                    <a:solidFill>
                      <a:srgbClr val="FFFF66"/>
                    </a:solidFill>
                  </a:tcPr>
                </a:tc>
                <a:tc rowSpan="2">
                  <a:txBody>
                    <a:bodyPr/>
                    <a:lstStyle/>
                    <a:p>
                      <a:pPr algn="ctr"/>
                      <a:r>
                        <a:rPr lang="ru-RU" sz="1000" b="0" dirty="0">
                          <a:latin typeface="Times New Roman" panose="02020603050405020304" pitchFamily="18" charset="0"/>
                          <a:cs typeface="Times New Roman" panose="02020603050405020304" pitchFamily="18" charset="0"/>
                        </a:rPr>
                        <a:t>5229716</a:t>
                      </a:r>
                    </a:p>
                  </a:txBody>
                  <a:tcPr anchor="ctr">
                    <a:solidFill>
                      <a:srgbClr val="FFFF66"/>
                    </a:solidFill>
                  </a:tcPr>
                </a:tc>
                <a:tc rowSpan="2">
                  <a:txBody>
                    <a:bodyPr/>
                    <a:lstStyle/>
                    <a:p>
                      <a:pPr algn="ctr"/>
                      <a:r>
                        <a:rPr lang="ru-RU" sz="1000" b="0" dirty="0">
                          <a:latin typeface="Times New Roman" panose="02020603050405020304" pitchFamily="18" charset="0"/>
                          <a:cs typeface="Times New Roman" panose="02020603050405020304" pitchFamily="18" charset="0"/>
                        </a:rPr>
                        <a:t>7211400</a:t>
                      </a:r>
                    </a:p>
                  </a:txBody>
                  <a:tcPr anchor="ctr">
                    <a:solidFill>
                      <a:srgbClr val="FFFF66"/>
                    </a:solidFill>
                  </a:tcPr>
                </a:tc>
                <a:tc rowSpan="2">
                  <a:txBody>
                    <a:bodyPr/>
                    <a:lstStyle/>
                    <a:p>
                      <a:pPr algn="ctr"/>
                      <a:r>
                        <a:rPr lang="ru-RU" sz="1000" b="0">
                          <a:latin typeface="Times New Roman" panose="02020603050405020304" pitchFamily="18" charset="0"/>
                          <a:cs typeface="Times New Roman" panose="02020603050405020304" pitchFamily="18" charset="0"/>
                        </a:rPr>
                        <a:t>9349150</a:t>
                      </a:r>
                      <a:endParaRPr lang="ru-RU" sz="1000" b="0" dirty="0">
                        <a:latin typeface="Times New Roman" panose="02020603050405020304" pitchFamily="18" charset="0"/>
                        <a:cs typeface="Times New Roman" panose="02020603050405020304" pitchFamily="18" charset="0"/>
                      </a:endParaRPr>
                    </a:p>
                  </a:txBody>
                  <a:tcPr anchor="ctr">
                    <a:solidFill>
                      <a:srgbClr val="FFFF66"/>
                    </a:solidFill>
                  </a:tcPr>
                </a:tc>
                <a:tc rowSpan="2">
                  <a:txBody>
                    <a:bodyPr/>
                    <a:lstStyle/>
                    <a:p>
                      <a:pPr algn="ctr"/>
                      <a:r>
                        <a:rPr lang="ru-RU" sz="1000" b="0" dirty="0">
                          <a:latin typeface="Times New Roman" panose="02020603050405020304" pitchFamily="18" charset="0"/>
                          <a:cs typeface="Times New Roman" panose="02020603050405020304" pitchFamily="18" charset="0"/>
                        </a:rPr>
                        <a:t>9349150</a:t>
                      </a:r>
                    </a:p>
                  </a:txBody>
                  <a:tcPr anchor="ctr">
                    <a:solidFill>
                      <a:srgbClr val="FFFF66"/>
                    </a:solidFill>
                  </a:tcPr>
                </a:tc>
                <a:tc rowSpan="2">
                  <a:txBody>
                    <a:bodyPr/>
                    <a:lstStyle/>
                    <a:p>
                      <a:pPr algn="ctr"/>
                      <a:r>
                        <a:rPr lang="ru-RU" sz="1000" b="0" dirty="0">
                          <a:latin typeface="Times New Roman" panose="02020603050405020304" pitchFamily="18" charset="0"/>
                          <a:cs typeface="Times New Roman" panose="02020603050405020304" pitchFamily="18" charset="0"/>
                        </a:rPr>
                        <a:t>9508100</a:t>
                      </a:r>
                    </a:p>
                  </a:txBody>
                  <a:tcPr anchor="ctr">
                    <a:solidFill>
                      <a:srgbClr val="FFFF66"/>
                    </a:solidFill>
                  </a:tcPr>
                </a:tc>
                <a:extLst>
                  <a:ext uri="{0D108BD9-81ED-4DB2-BD59-A6C34878D82A}">
                    <a16:rowId xmlns:a16="http://schemas.microsoft.com/office/drawing/2014/main" val="522197189"/>
                  </a:ext>
                </a:extLst>
              </a:tr>
              <a:tr h="370840">
                <a:tc vMerge="1">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Обучающиеся в 1-11 классах (включительно) дети-инвалиды и дети с ограниченными возможностями</a:t>
                      </a: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58</a:t>
                      </a: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Бесплатное питание (горячее питание) в период учебного процесса на сумму 125,0 руб.</a:t>
                      </a:r>
                    </a:p>
                  </a:txBody>
                  <a:tcPr>
                    <a:solidFill>
                      <a:srgbClr val="FFFF66"/>
                    </a:solidFill>
                  </a:tcPr>
                </a:tc>
                <a:tc vMerge="1">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vMerge="1">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vMerge="1">
                  <a:txBody>
                    <a:bodyPr/>
                    <a:lstStyle/>
                    <a:p>
                      <a:endParaRPr lang="ru-RU"/>
                    </a:p>
                  </a:txBody>
                  <a:tcPr/>
                </a:tc>
                <a:tc vMerge="1">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vMerge="1">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extLst>
                  <a:ext uri="{0D108BD9-81ED-4DB2-BD59-A6C34878D82A}">
                    <a16:rowId xmlns:a16="http://schemas.microsoft.com/office/drawing/2014/main" val="1835658762"/>
                  </a:ext>
                </a:extLst>
              </a:tr>
              <a:tr h="370840">
                <a:tc vMerge="1">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Обучающиеся в 5-11классах из многодетных семей; из семей, имеющих среднедушевой доход ниже величины прожиточного минимума, установленной в Приморском крае; из семей, находящихся в социально – опасном положении; из числа детей – сирот и детей, оставшихся без попечения родителей, за исключением детей, находящихся на полном государственном обеспечении</a:t>
                      </a: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366</a:t>
                      </a:r>
                    </a:p>
                  </a:txBody>
                  <a:tcPr>
                    <a:solidFill>
                      <a:srgbClr val="FFFF6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Бесплатное питание один раз в день в период учебного процесса на сумму 70,0 руб.</a:t>
                      </a: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5376913</a:t>
                      </a: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5255300</a:t>
                      </a:r>
                    </a:p>
                  </a:txBody>
                  <a:tcPr>
                    <a:solidFill>
                      <a:srgbClr val="FFFF66"/>
                    </a:solidFill>
                  </a:tcPr>
                </a:tc>
                <a:tc>
                  <a:txBody>
                    <a:bodyPr/>
                    <a:lstStyle/>
                    <a:p>
                      <a:pPr algn="ctr"/>
                      <a:r>
                        <a:rPr lang="ru-RU" sz="1000" b="0">
                          <a:latin typeface="Times New Roman" panose="02020603050405020304" pitchFamily="18" charset="0"/>
                          <a:cs typeface="Times New Roman" panose="02020603050405020304" pitchFamily="18" charset="0"/>
                        </a:rPr>
                        <a:t>6717550</a:t>
                      </a: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6717550</a:t>
                      </a: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6717550</a:t>
                      </a:r>
                    </a:p>
                  </a:txBody>
                  <a:tcPr>
                    <a:solidFill>
                      <a:srgbClr val="FFFF66"/>
                    </a:solidFill>
                  </a:tcPr>
                </a:tc>
                <a:extLst>
                  <a:ext uri="{0D108BD9-81ED-4DB2-BD59-A6C34878D82A}">
                    <a16:rowId xmlns:a16="http://schemas.microsoft.com/office/drawing/2014/main" val="2518261911"/>
                  </a:ext>
                </a:extLst>
              </a:tr>
              <a:tr h="370840">
                <a:tc>
                  <a:txBody>
                    <a:bodyPr/>
                    <a:lstStyle/>
                    <a:p>
                      <a:pPr algn="ctr"/>
                      <a:r>
                        <a:rPr lang="ru-RU" sz="1000" b="1" dirty="0">
                          <a:latin typeface="Times New Roman" panose="02020603050405020304" pitchFamily="18" charset="0"/>
                          <a:cs typeface="Times New Roman" panose="02020603050405020304" pitchFamily="18" charset="0"/>
                        </a:rPr>
                        <a:t>Всего</a:t>
                      </a:r>
                    </a:p>
                  </a:txBody>
                  <a:tcPr>
                    <a:solidFill>
                      <a:srgbClr val="FFFF66"/>
                    </a:solidFill>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solidFill>
                      <a:srgbClr val="FFFF66"/>
                    </a:solidFill>
                  </a:tcPr>
                </a:tc>
                <a:tc>
                  <a:txBody>
                    <a:bodyPr/>
                    <a:lstStyle/>
                    <a:p>
                      <a:pPr algn="ctr"/>
                      <a:r>
                        <a:rPr lang="ru-RU" sz="1000" b="1" dirty="0">
                          <a:latin typeface="Times New Roman" panose="02020603050405020304" pitchFamily="18" charset="0"/>
                          <a:cs typeface="Times New Roman" panose="02020603050405020304" pitchFamily="18" charset="0"/>
                        </a:rPr>
                        <a:t>1325</a:t>
                      </a:r>
                    </a:p>
                  </a:txBody>
                  <a:tcPr>
                    <a:solidFill>
                      <a:srgbClr val="FFFF6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txBody>
                  <a:tcPr>
                    <a:solidFill>
                      <a:srgbClr val="FFFF66"/>
                    </a:solidFill>
                  </a:tcPr>
                </a:tc>
                <a:tc>
                  <a:txBody>
                    <a:bodyPr/>
                    <a:lstStyle/>
                    <a:p>
                      <a:pPr algn="ctr"/>
                      <a:r>
                        <a:rPr lang="ru-RU" sz="1000" b="1" dirty="0">
                          <a:latin typeface="Times New Roman" panose="02020603050405020304" pitchFamily="18" charset="0"/>
                          <a:cs typeface="Times New Roman" panose="02020603050405020304" pitchFamily="18" charset="0"/>
                        </a:rPr>
                        <a:t>12644305</a:t>
                      </a:r>
                    </a:p>
                  </a:txBody>
                  <a:tcPr>
                    <a:solidFill>
                      <a:srgbClr val="FFFF66"/>
                    </a:solidFill>
                  </a:tcPr>
                </a:tc>
                <a:tc>
                  <a:txBody>
                    <a:bodyPr/>
                    <a:lstStyle/>
                    <a:p>
                      <a:pPr algn="ctr"/>
                      <a:r>
                        <a:rPr lang="ru-RU" sz="1000" b="1" dirty="0">
                          <a:latin typeface="Times New Roman" panose="02020603050405020304" pitchFamily="18" charset="0"/>
                          <a:cs typeface="Times New Roman" panose="02020603050405020304" pitchFamily="18" charset="0"/>
                        </a:rPr>
                        <a:t>14266519,99</a:t>
                      </a:r>
                    </a:p>
                  </a:txBody>
                  <a:tcPr>
                    <a:solidFill>
                      <a:srgbClr val="FFFF66"/>
                    </a:solidFill>
                  </a:tcPr>
                </a:tc>
                <a:tc>
                  <a:txBody>
                    <a:bodyPr/>
                    <a:lstStyle/>
                    <a:p>
                      <a:pPr algn="ctr"/>
                      <a:r>
                        <a:rPr lang="ru-RU" sz="1000" b="1" dirty="0">
                          <a:latin typeface="Times New Roman" panose="02020603050405020304" pitchFamily="18" charset="0"/>
                          <a:cs typeface="Times New Roman" panose="02020603050405020304" pitchFamily="18" charset="0"/>
                        </a:rPr>
                        <a:t>18518473</a:t>
                      </a:r>
                    </a:p>
                  </a:txBody>
                  <a:tcPr>
                    <a:solidFill>
                      <a:srgbClr val="FFFF66"/>
                    </a:solidFill>
                  </a:tcPr>
                </a:tc>
                <a:tc>
                  <a:txBody>
                    <a:bodyPr/>
                    <a:lstStyle/>
                    <a:p>
                      <a:pPr algn="ctr"/>
                      <a:r>
                        <a:rPr lang="ru-RU" sz="1000" b="1" dirty="0">
                          <a:latin typeface="Times New Roman" panose="02020603050405020304" pitchFamily="18" charset="0"/>
                          <a:cs typeface="Times New Roman" panose="02020603050405020304" pitchFamily="18" charset="0"/>
                        </a:rPr>
                        <a:t>18616609</a:t>
                      </a:r>
                    </a:p>
                  </a:txBody>
                  <a:tcPr>
                    <a:solidFill>
                      <a:srgbClr val="FFFF66"/>
                    </a:solidFill>
                  </a:tcPr>
                </a:tc>
                <a:tc>
                  <a:txBody>
                    <a:bodyPr/>
                    <a:lstStyle/>
                    <a:p>
                      <a:pPr algn="ctr"/>
                      <a:r>
                        <a:rPr lang="ru-RU" sz="1000" b="1" dirty="0">
                          <a:latin typeface="Times New Roman" panose="02020603050405020304" pitchFamily="18" charset="0"/>
                          <a:cs typeface="Times New Roman" panose="02020603050405020304" pitchFamily="18" charset="0"/>
                        </a:rPr>
                        <a:t>18876911</a:t>
                      </a:r>
                    </a:p>
                  </a:txBody>
                  <a:tcPr>
                    <a:solidFill>
                      <a:srgbClr val="FFFF66"/>
                    </a:solidFill>
                  </a:tcPr>
                </a:tc>
                <a:extLst>
                  <a:ext uri="{0D108BD9-81ED-4DB2-BD59-A6C34878D82A}">
                    <a16:rowId xmlns:a16="http://schemas.microsoft.com/office/drawing/2014/main" val="358348652"/>
                  </a:ext>
                </a:extLst>
              </a:tr>
            </a:tbl>
          </a:graphicData>
        </a:graphic>
      </p:graphicFrame>
      <p:pic>
        <p:nvPicPr>
          <p:cNvPr id="10" name="Рисунок 9" descr="Изображение выглядит как текст&#10;&#10;Автоматически созданное описание">
            <a:extLst>
              <a:ext uri="{FF2B5EF4-FFF2-40B4-BE49-F238E27FC236}">
                <a16:creationId xmlns:a16="http://schemas.microsoft.com/office/drawing/2014/main" id="{730B7C37-D1C9-8675-4F5E-21277BE29CFE}"/>
              </a:ext>
            </a:extLst>
          </p:cNvPr>
          <p:cNvPicPr>
            <a:picLocks noChangeAspect="1"/>
          </p:cNvPicPr>
          <p:nvPr/>
        </p:nvPicPr>
        <p:blipFill>
          <a:blip r:embed="rId3"/>
          <a:stretch>
            <a:fillRect/>
          </a:stretch>
        </p:blipFill>
        <p:spPr>
          <a:xfrm>
            <a:off x="234892" y="2035980"/>
            <a:ext cx="1602297" cy="1084726"/>
          </a:xfrm>
          <a:prstGeom prst="rect">
            <a:avLst/>
          </a:prstGeom>
        </p:spPr>
      </p:pic>
      <p:pic>
        <p:nvPicPr>
          <p:cNvPr id="12" name="Рисунок 11">
            <a:extLst>
              <a:ext uri="{FF2B5EF4-FFF2-40B4-BE49-F238E27FC236}">
                <a16:creationId xmlns:a16="http://schemas.microsoft.com/office/drawing/2014/main" id="{31E92FC8-AAAB-7F59-CA97-59B73DAED6CE}"/>
              </a:ext>
            </a:extLst>
          </p:cNvPr>
          <p:cNvPicPr>
            <a:picLocks noChangeAspect="1"/>
          </p:cNvPicPr>
          <p:nvPr/>
        </p:nvPicPr>
        <p:blipFill>
          <a:blip r:embed="rId4"/>
          <a:stretch>
            <a:fillRect/>
          </a:stretch>
        </p:blipFill>
        <p:spPr>
          <a:xfrm>
            <a:off x="357430" y="4116354"/>
            <a:ext cx="1357219" cy="1068810"/>
          </a:xfrm>
          <a:prstGeom prst="rect">
            <a:avLst/>
          </a:prstGeom>
        </p:spPr>
      </p:pic>
    </p:spTree>
    <p:extLst>
      <p:ext uri="{BB962C8B-B14F-4D97-AF65-F5344CB8AC3E}">
        <p14:creationId xmlns:p14="http://schemas.microsoft.com/office/powerpoint/2010/main" val="298685633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3106656E-533A-A2C5-5267-9307CE634E5F}"/>
              </a:ext>
            </a:extLst>
          </p:cNvPr>
          <p:cNvPicPr>
            <a:picLocks noChangeAspect="1"/>
          </p:cNvPicPr>
          <p:nvPr/>
        </p:nvPicPr>
        <p:blipFill>
          <a:blip r:embed="rId2"/>
          <a:stretch>
            <a:fillRect/>
          </a:stretch>
        </p:blipFill>
        <p:spPr>
          <a:xfrm>
            <a:off x="18287" y="0"/>
            <a:ext cx="12155425" cy="6858000"/>
          </a:xfrm>
          <a:prstGeom prst="rect">
            <a:avLst/>
          </a:prstGeom>
        </p:spPr>
      </p:pic>
      <p:sp>
        <p:nvSpPr>
          <p:cNvPr id="4" name="TextBox 3">
            <a:extLst>
              <a:ext uri="{FF2B5EF4-FFF2-40B4-BE49-F238E27FC236}">
                <a16:creationId xmlns:a16="http://schemas.microsoft.com/office/drawing/2014/main" id="{1F2D9173-8E76-E7A2-9280-1AFDA22297DA}"/>
              </a:ext>
            </a:extLst>
          </p:cNvPr>
          <p:cNvSpPr txBox="1"/>
          <p:nvPr/>
        </p:nvSpPr>
        <p:spPr>
          <a:xfrm>
            <a:off x="2850160" y="234621"/>
            <a:ext cx="6136546" cy="461665"/>
          </a:xfrm>
          <a:prstGeom prst="rect">
            <a:avLst/>
          </a:prstGeom>
          <a:noFill/>
        </p:spPr>
        <p:txBody>
          <a:bodyPr wrap="square">
            <a:spAutoFit/>
          </a:bodyPr>
          <a:lstStyle/>
          <a:p>
            <a:pPr algn="ctr"/>
            <a:r>
              <a:rPr lang="ru-RU" sz="1200" b="1" dirty="0">
                <a:solidFill>
                  <a:srgbClr val="0000CC"/>
                </a:solidFill>
                <a:effectLst/>
                <a:latin typeface="Times New Roman" panose="02020603050405020304" pitchFamily="18" charset="0"/>
                <a:ea typeface="Times New Roman" panose="02020603050405020304" pitchFamily="18" charset="0"/>
              </a:rPr>
              <a:t>Сведения о расходах с учетом интересов целевых групп на 2023-2025годы </a:t>
            </a:r>
          </a:p>
          <a:p>
            <a:pPr algn="ctr"/>
            <a:r>
              <a:rPr lang="ru-RU" sz="1200" b="1" dirty="0">
                <a:solidFill>
                  <a:srgbClr val="0000CC"/>
                </a:solidFill>
                <a:effectLst/>
                <a:latin typeface="Times New Roman" panose="02020603050405020304" pitchFamily="18" charset="0"/>
                <a:ea typeface="Times New Roman" panose="02020603050405020304" pitchFamily="18" charset="0"/>
              </a:rPr>
              <a:t>Муниципальная программа «Развитие образования»</a:t>
            </a:r>
            <a:endParaRPr lang="ru-RU" sz="1200" dirty="0">
              <a:solidFill>
                <a:srgbClr val="0000CC"/>
              </a:solidFill>
              <a:effectLst/>
              <a:latin typeface="Times New Roman" panose="02020603050405020304" pitchFamily="18" charset="0"/>
              <a:ea typeface="Times New Roman" panose="02020603050405020304" pitchFamily="18" charset="0"/>
            </a:endParaRPr>
          </a:p>
        </p:txBody>
      </p:sp>
      <p:sp>
        <p:nvSpPr>
          <p:cNvPr id="6" name="TextBox 5">
            <a:extLst>
              <a:ext uri="{FF2B5EF4-FFF2-40B4-BE49-F238E27FC236}">
                <a16:creationId xmlns:a16="http://schemas.microsoft.com/office/drawing/2014/main" id="{162D75D6-6EB0-7BB1-BA26-8BB2760F2418}"/>
              </a:ext>
            </a:extLst>
          </p:cNvPr>
          <p:cNvSpPr txBox="1"/>
          <p:nvPr/>
        </p:nvSpPr>
        <p:spPr>
          <a:xfrm>
            <a:off x="2850160" y="669297"/>
            <a:ext cx="6136546" cy="261610"/>
          </a:xfrm>
          <a:prstGeom prst="rect">
            <a:avLst/>
          </a:prstGeom>
          <a:noFill/>
        </p:spPr>
        <p:txBody>
          <a:bodyPr wrap="square">
            <a:spAutoFit/>
          </a:bodyPr>
          <a:lstStyle/>
          <a:p>
            <a:pPr algn="ctr"/>
            <a:r>
              <a:rPr lang="ru-RU" sz="1100" b="1" dirty="0">
                <a:solidFill>
                  <a:srgbClr val="7030A0"/>
                </a:solidFill>
                <a:effectLst/>
                <a:latin typeface="Times New Roman" panose="02020603050405020304" pitchFamily="18" charset="0"/>
                <a:ea typeface="Times New Roman" panose="02020603050405020304" pitchFamily="18" charset="0"/>
              </a:rPr>
              <a:t>Социальная поддержка педагогических кадров</a:t>
            </a:r>
            <a:endParaRPr lang="ru-RU" sz="1100" dirty="0">
              <a:solidFill>
                <a:srgbClr val="7030A0"/>
              </a:solidFill>
              <a:effectLst/>
              <a:latin typeface="Times New Roman" panose="02020603050405020304" pitchFamily="18" charset="0"/>
              <a:ea typeface="Times New Roman" panose="02020603050405020304" pitchFamily="18" charset="0"/>
            </a:endParaRPr>
          </a:p>
        </p:txBody>
      </p:sp>
      <p:graphicFrame>
        <p:nvGraphicFramePr>
          <p:cNvPr id="7" name="Таблица 6">
            <a:extLst>
              <a:ext uri="{FF2B5EF4-FFF2-40B4-BE49-F238E27FC236}">
                <a16:creationId xmlns:a16="http://schemas.microsoft.com/office/drawing/2014/main" id="{332AD6B8-6093-CE1F-6EEF-4E21A272A1C8}"/>
              </a:ext>
            </a:extLst>
          </p:cNvPr>
          <p:cNvGraphicFramePr>
            <a:graphicFrameLocks noGrp="1"/>
          </p:cNvGraphicFramePr>
          <p:nvPr>
            <p:extLst>
              <p:ext uri="{D42A27DB-BD31-4B8C-83A1-F6EECF244321}">
                <p14:modId xmlns:p14="http://schemas.microsoft.com/office/powerpoint/2010/main" val="2323043912"/>
              </p:ext>
            </p:extLst>
          </p:nvPr>
        </p:nvGraphicFramePr>
        <p:xfrm>
          <a:off x="232095" y="930907"/>
          <a:ext cx="11727808" cy="1903949"/>
        </p:xfrm>
        <a:graphic>
          <a:graphicData uri="http://schemas.openxmlformats.org/drawingml/2006/table">
            <a:tbl>
              <a:tblPr firstRow="1" bandRow="1">
                <a:tableStyleId>{E8B1032C-EA38-4F05-BA0D-38AFFFC7BED3}</a:tableStyleId>
              </a:tblPr>
              <a:tblGrid>
                <a:gridCol w="1706432">
                  <a:extLst>
                    <a:ext uri="{9D8B030D-6E8A-4147-A177-3AD203B41FA5}">
                      <a16:colId xmlns:a16="http://schemas.microsoft.com/office/drawing/2014/main" val="4215834913"/>
                    </a:ext>
                  </a:extLst>
                </a:gridCol>
                <a:gridCol w="1878463">
                  <a:extLst>
                    <a:ext uri="{9D8B030D-6E8A-4147-A177-3AD203B41FA5}">
                      <a16:colId xmlns:a16="http://schemas.microsoft.com/office/drawing/2014/main" val="1385891004"/>
                    </a:ext>
                  </a:extLst>
                </a:gridCol>
                <a:gridCol w="1208015">
                  <a:extLst>
                    <a:ext uri="{9D8B030D-6E8A-4147-A177-3AD203B41FA5}">
                      <a16:colId xmlns:a16="http://schemas.microsoft.com/office/drawing/2014/main" val="1069164810"/>
                    </a:ext>
                  </a:extLst>
                </a:gridCol>
                <a:gridCol w="2262762">
                  <a:extLst>
                    <a:ext uri="{9D8B030D-6E8A-4147-A177-3AD203B41FA5}">
                      <a16:colId xmlns:a16="http://schemas.microsoft.com/office/drawing/2014/main" val="298257467"/>
                    </a:ext>
                  </a:extLst>
                </a:gridCol>
                <a:gridCol w="886968">
                  <a:extLst>
                    <a:ext uri="{9D8B030D-6E8A-4147-A177-3AD203B41FA5}">
                      <a16:colId xmlns:a16="http://schemas.microsoft.com/office/drawing/2014/main" val="105360326"/>
                    </a:ext>
                  </a:extLst>
                </a:gridCol>
                <a:gridCol w="859536">
                  <a:extLst>
                    <a:ext uri="{9D8B030D-6E8A-4147-A177-3AD203B41FA5}">
                      <a16:colId xmlns:a16="http://schemas.microsoft.com/office/drawing/2014/main" val="4024945137"/>
                    </a:ext>
                  </a:extLst>
                </a:gridCol>
                <a:gridCol w="975211">
                  <a:extLst>
                    <a:ext uri="{9D8B030D-6E8A-4147-A177-3AD203B41FA5}">
                      <a16:colId xmlns:a16="http://schemas.microsoft.com/office/drawing/2014/main" val="3266565269"/>
                    </a:ext>
                  </a:extLst>
                </a:gridCol>
                <a:gridCol w="975210">
                  <a:extLst>
                    <a:ext uri="{9D8B030D-6E8A-4147-A177-3AD203B41FA5}">
                      <a16:colId xmlns:a16="http://schemas.microsoft.com/office/drawing/2014/main" val="3171639885"/>
                    </a:ext>
                  </a:extLst>
                </a:gridCol>
                <a:gridCol w="975211">
                  <a:extLst>
                    <a:ext uri="{9D8B030D-6E8A-4147-A177-3AD203B41FA5}">
                      <a16:colId xmlns:a16="http://schemas.microsoft.com/office/drawing/2014/main" val="1553757453"/>
                    </a:ext>
                  </a:extLst>
                </a:gridCol>
              </a:tblGrid>
              <a:tr h="220002">
                <a:tc rowSpan="2">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rowSpan="2">
                  <a:txBody>
                    <a:bodyPr/>
                    <a:lstStyle/>
                    <a:p>
                      <a:pPr algn="ctr"/>
                      <a:r>
                        <a:rPr lang="ru-RU" sz="1000" b="0" dirty="0">
                          <a:latin typeface="Times New Roman" panose="02020603050405020304" pitchFamily="18" charset="0"/>
                          <a:cs typeface="Times New Roman" panose="02020603050405020304" pitchFamily="18" charset="0"/>
                        </a:rPr>
                        <a:t>Целевая группа</a:t>
                      </a:r>
                    </a:p>
                  </a:txBody>
                  <a:tcPr>
                    <a:solidFill>
                      <a:srgbClr val="FFFF66"/>
                    </a:solidFill>
                  </a:tcPr>
                </a:tc>
                <a:tc rowSpan="2">
                  <a:txBody>
                    <a:bodyPr/>
                    <a:lstStyle/>
                    <a:p>
                      <a:pPr algn="ctr"/>
                      <a:r>
                        <a:rPr lang="ru-RU" sz="1000" b="0" dirty="0">
                          <a:latin typeface="Times New Roman" panose="02020603050405020304" pitchFamily="18" charset="0"/>
                          <a:cs typeface="Times New Roman" panose="02020603050405020304" pitchFamily="18" charset="0"/>
                        </a:rPr>
                        <a:t>Численность представителей целевой группы</a:t>
                      </a:r>
                    </a:p>
                  </a:txBody>
                  <a:tcPr>
                    <a:solidFill>
                      <a:srgbClr val="FFFF66"/>
                    </a:solidFill>
                  </a:tcPr>
                </a:tc>
                <a:tc rowSpan="2">
                  <a:txBody>
                    <a:bodyPr/>
                    <a:lstStyle/>
                    <a:p>
                      <a:pPr algn="ctr"/>
                      <a:r>
                        <a:rPr lang="ru-RU" sz="1000" b="0" dirty="0">
                          <a:latin typeface="Times New Roman" panose="02020603050405020304" pitchFamily="18" charset="0"/>
                          <a:cs typeface="Times New Roman" panose="02020603050405020304" pitchFamily="18" charset="0"/>
                        </a:rPr>
                        <a:t>Меры поддержки за счет средств бюджета</a:t>
                      </a:r>
                    </a:p>
                  </a:txBody>
                  <a:tcPr>
                    <a:solidFill>
                      <a:srgbClr val="FFFF66"/>
                    </a:solidFill>
                  </a:tcPr>
                </a:tc>
                <a:tc gridSpan="5">
                  <a:txBody>
                    <a:bodyPr/>
                    <a:lstStyle/>
                    <a:p>
                      <a:r>
                        <a:rPr lang="ru-RU" sz="1000" b="0" dirty="0">
                          <a:latin typeface="Times New Roman" panose="02020603050405020304" pitchFamily="18" charset="0"/>
                          <a:cs typeface="Times New Roman" panose="02020603050405020304" pitchFamily="18" charset="0"/>
                        </a:rPr>
                        <a:t>Объем расходов на поддержку, рублей</a:t>
                      </a:r>
                      <a:endParaRPr lang="ru-RU" sz="1000" b="0" dirty="0"/>
                    </a:p>
                  </a:txBody>
                  <a:tcPr>
                    <a:solidFill>
                      <a:srgbClr val="FFFF66"/>
                    </a:solidFill>
                  </a:tcPr>
                </a:tc>
                <a:tc hMerge="1">
                  <a:txBody>
                    <a:bodyPr/>
                    <a:lstStyle/>
                    <a:p>
                      <a:endParaRPr lang="ru-RU"/>
                    </a:p>
                  </a:txBody>
                  <a:tcPr/>
                </a:tc>
                <a:tc hMerge="1">
                  <a:txBody>
                    <a:bodyPr/>
                    <a:lstStyle/>
                    <a:p>
                      <a:endParaRPr lang="ru-RU"/>
                    </a:p>
                  </a:txBody>
                  <a:tcPr>
                    <a:solidFill>
                      <a:srgbClr val="FFFF66"/>
                    </a:solidFill>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135197561"/>
                  </a:ext>
                </a:extLst>
              </a:tr>
              <a:tr h="357503">
                <a:tc vMerge="1">
                  <a:txBody>
                    <a:bodyPr/>
                    <a:lstStyle/>
                    <a:p>
                      <a:endParaRPr lang="ru-RU"/>
                    </a:p>
                  </a:txBody>
                  <a:tcPr/>
                </a:tc>
                <a:tc vMerge="1">
                  <a:txBody>
                    <a:bodyPr/>
                    <a:lstStyle/>
                    <a:p>
                      <a:endParaRPr lang="ru-RU" dirty="0"/>
                    </a:p>
                  </a:txBody>
                  <a:tcPr>
                    <a:solidFill>
                      <a:srgbClr val="FFFF66"/>
                    </a:solidFill>
                  </a:tcPr>
                </a:tc>
                <a:tc vMerge="1">
                  <a:txBody>
                    <a:bodyPr/>
                    <a:lstStyle/>
                    <a:p>
                      <a:endParaRPr lang="ru-RU"/>
                    </a:p>
                  </a:txBody>
                  <a:tcPr/>
                </a:tc>
                <a:tc vMerge="1">
                  <a:txBody>
                    <a:bodyPr/>
                    <a:lstStyle/>
                    <a:p>
                      <a:endParaRPr lang="ru-RU"/>
                    </a:p>
                  </a:txBody>
                  <a:tcPr/>
                </a:tc>
                <a:tc>
                  <a:txBody>
                    <a:bodyPr/>
                    <a:lstStyle/>
                    <a:p>
                      <a:pPr algn="ctr"/>
                      <a:r>
                        <a:rPr lang="ru-RU" sz="1000" b="0" dirty="0">
                          <a:latin typeface="Times New Roman" panose="02020603050405020304" pitchFamily="18" charset="0"/>
                          <a:cs typeface="Times New Roman" panose="02020603050405020304" pitchFamily="18" charset="0"/>
                        </a:rPr>
                        <a:t>2021 год (факт)</a:t>
                      </a: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2022 год (оценка)</a:t>
                      </a: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2023 год (план)</a:t>
                      </a: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2024 год (прогноз)</a:t>
                      </a: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2025 год (прогноз)</a:t>
                      </a:r>
                    </a:p>
                  </a:txBody>
                  <a:tcPr>
                    <a:solidFill>
                      <a:srgbClr val="FFFF66"/>
                    </a:solidFill>
                  </a:tcPr>
                </a:tc>
                <a:extLst>
                  <a:ext uri="{0D108BD9-81ED-4DB2-BD59-A6C34878D82A}">
                    <a16:rowId xmlns:a16="http://schemas.microsoft.com/office/drawing/2014/main" val="4143262530"/>
                  </a:ext>
                </a:extLst>
              </a:tr>
              <a:tr h="258029">
                <a:tc gridSpan="9">
                  <a:txBody>
                    <a:bodyPr/>
                    <a:lstStyle/>
                    <a:p>
                      <a:pPr algn="ctr"/>
                      <a:r>
                        <a:rPr lang="ru-RU" sz="1000" b="1" i="1" dirty="0">
                          <a:solidFill>
                            <a:srgbClr val="7030A0"/>
                          </a:solidFill>
                          <a:latin typeface="Times New Roman" panose="02020603050405020304" pitchFamily="18" charset="0"/>
                          <a:cs typeface="Times New Roman" panose="02020603050405020304" pitchFamily="18" charset="0"/>
                        </a:rPr>
                        <a:t>Подпрограмма «Развитие общего образования»</a:t>
                      </a:r>
                    </a:p>
                  </a:txBody>
                  <a:tcPr>
                    <a:solidFill>
                      <a:srgbClr val="FFFF66"/>
                    </a:solidFill>
                  </a:tcPr>
                </a:tc>
                <a:tc hMerge="1">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hMerge="1">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hMerge="1">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hMerge="1">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hMerge="1">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hMerge="1">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hMerge="1">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hMerge="1">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extLst>
                  <a:ext uri="{0D108BD9-81ED-4DB2-BD59-A6C34878D82A}">
                    <a16:rowId xmlns:a16="http://schemas.microsoft.com/office/drawing/2014/main" val="107427050"/>
                  </a:ext>
                </a:extLst>
              </a:tr>
              <a:tr h="754988">
                <a:tc>
                  <a:txBody>
                    <a:bodyPr/>
                    <a:lstStyle/>
                    <a:p>
                      <a:pPr algn="ctr"/>
                      <a:endParaRPr lang="ru-RU" sz="1000" b="0" dirty="0">
                        <a:latin typeface="Times New Roman" panose="02020603050405020304" pitchFamily="18" charset="0"/>
                        <a:cs typeface="Times New Roman" panose="02020603050405020304" pitchFamily="18" charset="0"/>
                      </a:endParaRPr>
                    </a:p>
                    <a:p>
                      <a:pPr algn="ctr"/>
                      <a:endParaRPr lang="ru-RU" sz="1000" b="0" dirty="0">
                        <a:latin typeface="Times New Roman" panose="02020603050405020304" pitchFamily="18" charset="0"/>
                        <a:cs typeface="Times New Roman" panose="02020603050405020304" pitchFamily="18" charset="0"/>
                      </a:endParaRPr>
                    </a:p>
                    <a:p>
                      <a:pPr algn="ctr"/>
                      <a:endParaRPr lang="ru-RU" sz="1000" b="0" dirty="0">
                        <a:latin typeface="Times New Roman" panose="02020603050405020304" pitchFamily="18" charset="0"/>
                        <a:cs typeface="Times New Roman" panose="02020603050405020304" pitchFamily="18" charset="0"/>
                      </a:endParaRPr>
                    </a:p>
                    <a:p>
                      <a:pPr algn="ctr"/>
                      <a:endParaRPr lang="ru-RU" sz="1000" b="0" dirty="0">
                        <a:latin typeface="Times New Roman" panose="02020603050405020304" pitchFamily="18" charset="0"/>
                        <a:cs typeface="Times New Roman" panose="02020603050405020304" pitchFamily="18" charset="0"/>
                      </a:endParaRPr>
                    </a:p>
                    <a:p>
                      <a:pPr algn="ctr"/>
                      <a:endParaRPr lang="ru-RU" sz="1000" b="0" dirty="0">
                        <a:latin typeface="Times New Roman" panose="02020603050405020304" pitchFamily="18" charset="0"/>
                        <a:cs typeface="Times New Roman" panose="02020603050405020304" pitchFamily="18" charset="0"/>
                      </a:endParaRPr>
                    </a:p>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Педагогические работники (молодые специалисты) муниципальных образовательных учреждений</a:t>
                      </a:r>
                    </a:p>
                  </a:txBody>
                  <a:tcPr>
                    <a:solidFill>
                      <a:srgbClr val="FFFF66"/>
                    </a:solidFill>
                  </a:tcPr>
                </a:tc>
                <a:tc>
                  <a:txBody>
                    <a:bodyPr/>
                    <a:lstStyle/>
                    <a:p>
                      <a:pPr algn="ctr"/>
                      <a:r>
                        <a:rPr lang="ru-RU" sz="1000" dirty="0">
                          <a:latin typeface="Times New Roman" panose="02020603050405020304" pitchFamily="18" charset="0"/>
                          <a:cs typeface="Times New Roman" panose="02020603050405020304" pitchFamily="18" charset="0"/>
                        </a:rPr>
                        <a:t>7</a:t>
                      </a: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Ежемесячная денежная выплата в размере 10000 руб., предоставляемая до достижения трехлетнего педагогического стажа работы в образовательной организации</a:t>
                      </a: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2185363</a:t>
                      </a: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40000</a:t>
                      </a: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100000</a:t>
                      </a: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40000</a:t>
                      </a: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40000</a:t>
                      </a:r>
                    </a:p>
                  </a:txBody>
                  <a:tcPr>
                    <a:solidFill>
                      <a:srgbClr val="FFFF66"/>
                    </a:solidFill>
                  </a:tcPr>
                </a:tc>
                <a:extLst>
                  <a:ext uri="{0D108BD9-81ED-4DB2-BD59-A6C34878D82A}">
                    <a16:rowId xmlns:a16="http://schemas.microsoft.com/office/drawing/2014/main" val="2518261911"/>
                  </a:ext>
                </a:extLst>
              </a:tr>
            </a:tbl>
          </a:graphicData>
        </a:graphic>
      </p:graphicFrame>
      <p:pic>
        <p:nvPicPr>
          <p:cNvPr id="9" name="Рисунок 8" descr="Изображение выглядит как текст&#10;&#10;Автоматически созданное описание">
            <a:extLst>
              <a:ext uri="{FF2B5EF4-FFF2-40B4-BE49-F238E27FC236}">
                <a16:creationId xmlns:a16="http://schemas.microsoft.com/office/drawing/2014/main" id="{CFAFAFF7-FB9E-F6E9-6AC8-97B4A7890B6F}"/>
              </a:ext>
            </a:extLst>
          </p:cNvPr>
          <p:cNvPicPr>
            <a:picLocks noChangeAspect="1"/>
          </p:cNvPicPr>
          <p:nvPr/>
        </p:nvPicPr>
        <p:blipFill>
          <a:blip r:embed="rId3"/>
          <a:stretch>
            <a:fillRect/>
          </a:stretch>
        </p:blipFill>
        <p:spPr>
          <a:xfrm>
            <a:off x="426479" y="1882881"/>
            <a:ext cx="1377153" cy="918550"/>
          </a:xfrm>
          <a:prstGeom prst="rect">
            <a:avLst/>
          </a:prstGeom>
        </p:spPr>
      </p:pic>
      <p:sp>
        <p:nvSpPr>
          <p:cNvPr id="11" name="TextBox 10">
            <a:extLst>
              <a:ext uri="{FF2B5EF4-FFF2-40B4-BE49-F238E27FC236}">
                <a16:creationId xmlns:a16="http://schemas.microsoft.com/office/drawing/2014/main" id="{71BBCBC5-E6FE-4654-E576-3DC66FAF7E46}"/>
              </a:ext>
            </a:extLst>
          </p:cNvPr>
          <p:cNvSpPr txBox="1"/>
          <p:nvPr/>
        </p:nvSpPr>
        <p:spPr>
          <a:xfrm>
            <a:off x="2850160" y="2938672"/>
            <a:ext cx="6136546" cy="261610"/>
          </a:xfrm>
          <a:prstGeom prst="rect">
            <a:avLst/>
          </a:prstGeom>
          <a:noFill/>
        </p:spPr>
        <p:txBody>
          <a:bodyPr wrap="square">
            <a:spAutoFit/>
          </a:bodyPr>
          <a:lstStyle/>
          <a:p>
            <a:pPr algn="ctr"/>
            <a:r>
              <a:rPr lang="ru-RU" sz="1100" b="1" dirty="0">
                <a:solidFill>
                  <a:srgbClr val="7030A0"/>
                </a:solidFill>
                <a:effectLst/>
                <a:latin typeface="Times New Roman" panose="02020603050405020304" pitchFamily="18" charset="0"/>
                <a:ea typeface="Times New Roman" panose="02020603050405020304" pitchFamily="18" charset="0"/>
              </a:rPr>
              <a:t>Стимулирование талантливых детей</a:t>
            </a:r>
            <a:endParaRPr lang="ru-RU" sz="1100" dirty="0">
              <a:solidFill>
                <a:srgbClr val="7030A0"/>
              </a:solidFill>
              <a:effectLst/>
              <a:latin typeface="Times New Roman" panose="02020603050405020304" pitchFamily="18" charset="0"/>
              <a:ea typeface="Times New Roman" panose="02020603050405020304" pitchFamily="18" charset="0"/>
            </a:endParaRPr>
          </a:p>
        </p:txBody>
      </p:sp>
      <p:graphicFrame>
        <p:nvGraphicFramePr>
          <p:cNvPr id="12" name="Таблица 11">
            <a:extLst>
              <a:ext uri="{FF2B5EF4-FFF2-40B4-BE49-F238E27FC236}">
                <a16:creationId xmlns:a16="http://schemas.microsoft.com/office/drawing/2014/main" id="{9E2F161D-7898-D0D8-9BD6-C1A7FB23EABF}"/>
              </a:ext>
            </a:extLst>
          </p:cNvPr>
          <p:cNvGraphicFramePr>
            <a:graphicFrameLocks noGrp="1"/>
          </p:cNvGraphicFramePr>
          <p:nvPr>
            <p:extLst>
              <p:ext uri="{D42A27DB-BD31-4B8C-83A1-F6EECF244321}">
                <p14:modId xmlns:p14="http://schemas.microsoft.com/office/powerpoint/2010/main" val="804797791"/>
              </p:ext>
            </p:extLst>
          </p:nvPr>
        </p:nvGraphicFramePr>
        <p:xfrm>
          <a:off x="265987" y="3304098"/>
          <a:ext cx="11693916" cy="2038230"/>
        </p:xfrm>
        <a:graphic>
          <a:graphicData uri="http://schemas.openxmlformats.org/drawingml/2006/table">
            <a:tbl>
              <a:tblPr firstRow="1" bandRow="1">
                <a:tableStyleId>{E8B1032C-EA38-4F05-BA0D-38AFFFC7BED3}</a:tableStyleId>
              </a:tblPr>
              <a:tblGrid>
                <a:gridCol w="1744573">
                  <a:extLst>
                    <a:ext uri="{9D8B030D-6E8A-4147-A177-3AD203B41FA5}">
                      <a16:colId xmlns:a16="http://schemas.microsoft.com/office/drawing/2014/main" val="4215834913"/>
                    </a:ext>
                  </a:extLst>
                </a:gridCol>
                <a:gridCol w="1820411">
                  <a:extLst>
                    <a:ext uri="{9D8B030D-6E8A-4147-A177-3AD203B41FA5}">
                      <a16:colId xmlns:a16="http://schemas.microsoft.com/office/drawing/2014/main" val="1598135866"/>
                    </a:ext>
                  </a:extLst>
                </a:gridCol>
                <a:gridCol w="1224792">
                  <a:extLst>
                    <a:ext uri="{9D8B030D-6E8A-4147-A177-3AD203B41FA5}">
                      <a16:colId xmlns:a16="http://schemas.microsoft.com/office/drawing/2014/main" val="2366196593"/>
                    </a:ext>
                  </a:extLst>
                </a:gridCol>
                <a:gridCol w="2290195">
                  <a:extLst>
                    <a:ext uri="{9D8B030D-6E8A-4147-A177-3AD203B41FA5}">
                      <a16:colId xmlns:a16="http://schemas.microsoft.com/office/drawing/2014/main" val="2212560182"/>
                    </a:ext>
                  </a:extLst>
                </a:gridCol>
                <a:gridCol w="889233">
                  <a:extLst>
                    <a:ext uri="{9D8B030D-6E8A-4147-A177-3AD203B41FA5}">
                      <a16:colId xmlns:a16="http://schemas.microsoft.com/office/drawing/2014/main" val="2981365318"/>
                    </a:ext>
                  </a:extLst>
                </a:gridCol>
                <a:gridCol w="905405">
                  <a:extLst>
                    <a:ext uri="{9D8B030D-6E8A-4147-A177-3AD203B41FA5}">
                      <a16:colId xmlns:a16="http://schemas.microsoft.com/office/drawing/2014/main" val="2620839282"/>
                    </a:ext>
                  </a:extLst>
                </a:gridCol>
                <a:gridCol w="956048">
                  <a:extLst>
                    <a:ext uri="{9D8B030D-6E8A-4147-A177-3AD203B41FA5}">
                      <a16:colId xmlns:a16="http://schemas.microsoft.com/office/drawing/2014/main" val="3266565269"/>
                    </a:ext>
                  </a:extLst>
                </a:gridCol>
                <a:gridCol w="956047">
                  <a:extLst>
                    <a:ext uri="{9D8B030D-6E8A-4147-A177-3AD203B41FA5}">
                      <a16:colId xmlns:a16="http://schemas.microsoft.com/office/drawing/2014/main" val="3471719176"/>
                    </a:ext>
                  </a:extLst>
                </a:gridCol>
                <a:gridCol w="907212">
                  <a:extLst>
                    <a:ext uri="{9D8B030D-6E8A-4147-A177-3AD203B41FA5}">
                      <a16:colId xmlns:a16="http://schemas.microsoft.com/office/drawing/2014/main" val="3987389696"/>
                    </a:ext>
                  </a:extLst>
                </a:gridCol>
              </a:tblGrid>
              <a:tr h="253952">
                <a:tc rowSpan="2">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rowSpan="2">
                  <a:txBody>
                    <a:bodyPr/>
                    <a:lstStyle/>
                    <a:p>
                      <a:pPr algn="ctr"/>
                      <a:r>
                        <a:rPr lang="ru-RU" sz="1000" b="0" dirty="0">
                          <a:latin typeface="Times New Roman" panose="02020603050405020304" pitchFamily="18" charset="0"/>
                          <a:cs typeface="Times New Roman" panose="02020603050405020304" pitchFamily="18" charset="0"/>
                        </a:rPr>
                        <a:t>Целевая группа</a:t>
                      </a:r>
                    </a:p>
                  </a:txBody>
                  <a:tcPr>
                    <a:solidFill>
                      <a:srgbClr val="FFFF66"/>
                    </a:solidFill>
                  </a:tcPr>
                </a:tc>
                <a:tc rowSpan="2">
                  <a:txBody>
                    <a:bodyPr/>
                    <a:lstStyle/>
                    <a:p>
                      <a:pPr algn="ctr"/>
                      <a:r>
                        <a:rPr lang="ru-RU" sz="1000" b="0" dirty="0">
                          <a:latin typeface="Times New Roman" panose="02020603050405020304" pitchFamily="18" charset="0"/>
                          <a:cs typeface="Times New Roman" panose="02020603050405020304" pitchFamily="18" charset="0"/>
                        </a:rPr>
                        <a:t>Численность представителей целевой группы</a:t>
                      </a:r>
                    </a:p>
                  </a:txBody>
                  <a:tcPr>
                    <a:solidFill>
                      <a:srgbClr val="FFFF66"/>
                    </a:solidFill>
                  </a:tcPr>
                </a:tc>
                <a:tc rowSpan="2">
                  <a:txBody>
                    <a:bodyPr/>
                    <a:lstStyle/>
                    <a:p>
                      <a:pPr algn="ctr"/>
                      <a:r>
                        <a:rPr lang="ru-RU" sz="1000" b="0" dirty="0">
                          <a:latin typeface="Times New Roman" panose="02020603050405020304" pitchFamily="18" charset="0"/>
                          <a:cs typeface="Times New Roman" panose="02020603050405020304" pitchFamily="18" charset="0"/>
                        </a:rPr>
                        <a:t>Меры поддержки за счет средств бюджета</a:t>
                      </a:r>
                    </a:p>
                  </a:txBody>
                  <a:tcPr>
                    <a:solidFill>
                      <a:srgbClr val="FFFF66"/>
                    </a:solidFill>
                  </a:tcPr>
                </a:tc>
                <a:tc gridSpan="5">
                  <a:txBody>
                    <a:bodyPr/>
                    <a:lstStyle/>
                    <a:p>
                      <a:pPr algn="just"/>
                      <a:r>
                        <a:rPr lang="ru-RU" sz="1000" b="0" dirty="0">
                          <a:latin typeface="Times New Roman" panose="02020603050405020304" pitchFamily="18" charset="0"/>
                          <a:cs typeface="Times New Roman" panose="02020603050405020304" pitchFamily="18" charset="0"/>
                        </a:rPr>
                        <a:t>Объем расходов на поддержку, рублей/ Доля в общей численности населения,%</a:t>
                      </a:r>
                    </a:p>
                  </a:txBody>
                  <a:tcPr>
                    <a:solidFill>
                      <a:srgbClr val="FFFF66"/>
                    </a:solidFill>
                  </a:tcPr>
                </a:tc>
                <a:tc hMerge="1">
                  <a:txBody>
                    <a:bodyPr/>
                    <a:lstStyle/>
                    <a:p>
                      <a:endParaRPr lang="ru-RU"/>
                    </a:p>
                  </a:txBody>
                  <a:tcPr/>
                </a:tc>
                <a:tc hMerge="1">
                  <a:txBody>
                    <a:bodyPr/>
                    <a:lstStyle/>
                    <a:p>
                      <a:endParaRPr lang="ru-RU"/>
                    </a:p>
                  </a:txBody>
                  <a:tcPr>
                    <a:solidFill>
                      <a:srgbClr val="FFFF66"/>
                    </a:solidFill>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135197561"/>
                  </a:ext>
                </a:extLst>
              </a:tr>
              <a:tr h="370840">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a:r>
                        <a:rPr lang="ru-RU" sz="1000" b="0" dirty="0">
                          <a:latin typeface="Times New Roman" panose="02020603050405020304" pitchFamily="18" charset="0"/>
                          <a:cs typeface="Times New Roman" panose="02020603050405020304" pitchFamily="18" charset="0"/>
                        </a:rPr>
                        <a:t>2021 год (факт)</a:t>
                      </a:r>
                      <a:endParaRPr lang="ru-RU" dirty="0"/>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2022 год (оценка)</a:t>
                      </a:r>
                      <a:endParaRPr lang="ru-RU" dirty="0"/>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2023 год (план)</a:t>
                      </a: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2024г (прогноз)</a:t>
                      </a: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2025г (прогноз)</a:t>
                      </a:r>
                    </a:p>
                  </a:txBody>
                  <a:tcPr>
                    <a:solidFill>
                      <a:srgbClr val="FFFF66"/>
                    </a:solidFill>
                  </a:tcPr>
                </a:tc>
                <a:extLst>
                  <a:ext uri="{0D108BD9-81ED-4DB2-BD59-A6C34878D82A}">
                    <a16:rowId xmlns:a16="http://schemas.microsoft.com/office/drawing/2014/main" val="4143262530"/>
                  </a:ext>
                </a:extLst>
              </a:tr>
              <a:tr h="370840">
                <a:tc gridSpan="9">
                  <a:txBody>
                    <a:bodyPr/>
                    <a:lstStyle/>
                    <a:p>
                      <a:pPr algn="ctr"/>
                      <a:r>
                        <a:rPr lang="ru-RU" sz="1000" b="1" i="1" dirty="0">
                          <a:solidFill>
                            <a:srgbClr val="7030A0"/>
                          </a:solidFill>
                          <a:latin typeface="Times New Roman" panose="02020603050405020304" pitchFamily="18" charset="0"/>
                          <a:cs typeface="Times New Roman" panose="02020603050405020304" pitchFamily="18" charset="0"/>
                        </a:rPr>
                        <a:t>Подпрограмма «Руководство и управление в сфере образования»</a:t>
                      </a:r>
                    </a:p>
                  </a:txBody>
                  <a:tcPr>
                    <a:solidFill>
                      <a:srgbClr val="FFFF66"/>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hMerge="1">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hMerge="1">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extLst>
                  <a:ext uri="{0D108BD9-81ED-4DB2-BD59-A6C34878D82A}">
                    <a16:rowId xmlns:a16="http://schemas.microsoft.com/office/drawing/2014/main" val="1343868014"/>
                  </a:ext>
                </a:extLst>
              </a:tr>
              <a:tr h="316158">
                <a:tc>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Стипендия главы</a:t>
                      </a:r>
                    </a:p>
                    <a:p>
                      <a:pPr algn="ctr"/>
                      <a:endParaRPr lang="ru-RU" sz="1000" b="0" dirty="0">
                        <a:latin typeface="Times New Roman" panose="02020603050405020304" pitchFamily="18" charset="0"/>
                        <a:cs typeface="Times New Roman" panose="02020603050405020304" pitchFamily="18" charset="0"/>
                      </a:endParaRPr>
                    </a:p>
                    <a:p>
                      <a:pPr algn="ctr"/>
                      <a:endParaRPr lang="ru-RU" sz="1000" b="0" dirty="0">
                        <a:latin typeface="Times New Roman" panose="02020603050405020304" pitchFamily="18" charset="0"/>
                        <a:cs typeface="Times New Roman" panose="02020603050405020304" pitchFamily="18" charset="0"/>
                      </a:endParaRPr>
                    </a:p>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1</a:t>
                      </a: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Выплата стипендии</a:t>
                      </a: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10000</a:t>
                      </a: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10000</a:t>
                      </a: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10000</a:t>
                      </a: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10000</a:t>
                      </a: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10000</a:t>
                      </a:r>
                    </a:p>
                  </a:txBody>
                  <a:tcPr>
                    <a:solidFill>
                      <a:srgbClr val="FFFF66"/>
                    </a:solidFill>
                  </a:tcPr>
                </a:tc>
                <a:extLst>
                  <a:ext uri="{0D108BD9-81ED-4DB2-BD59-A6C34878D82A}">
                    <a16:rowId xmlns:a16="http://schemas.microsoft.com/office/drawing/2014/main" val="3025846410"/>
                  </a:ext>
                </a:extLst>
              </a:tr>
              <a:tr h="316158">
                <a:tc gridSpan="2">
                  <a:txBody>
                    <a:bodyPr/>
                    <a:lstStyle/>
                    <a:p>
                      <a:pPr algn="ctr"/>
                      <a:r>
                        <a:rPr lang="ru-RU" sz="1100" b="1" dirty="0">
                          <a:latin typeface="Times New Roman" panose="02020603050405020304" pitchFamily="18" charset="0"/>
                          <a:cs typeface="Times New Roman" panose="02020603050405020304" pitchFamily="18" charset="0"/>
                        </a:rPr>
                        <a:t>ВСЕГО по программе</a:t>
                      </a:r>
                    </a:p>
                  </a:txBody>
                  <a:tcPr>
                    <a:solidFill>
                      <a:srgbClr val="FFFF66"/>
                    </a:solidFill>
                  </a:tcPr>
                </a:tc>
                <a:tc hMerge="1">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a:txBody>
                    <a:bodyPr/>
                    <a:lstStyle/>
                    <a:p>
                      <a:pPr algn="ctr"/>
                      <a:r>
                        <a:rPr lang="ru-RU" sz="1000" b="1" dirty="0">
                          <a:latin typeface="Times New Roman" panose="02020603050405020304" pitchFamily="18" charset="0"/>
                          <a:cs typeface="Times New Roman" panose="02020603050405020304" pitchFamily="18" charset="0"/>
                        </a:rPr>
                        <a:t>1333</a:t>
                      </a:r>
                    </a:p>
                  </a:txBody>
                  <a:tcPr>
                    <a:solidFill>
                      <a:srgbClr val="FFFF66"/>
                    </a:solidFill>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solidFill>
                      <a:srgbClr val="FFFF66"/>
                    </a:solidFill>
                  </a:tcPr>
                </a:tc>
                <a:tc>
                  <a:txBody>
                    <a:bodyPr/>
                    <a:lstStyle/>
                    <a:p>
                      <a:pPr algn="ctr"/>
                      <a:r>
                        <a:rPr lang="ru-RU" sz="1000" b="1" dirty="0">
                          <a:latin typeface="Times New Roman" panose="02020603050405020304" pitchFamily="18" charset="0"/>
                          <a:cs typeface="Times New Roman" panose="02020603050405020304" pitchFamily="18" charset="0"/>
                        </a:rPr>
                        <a:t>14839668</a:t>
                      </a:r>
                    </a:p>
                  </a:txBody>
                  <a:tcPr>
                    <a:solidFill>
                      <a:srgbClr val="FFFF66"/>
                    </a:solidFill>
                  </a:tcPr>
                </a:tc>
                <a:tc>
                  <a:txBody>
                    <a:bodyPr/>
                    <a:lstStyle/>
                    <a:p>
                      <a:pPr algn="ctr"/>
                      <a:r>
                        <a:rPr lang="ru-RU" sz="1000" b="1" dirty="0">
                          <a:latin typeface="Times New Roman" panose="02020603050405020304" pitchFamily="18" charset="0"/>
                          <a:cs typeface="Times New Roman" panose="02020603050405020304" pitchFamily="18" charset="0"/>
                        </a:rPr>
                        <a:t>14316519,99</a:t>
                      </a:r>
                    </a:p>
                  </a:txBody>
                  <a:tcPr>
                    <a:solidFill>
                      <a:srgbClr val="FFFF66"/>
                    </a:solidFill>
                  </a:tcPr>
                </a:tc>
                <a:tc>
                  <a:txBody>
                    <a:bodyPr/>
                    <a:lstStyle/>
                    <a:p>
                      <a:pPr algn="ctr"/>
                      <a:r>
                        <a:rPr lang="ru-RU" sz="1000" b="1" dirty="0">
                          <a:latin typeface="Times New Roman" panose="02020603050405020304" pitchFamily="18" charset="0"/>
                          <a:cs typeface="Times New Roman" panose="02020603050405020304" pitchFamily="18" charset="0"/>
                        </a:rPr>
                        <a:t>18628473</a:t>
                      </a:r>
                    </a:p>
                  </a:txBody>
                  <a:tcPr>
                    <a:solidFill>
                      <a:srgbClr val="FFFF66"/>
                    </a:solidFill>
                  </a:tcPr>
                </a:tc>
                <a:tc>
                  <a:txBody>
                    <a:bodyPr/>
                    <a:lstStyle/>
                    <a:p>
                      <a:pPr algn="ctr"/>
                      <a:r>
                        <a:rPr lang="ru-RU" sz="1000" b="1" dirty="0">
                          <a:latin typeface="Times New Roman" panose="02020603050405020304" pitchFamily="18" charset="0"/>
                          <a:cs typeface="Times New Roman" panose="02020603050405020304" pitchFamily="18" charset="0"/>
                        </a:rPr>
                        <a:t>18666609</a:t>
                      </a:r>
                    </a:p>
                  </a:txBody>
                  <a:tcPr>
                    <a:solidFill>
                      <a:srgbClr val="FFFF66"/>
                    </a:solidFill>
                  </a:tcPr>
                </a:tc>
                <a:tc>
                  <a:txBody>
                    <a:bodyPr/>
                    <a:lstStyle/>
                    <a:p>
                      <a:pPr algn="ctr"/>
                      <a:r>
                        <a:rPr lang="ru-RU" sz="1000" b="1" dirty="0">
                          <a:latin typeface="Times New Roman" panose="02020603050405020304" pitchFamily="18" charset="0"/>
                          <a:cs typeface="Times New Roman" panose="02020603050405020304" pitchFamily="18" charset="0"/>
                        </a:rPr>
                        <a:t>18926911</a:t>
                      </a:r>
                    </a:p>
                  </a:txBody>
                  <a:tcPr>
                    <a:solidFill>
                      <a:srgbClr val="FFFF66"/>
                    </a:solidFill>
                  </a:tcPr>
                </a:tc>
                <a:extLst>
                  <a:ext uri="{0D108BD9-81ED-4DB2-BD59-A6C34878D82A}">
                    <a16:rowId xmlns:a16="http://schemas.microsoft.com/office/drawing/2014/main" val="3809794037"/>
                  </a:ext>
                </a:extLst>
              </a:tr>
            </a:tbl>
          </a:graphicData>
        </a:graphic>
      </p:graphicFrame>
      <p:pic>
        <p:nvPicPr>
          <p:cNvPr id="14" name="Рисунок 13" descr="Изображение выглядит как текст&#10;&#10;Автоматически созданное описание">
            <a:extLst>
              <a:ext uri="{FF2B5EF4-FFF2-40B4-BE49-F238E27FC236}">
                <a16:creationId xmlns:a16="http://schemas.microsoft.com/office/drawing/2014/main" id="{DAC35AD8-4919-851C-03EA-CDBFCF326F31}"/>
              </a:ext>
            </a:extLst>
          </p:cNvPr>
          <p:cNvPicPr>
            <a:picLocks noChangeAspect="1"/>
          </p:cNvPicPr>
          <p:nvPr/>
        </p:nvPicPr>
        <p:blipFill>
          <a:blip r:embed="rId4"/>
          <a:stretch>
            <a:fillRect/>
          </a:stretch>
        </p:blipFill>
        <p:spPr>
          <a:xfrm>
            <a:off x="441470" y="4323213"/>
            <a:ext cx="1362162" cy="651459"/>
          </a:xfrm>
          <a:prstGeom prst="rect">
            <a:avLst/>
          </a:prstGeom>
        </p:spPr>
      </p:pic>
    </p:spTree>
    <p:extLst>
      <p:ext uri="{BB962C8B-B14F-4D97-AF65-F5344CB8AC3E}">
        <p14:creationId xmlns:p14="http://schemas.microsoft.com/office/powerpoint/2010/main" val="97548402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73D8674C-CBF6-A1D7-5AE6-B285C206B447}"/>
              </a:ext>
            </a:extLst>
          </p:cNvPr>
          <p:cNvPicPr>
            <a:picLocks noChangeAspect="1"/>
          </p:cNvPicPr>
          <p:nvPr/>
        </p:nvPicPr>
        <p:blipFill>
          <a:blip r:embed="rId2"/>
          <a:stretch>
            <a:fillRect/>
          </a:stretch>
        </p:blipFill>
        <p:spPr>
          <a:xfrm>
            <a:off x="18287" y="0"/>
            <a:ext cx="12155425" cy="6858000"/>
          </a:xfrm>
          <a:prstGeom prst="rect">
            <a:avLst/>
          </a:prstGeom>
        </p:spPr>
      </p:pic>
      <p:sp>
        <p:nvSpPr>
          <p:cNvPr id="5" name="TextBox 4">
            <a:extLst>
              <a:ext uri="{FF2B5EF4-FFF2-40B4-BE49-F238E27FC236}">
                <a16:creationId xmlns:a16="http://schemas.microsoft.com/office/drawing/2014/main" id="{E0A4C01B-C1EA-2D3D-BD68-C6896F716DA1}"/>
              </a:ext>
            </a:extLst>
          </p:cNvPr>
          <p:cNvSpPr txBox="1"/>
          <p:nvPr/>
        </p:nvSpPr>
        <p:spPr>
          <a:xfrm>
            <a:off x="2598489" y="64748"/>
            <a:ext cx="6587455" cy="461665"/>
          </a:xfrm>
          <a:prstGeom prst="rect">
            <a:avLst/>
          </a:prstGeom>
          <a:noFill/>
        </p:spPr>
        <p:txBody>
          <a:bodyPr wrap="square">
            <a:spAutoFit/>
          </a:bodyPr>
          <a:lstStyle/>
          <a:p>
            <a:pPr algn="ctr"/>
            <a:r>
              <a:rPr lang="ru-RU" sz="1200" b="1" dirty="0">
                <a:solidFill>
                  <a:srgbClr val="0000CC"/>
                </a:solidFill>
                <a:effectLst/>
                <a:latin typeface="Times New Roman" panose="02020603050405020304" pitchFamily="18" charset="0"/>
                <a:ea typeface="Times New Roman" panose="02020603050405020304" pitchFamily="18" charset="0"/>
              </a:rPr>
              <a:t>Сведения о расходах с учетом интересов целевых групп на 2023-2025годы </a:t>
            </a:r>
          </a:p>
          <a:p>
            <a:pPr algn="ctr"/>
            <a:r>
              <a:rPr lang="ru-RU" sz="1200" b="1" dirty="0">
                <a:solidFill>
                  <a:srgbClr val="0000CC"/>
                </a:solidFill>
                <a:effectLst/>
                <a:latin typeface="Times New Roman" panose="02020603050405020304" pitchFamily="18" charset="0"/>
                <a:ea typeface="Times New Roman" panose="02020603050405020304" pitchFamily="18" charset="0"/>
              </a:rPr>
              <a:t>Муниципальная программа «Управление и распоряжение муниципальным имуществом»</a:t>
            </a:r>
            <a:endParaRPr lang="ru-RU" sz="1200" dirty="0">
              <a:solidFill>
                <a:srgbClr val="0000CC"/>
              </a:solidFill>
            </a:endParaRPr>
          </a:p>
        </p:txBody>
      </p:sp>
      <p:sp>
        <p:nvSpPr>
          <p:cNvPr id="7" name="TextBox 6">
            <a:extLst>
              <a:ext uri="{FF2B5EF4-FFF2-40B4-BE49-F238E27FC236}">
                <a16:creationId xmlns:a16="http://schemas.microsoft.com/office/drawing/2014/main" id="{B3DC8AB7-2CEF-67A3-4B63-20D8D2FEFA9B}"/>
              </a:ext>
            </a:extLst>
          </p:cNvPr>
          <p:cNvSpPr txBox="1"/>
          <p:nvPr/>
        </p:nvSpPr>
        <p:spPr>
          <a:xfrm>
            <a:off x="2757881" y="491061"/>
            <a:ext cx="6136546" cy="276999"/>
          </a:xfrm>
          <a:prstGeom prst="rect">
            <a:avLst/>
          </a:prstGeom>
          <a:noFill/>
        </p:spPr>
        <p:txBody>
          <a:bodyPr wrap="square">
            <a:spAutoFit/>
          </a:bodyPr>
          <a:lstStyle/>
          <a:p>
            <a:pPr algn="ctr"/>
            <a:r>
              <a:rPr lang="ru-RU" sz="1200" b="1" dirty="0">
                <a:solidFill>
                  <a:srgbClr val="7030A0"/>
                </a:solidFill>
                <a:effectLst/>
                <a:latin typeface="Times New Roman" panose="02020603050405020304" pitchFamily="18" charset="0"/>
                <a:ea typeface="Times New Roman" panose="02020603050405020304" pitchFamily="18" charset="0"/>
              </a:rPr>
              <a:t>Поддержка детей – сирот, оставшихся без попечения родителей</a:t>
            </a:r>
            <a:endParaRPr lang="ru-RU" sz="1200" dirty="0">
              <a:solidFill>
                <a:srgbClr val="7030A0"/>
              </a:solidFill>
              <a:effectLst/>
              <a:latin typeface="Times New Roman" panose="02020603050405020304" pitchFamily="18" charset="0"/>
              <a:ea typeface="Times New Roman" panose="02020603050405020304" pitchFamily="18" charset="0"/>
            </a:endParaRPr>
          </a:p>
        </p:txBody>
      </p:sp>
      <p:graphicFrame>
        <p:nvGraphicFramePr>
          <p:cNvPr id="8" name="Таблица 7">
            <a:extLst>
              <a:ext uri="{FF2B5EF4-FFF2-40B4-BE49-F238E27FC236}">
                <a16:creationId xmlns:a16="http://schemas.microsoft.com/office/drawing/2014/main" id="{348CB959-78AE-5F6B-3FE0-5118A4816FCA}"/>
              </a:ext>
            </a:extLst>
          </p:cNvPr>
          <p:cNvGraphicFramePr>
            <a:graphicFrameLocks noGrp="1"/>
          </p:cNvGraphicFramePr>
          <p:nvPr>
            <p:extLst>
              <p:ext uri="{D42A27DB-BD31-4B8C-83A1-F6EECF244321}">
                <p14:modId xmlns:p14="http://schemas.microsoft.com/office/powerpoint/2010/main" val="1896936580"/>
              </p:ext>
            </p:extLst>
          </p:nvPr>
        </p:nvGraphicFramePr>
        <p:xfrm>
          <a:off x="232096" y="728937"/>
          <a:ext cx="11727808" cy="1645920"/>
        </p:xfrm>
        <a:graphic>
          <a:graphicData uri="http://schemas.openxmlformats.org/drawingml/2006/table">
            <a:tbl>
              <a:tblPr firstRow="1" bandRow="1">
                <a:tableStyleId>{E8B1032C-EA38-4F05-BA0D-38AFFFC7BED3}</a:tableStyleId>
              </a:tblPr>
              <a:tblGrid>
                <a:gridCol w="1706432">
                  <a:extLst>
                    <a:ext uri="{9D8B030D-6E8A-4147-A177-3AD203B41FA5}">
                      <a16:colId xmlns:a16="http://schemas.microsoft.com/office/drawing/2014/main" val="4215834913"/>
                    </a:ext>
                  </a:extLst>
                </a:gridCol>
                <a:gridCol w="1878463">
                  <a:extLst>
                    <a:ext uri="{9D8B030D-6E8A-4147-A177-3AD203B41FA5}">
                      <a16:colId xmlns:a16="http://schemas.microsoft.com/office/drawing/2014/main" val="1385891004"/>
                    </a:ext>
                  </a:extLst>
                </a:gridCol>
                <a:gridCol w="1208015">
                  <a:extLst>
                    <a:ext uri="{9D8B030D-6E8A-4147-A177-3AD203B41FA5}">
                      <a16:colId xmlns:a16="http://schemas.microsoft.com/office/drawing/2014/main" val="1069164810"/>
                    </a:ext>
                  </a:extLst>
                </a:gridCol>
                <a:gridCol w="2262762">
                  <a:extLst>
                    <a:ext uri="{9D8B030D-6E8A-4147-A177-3AD203B41FA5}">
                      <a16:colId xmlns:a16="http://schemas.microsoft.com/office/drawing/2014/main" val="298257467"/>
                    </a:ext>
                  </a:extLst>
                </a:gridCol>
                <a:gridCol w="886968">
                  <a:extLst>
                    <a:ext uri="{9D8B030D-6E8A-4147-A177-3AD203B41FA5}">
                      <a16:colId xmlns:a16="http://schemas.microsoft.com/office/drawing/2014/main" val="105360326"/>
                    </a:ext>
                  </a:extLst>
                </a:gridCol>
                <a:gridCol w="859536">
                  <a:extLst>
                    <a:ext uri="{9D8B030D-6E8A-4147-A177-3AD203B41FA5}">
                      <a16:colId xmlns:a16="http://schemas.microsoft.com/office/drawing/2014/main" val="4024945137"/>
                    </a:ext>
                  </a:extLst>
                </a:gridCol>
                <a:gridCol w="975211">
                  <a:extLst>
                    <a:ext uri="{9D8B030D-6E8A-4147-A177-3AD203B41FA5}">
                      <a16:colId xmlns:a16="http://schemas.microsoft.com/office/drawing/2014/main" val="3266565269"/>
                    </a:ext>
                  </a:extLst>
                </a:gridCol>
                <a:gridCol w="975210">
                  <a:extLst>
                    <a:ext uri="{9D8B030D-6E8A-4147-A177-3AD203B41FA5}">
                      <a16:colId xmlns:a16="http://schemas.microsoft.com/office/drawing/2014/main" val="3171639885"/>
                    </a:ext>
                  </a:extLst>
                </a:gridCol>
                <a:gridCol w="975211">
                  <a:extLst>
                    <a:ext uri="{9D8B030D-6E8A-4147-A177-3AD203B41FA5}">
                      <a16:colId xmlns:a16="http://schemas.microsoft.com/office/drawing/2014/main" val="1553757453"/>
                    </a:ext>
                  </a:extLst>
                </a:gridCol>
              </a:tblGrid>
              <a:tr h="220002">
                <a:tc rowSpan="2">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rowSpan="2">
                  <a:txBody>
                    <a:bodyPr/>
                    <a:lstStyle/>
                    <a:p>
                      <a:pPr algn="ctr"/>
                      <a:r>
                        <a:rPr lang="ru-RU" sz="1000" b="0" dirty="0">
                          <a:latin typeface="Times New Roman" panose="02020603050405020304" pitchFamily="18" charset="0"/>
                          <a:cs typeface="Times New Roman" panose="02020603050405020304" pitchFamily="18" charset="0"/>
                        </a:rPr>
                        <a:t>Целевая группа</a:t>
                      </a:r>
                    </a:p>
                  </a:txBody>
                  <a:tcPr>
                    <a:solidFill>
                      <a:srgbClr val="FFFF66"/>
                    </a:solidFill>
                  </a:tcPr>
                </a:tc>
                <a:tc rowSpan="2">
                  <a:txBody>
                    <a:bodyPr/>
                    <a:lstStyle/>
                    <a:p>
                      <a:pPr algn="ctr"/>
                      <a:r>
                        <a:rPr lang="ru-RU" sz="1000" b="0" dirty="0">
                          <a:latin typeface="Times New Roman" panose="02020603050405020304" pitchFamily="18" charset="0"/>
                          <a:cs typeface="Times New Roman" panose="02020603050405020304" pitchFamily="18" charset="0"/>
                        </a:rPr>
                        <a:t>Численность представителей целевой группы</a:t>
                      </a:r>
                    </a:p>
                  </a:txBody>
                  <a:tcPr>
                    <a:solidFill>
                      <a:srgbClr val="FFFF66"/>
                    </a:solidFill>
                  </a:tcPr>
                </a:tc>
                <a:tc rowSpan="2">
                  <a:txBody>
                    <a:bodyPr/>
                    <a:lstStyle/>
                    <a:p>
                      <a:pPr algn="ctr"/>
                      <a:r>
                        <a:rPr lang="ru-RU" sz="1000" b="0" dirty="0">
                          <a:latin typeface="Times New Roman" panose="02020603050405020304" pitchFamily="18" charset="0"/>
                          <a:cs typeface="Times New Roman" panose="02020603050405020304" pitchFamily="18" charset="0"/>
                        </a:rPr>
                        <a:t>Меры поддержки за счет средств бюджета</a:t>
                      </a:r>
                    </a:p>
                  </a:txBody>
                  <a:tcPr>
                    <a:solidFill>
                      <a:srgbClr val="FFFF66"/>
                    </a:solidFill>
                  </a:tcPr>
                </a:tc>
                <a:tc gridSpan="5">
                  <a:txBody>
                    <a:bodyPr/>
                    <a:lstStyle/>
                    <a:p>
                      <a:r>
                        <a:rPr lang="ru-RU" sz="1000" b="0" dirty="0">
                          <a:latin typeface="Times New Roman" panose="02020603050405020304" pitchFamily="18" charset="0"/>
                          <a:cs typeface="Times New Roman" panose="02020603050405020304" pitchFamily="18" charset="0"/>
                        </a:rPr>
                        <a:t>Объем расходов на поддержку, рублей</a:t>
                      </a:r>
                      <a:endParaRPr lang="ru-RU" sz="1000" b="0" dirty="0"/>
                    </a:p>
                  </a:txBody>
                  <a:tcPr>
                    <a:solidFill>
                      <a:srgbClr val="FFFF66"/>
                    </a:solidFill>
                  </a:tcPr>
                </a:tc>
                <a:tc hMerge="1">
                  <a:txBody>
                    <a:bodyPr/>
                    <a:lstStyle/>
                    <a:p>
                      <a:endParaRPr lang="ru-RU"/>
                    </a:p>
                  </a:txBody>
                  <a:tcPr/>
                </a:tc>
                <a:tc hMerge="1">
                  <a:txBody>
                    <a:bodyPr/>
                    <a:lstStyle/>
                    <a:p>
                      <a:endParaRPr lang="ru-RU"/>
                    </a:p>
                  </a:txBody>
                  <a:tcPr>
                    <a:solidFill>
                      <a:srgbClr val="FFFF66"/>
                    </a:solidFill>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135197561"/>
                  </a:ext>
                </a:extLst>
              </a:tr>
              <a:tr h="357503">
                <a:tc vMerge="1">
                  <a:txBody>
                    <a:bodyPr/>
                    <a:lstStyle/>
                    <a:p>
                      <a:endParaRPr lang="ru-RU"/>
                    </a:p>
                  </a:txBody>
                  <a:tcPr/>
                </a:tc>
                <a:tc vMerge="1">
                  <a:txBody>
                    <a:bodyPr/>
                    <a:lstStyle/>
                    <a:p>
                      <a:endParaRPr lang="ru-RU" dirty="0"/>
                    </a:p>
                  </a:txBody>
                  <a:tcPr>
                    <a:solidFill>
                      <a:srgbClr val="FFFF66"/>
                    </a:solidFill>
                  </a:tcPr>
                </a:tc>
                <a:tc vMerge="1">
                  <a:txBody>
                    <a:bodyPr/>
                    <a:lstStyle/>
                    <a:p>
                      <a:endParaRPr lang="ru-RU"/>
                    </a:p>
                  </a:txBody>
                  <a:tcPr/>
                </a:tc>
                <a:tc vMerge="1">
                  <a:txBody>
                    <a:bodyPr/>
                    <a:lstStyle/>
                    <a:p>
                      <a:endParaRPr lang="ru-RU"/>
                    </a:p>
                  </a:txBody>
                  <a:tcPr/>
                </a:tc>
                <a:tc>
                  <a:txBody>
                    <a:bodyPr/>
                    <a:lstStyle/>
                    <a:p>
                      <a:pPr algn="ctr"/>
                      <a:r>
                        <a:rPr lang="ru-RU" sz="1000" b="0" dirty="0">
                          <a:latin typeface="Times New Roman" panose="02020603050405020304" pitchFamily="18" charset="0"/>
                          <a:cs typeface="Times New Roman" panose="02020603050405020304" pitchFamily="18" charset="0"/>
                        </a:rPr>
                        <a:t>2021 год (факт)</a:t>
                      </a: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2022 год (оценка)</a:t>
                      </a: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2023 год (план)</a:t>
                      </a: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2024 год (прогноз)</a:t>
                      </a: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2025 год (прогноз)</a:t>
                      </a:r>
                    </a:p>
                  </a:txBody>
                  <a:tcPr>
                    <a:solidFill>
                      <a:srgbClr val="FFFF66"/>
                    </a:solidFill>
                  </a:tcPr>
                </a:tc>
                <a:extLst>
                  <a:ext uri="{0D108BD9-81ED-4DB2-BD59-A6C34878D82A}">
                    <a16:rowId xmlns:a16="http://schemas.microsoft.com/office/drawing/2014/main" val="4143262530"/>
                  </a:ext>
                </a:extLst>
              </a:tr>
              <a:tr h="754988">
                <a:tc>
                  <a:txBody>
                    <a:bodyPr/>
                    <a:lstStyle/>
                    <a:p>
                      <a:pPr algn="ctr"/>
                      <a:endParaRPr lang="ru-RU" sz="1000" b="0" dirty="0">
                        <a:latin typeface="Times New Roman" panose="02020603050405020304" pitchFamily="18" charset="0"/>
                        <a:cs typeface="Times New Roman" panose="02020603050405020304" pitchFamily="18" charset="0"/>
                      </a:endParaRPr>
                    </a:p>
                    <a:p>
                      <a:pPr algn="ctr"/>
                      <a:endParaRPr lang="ru-RU" sz="1000" b="0" dirty="0">
                        <a:latin typeface="Times New Roman" panose="02020603050405020304" pitchFamily="18" charset="0"/>
                        <a:cs typeface="Times New Roman" panose="02020603050405020304" pitchFamily="18" charset="0"/>
                      </a:endParaRPr>
                    </a:p>
                    <a:p>
                      <a:pPr algn="ctr"/>
                      <a:endParaRPr lang="ru-RU" sz="1000" b="0" dirty="0">
                        <a:latin typeface="Times New Roman" panose="02020603050405020304" pitchFamily="18" charset="0"/>
                        <a:cs typeface="Times New Roman" panose="02020603050405020304" pitchFamily="18" charset="0"/>
                      </a:endParaRPr>
                    </a:p>
                    <a:p>
                      <a:pPr algn="ctr"/>
                      <a:endParaRPr lang="ru-RU" sz="1000" b="0" dirty="0">
                        <a:latin typeface="Times New Roman" panose="02020603050405020304" pitchFamily="18" charset="0"/>
                        <a:cs typeface="Times New Roman" panose="02020603050405020304" pitchFamily="18" charset="0"/>
                      </a:endParaRPr>
                    </a:p>
                    <a:p>
                      <a:pPr algn="ctr"/>
                      <a:endParaRPr lang="ru-RU" sz="1000" b="0" dirty="0">
                        <a:latin typeface="Times New Roman" panose="02020603050405020304" pitchFamily="18" charset="0"/>
                        <a:cs typeface="Times New Roman" panose="02020603050405020304" pitchFamily="18" charset="0"/>
                      </a:endParaRPr>
                    </a:p>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Дети – сироты и дети, оставшиеся без попечения родителей</a:t>
                      </a: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14</a:t>
                      </a: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Обеспечение жилыми помещениями</a:t>
                      </a: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18464915,4</a:t>
                      </a:r>
                    </a:p>
                  </a:txBody>
                  <a:tcPr>
                    <a:solidFill>
                      <a:srgbClr val="FFFF66"/>
                    </a:solidFill>
                  </a:tcPr>
                </a:tc>
                <a:tc>
                  <a:txBody>
                    <a:bodyPr/>
                    <a:lstStyle/>
                    <a:p>
                      <a:pPr algn="ctr" fontAlgn="t"/>
                      <a:r>
                        <a:rPr lang="ru-RU" sz="1000" b="0" i="0" u="none" strike="noStrike" dirty="0">
                          <a:solidFill>
                            <a:srgbClr val="000000"/>
                          </a:solidFill>
                          <a:effectLst/>
                          <a:latin typeface="Times New Roman" panose="02020603050405020304" pitchFamily="18" charset="0"/>
                        </a:rPr>
                        <a:t>8556786,02</a:t>
                      </a:r>
                    </a:p>
                  </a:txBody>
                  <a:tcPr marL="9525" marR="9525" marT="9525" marB="0">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13451239,13</a:t>
                      </a: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13451239,13</a:t>
                      </a: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13451239,13</a:t>
                      </a:r>
                    </a:p>
                  </a:txBody>
                  <a:tcPr>
                    <a:solidFill>
                      <a:srgbClr val="FFFF66"/>
                    </a:solidFill>
                  </a:tcPr>
                </a:tc>
                <a:extLst>
                  <a:ext uri="{0D108BD9-81ED-4DB2-BD59-A6C34878D82A}">
                    <a16:rowId xmlns:a16="http://schemas.microsoft.com/office/drawing/2014/main" val="2518261911"/>
                  </a:ext>
                </a:extLst>
              </a:tr>
            </a:tbl>
          </a:graphicData>
        </a:graphic>
      </p:graphicFrame>
      <p:pic>
        <p:nvPicPr>
          <p:cNvPr id="10" name="Рисунок 9" descr="Изображение выглядит как человек&#10;&#10;Автоматически созданное описание">
            <a:extLst>
              <a:ext uri="{FF2B5EF4-FFF2-40B4-BE49-F238E27FC236}">
                <a16:creationId xmlns:a16="http://schemas.microsoft.com/office/drawing/2014/main" id="{468C5121-2F5B-35D3-E0E2-17B3355F6445}"/>
              </a:ext>
            </a:extLst>
          </p:cNvPr>
          <p:cNvPicPr>
            <a:picLocks noChangeAspect="1"/>
          </p:cNvPicPr>
          <p:nvPr/>
        </p:nvPicPr>
        <p:blipFill>
          <a:blip r:embed="rId3"/>
          <a:stretch>
            <a:fillRect/>
          </a:stretch>
        </p:blipFill>
        <p:spPr>
          <a:xfrm>
            <a:off x="447302" y="1393951"/>
            <a:ext cx="1353599" cy="846955"/>
          </a:xfrm>
          <a:prstGeom prst="rect">
            <a:avLst/>
          </a:prstGeom>
        </p:spPr>
      </p:pic>
      <p:sp>
        <p:nvSpPr>
          <p:cNvPr id="12" name="TextBox 11">
            <a:extLst>
              <a:ext uri="{FF2B5EF4-FFF2-40B4-BE49-F238E27FC236}">
                <a16:creationId xmlns:a16="http://schemas.microsoft.com/office/drawing/2014/main" id="{DAE1E250-4C7B-1057-16E4-E7E2E11167E0}"/>
              </a:ext>
            </a:extLst>
          </p:cNvPr>
          <p:cNvSpPr txBox="1"/>
          <p:nvPr/>
        </p:nvSpPr>
        <p:spPr>
          <a:xfrm>
            <a:off x="2917272" y="2389894"/>
            <a:ext cx="6136546" cy="276999"/>
          </a:xfrm>
          <a:prstGeom prst="rect">
            <a:avLst/>
          </a:prstGeom>
          <a:noFill/>
        </p:spPr>
        <p:txBody>
          <a:bodyPr wrap="square">
            <a:spAutoFit/>
          </a:bodyPr>
          <a:lstStyle/>
          <a:p>
            <a:pPr algn="ctr"/>
            <a:r>
              <a:rPr lang="ru-RU" sz="1200" b="1" dirty="0">
                <a:solidFill>
                  <a:srgbClr val="0000CC"/>
                </a:solidFill>
                <a:effectLst/>
                <a:latin typeface="Times New Roman" panose="02020603050405020304" pitchFamily="18" charset="0"/>
                <a:ea typeface="Times New Roman" panose="02020603050405020304" pitchFamily="18" charset="0"/>
              </a:rPr>
              <a:t>Муниципальная программа «Муниципальное управление»</a:t>
            </a:r>
            <a:endParaRPr lang="ru-RU" sz="1200" dirty="0">
              <a:solidFill>
                <a:srgbClr val="0000CC"/>
              </a:solidFill>
              <a:effectLst/>
              <a:latin typeface="Times New Roman" panose="02020603050405020304" pitchFamily="18" charset="0"/>
              <a:ea typeface="Times New Roman" panose="02020603050405020304" pitchFamily="18" charset="0"/>
            </a:endParaRPr>
          </a:p>
        </p:txBody>
      </p:sp>
      <p:sp>
        <p:nvSpPr>
          <p:cNvPr id="14" name="TextBox 13">
            <a:extLst>
              <a:ext uri="{FF2B5EF4-FFF2-40B4-BE49-F238E27FC236}">
                <a16:creationId xmlns:a16="http://schemas.microsoft.com/office/drawing/2014/main" id="{E1629119-122A-9D64-21B9-9E1499D81B2D}"/>
              </a:ext>
            </a:extLst>
          </p:cNvPr>
          <p:cNvSpPr txBox="1"/>
          <p:nvPr/>
        </p:nvSpPr>
        <p:spPr>
          <a:xfrm>
            <a:off x="2757881" y="2608210"/>
            <a:ext cx="6136546" cy="261610"/>
          </a:xfrm>
          <a:prstGeom prst="rect">
            <a:avLst/>
          </a:prstGeom>
          <a:noFill/>
        </p:spPr>
        <p:txBody>
          <a:bodyPr wrap="square">
            <a:spAutoFit/>
          </a:bodyPr>
          <a:lstStyle/>
          <a:p>
            <a:pPr algn="ctr"/>
            <a:r>
              <a:rPr lang="ru-RU" sz="1100" b="1" dirty="0">
                <a:solidFill>
                  <a:srgbClr val="7030A0"/>
                </a:solidFill>
                <a:effectLst/>
                <a:latin typeface="Times New Roman" panose="02020603050405020304" pitchFamily="18" charset="0"/>
                <a:ea typeface="Times New Roman" panose="02020603050405020304" pitchFamily="18" charset="0"/>
              </a:rPr>
              <a:t>Поддержка пенсионеров</a:t>
            </a:r>
            <a:endParaRPr lang="ru-RU" sz="1100" dirty="0">
              <a:solidFill>
                <a:srgbClr val="7030A0"/>
              </a:solidFill>
              <a:effectLst/>
              <a:latin typeface="Times New Roman" panose="02020603050405020304" pitchFamily="18" charset="0"/>
              <a:ea typeface="Times New Roman" panose="02020603050405020304" pitchFamily="18" charset="0"/>
            </a:endParaRPr>
          </a:p>
        </p:txBody>
      </p:sp>
      <p:graphicFrame>
        <p:nvGraphicFramePr>
          <p:cNvPr id="15" name="Таблица 14">
            <a:extLst>
              <a:ext uri="{FF2B5EF4-FFF2-40B4-BE49-F238E27FC236}">
                <a16:creationId xmlns:a16="http://schemas.microsoft.com/office/drawing/2014/main" id="{00A3022A-1FFA-1A41-C49F-E15C50B6D7C1}"/>
              </a:ext>
            </a:extLst>
          </p:cNvPr>
          <p:cNvGraphicFramePr>
            <a:graphicFrameLocks noGrp="1"/>
          </p:cNvGraphicFramePr>
          <p:nvPr>
            <p:extLst>
              <p:ext uri="{D42A27DB-BD31-4B8C-83A1-F6EECF244321}">
                <p14:modId xmlns:p14="http://schemas.microsoft.com/office/powerpoint/2010/main" val="2484706526"/>
              </p:ext>
            </p:extLst>
          </p:nvPr>
        </p:nvGraphicFramePr>
        <p:xfrm>
          <a:off x="232096" y="2869820"/>
          <a:ext cx="11727808" cy="1645920"/>
        </p:xfrm>
        <a:graphic>
          <a:graphicData uri="http://schemas.openxmlformats.org/drawingml/2006/table">
            <a:tbl>
              <a:tblPr firstRow="1" bandRow="1">
                <a:tableStyleId>{E8B1032C-EA38-4F05-BA0D-38AFFFC7BED3}</a:tableStyleId>
              </a:tblPr>
              <a:tblGrid>
                <a:gridCol w="1706432">
                  <a:extLst>
                    <a:ext uri="{9D8B030D-6E8A-4147-A177-3AD203B41FA5}">
                      <a16:colId xmlns:a16="http://schemas.microsoft.com/office/drawing/2014/main" val="4215834913"/>
                    </a:ext>
                  </a:extLst>
                </a:gridCol>
                <a:gridCol w="1878463">
                  <a:extLst>
                    <a:ext uri="{9D8B030D-6E8A-4147-A177-3AD203B41FA5}">
                      <a16:colId xmlns:a16="http://schemas.microsoft.com/office/drawing/2014/main" val="1385891004"/>
                    </a:ext>
                  </a:extLst>
                </a:gridCol>
                <a:gridCol w="1208015">
                  <a:extLst>
                    <a:ext uri="{9D8B030D-6E8A-4147-A177-3AD203B41FA5}">
                      <a16:colId xmlns:a16="http://schemas.microsoft.com/office/drawing/2014/main" val="1069164810"/>
                    </a:ext>
                  </a:extLst>
                </a:gridCol>
                <a:gridCol w="2262762">
                  <a:extLst>
                    <a:ext uri="{9D8B030D-6E8A-4147-A177-3AD203B41FA5}">
                      <a16:colId xmlns:a16="http://schemas.microsoft.com/office/drawing/2014/main" val="298257467"/>
                    </a:ext>
                  </a:extLst>
                </a:gridCol>
                <a:gridCol w="886968">
                  <a:extLst>
                    <a:ext uri="{9D8B030D-6E8A-4147-A177-3AD203B41FA5}">
                      <a16:colId xmlns:a16="http://schemas.microsoft.com/office/drawing/2014/main" val="105360326"/>
                    </a:ext>
                  </a:extLst>
                </a:gridCol>
                <a:gridCol w="859536">
                  <a:extLst>
                    <a:ext uri="{9D8B030D-6E8A-4147-A177-3AD203B41FA5}">
                      <a16:colId xmlns:a16="http://schemas.microsoft.com/office/drawing/2014/main" val="4024945137"/>
                    </a:ext>
                  </a:extLst>
                </a:gridCol>
                <a:gridCol w="975211">
                  <a:extLst>
                    <a:ext uri="{9D8B030D-6E8A-4147-A177-3AD203B41FA5}">
                      <a16:colId xmlns:a16="http://schemas.microsoft.com/office/drawing/2014/main" val="3266565269"/>
                    </a:ext>
                  </a:extLst>
                </a:gridCol>
                <a:gridCol w="975210">
                  <a:extLst>
                    <a:ext uri="{9D8B030D-6E8A-4147-A177-3AD203B41FA5}">
                      <a16:colId xmlns:a16="http://schemas.microsoft.com/office/drawing/2014/main" val="3171639885"/>
                    </a:ext>
                  </a:extLst>
                </a:gridCol>
                <a:gridCol w="975211">
                  <a:extLst>
                    <a:ext uri="{9D8B030D-6E8A-4147-A177-3AD203B41FA5}">
                      <a16:colId xmlns:a16="http://schemas.microsoft.com/office/drawing/2014/main" val="1553757453"/>
                    </a:ext>
                  </a:extLst>
                </a:gridCol>
              </a:tblGrid>
              <a:tr h="220002">
                <a:tc rowSpan="2">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rowSpan="2">
                  <a:txBody>
                    <a:bodyPr/>
                    <a:lstStyle/>
                    <a:p>
                      <a:pPr algn="ctr"/>
                      <a:r>
                        <a:rPr lang="ru-RU" sz="1000" b="0" dirty="0">
                          <a:latin typeface="Times New Roman" panose="02020603050405020304" pitchFamily="18" charset="0"/>
                          <a:cs typeface="Times New Roman" panose="02020603050405020304" pitchFamily="18" charset="0"/>
                        </a:rPr>
                        <a:t>Целевая группа</a:t>
                      </a:r>
                    </a:p>
                  </a:txBody>
                  <a:tcPr>
                    <a:solidFill>
                      <a:srgbClr val="FFFF66"/>
                    </a:solidFill>
                  </a:tcPr>
                </a:tc>
                <a:tc rowSpan="2">
                  <a:txBody>
                    <a:bodyPr/>
                    <a:lstStyle/>
                    <a:p>
                      <a:pPr algn="ctr"/>
                      <a:r>
                        <a:rPr lang="ru-RU" sz="1000" b="0" dirty="0">
                          <a:latin typeface="Times New Roman" panose="02020603050405020304" pitchFamily="18" charset="0"/>
                          <a:cs typeface="Times New Roman" panose="02020603050405020304" pitchFamily="18" charset="0"/>
                        </a:rPr>
                        <a:t>Численность представителей целевой группы</a:t>
                      </a:r>
                    </a:p>
                  </a:txBody>
                  <a:tcPr>
                    <a:solidFill>
                      <a:srgbClr val="FFFF66"/>
                    </a:solidFill>
                  </a:tcPr>
                </a:tc>
                <a:tc rowSpan="2">
                  <a:txBody>
                    <a:bodyPr/>
                    <a:lstStyle/>
                    <a:p>
                      <a:pPr algn="ctr"/>
                      <a:r>
                        <a:rPr lang="ru-RU" sz="1000" b="0" dirty="0">
                          <a:latin typeface="Times New Roman" panose="02020603050405020304" pitchFamily="18" charset="0"/>
                          <a:cs typeface="Times New Roman" panose="02020603050405020304" pitchFamily="18" charset="0"/>
                        </a:rPr>
                        <a:t>Меры поддержки за счет средств бюджета</a:t>
                      </a:r>
                    </a:p>
                  </a:txBody>
                  <a:tcPr>
                    <a:solidFill>
                      <a:srgbClr val="FFFF66"/>
                    </a:solidFill>
                  </a:tcPr>
                </a:tc>
                <a:tc gridSpan="5">
                  <a:txBody>
                    <a:bodyPr/>
                    <a:lstStyle/>
                    <a:p>
                      <a:r>
                        <a:rPr lang="ru-RU" sz="1000" b="0" dirty="0">
                          <a:latin typeface="Times New Roman" panose="02020603050405020304" pitchFamily="18" charset="0"/>
                          <a:cs typeface="Times New Roman" panose="02020603050405020304" pitchFamily="18" charset="0"/>
                        </a:rPr>
                        <a:t>Объем расходов на поддержку, рублей/Доля в общей численности населения,%</a:t>
                      </a:r>
                      <a:endParaRPr lang="ru-RU" sz="1000" b="0" dirty="0"/>
                    </a:p>
                  </a:txBody>
                  <a:tcPr>
                    <a:solidFill>
                      <a:srgbClr val="FFFF66"/>
                    </a:solidFill>
                  </a:tcPr>
                </a:tc>
                <a:tc hMerge="1">
                  <a:txBody>
                    <a:bodyPr/>
                    <a:lstStyle/>
                    <a:p>
                      <a:endParaRPr lang="ru-RU"/>
                    </a:p>
                  </a:txBody>
                  <a:tcPr/>
                </a:tc>
                <a:tc hMerge="1">
                  <a:txBody>
                    <a:bodyPr/>
                    <a:lstStyle/>
                    <a:p>
                      <a:endParaRPr lang="ru-RU"/>
                    </a:p>
                  </a:txBody>
                  <a:tcPr>
                    <a:solidFill>
                      <a:srgbClr val="FFFF66"/>
                    </a:solidFill>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135197561"/>
                  </a:ext>
                </a:extLst>
              </a:tr>
              <a:tr h="357503">
                <a:tc vMerge="1">
                  <a:txBody>
                    <a:bodyPr/>
                    <a:lstStyle/>
                    <a:p>
                      <a:endParaRPr lang="ru-RU"/>
                    </a:p>
                  </a:txBody>
                  <a:tcPr/>
                </a:tc>
                <a:tc vMerge="1">
                  <a:txBody>
                    <a:bodyPr/>
                    <a:lstStyle/>
                    <a:p>
                      <a:endParaRPr lang="ru-RU" dirty="0"/>
                    </a:p>
                  </a:txBody>
                  <a:tcPr>
                    <a:solidFill>
                      <a:srgbClr val="FFFF66"/>
                    </a:solidFill>
                  </a:tcPr>
                </a:tc>
                <a:tc vMerge="1">
                  <a:txBody>
                    <a:bodyPr/>
                    <a:lstStyle/>
                    <a:p>
                      <a:endParaRPr lang="ru-RU"/>
                    </a:p>
                  </a:txBody>
                  <a:tcPr/>
                </a:tc>
                <a:tc vMerge="1">
                  <a:txBody>
                    <a:bodyPr/>
                    <a:lstStyle/>
                    <a:p>
                      <a:endParaRPr lang="ru-RU"/>
                    </a:p>
                  </a:txBody>
                  <a:tcPr/>
                </a:tc>
                <a:tc>
                  <a:txBody>
                    <a:bodyPr/>
                    <a:lstStyle/>
                    <a:p>
                      <a:pPr algn="ctr"/>
                      <a:r>
                        <a:rPr lang="ru-RU" sz="1000" b="0" dirty="0">
                          <a:latin typeface="Times New Roman" panose="02020603050405020304" pitchFamily="18" charset="0"/>
                          <a:cs typeface="Times New Roman" panose="02020603050405020304" pitchFamily="18" charset="0"/>
                        </a:rPr>
                        <a:t>2021 год (факт)</a:t>
                      </a: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2022 год (оценка)</a:t>
                      </a: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2023 год (план)</a:t>
                      </a: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2024 год (прогноз)</a:t>
                      </a: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2025 год (прогноз)</a:t>
                      </a:r>
                    </a:p>
                  </a:txBody>
                  <a:tcPr>
                    <a:solidFill>
                      <a:srgbClr val="FFFF66"/>
                    </a:solidFill>
                  </a:tcPr>
                </a:tc>
                <a:extLst>
                  <a:ext uri="{0D108BD9-81ED-4DB2-BD59-A6C34878D82A}">
                    <a16:rowId xmlns:a16="http://schemas.microsoft.com/office/drawing/2014/main" val="4143262530"/>
                  </a:ext>
                </a:extLst>
              </a:tr>
              <a:tr h="635079">
                <a:tc>
                  <a:txBody>
                    <a:bodyPr/>
                    <a:lstStyle/>
                    <a:p>
                      <a:pPr algn="ctr"/>
                      <a:endParaRPr lang="ru-RU" sz="1000" b="0" dirty="0">
                        <a:latin typeface="Times New Roman" panose="02020603050405020304" pitchFamily="18" charset="0"/>
                        <a:cs typeface="Times New Roman" panose="02020603050405020304" pitchFamily="18" charset="0"/>
                      </a:endParaRPr>
                    </a:p>
                    <a:p>
                      <a:pPr algn="ctr"/>
                      <a:endParaRPr lang="ru-RU" sz="1000" b="0" dirty="0">
                        <a:latin typeface="Times New Roman" panose="02020603050405020304" pitchFamily="18" charset="0"/>
                        <a:cs typeface="Times New Roman" panose="02020603050405020304" pitchFamily="18" charset="0"/>
                      </a:endParaRPr>
                    </a:p>
                    <a:p>
                      <a:pPr algn="ctr"/>
                      <a:endParaRPr lang="ru-RU" sz="1000" b="0" dirty="0">
                        <a:latin typeface="Times New Roman" panose="02020603050405020304" pitchFamily="18" charset="0"/>
                        <a:cs typeface="Times New Roman" panose="02020603050405020304" pitchFamily="18" charset="0"/>
                      </a:endParaRPr>
                    </a:p>
                    <a:p>
                      <a:pPr algn="ctr"/>
                      <a:endParaRPr lang="ru-RU" sz="1000" b="0" dirty="0">
                        <a:latin typeface="Times New Roman" panose="02020603050405020304" pitchFamily="18" charset="0"/>
                        <a:cs typeface="Times New Roman" panose="02020603050405020304" pitchFamily="18" charset="0"/>
                      </a:endParaRPr>
                    </a:p>
                    <a:p>
                      <a:pPr algn="ctr"/>
                      <a:endParaRPr lang="ru-RU" sz="1000" b="0" dirty="0">
                        <a:latin typeface="Times New Roman" panose="02020603050405020304" pitchFamily="18" charset="0"/>
                        <a:cs typeface="Times New Roman" panose="02020603050405020304" pitchFamily="18" charset="0"/>
                      </a:endParaRPr>
                    </a:p>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Пенсионеры из числа, бывших муниципальных служащих</a:t>
                      </a: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11</a:t>
                      </a: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Доплата к пенсии муниципальных служащих</a:t>
                      </a: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747502,83</a:t>
                      </a: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891000</a:t>
                      </a: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850000</a:t>
                      </a: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990000</a:t>
                      </a: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850000</a:t>
                      </a:r>
                    </a:p>
                  </a:txBody>
                  <a:tcPr>
                    <a:solidFill>
                      <a:srgbClr val="FFFF66"/>
                    </a:solidFill>
                  </a:tcPr>
                </a:tc>
                <a:extLst>
                  <a:ext uri="{0D108BD9-81ED-4DB2-BD59-A6C34878D82A}">
                    <a16:rowId xmlns:a16="http://schemas.microsoft.com/office/drawing/2014/main" val="2518261911"/>
                  </a:ext>
                </a:extLst>
              </a:tr>
            </a:tbl>
          </a:graphicData>
        </a:graphic>
      </p:graphicFrame>
      <p:pic>
        <p:nvPicPr>
          <p:cNvPr id="17" name="Рисунок 16" descr="Изображение выглядит как текст&#10;&#10;Автоматически созданное описание">
            <a:extLst>
              <a:ext uri="{FF2B5EF4-FFF2-40B4-BE49-F238E27FC236}">
                <a16:creationId xmlns:a16="http://schemas.microsoft.com/office/drawing/2014/main" id="{BC86D670-6A70-3640-E238-FCEBFAE9567D}"/>
              </a:ext>
            </a:extLst>
          </p:cNvPr>
          <p:cNvPicPr>
            <a:picLocks noChangeAspect="1"/>
          </p:cNvPicPr>
          <p:nvPr/>
        </p:nvPicPr>
        <p:blipFill>
          <a:blip r:embed="rId4"/>
          <a:stretch>
            <a:fillRect/>
          </a:stretch>
        </p:blipFill>
        <p:spPr>
          <a:xfrm>
            <a:off x="385892" y="3546179"/>
            <a:ext cx="1476418" cy="816097"/>
          </a:xfrm>
          <a:prstGeom prst="rect">
            <a:avLst/>
          </a:prstGeom>
        </p:spPr>
      </p:pic>
      <p:sp>
        <p:nvSpPr>
          <p:cNvPr id="20" name="TextBox 19">
            <a:extLst>
              <a:ext uri="{FF2B5EF4-FFF2-40B4-BE49-F238E27FC236}">
                <a16:creationId xmlns:a16="http://schemas.microsoft.com/office/drawing/2014/main" id="{B5FFA1B4-55A3-210D-AD3D-B8BA1F2D6E9F}"/>
              </a:ext>
            </a:extLst>
          </p:cNvPr>
          <p:cNvSpPr txBox="1"/>
          <p:nvPr/>
        </p:nvSpPr>
        <p:spPr>
          <a:xfrm>
            <a:off x="2497823" y="4463042"/>
            <a:ext cx="6136546" cy="276999"/>
          </a:xfrm>
          <a:prstGeom prst="rect">
            <a:avLst/>
          </a:prstGeom>
          <a:noFill/>
        </p:spPr>
        <p:txBody>
          <a:bodyPr wrap="square">
            <a:spAutoFit/>
          </a:bodyPr>
          <a:lstStyle/>
          <a:p>
            <a:pPr algn="ctr"/>
            <a:r>
              <a:rPr lang="ru-RU" sz="1200" b="1" dirty="0">
                <a:solidFill>
                  <a:srgbClr val="0000CC"/>
                </a:solidFill>
                <a:effectLst/>
                <a:latin typeface="Times New Roman" panose="02020603050405020304" pitchFamily="18" charset="0"/>
                <a:ea typeface="Times New Roman" panose="02020603050405020304" pitchFamily="18" charset="0"/>
              </a:rPr>
              <a:t>Муниципальная программа «Развитие малого и среднего предпринимательства»</a:t>
            </a:r>
            <a:endParaRPr lang="ru-RU" sz="1200" dirty="0">
              <a:solidFill>
                <a:srgbClr val="0000CC"/>
              </a:solidFill>
              <a:effectLst/>
              <a:latin typeface="Times New Roman" panose="02020603050405020304" pitchFamily="18" charset="0"/>
              <a:ea typeface="Times New Roman" panose="02020603050405020304" pitchFamily="18" charset="0"/>
            </a:endParaRPr>
          </a:p>
        </p:txBody>
      </p:sp>
      <p:sp>
        <p:nvSpPr>
          <p:cNvPr id="22" name="TextBox 21">
            <a:extLst>
              <a:ext uri="{FF2B5EF4-FFF2-40B4-BE49-F238E27FC236}">
                <a16:creationId xmlns:a16="http://schemas.microsoft.com/office/drawing/2014/main" id="{3B08D1C5-263E-7647-8FE0-70FB1944507D}"/>
              </a:ext>
            </a:extLst>
          </p:cNvPr>
          <p:cNvSpPr txBox="1"/>
          <p:nvPr/>
        </p:nvSpPr>
        <p:spPr>
          <a:xfrm>
            <a:off x="2757881" y="4646545"/>
            <a:ext cx="6136546" cy="261610"/>
          </a:xfrm>
          <a:prstGeom prst="rect">
            <a:avLst/>
          </a:prstGeom>
          <a:noFill/>
        </p:spPr>
        <p:txBody>
          <a:bodyPr wrap="square">
            <a:spAutoFit/>
          </a:bodyPr>
          <a:lstStyle/>
          <a:p>
            <a:pPr algn="ctr"/>
            <a:r>
              <a:rPr lang="ru-RU" sz="1100" b="1" dirty="0">
                <a:solidFill>
                  <a:srgbClr val="7030A0"/>
                </a:solidFill>
                <a:effectLst/>
                <a:latin typeface="Times New Roman" panose="02020603050405020304" pitchFamily="18" charset="0"/>
                <a:ea typeface="Times New Roman" panose="02020603050405020304" pitchFamily="18" charset="0"/>
              </a:rPr>
              <a:t>Поддержка субъектов малого и среднего предпринимательства</a:t>
            </a:r>
            <a:endParaRPr lang="ru-RU" sz="1100" dirty="0">
              <a:solidFill>
                <a:srgbClr val="7030A0"/>
              </a:solidFill>
              <a:effectLst/>
              <a:latin typeface="Times New Roman" panose="02020603050405020304" pitchFamily="18" charset="0"/>
              <a:ea typeface="Times New Roman" panose="02020603050405020304" pitchFamily="18" charset="0"/>
            </a:endParaRPr>
          </a:p>
        </p:txBody>
      </p:sp>
      <p:graphicFrame>
        <p:nvGraphicFramePr>
          <p:cNvPr id="23" name="Таблица 22">
            <a:extLst>
              <a:ext uri="{FF2B5EF4-FFF2-40B4-BE49-F238E27FC236}">
                <a16:creationId xmlns:a16="http://schemas.microsoft.com/office/drawing/2014/main" id="{01CA641F-B499-A1EC-2936-F6577AED8ECE}"/>
              </a:ext>
            </a:extLst>
          </p:cNvPr>
          <p:cNvGraphicFramePr>
            <a:graphicFrameLocks noGrp="1"/>
          </p:cNvGraphicFramePr>
          <p:nvPr>
            <p:extLst>
              <p:ext uri="{D42A27DB-BD31-4B8C-83A1-F6EECF244321}">
                <p14:modId xmlns:p14="http://schemas.microsoft.com/office/powerpoint/2010/main" val="935903343"/>
              </p:ext>
            </p:extLst>
          </p:nvPr>
        </p:nvGraphicFramePr>
        <p:xfrm>
          <a:off x="232096" y="5010703"/>
          <a:ext cx="11727808" cy="1503632"/>
        </p:xfrm>
        <a:graphic>
          <a:graphicData uri="http://schemas.openxmlformats.org/drawingml/2006/table">
            <a:tbl>
              <a:tblPr firstRow="1" bandRow="1">
                <a:tableStyleId>{E8B1032C-EA38-4F05-BA0D-38AFFFC7BED3}</a:tableStyleId>
              </a:tblPr>
              <a:tblGrid>
                <a:gridCol w="1873542">
                  <a:extLst>
                    <a:ext uri="{9D8B030D-6E8A-4147-A177-3AD203B41FA5}">
                      <a16:colId xmlns:a16="http://schemas.microsoft.com/office/drawing/2014/main" val="4215834913"/>
                    </a:ext>
                  </a:extLst>
                </a:gridCol>
                <a:gridCol w="1577130">
                  <a:extLst>
                    <a:ext uri="{9D8B030D-6E8A-4147-A177-3AD203B41FA5}">
                      <a16:colId xmlns:a16="http://schemas.microsoft.com/office/drawing/2014/main" val="1385891004"/>
                    </a:ext>
                  </a:extLst>
                </a:gridCol>
                <a:gridCol w="1124125">
                  <a:extLst>
                    <a:ext uri="{9D8B030D-6E8A-4147-A177-3AD203B41FA5}">
                      <a16:colId xmlns:a16="http://schemas.microsoft.com/office/drawing/2014/main" val="1069164810"/>
                    </a:ext>
                  </a:extLst>
                </a:gridCol>
                <a:gridCol w="2432806">
                  <a:extLst>
                    <a:ext uri="{9D8B030D-6E8A-4147-A177-3AD203B41FA5}">
                      <a16:colId xmlns:a16="http://schemas.microsoft.com/office/drawing/2014/main" val="298257467"/>
                    </a:ext>
                  </a:extLst>
                </a:gridCol>
                <a:gridCol w="1063497">
                  <a:extLst>
                    <a:ext uri="{9D8B030D-6E8A-4147-A177-3AD203B41FA5}">
                      <a16:colId xmlns:a16="http://schemas.microsoft.com/office/drawing/2014/main" val="105360326"/>
                    </a:ext>
                  </a:extLst>
                </a:gridCol>
                <a:gridCol w="788565">
                  <a:extLst>
                    <a:ext uri="{9D8B030D-6E8A-4147-A177-3AD203B41FA5}">
                      <a16:colId xmlns:a16="http://schemas.microsoft.com/office/drawing/2014/main" val="4024945137"/>
                    </a:ext>
                  </a:extLst>
                </a:gridCol>
                <a:gridCol w="956048">
                  <a:extLst>
                    <a:ext uri="{9D8B030D-6E8A-4147-A177-3AD203B41FA5}">
                      <a16:colId xmlns:a16="http://schemas.microsoft.com/office/drawing/2014/main" val="3266565269"/>
                    </a:ext>
                  </a:extLst>
                </a:gridCol>
                <a:gridCol w="956047">
                  <a:extLst>
                    <a:ext uri="{9D8B030D-6E8A-4147-A177-3AD203B41FA5}">
                      <a16:colId xmlns:a16="http://schemas.microsoft.com/office/drawing/2014/main" val="3471719176"/>
                    </a:ext>
                  </a:extLst>
                </a:gridCol>
                <a:gridCol w="956048">
                  <a:extLst>
                    <a:ext uri="{9D8B030D-6E8A-4147-A177-3AD203B41FA5}">
                      <a16:colId xmlns:a16="http://schemas.microsoft.com/office/drawing/2014/main" val="3987389696"/>
                    </a:ext>
                  </a:extLst>
                </a:gridCol>
              </a:tblGrid>
              <a:tr h="253952">
                <a:tc rowSpan="2">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rowSpan="2">
                  <a:txBody>
                    <a:bodyPr/>
                    <a:lstStyle/>
                    <a:p>
                      <a:pPr algn="ctr"/>
                      <a:r>
                        <a:rPr lang="ru-RU" sz="1000" b="0" dirty="0">
                          <a:latin typeface="Times New Roman" panose="02020603050405020304" pitchFamily="18" charset="0"/>
                          <a:cs typeface="Times New Roman" panose="02020603050405020304" pitchFamily="18" charset="0"/>
                        </a:rPr>
                        <a:t>Целевая группа</a:t>
                      </a:r>
                    </a:p>
                  </a:txBody>
                  <a:tcPr>
                    <a:solidFill>
                      <a:srgbClr val="FFFF66"/>
                    </a:solidFill>
                  </a:tcPr>
                </a:tc>
                <a:tc rowSpan="2">
                  <a:txBody>
                    <a:bodyPr/>
                    <a:lstStyle/>
                    <a:p>
                      <a:pPr algn="ctr"/>
                      <a:r>
                        <a:rPr lang="ru-RU" sz="1000" b="0" dirty="0">
                          <a:latin typeface="Times New Roman" panose="02020603050405020304" pitchFamily="18" charset="0"/>
                          <a:cs typeface="Times New Roman" panose="02020603050405020304" pitchFamily="18" charset="0"/>
                        </a:rPr>
                        <a:t>Численность представителей целевой группы</a:t>
                      </a:r>
                    </a:p>
                  </a:txBody>
                  <a:tcPr>
                    <a:solidFill>
                      <a:srgbClr val="FFFF66"/>
                    </a:solidFill>
                  </a:tcPr>
                </a:tc>
                <a:tc rowSpan="2">
                  <a:txBody>
                    <a:bodyPr/>
                    <a:lstStyle/>
                    <a:p>
                      <a:pPr algn="ctr"/>
                      <a:r>
                        <a:rPr lang="ru-RU" sz="1000" b="0" dirty="0">
                          <a:latin typeface="Times New Roman" panose="02020603050405020304" pitchFamily="18" charset="0"/>
                          <a:cs typeface="Times New Roman" panose="02020603050405020304" pitchFamily="18" charset="0"/>
                        </a:rPr>
                        <a:t>Меры поддержки за счет средств бюджета</a:t>
                      </a:r>
                    </a:p>
                  </a:txBody>
                  <a:tcPr>
                    <a:solidFill>
                      <a:srgbClr val="FFFF66"/>
                    </a:solidFill>
                  </a:tcPr>
                </a:tc>
                <a:tc gridSpan="5">
                  <a:txBody>
                    <a:bodyPr/>
                    <a:lstStyle/>
                    <a:p>
                      <a:r>
                        <a:rPr lang="ru-RU" sz="1000" b="0" dirty="0">
                          <a:latin typeface="Times New Roman" panose="02020603050405020304" pitchFamily="18" charset="0"/>
                          <a:cs typeface="Times New Roman" panose="02020603050405020304" pitchFamily="18" charset="0"/>
                        </a:rPr>
                        <a:t>Объем расходов на поддержку, рублей</a:t>
                      </a:r>
                      <a:endParaRPr lang="ru-RU" sz="1000" b="0" dirty="0"/>
                    </a:p>
                  </a:txBody>
                  <a:tcPr>
                    <a:solidFill>
                      <a:srgbClr val="FFFF66"/>
                    </a:solidFill>
                  </a:tcPr>
                </a:tc>
                <a:tc hMerge="1">
                  <a:txBody>
                    <a:bodyPr/>
                    <a:lstStyle/>
                    <a:p>
                      <a:endParaRPr lang="ru-RU"/>
                    </a:p>
                  </a:txBody>
                  <a:tcPr/>
                </a:tc>
                <a:tc hMerge="1">
                  <a:txBody>
                    <a:bodyPr/>
                    <a:lstStyle/>
                    <a:p>
                      <a:endParaRPr lang="ru-RU"/>
                    </a:p>
                  </a:txBody>
                  <a:tcPr>
                    <a:solidFill>
                      <a:srgbClr val="FFFF66"/>
                    </a:solidFill>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135197561"/>
                  </a:ext>
                </a:extLst>
              </a:tr>
              <a:tr h="370840">
                <a:tc vMerge="1">
                  <a:txBody>
                    <a:bodyPr/>
                    <a:lstStyle/>
                    <a:p>
                      <a:endParaRPr lang="ru-RU"/>
                    </a:p>
                  </a:txBody>
                  <a:tcPr/>
                </a:tc>
                <a:tc vMerge="1">
                  <a:txBody>
                    <a:bodyPr/>
                    <a:lstStyle/>
                    <a:p>
                      <a:endParaRPr lang="ru-RU" dirty="0"/>
                    </a:p>
                  </a:txBody>
                  <a:tcPr>
                    <a:solidFill>
                      <a:srgbClr val="FFFF66"/>
                    </a:solidFill>
                  </a:tcPr>
                </a:tc>
                <a:tc vMerge="1">
                  <a:txBody>
                    <a:bodyPr/>
                    <a:lstStyle/>
                    <a:p>
                      <a:endParaRPr lang="ru-RU"/>
                    </a:p>
                  </a:txBody>
                  <a:tcPr/>
                </a:tc>
                <a:tc vMerge="1">
                  <a:txBody>
                    <a:bodyPr/>
                    <a:lstStyle/>
                    <a:p>
                      <a:endParaRPr lang="ru-RU"/>
                    </a:p>
                  </a:txBody>
                  <a:tcPr/>
                </a:tc>
                <a:tc>
                  <a:txBody>
                    <a:bodyPr/>
                    <a:lstStyle/>
                    <a:p>
                      <a:pPr algn="ctr"/>
                      <a:r>
                        <a:rPr lang="ru-RU" sz="1000" b="0" dirty="0">
                          <a:latin typeface="Times New Roman" panose="02020603050405020304" pitchFamily="18" charset="0"/>
                          <a:cs typeface="Times New Roman" panose="02020603050405020304" pitchFamily="18" charset="0"/>
                        </a:rPr>
                        <a:t>2021 год (факт)</a:t>
                      </a: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2022 год (оценка)</a:t>
                      </a: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2023 год (план)</a:t>
                      </a: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2024г (прогноз)</a:t>
                      </a: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2025г (прогноз)</a:t>
                      </a:r>
                    </a:p>
                  </a:txBody>
                  <a:tcPr>
                    <a:solidFill>
                      <a:srgbClr val="FFFF66"/>
                    </a:solidFill>
                  </a:tcPr>
                </a:tc>
                <a:extLst>
                  <a:ext uri="{0D108BD9-81ED-4DB2-BD59-A6C34878D82A}">
                    <a16:rowId xmlns:a16="http://schemas.microsoft.com/office/drawing/2014/main" val="4143262530"/>
                  </a:ext>
                </a:extLst>
              </a:tr>
              <a:tr h="392470">
                <a:tc>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Субъекты малого и среднего предпринимательства</a:t>
                      </a: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1</a:t>
                      </a: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Возмещение части затрат, связанных с уплатой платежей, по мероприятиям, связанным с содействием развитию лизинга оборудования</a:t>
                      </a:r>
                    </a:p>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707500</a:t>
                      </a: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805000</a:t>
                      </a: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355000</a:t>
                      </a: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355000</a:t>
                      </a: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355000</a:t>
                      </a:r>
                    </a:p>
                  </a:txBody>
                  <a:tcPr>
                    <a:solidFill>
                      <a:srgbClr val="FFFF66"/>
                    </a:solidFill>
                  </a:tcPr>
                </a:tc>
                <a:extLst>
                  <a:ext uri="{0D108BD9-81ED-4DB2-BD59-A6C34878D82A}">
                    <a16:rowId xmlns:a16="http://schemas.microsoft.com/office/drawing/2014/main" val="3025846410"/>
                  </a:ext>
                </a:extLst>
              </a:tr>
            </a:tbl>
          </a:graphicData>
        </a:graphic>
      </p:graphicFrame>
      <p:pic>
        <p:nvPicPr>
          <p:cNvPr id="25" name="Рисунок 24">
            <a:extLst>
              <a:ext uri="{FF2B5EF4-FFF2-40B4-BE49-F238E27FC236}">
                <a16:creationId xmlns:a16="http://schemas.microsoft.com/office/drawing/2014/main" id="{9D9901C9-88E5-E442-4401-EE207DB5AC6A}"/>
              </a:ext>
            </a:extLst>
          </p:cNvPr>
          <p:cNvPicPr>
            <a:picLocks noChangeAspect="1"/>
          </p:cNvPicPr>
          <p:nvPr/>
        </p:nvPicPr>
        <p:blipFill rotWithShape="1">
          <a:blip r:embed="rId5"/>
          <a:srcRect l="18587" t="13909" r="14954" b="13603"/>
          <a:stretch/>
        </p:blipFill>
        <p:spPr>
          <a:xfrm>
            <a:off x="268424" y="5761793"/>
            <a:ext cx="1711354" cy="616250"/>
          </a:xfrm>
          <a:prstGeom prst="rect">
            <a:avLst/>
          </a:prstGeom>
        </p:spPr>
      </p:pic>
    </p:spTree>
    <p:extLst>
      <p:ext uri="{BB962C8B-B14F-4D97-AF65-F5344CB8AC3E}">
        <p14:creationId xmlns:p14="http://schemas.microsoft.com/office/powerpoint/2010/main" val="327118523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8944D3FC-7FA3-811E-AB9A-04DB594BA998}"/>
              </a:ext>
            </a:extLst>
          </p:cNvPr>
          <p:cNvPicPr>
            <a:picLocks noChangeAspect="1"/>
          </p:cNvPicPr>
          <p:nvPr/>
        </p:nvPicPr>
        <p:blipFill>
          <a:blip r:embed="rId2"/>
          <a:stretch>
            <a:fillRect/>
          </a:stretch>
        </p:blipFill>
        <p:spPr>
          <a:xfrm>
            <a:off x="18287" y="0"/>
            <a:ext cx="12155425" cy="6858000"/>
          </a:xfrm>
          <a:prstGeom prst="rect">
            <a:avLst/>
          </a:prstGeom>
        </p:spPr>
      </p:pic>
      <p:sp>
        <p:nvSpPr>
          <p:cNvPr id="4" name="TextBox 3">
            <a:extLst>
              <a:ext uri="{FF2B5EF4-FFF2-40B4-BE49-F238E27FC236}">
                <a16:creationId xmlns:a16="http://schemas.microsoft.com/office/drawing/2014/main" id="{4EC534BF-FABE-0A20-5FFB-23BB671CB467}"/>
              </a:ext>
            </a:extLst>
          </p:cNvPr>
          <p:cNvSpPr txBox="1"/>
          <p:nvPr/>
        </p:nvSpPr>
        <p:spPr>
          <a:xfrm>
            <a:off x="2648825" y="132032"/>
            <a:ext cx="6136546" cy="461665"/>
          </a:xfrm>
          <a:prstGeom prst="rect">
            <a:avLst/>
          </a:prstGeom>
          <a:noFill/>
        </p:spPr>
        <p:txBody>
          <a:bodyPr wrap="square">
            <a:spAutoFit/>
          </a:bodyPr>
          <a:lstStyle/>
          <a:p>
            <a:pPr algn="ctr"/>
            <a:r>
              <a:rPr lang="ru-RU" sz="1200" b="1" dirty="0">
                <a:solidFill>
                  <a:srgbClr val="0000CC"/>
                </a:solidFill>
                <a:effectLst/>
                <a:latin typeface="Times New Roman" panose="02020603050405020304" pitchFamily="18" charset="0"/>
                <a:ea typeface="Times New Roman" panose="02020603050405020304" pitchFamily="18" charset="0"/>
              </a:rPr>
              <a:t>Сведения о расходах с учетом интересов целевых групп на 2023-2025годы</a:t>
            </a:r>
          </a:p>
          <a:p>
            <a:pPr algn="ctr"/>
            <a:r>
              <a:rPr lang="ru-RU" sz="1200" b="1" dirty="0">
                <a:solidFill>
                  <a:srgbClr val="0000CC"/>
                </a:solidFill>
                <a:effectLst/>
                <a:latin typeface="Times New Roman" panose="02020603050405020304" pitchFamily="18" charset="0"/>
                <a:ea typeface="Times New Roman" panose="02020603050405020304" pitchFamily="18" charset="0"/>
              </a:rPr>
              <a:t> Муниципальная программа «Обеспечение жильем молодых семей»</a:t>
            </a:r>
          </a:p>
        </p:txBody>
      </p:sp>
      <p:sp>
        <p:nvSpPr>
          <p:cNvPr id="6" name="TextBox 5">
            <a:extLst>
              <a:ext uri="{FF2B5EF4-FFF2-40B4-BE49-F238E27FC236}">
                <a16:creationId xmlns:a16="http://schemas.microsoft.com/office/drawing/2014/main" id="{8B806ED9-06D2-74EB-C529-97807650B9B8}"/>
              </a:ext>
            </a:extLst>
          </p:cNvPr>
          <p:cNvSpPr txBox="1"/>
          <p:nvPr/>
        </p:nvSpPr>
        <p:spPr>
          <a:xfrm>
            <a:off x="2413932" y="540326"/>
            <a:ext cx="6136546" cy="261610"/>
          </a:xfrm>
          <a:prstGeom prst="rect">
            <a:avLst/>
          </a:prstGeom>
          <a:noFill/>
        </p:spPr>
        <p:txBody>
          <a:bodyPr wrap="square">
            <a:spAutoFit/>
          </a:bodyPr>
          <a:lstStyle/>
          <a:p>
            <a:pPr algn="ctr"/>
            <a:r>
              <a:rPr lang="ru-RU" sz="1100" b="1" dirty="0">
                <a:solidFill>
                  <a:srgbClr val="7030A0"/>
                </a:solidFill>
                <a:effectLst/>
                <a:latin typeface="Times New Roman" panose="02020603050405020304" pitchFamily="18" charset="0"/>
                <a:ea typeface="Times New Roman" panose="02020603050405020304" pitchFamily="18" charset="0"/>
              </a:rPr>
              <a:t>Улучшение жилищных условий молодых семей</a:t>
            </a:r>
            <a:endParaRPr lang="ru-RU" sz="1100" dirty="0">
              <a:solidFill>
                <a:srgbClr val="7030A0"/>
              </a:solidFill>
              <a:effectLst/>
              <a:latin typeface="Times New Roman" panose="02020603050405020304" pitchFamily="18" charset="0"/>
              <a:ea typeface="Times New Roman" panose="02020603050405020304" pitchFamily="18" charset="0"/>
            </a:endParaRPr>
          </a:p>
        </p:txBody>
      </p:sp>
      <p:graphicFrame>
        <p:nvGraphicFramePr>
          <p:cNvPr id="7" name="Таблица 6">
            <a:extLst>
              <a:ext uri="{FF2B5EF4-FFF2-40B4-BE49-F238E27FC236}">
                <a16:creationId xmlns:a16="http://schemas.microsoft.com/office/drawing/2014/main" id="{2132991F-D8C6-5A5A-2C3C-058086B2E34C}"/>
              </a:ext>
            </a:extLst>
          </p:cNvPr>
          <p:cNvGraphicFramePr>
            <a:graphicFrameLocks noGrp="1"/>
          </p:cNvGraphicFramePr>
          <p:nvPr>
            <p:extLst>
              <p:ext uri="{D42A27DB-BD31-4B8C-83A1-F6EECF244321}">
                <p14:modId xmlns:p14="http://schemas.microsoft.com/office/powerpoint/2010/main" val="2659352401"/>
              </p:ext>
            </p:extLst>
          </p:nvPr>
        </p:nvGraphicFramePr>
        <p:xfrm>
          <a:off x="232095" y="779099"/>
          <a:ext cx="11727808" cy="1816518"/>
        </p:xfrm>
        <a:graphic>
          <a:graphicData uri="http://schemas.openxmlformats.org/drawingml/2006/table">
            <a:tbl>
              <a:tblPr firstRow="1" bandRow="1">
                <a:tableStyleId>{E8B1032C-EA38-4F05-BA0D-38AFFFC7BED3}</a:tableStyleId>
              </a:tblPr>
              <a:tblGrid>
                <a:gridCol w="1839986">
                  <a:extLst>
                    <a:ext uri="{9D8B030D-6E8A-4147-A177-3AD203B41FA5}">
                      <a16:colId xmlns:a16="http://schemas.microsoft.com/office/drawing/2014/main" val="4215834913"/>
                    </a:ext>
                  </a:extLst>
                </a:gridCol>
                <a:gridCol w="1602297">
                  <a:extLst>
                    <a:ext uri="{9D8B030D-6E8A-4147-A177-3AD203B41FA5}">
                      <a16:colId xmlns:a16="http://schemas.microsoft.com/office/drawing/2014/main" val="1385891004"/>
                    </a:ext>
                  </a:extLst>
                </a:gridCol>
                <a:gridCol w="1149292">
                  <a:extLst>
                    <a:ext uri="{9D8B030D-6E8A-4147-A177-3AD203B41FA5}">
                      <a16:colId xmlns:a16="http://schemas.microsoft.com/office/drawing/2014/main" val="1069164810"/>
                    </a:ext>
                  </a:extLst>
                </a:gridCol>
                <a:gridCol w="2139192">
                  <a:extLst>
                    <a:ext uri="{9D8B030D-6E8A-4147-A177-3AD203B41FA5}">
                      <a16:colId xmlns:a16="http://schemas.microsoft.com/office/drawing/2014/main" val="298257467"/>
                    </a:ext>
                  </a:extLst>
                </a:gridCol>
                <a:gridCol w="1340333">
                  <a:extLst>
                    <a:ext uri="{9D8B030D-6E8A-4147-A177-3AD203B41FA5}">
                      <a16:colId xmlns:a16="http://schemas.microsoft.com/office/drawing/2014/main" val="105360326"/>
                    </a:ext>
                  </a:extLst>
                </a:gridCol>
                <a:gridCol w="788565">
                  <a:extLst>
                    <a:ext uri="{9D8B030D-6E8A-4147-A177-3AD203B41FA5}">
                      <a16:colId xmlns:a16="http://schemas.microsoft.com/office/drawing/2014/main" val="4024945137"/>
                    </a:ext>
                  </a:extLst>
                </a:gridCol>
                <a:gridCol w="956048">
                  <a:extLst>
                    <a:ext uri="{9D8B030D-6E8A-4147-A177-3AD203B41FA5}">
                      <a16:colId xmlns:a16="http://schemas.microsoft.com/office/drawing/2014/main" val="3266565269"/>
                    </a:ext>
                  </a:extLst>
                </a:gridCol>
                <a:gridCol w="956047">
                  <a:extLst>
                    <a:ext uri="{9D8B030D-6E8A-4147-A177-3AD203B41FA5}">
                      <a16:colId xmlns:a16="http://schemas.microsoft.com/office/drawing/2014/main" val="3471719176"/>
                    </a:ext>
                  </a:extLst>
                </a:gridCol>
                <a:gridCol w="956048">
                  <a:extLst>
                    <a:ext uri="{9D8B030D-6E8A-4147-A177-3AD203B41FA5}">
                      <a16:colId xmlns:a16="http://schemas.microsoft.com/office/drawing/2014/main" val="3987389696"/>
                    </a:ext>
                  </a:extLst>
                </a:gridCol>
              </a:tblGrid>
              <a:tr h="566838">
                <a:tc rowSpan="2">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rowSpan="2">
                  <a:txBody>
                    <a:bodyPr/>
                    <a:lstStyle/>
                    <a:p>
                      <a:pPr algn="ctr"/>
                      <a:r>
                        <a:rPr lang="ru-RU" sz="1000" b="0" dirty="0">
                          <a:latin typeface="Times New Roman" panose="02020603050405020304" pitchFamily="18" charset="0"/>
                          <a:cs typeface="Times New Roman" panose="02020603050405020304" pitchFamily="18" charset="0"/>
                        </a:rPr>
                        <a:t>Целевая группа</a:t>
                      </a:r>
                    </a:p>
                  </a:txBody>
                  <a:tcPr>
                    <a:solidFill>
                      <a:srgbClr val="FFFF66"/>
                    </a:solidFill>
                  </a:tcPr>
                </a:tc>
                <a:tc rowSpan="2">
                  <a:txBody>
                    <a:bodyPr/>
                    <a:lstStyle/>
                    <a:p>
                      <a:pPr algn="ctr"/>
                      <a:r>
                        <a:rPr lang="ru-RU" sz="1000" b="0" dirty="0">
                          <a:latin typeface="Times New Roman" panose="02020603050405020304" pitchFamily="18" charset="0"/>
                          <a:cs typeface="Times New Roman" panose="02020603050405020304" pitchFamily="18" charset="0"/>
                        </a:rPr>
                        <a:t>Численность представителей целевой группы</a:t>
                      </a:r>
                    </a:p>
                  </a:txBody>
                  <a:tcPr>
                    <a:solidFill>
                      <a:srgbClr val="FFFF66"/>
                    </a:solidFill>
                  </a:tcPr>
                </a:tc>
                <a:tc rowSpan="2">
                  <a:txBody>
                    <a:bodyPr/>
                    <a:lstStyle/>
                    <a:p>
                      <a:pPr algn="ctr"/>
                      <a:r>
                        <a:rPr lang="ru-RU" sz="1000" b="0" dirty="0">
                          <a:latin typeface="Times New Roman" panose="02020603050405020304" pitchFamily="18" charset="0"/>
                          <a:cs typeface="Times New Roman" panose="02020603050405020304" pitchFamily="18" charset="0"/>
                        </a:rPr>
                        <a:t>Меры поддержки за счет средств бюджета</a:t>
                      </a:r>
                    </a:p>
                  </a:txBody>
                  <a:tcPr>
                    <a:solidFill>
                      <a:srgbClr val="FFFF66"/>
                    </a:solidFill>
                  </a:tcPr>
                </a:tc>
                <a:tc gridSpan="5">
                  <a:txBody>
                    <a:bodyPr/>
                    <a:lstStyle/>
                    <a:p>
                      <a:r>
                        <a:rPr lang="ru-RU" sz="1000" b="0" dirty="0">
                          <a:latin typeface="Times New Roman" panose="02020603050405020304" pitchFamily="18" charset="0"/>
                          <a:cs typeface="Times New Roman" panose="02020603050405020304" pitchFamily="18" charset="0"/>
                        </a:rPr>
                        <a:t>Объем расходов на поддержку, рублей</a:t>
                      </a:r>
                      <a:endParaRPr lang="ru-RU" sz="1000" b="0" dirty="0"/>
                    </a:p>
                  </a:txBody>
                  <a:tcPr>
                    <a:solidFill>
                      <a:srgbClr val="FFFF66"/>
                    </a:solidFill>
                  </a:tcPr>
                </a:tc>
                <a:tc hMerge="1">
                  <a:txBody>
                    <a:bodyPr/>
                    <a:lstStyle/>
                    <a:p>
                      <a:endParaRPr lang="ru-RU"/>
                    </a:p>
                  </a:txBody>
                  <a:tcPr/>
                </a:tc>
                <a:tc hMerge="1">
                  <a:txBody>
                    <a:bodyPr/>
                    <a:lstStyle/>
                    <a:p>
                      <a:endParaRPr lang="ru-RU"/>
                    </a:p>
                  </a:txBody>
                  <a:tcPr>
                    <a:solidFill>
                      <a:srgbClr val="FFFF66"/>
                    </a:solidFill>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135197561"/>
                  </a:ext>
                </a:extLst>
              </a:tr>
              <a:tr h="372537">
                <a:tc vMerge="1">
                  <a:txBody>
                    <a:bodyPr/>
                    <a:lstStyle/>
                    <a:p>
                      <a:endParaRPr lang="ru-RU"/>
                    </a:p>
                  </a:txBody>
                  <a:tcPr/>
                </a:tc>
                <a:tc vMerge="1">
                  <a:txBody>
                    <a:bodyPr/>
                    <a:lstStyle/>
                    <a:p>
                      <a:endParaRPr lang="ru-RU" dirty="0"/>
                    </a:p>
                  </a:txBody>
                  <a:tcPr>
                    <a:solidFill>
                      <a:srgbClr val="FFFF66"/>
                    </a:solidFill>
                  </a:tcPr>
                </a:tc>
                <a:tc vMerge="1">
                  <a:txBody>
                    <a:bodyPr/>
                    <a:lstStyle/>
                    <a:p>
                      <a:endParaRPr lang="ru-RU"/>
                    </a:p>
                  </a:txBody>
                  <a:tcPr/>
                </a:tc>
                <a:tc vMerge="1">
                  <a:txBody>
                    <a:bodyPr/>
                    <a:lstStyle/>
                    <a:p>
                      <a:endParaRPr lang="ru-RU"/>
                    </a:p>
                  </a:txBody>
                  <a:tcPr/>
                </a:tc>
                <a:tc>
                  <a:txBody>
                    <a:bodyPr/>
                    <a:lstStyle/>
                    <a:p>
                      <a:pPr algn="ctr"/>
                      <a:r>
                        <a:rPr lang="ru-RU" sz="1000" b="0" dirty="0">
                          <a:latin typeface="Times New Roman" panose="02020603050405020304" pitchFamily="18" charset="0"/>
                          <a:cs typeface="Times New Roman" panose="02020603050405020304" pitchFamily="18" charset="0"/>
                        </a:rPr>
                        <a:t>2021 год (факт)</a:t>
                      </a: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2022 год (оценка)</a:t>
                      </a: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2023 год (план)</a:t>
                      </a: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2024г (прогноз)</a:t>
                      </a: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2025г (прогноз)</a:t>
                      </a:r>
                    </a:p>
                  </a:txBody>
                  <a:tcPr>
                    <a:solidFill>
                      <a:srgbClr val="FFFF66"/>
                    </a:solidFill>
                  </a:tcPr>
                </a:tc>
                <a:extLst>
                  <a:ext uri="{0D108BD9-81ED-4DB2-BD59-A6C34878D82A}">
                    <a16:rowId xmlns:a16="http://schemas.microsoft.com/office/drawing/2014/main" val="4143262530"/>
                  </a:ext>
                </a:extLst>
              </a:tr>
              <a:tr h="660796">
                <a:tc>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Молодые семьи</a:t>
                      </a: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3</a:t>
                      </a: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Социальные выплаты на приобретение жилья</a:t>
                      </a:r>
                    </a:p>
                    <a:p>
                      <a:pPr algn="ctr"/>
                      <a:endParaRPr lang="ru-RU" sz="1000" b="0" dirty="0">
                        <a:latin typeface="Times New Roman" panose="02020603050405020304" pitchFamily="18" charset="0"/>
                        <a:cs typeface="Times New Roman" panose="02020603050405020304" pitchFamily="18" charset="0"/>
                      </a:endParaRPr>
                    </a:p>
                    <a:p>
                      <a:pPr algn="ctr"/>
                      <a:endParaRPr lang="ru-RU" sz="1000" b="0" dirty="0">
                        <a:latin typeface="Times New Roman" panose="02020603050405020304" pitchFamily="18" charset="0"/>
                        <a:cs typeface="Times New Roman" panose="02020603050405020304" pitchFamily="18" charset="0"/>
                      </a:endParaRPr>
                    </a:p>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3830761,2</a:t>
                      </a: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3220560</a:t>
                      </a: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3283844,46</a:t>
                      </a: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3444494,45</a:t>
                      </a: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1791162,86</a:t>
                      </a:r>
                    </a:p>
                  </a:txBody>
                  <a:tcPr>
                    <a:solidFill>
                      <a:srgbClr val="FFFF66"/>
                    </a:solidFill>
                  </a:tcPr>
                </a:tc>
                <a:extLst>
                  <a:ext uri="{0D108BD9-81ED-4DB2-BD59-A6C34878D82A}">
                    <a16:rowId xmlns:a16="http://schemas.microsoft.com/office/drawing/2014/main" val="3025846410"/>
                  </a:ext>
                </a:extLst>
              </a:tr>
            </a:tbl>
          </a:graphicData>
        </a:graphic>
      </p:graphicFrame>
      <p:pic>
        <p:nvPicPr>
          <p:cNvPr id="8" name="Рисунок 7">
            <a:extLst>
              <a:ext uri="{FF2B5EF4-FFF2-40B4-BE49-F238E27FC236}">
                <a16:creationId xmlns:a16="http://schemas.microsoft.com/office/drawing/2014/main" id="{0B9A1F94-D1D3-DFB4-C42F-379E832FF098}"/>
              </a:ext>
            </a:extLst>
          </p:cNvPr>
          <p:cNvPicPr>
            <a:picLocks noChangeAspect="1"/>
          </p:cNvPicPr>
          <p:nvPr/>
        </p:nvPicPr>
        <p:blipFill rotWithShape="1">
          <a:blip r:embed="rId3"/>
          <a:srcRect l="12716" t="2698" r="11981" b="7277"/>
          <a:stretch/>
        </p:blipFill>
        <p:spPr>
          <a:xfrm>
            <a:off x="444616" y="1811123"/>
            <a:ext cx="1476464" cy="688797"/>
          </a:xfrm>
          <a:prstGeom prst="rect">
            <a:avLst/>
          </a:prstGeom>
        </p:spPr>
      </p:pic>
      <p:sp>
        <p:nvSpPr>
          <p:cNvPr id="10" name="TextBox 9">
            <a:extLst>
              <a:ext uri="{FF2B5EF4-FFF2-40B4-BE49-F238E27FC236}">
                <a16:creationId xmlns:a16="http://schemas.microsoft.com/office/drawing/2014/main" id="{CFDE88BF-87C9-3C3C-C795-A99063A9DDB7}"/>
              </a:ext>
            </a:extLst>
          </p:cNvPr>
          <p:cNvSpPr txBox="1"/>
          <p:nvPr/>
        </p:nvSpPr>
        <p:spPr>
          <a:xfrm>
            <a:off x="299207" y="2594083"/>
            <a:ext cx="6136546" cy="261610"/>
          </a:xfrm>
          <a:prstGeom prst="rect">
            <a:avLst/>
          </a:prstGeom>
          <a:noFill/>
        </p:spPr>
        <p:txBody>
          <a:bodyPr wrap="square">
            <a:spAutoFit/>
          </a:bodyPr>
          <a:lstStyle/>
          <a:p>
            <a:pPr algn="just"/>
            <a:r>
              <a:rPr lang="ru-RU" sz="1100" dirty="0">
                <a:latin typeface="Times New Roman" panose="02020603050405020304" pitchFamily="18" charset="0"/>
                <a:cs typeface="Times New Roman" panose="02020603050405020304" pitchFamily="18" charset="0"/>
              </a:rPr>
              <a:t>Общая численность представителей целевых групп – 1362 чел. </a:t>
            </a:r>
          </a:p>
        </p:txBody>
      </p:sp>
      <p:graphicFrame>
        <p:nvGraphicFramePr>
          <p:cNvPr id="13" name="Диаграмма 12">
            <a:extLst>
              <a:ext uri="{FF2B5EF4-FFF2-40B4-BE49-F238E27FC236}">
                <a16:creationId xmlns:a16="http://schemas.microsoft.com/office/drawing/2014/main" id="{D8FD062E-7280-84AD-E939-5960868C9BF2}"/>
              </a:ext>
            </a:extLst>
          </p:cNvPr>
          <p:cNvGraphicFramePr/>
          <p:nvPr>
            <p:extLst>
              <p:ext uri="{D42A27DB-BD31-4B8C-83A1-F6EECF244321}">
                <p14:modId xmlns:p14="http://schemas.microsoft.com/office/powerpoint/2010/main" val="3419943211"/>
              </p:ext>
            </p:extLst>
          </p:nvPr>
        </p:nvGraphicFramePr>
        <p:xfrm>
          <a:off x="2031999" y="2774990"/>
          <a:ext cx="8128000" cy="379137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85916569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A0D6CCB9-25D4-66DD-9F4B-A9F6F3A27482}"/>
              </a:ext>
            </a:extLst>
          </p:cNvPr>
          <p:cNvPicPr>
            <a:picLocks noChangeAspect="1"/>
          </p:cNvPicPr>
          <p:nvPr/>
        </p:nvPicPr>
        <p:blipFill>
          <a:blip r:embed="rId2"/>
          <a:stretch>
            <a:fillRect/>
          </a:stretch>
        </p:blipFill>
        <p:spPr>
          <a:xfrm>
            <a:off x="18287" y="0"/>
            <a:ext cx="12155425" cy="6858000"/>
          </a:xfrm>
          <a:prstGeom prst="rect">
            <a:avLst/>
          </a:prstGeom>
        </p:spPr>
      </p:pic>
      <p:pic>
        <p:nvPicPr>
          <p:cNvPr id="4" name="Рисунок 3">
            <a:extLst>
              <a:ext uri="{FF2B5EF4-FFF2-40B4-BE49-F238E27FC236}">
                <a16:creationId xmlns:a16="http://schemas.microsoft.com/office/drawing/2014/main" id="{B914693C-9F38-FC30-B378-54E422EADE20}"/>
              </a:ext>
            </a:extLst>
          </p:cNvPr>
          <p:cNvPicPr>
            <a:picLocks noChangeAspect="1"/>
          </p:cNvPicPr>
          <p:nvPr/>
        </p:nvPicPr>
        <p:blipFill>
          <a:blip r:embed="rId3"/>
          <a:stretch>
            <a:fillRect/>
          </a:stretch>
        </p:blipFill>
        <p:spPr>
          <a:xfrm>
            <a:off x="184747" y="310393"/>
            <a:ext cx="3558316" cy="2000468"/>
          </a:xfrm>
          <a:prstGeom prst="rect">
            <a:avLst/>
          </a:prstGeom>
        </p:spPr>
      </p:pic>
      <p:sp>
        <p:nvSpPr>
          <p:cNvPr id="6" name="TextBox 5">
            <a:extLst>
              <a:ext uri="{FF2B5EF4-FFF2-40B4-BE49-F238E27FC236}">
                <a16:creationId xmlns:a16="http://schemas.microsoft.com/office/drawing/2014/main" id="{16C12B85-837E-C714-931C-2BF10B6E72DB}"/>
              </a:ext>
            </a:extLst>
          </p:cNvPr>
          <p:cNvSpPr txBox="1"/>
          <p:nvPr/>
        </p:nvSpPr>
        <p:spPr>
          <a:xfrm>
            <a:off x="3743063" y="197346"/>
            <a:ext cx="8264190" cy="2292935"/>
          </a:xfrm>
          <a:prstGeom prst="rect">
            <a:avLst/>
          </a:prstGeom>
          <a:noFill/>
        </p:spPr>
        <p:txBody>
          <a:bodyPr wrap="square">
            <a:spAutoFit/>
          </a:bodyPr>
          <a:lstStyle/>
          <a:p>
            <a:pPr indent="450215" algn="just"/>
            <a:r>
              <a:rPr lang="ru-RU" sz="1100" b="1" dirty="0">
                <a:solidFill>
                  <a:srgbClr val="7030A0"/>
                </a:solidFill>
                <a:effectLst/>
                <a:latin typeface="Times New Roman" panose="02020603050405020304" pitchFamily="18" charset="0"/>
                <a:ea typeface="Times New Roman" panose="02020603050405020304" pitchFamily="18" charset="0"/>
              </a:rPr>
              <a:t>Инициативное бюджетирование </a:t>
            </a:r>
            <a:r>
              <a:rPr lang="ru-RU" sz="1100" b="0" dirty="0">
                <a:effectLst/>
                <a:latin typeface="Times New Roman" panose="02020603050405020304" pitchFamily="18" charset="0"/>
                <a:ea typeface="Times New Roman" panose="02020603050405020304" pitchFamily="18" charset="0"/>
              </a:rPr>
              <a:t>– это один из инструментов вовлечения граждан в местное самоуправление и управление бюджетом территорий. Это механизм, позволяющий оперативно выявлять и решать наиболее острые (по мнению самих жителей) социальные  проблемы местного уровня.</a:t>
            </a:r>
          </a:p>
          <a:p>
            <a:pPr indent="450215" algn="just"/>
            <a:r>
              <a:rPr lang="ru-RU" sz="1100" b="1" dirty="0">
                <a:solidFill>
                  <a:srgbClr val="7030A0"/>
                </a:solidFill>
                <a:latin typeface="Times New Roman" panose="02020603050405020304" pitchFamily="18" charset="0"/>
                <a:ea typeface="Times New Roman" panose="02020603050405020304" pitchFamily="18" charset="0"/>
              </a:rPr>
              <a:t>Инициативная группа – </a:t>
            </a:r>
            <a:r>
              <a:rPr lang="ru-RU" sz="1100" dirty="0">
                <a:solidFill>
                  <a:schemeClr val="tx1">
                    <a:lumMod val="95000"/>
                    <a:lumOff val="5000"/>
                  </a:schemeClr>
                </a:solidFill>
                <a:latin typeface="Times New Roman" panose="02020603050405020304" pitchFamily="18" charset="0"/>
                <a:ea typeface="Times New Roman" panose="02020603050405020304" pitchFamily="18" charset="0"/>
              </a:rPr>
              <a:t>группа жителей, </a:t>
            </a:r>
            <a:r>
              <a:rPr lang="ru-RU" sz="1100" dirty="0" err="1">
                <a:solidFill>
                  <a:schemeClr val="tx1">
                    <a:lumMod val="95000"/>
                    <a:lumOff val="5000"/>
                  </a:schemeClr>
                </a:solidFill>
                <a:latin typeface="Times New Roman" panose="02020603050405020304" pitchFamily="18" charset="0"/>
                <a:ea typeface="Times New Roman" panose="02020603050405020304" pitchFamily="18" charset="0"/>
              </a:rPr>
              <a:t>самоорганизованная</a:t>
            </a:r>
            <a:r>
              <a:rPr lang="ru-RU" sz="1100" dirty="0">
                <a:solidFill>
                  <a:schemeClr val="tx1">
                    <a:lumMod val="95000"/>
                    <a:lumOff val="5000"/>
                  </a:schemeClr>
                </a:solidFill>
                <a:latin typeface="Times New Roman" panose="02020603050405020304" pitchFamily="18" charset="0"/>
                <a:ea typeface="Times New Roman" panose="02020603050405020304" pitchFamily="18" charset="0"/>
              </a:rPr>
              <a:t> на основе общности интересов с целью реализации проекта инициативного бюджетирования.</a:t>
            </a:r>
          </a:p>
          <a:p>
            <a:pPr indent="450215" algn="just"/>
            <a:r>
              <a:rPr lang="ru-RU" sz="1100" b="1" dirty="0">
                <a:solidFill>
                  <a:srgbClr val="7030A0"/>
                </a:solidFill>
                <a:effectLst/>
                <a:latin typeface="Times New Roman" panose="02020603050405020304" pitchFamily="18" charset="0"/>
                <a:ea typeface="Times New Roman" panose="02020603050405020304" pitchFamily="18" charset="0"/>
              </a:rPr>
              <a:t>Проект инициативного бюджетирования </a:t>
            </a:r>
            <a:r>
              <a:rPr lang="ru-RU" sz="1100" dirty="0">
                <a:solidFill>
                  <a:schemeClr val="tx1">
                    <a:lumMod val="95000"/>
                    <a:lumOff val="5000"/>
                  </a:schemeClr>
                </a:solidFill>
                <a:effectLst/>
                <a:latin typeface="Times New Roman" panose="02020603050405020304" pitchFamily="18" charset="0"/>
                <a:ea typeface="Times New Roman" panose="02020603050405020304" pitchFamily="18" charset="0"/>
              </a:rPr>
              <a:t>– проект, подготовленный инициативной группой, определяющий направления расходования бюджетных средств в целях решения вопросов местного самоуправления.</a:t>
            </a:r>
          </a:p>
          <a:p>
            <a:pPr indent="450215" algn="just"/>
            <a:r>
              <a:rPr lang="ru-RU" sz="1100" b="1" dirty="0">
                <a:solidFill>
                  <a:srgbClr val="7030A0"/>
                </a:solidFill>
                <a:latin typeface="Times New Roman" panose="02020603050405020304" pitchFamily="18" charset="0"/>
                <a:ea typeface="Times New Roman" panose="02020603050405020304" pitchFamily="18" charset="0"/>
              </a:rPr>
              <a:t>Целью инициативного бюджетирования </a:t>
            </a:r>
            <a:r>
              <a:rPr lang="ru-RU" sz="1100" dirty="0">
                <a:solidFill>
                  <a:schemeClr val="bg2">
                    <a:lumMod val="10000"/>
                  </a:schemeClr>
                </a:solidFill>
                <a:latin typeface="Times New Roman" panose="02020603050405020304" pitchFamily="18" charset="0"/>
                <a:ea typeface="Times New Roman" panose="02020603050405020304" pitchFamily="18" charset="0"/>
              </a:rPr>
              <a:t>является активизация участия жителей в определении приоритетов расходования средств местных бюджетов и поддержка инициатив жителей в решении вопросов местного значения.</a:t>
            </a:r>
            <a:endParaRPr lang="ru-RU" sz="1100" dirty="0">
              <a:solidFill>
                <a:schemeClr val="bg2">
                  <a:lumMod val="10000"/>
                </a:schemeClr>
              </a:solidFill>
              <a:effectLst/>
              <a:latin typeface="Times New Roman" panose="02020603050405020304" pitchFamily="18" charset="0"/>
              <a:ea typeface="Times New Roman" panose="02020603050405020304" pitchFamily="18" charset="0"/>
            </a:endParaRPr>
          </a:p>
          <a:p>
            <a:pPr indent="450215" algn="just"/>
            <a:endParaRPr lang="ru-RU" sz="1100" dirty="0">
              <a:latin typeface="Times New Roman" panose="02020603050405020304" pitchFamily="18" charset="0"/>
              <a:ea typeface="Times New Roman" panose="02020603050405020304" pitchFamily="18" charset="0"/>
            </a:endParaRPr>
          </a:p>
          <a:p>
            <a:pPr indent="450215" algn="just"/>
            <a:r>
              <a:rPr lang="ru-RU" sz="1100" b="1" dirty="0">
                <a:solidFill>
                  <a:srgbClr val="0070C0"/>
                </a:solidFill>
                <a:effectLst/>
                <a:latin typeface="Times New Roman" panose="02020603050405020304" pitchFamily="18" charset="0"/>
                <a:ea typeface="Times New Roman" panose="02020603050405020304" pitchFamily="18" charset="0"/>
              </a:rPr>
              <a:t>Конкурс «Твой проект» </a:t>
            </a:r>
            <a:r>
              <a:rPr lang="ru-RU" sz="1100" b="0" dirty="0">
                <a:effectLst/>
                <a:latin typeface="Times New Roman" panose="02020603050405020304" pitchFamily="18" charset="0"/>
                <a:ea typeface="Times New Roman" panose="02020603050405020304" pitchFamily="18" charset="0"/>
              </a:rPr>
              <a:t>– один из составляющих механизма инициативного бюджетирования, направленного на создание комфортной городской среды и улучшение жизни людей (благоустройство территорий, ремонт дорог, организация освещения, водоснабжения, спортивные площадки и т.д.) </a:t>
            </a:r>
            <a:endParaRPr lang="ru-RU" sz="1100" dirty="0">
              <a:effectLst/>
              <a:latin typeface="Times New Roman" panose="02020603050405020304" pitchFamily="18" charset="0"/>
              <a:ea typeface="Times New Roman" panose="02020603050405020304" pitchFamily="18" charset="0"/>
            </a:endParaRPr>
          </a:p>
        </p:txBody>
      </p:sp>
      <p:sp>
        <p:nvSpPr>
          <p:cNvPr id="12" name="TextBox 11">
            <a:extLst>
              <a:ext uri="{FF2B5EF4-FFF2-40B4-BE49-F238E27FC236}">
                <a16:creationId xmlns:a16="http://schemas.microsoft.com/office/drawing/2014/main" id="{E1B7DCF6-9843-9A1C-BBEE-408794965708}"/>
              </a:ext>
            </a:extLst>
          </p:cNvPr>
          <p:cNvSpPr txBox="1"/>
          <p:nvPr/>
        </p:nvSpPr>
        <p:spPr>
          <a:xfrm>
            <a:off x="184747" y="2614602"/>
            <a:ext cx="6123774" cy="261610"/>
          </a:xfrm>
          <a:prstGeom prst="rect">
            <a:avLst/>
          </a:prstGeom>
          <a:noFill/>
        </p:spPr>
        <p:txBody>
          <a:bodyPr wrap="square">
            <a:spAutoFit/>
          </a:bodyPr>
          <a:lstStyle/>
          <a:p>
            <a:pPr algn="just"/>
            <a:r>
              <a:rPr lang="ru-RU" sz="1100" dirty="0">
                <a:latin typeface="Times New Roman" panose="02020603050405020304" pitchFamily="18" charset="0"/>
                <a:cs typeface="Times New Roman" panose="02020603050405020304" pitchFamily="18" charset="0"/>
              </a:rPr>
              <a:t>В конкурсе «Твой проект» победили 2 проекта, которые будут реализованы в 2023году.</a:t>
            </a:r>
          </a:p>
        </p:txBody>
      </p:sp>
      <p:pic>
        <p:nvPicPr>
          <p:cNvPr id="13" name="Рисунок 12">
            <a:extLst>
              <a:ext uri="{FF2B5EF4-FFF2-40B4-BE49-F238E27FC236}">
                <a16:creationId xmlns:a16="http://schemas.microsoft.com/office/drawing/2014/main" id="{CB5FA8C1-D97D-A83F-821C-FC9CEB77649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84747" y="2914607"/>
            <a:ext cx="2264838" cy="1506391"/>
          </a:xfrm>
          <a:prstGeom prst="rect">
            <a:avLst/>
          </a:prstGeom>
          <a:noFill/>
        </p:spPr>
      </p:pic>
      <p:sp>
        <p:nvSpPr>
          <p:cNvPr id="14" name="TextBox 13">
            <a:extLst>
              <a:ext uri="{FF2B5EF4-FFF2-40B4-BE49-F238E27FC236}">
                <a16:creationId xmlns:a16="http://schemas.microsoft.com/office/drawing/2014/main" id="{6E5FB60D-046C-4826-39A5-A94F6933DCF2}"/>
              </a:ext>
            </a:extLst>
          </p:cNvPr>
          <p:cNvSpPr txBox="1"/>
          <p:nvPr/>
        </p:nvSpPr>
        <p:spPr>
          <a:xfrm>
            <a:off x="2526673" y="2902130"/>
            <a:ext cx="3857349" cy="938719"/>
          </a:xfrm>
          <a:prstGeom prst="rect">
            <a:avLst/>
          </a:prstGeom>
          <a:noFill/>
        </p:spPr>
        <p:txBody>
          <a:bodyPr wrap="square">
            <a:spAutoFit/>
          </a:bodyPr>
          <a:lstStyle/>
          <a:p>
            <a:pPr algn="just"/>
            <a:r>
              <a:rPr lang="ru-RU" sz="1100" dirty="0">
                <a:latin typeface="Times New Roman" panose="02020603050405020304" pitchFamily="18" charset="0"/>
                <a:cs typeface="Times New Roman" panose="02020603050405020304" pitchFamily="18" charset="0"/>
              </a:rPr>
              <a:t>Детская игровая площадка в </a:t>
            </a:r>
            <a:r>
              <a:rPr lang="ru-RU" sz="1100" dirty="0" err="1">
                <a:latin typeface="Times New Roman" panose="02020603050405020304" pitchFamily="18" charset="0"/>
                <a:cs typeface="Times New Roman" panose="02020603050405020304" pitchFamily="18" charset="0"/>
              </a:rPr>
              <a:t>с.Гражданка</a:t>
            </a:r>
            <a:endParaRPr lang="ru-RU" sz="1100" dirty="0">
              <a:latin typeface="Times New Roman" panose="02020603050405020304" pitchFamily="18" charset="0"/>
              <a:cs typeface="Times New Roman" panose="02020603050405020304" pitchFamily="18" charset="0"/>
            </a:endParaRPr>
          </a:p>
          <a:p>
            <a:pPr algn="just"/>
            <a:r>
              <a:rPr lang="ru-RU" sz="1100" dirty="0">
                <a:latin typeface="Times New Roman" panose="02020603050405020304" pitchFamily="18" charset="0"/>
                <a:cs typeface="Times New Roman" panose="02020603050405020304" pitchFamily="18" charset="0"/>
              </a:rPr>
              <a:t>Ожидаемые результаты – благоустроить место проведения досуга детей дошкольного и школьного возраста.</a:t>
            </a:r>
          </a:p>
          <a:p>
            <a:pPr algn="just"/>
            <a:r>
              <a:rPr lang="ru-RU" sz="1100" dirty="0">
                <a:latin typeface="Times New Roman" panose="02020603050405020304" pitchFamily="18" charset="0"/>
                <a:cs typeface="Times New Roman" panose="02020603050405020304" pitchFamily="18" charset="0"/>
              </a:rPr>
              <a:t>Общая стоимость проекта:</a:t>
            </a: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краевой бюджет – 3000000 руб.; местный бюджет – 40000 руб.</a:t>
            </a:r>
            <a:endParaRPr lang="ru-RU" sz="1100" dirty="0">
              <a:latin typeface="Times New Roman" panose="02020603050405020304" pitchFamily="18" charset="0"/>
              <a:cs typeface="Times New Roman" panose="02020603050405020304" pitchFamily="18" charset="0"/>
            </a:endParaRPr>
          </a:p>
        </p:txBody>
      </p:sp>
      <p:pic>
        <p:nvPicPr>
          <p:cNvPr id="15" name="Рисунок 14">
            <a:extLst>
              <a:ext uri="{FF2B5EF4-FFF2-40B4-BE49-F238E27FC236}">
                <a16:creationId xmlns:a16="http://schemas.microsoft.com/office/drawing/2014/main" id="{C3A77D29-4007-580E-27AE-DE423B8089F0}"/>
              </a:ext>
            </a:extLst>
          </p:cNvPr>
          <p:cNvPicPr>
            <a:picLocks noChangeAspect="1"/>
          </p:cNvPicPr>
          <p:nvPr/>
        </p:nvPicPr>
        <p:blipFill>
          <a:blip r:embed="rId5"/>
          <a:stretch>
            <a:fillRect/>
          </a:stretch>
        </p:blipFill>
        <p:spPr>
          <a:xfrm>
            <a:off x="6503439" y="2914607"/>
            <a:ext cx="1902330" cy="1388945"/>
          </a:xfrm>
          <a:prstGeom prst="rect">
            <a:avLst/>
          </a:prstGeom>
        </p:spPr>
      </p:pic>
      <p:sp>
        <p:nvSpPr>
          <p:cNvPr id="16" name="TextBox 15">
            <a:extLst>
              <a:ext uri="{FF2B5EF4-FFF2-40B4-BE49-F238E27FC236}">
                <a16:creationId xmlns:a16="http://schemas.microsoft.com/office/drawing/2014/main" id="{CADE09E8-E1D4-D09A-36E7-41BBE7EC99CF}"/>
              </a:ext>
            </a:extLst>
          </p:cNvPr>
          <p:cNvSpPr txBox="1"/>
          <p:nvPr/>
        </p:nvSpPr>
        <p:spPr>
          <a:xfrm>
            <a:off x="8525186" y="2876212"/>
            <a:ext cx="3268942" cy="938719"/>
          </a:xfrm>
          <a:prstGeom prst="rect">
            <a:avLst/>
          </a:prstGeom>
          <a:noFill/>
        </p:spPr>
        <p:txBody>
          <a:bodyPr wrap="square">
            <a:spAutoFit/>
          </a:bodyPr>
          <a:lstStyle/>
          <a:p>
            <a:pPr algn="just"/>
            <a:r>
              <a:rPr lang="ru-RU" sz="1100" dirty="0">
                <a:latin typeface="Times New Roman" panose="02020603050405020304" pitchFamily="18" charset="0"/>
                <a:cs typeface="Times New Roman" panose="02020603050405020304" pitchFamily="18" charset="0"/>
              </a:rPr>
              <a:t>Сохранение культуры</a:t>
            </a:r>
          </a:p>
          <a:p>
            <a:pPr algn="just"/>
            <a:r>
              <a:rPr lang="ru-RU" sz="1100" dirty="0">
                <a:latin typeface="Times New Roman" panose="02020603050405020304" pitchFamily="18" charset="0"/>
                <a:cs typeface="Times New Roman" panose="02020603050405020304" pitchFamily="18" charset="0"/>
              </a:rPr>
              <a:t>Ожидаемые результаты – провести капитальный ремонт здания сельского клуба в </a:t>
            </a:r>
            <a:r>
              <a:rPr lang="ru-RU" sz="1100" dirty="0" err="1">
                <a:latin typeface="Times New Roman" panose="02020603050405020304" pitchFamily="18" charset="0"/>
                <a:cs typeface="Times New Roman" panose="02020603050405020304" pitchFamily="18" charset="0"/>
              </a:rPr>
              <a:t>с.Еловка</a:t>
            </a:r>
            <a:endParaRPr lang="ru-RU" sz="1100" dirty="0">
              <a:latin typeface="Times New Roman" panose="02020603050405020304" pitchFamily="18" charset="0"/>
              <a:cs typeface="Times New Roman" panose="02020603050405020304" pitchFamily="18" charset="0"/>
            </a:endParaRPr>
          </a:p>
          <a:p>
            <a:pPr algn="just"/>
            <a:r>
              <a:rPr lang="ru-RU" sz="1100" dirty="0">
                <a:latin typeface="Times New Roman" panose="02020603050405020304" pitchFamily="18" charset="0"/>
                <a:cs typeface="Times New Roman" panose="02020603050405020304" pitchFamily="18" charset="0"/>
              </a:rPr>
              <a:t>Общая стоимость проекта:</a:t>
            </a: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краевой бюджет – 3000000 руб.; местный бюджет – 40000 руб.</a:t>
            </a:r>
            <a:endParaRPr lang="ru-RU" sz="11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5037798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44C5E04D-CA49-8A3D-32D8-973AE56CEC60}"/>
              </a:ext>
            </a:extLst>
          </p:cNvPr>
          <p:cNvPicPr>
            <a:picLocks noChangeAspect="1"/>
          </p:cNvPicPr>
          <p:nvPr/>
        </p:nvPicPr>
        <p:blipFill>
          <a:blip r:embed="rId2"/>
          <a:stretch>
            <a:fillRect/>
          </a:stretch>
        </p:blipFill>
        <p:spPr>
          <a:xfrm>
            <a:off x="18287" y="0"/>
            <a:ext cx="12155425" cy="6858000"/>
          </a:xfrm>
          <a:prstGeom prst="rect">
            <a:avLst/>
          </a:prstGeom>
        </p:spPr>
      </p:pic>
      <p:sp>
        <p:nvSpPr>
          <p:cNvPr id="3" name="TextBox 2">
            <a:extLst>
              <a:ext uri="{FF2B5EF4-FFF2-40B4-BE49-F238E27FC236}">
                <a16:creationId xmlns:a16="http://schemas.microsoft.com/office/drawing/2014/main" id="{C7AD7CF2-5388-E5C3-1924-05379451FEB1}"/>
              </a:ext>
            </a:extLst>
          </p:cNvPr>
          <p:cNvSpPr txBox="1"/>
          <p:nvPr/>
        </p:nvSpPr>
        <p:spPr>
          <a:xfrm>
            <a:off x="3917658" y="184557"/>
            <a:ext cx="3186834" cy="276999"/>
          </a:xfrm>
          <a:prstGeom prst="rect">
            <a:avLst/>
          </a:prstGeom>
          <a:noFill/>
          <a:effectLst>
            <a:glow rad="101600">
              <a:schemeClr val="accent2">
                <a:satMod val="175000"/>
                <a:alpha val="40000"/>
              </a:schemeClr>
            </a:glow>
            <a:outerShdw blurRad="76200" dist="12700" dir="8100000" sy="-23000" kx="800400" algn="br" rotWithShape="0">
              <a:prstClr val="black">
                <a:alpha val="20000"/>
              </a:prstClr>
            </a:outerShdw>
          </a:effectLst>
          <a:scene3d>
            <a:camera prst="orthographicFront"/>
            <a:lightRig rig="threePt" dir="t"/>
          </a:scene3d>
          <a:sp3d>
            <a:bevelT/>
          </a:sp3d>
        </p:spPr>
        <p:txBody>
          <a:bodyPr wrap="none" rtlCol="0">
            <a:spAutoFit/>
          </a:bodyPr>
          <a:lstStyle/>
          <a:p>
            <a:r>
              <a:rPr lang="ru-RU" sz="1200" b="1" dirty="0">
                <a:solidFill>
                  <a:srgbClr val="0000CC"/>
                </a:solidFill>
                <a:latin typeface="Times New Roman" panose="02020603050405020304" pitchFamily="18" charset="0"/>
                <a:cs typeface="Times New Roman" panose="02020603050405020304" pitchFamily="18" charset="0"/>
              </a:rPr>
              <a:t>Социально- значимые проекты на 2023 год</a:t>
            </a:r>
          </a:p>
        </p:txBody>
      </p:sp>
      <p:sp>
        <p:nvSpPr>
          <p:cNvPr id="4" name="TextBox 3">
            <a:extLst>
              <a:ext uri="{FF2B5EF4-FFF2-40B4-BE49-F238E27FC236}">
                <a16:creationId xmlns:a16="http://schemas.microsoft.com/office/drawing/2014/main" id="{36F3C8F6-AABE-08B4-87AE-960ABA926E80}"/>
              </a:ext>
            </a:extLst>
          </p:cNvPr>
          <p:cNvSpPr txBox="1"/>
          <p:nvPr/>
        </p:nvSpPr>
        <p:spPr>
          <a:xfrm>
            <a:off x="2113365" y="2600411"/>
            <a:ext cx="2583083" cy="600164"/>
          </a:xfrm>
          <a:prstGeom prst="rect">
            <a:avLst/>
          </a:prstGeom>
          <a:noFill/>
        </p:spPr>
        <p:txBody>
          <a:bodyPr wrap="square" rtlCol="0">
            <a:spAutoFit/>
          </a:bodyPr>
          <a:lstStyle/>
          <a:p>
            <a:pPr algn="just"/>
            <a:r>
              <a:rPr lang="ru-RU" sz="1100" dirty="0">
                <a:latin typeface="Times New Roman" panose="02020603050405020304" pitchFamily="18" charset="0"/>
                <a:cs typeface="Times New Roman" panose="02020603050405020304" pitchFamily="18" charset="0"/>
              </a:rPr>
              <a:t>Ремонт и содержание автомобильных дорог общего пользования местного значения  - сумма 26820000 руб.</a:t>
            </a:r>
          </a:p>
        </p:txBody>
      </p:sp>
      <p:sp>
        <p:nvSpPr>
          <p:cNvPr id="5" name="TextBox 4">
            <a:extLst>
              <a:ext uri="{FF2B5EF4-FFF2-40B4-BE49-F238E27FC236}">
                <a16:creationId xmlns:a16="http://schemas.microsoft.com/office/drawing/2014/main" id="{ABE261E9-F15C-34D7-C0C9-385B6EC74E69}"/>
              </a:ext>
            </a:extLst>
          </p:cNvPr>
          <p:cNvSpPr txBox="1"/>
          <p:nvPr/>
        </p:nvSpPr>
        <p:spPr>
          <a:xfrm>
            <a:off x="7257398" y="2244280"/>
            <a:ext cx="2386065" cy="600164"/>
          </a:xfrm>
          <a:prstGeom prst="rect">
            <a:avLst/>
          </a:prstGeom>
          <a:noFill/>
        </p:spPr>
        <p:txBody>
          <a:bodyPr wrap="square" rtlCol="0">
            <a:spAutoFit/>
          </a:bodyPr>
          <a:lstStyle/>
          <a:p>
            <a:pPr algn="just"/>
            <a:r>
              <a:rPr lang="ru-RU" sz="1100" dirty="0">
                <a:latin typeface="Times New Roman" panose="02020603050405020304" pitchFamily="18" charset="0"/>
                <a:cs typeface="Times New Roman" panose="02020603050405020304" pitchFamily="18" charset="0"/>
              </a:rPr>
              <a:t>Капитальный ремонт сетей водоснабжения и водоотведения в </a:t>
            </a:r>
            <a:r>
              <a:rPr lang="ru-RU" sz="1100" dirty="0" err="1">
                <a:latin typeface="Times New Roman" panose="02020603050405020304" pitchFamily="18" charset="0"/>
                <a:cs typeface="Times New Roman" panose="02020603050405020304" pitchFamily="18" charset="0"/>
              </a:rPr>
              <a:t>с.Тихоречное</a:t>
            </a:r>
            <a:r>
              <a:rPr lang="ru-RU" sz="1100" dirty="0">
                <a:latin typeface="Times New Roman" panose="02020603050405020304" pitchFamily="18" charset="0"/>
                <a:cs typeface="Times New Roman" panose="02020603050405020304" pitchFamily="18" charset="0"/>
              </a:rPr>
              <a:t> – 29532733,51 руб.</a:t>
            </a:r>
          </a:p>
        </p:txBody>
      </p:sp>
      <p:sp>
        <p:nvSpPr>
          <p:cNvPr id="6" name="TextBox 5">
            <a:extLst>
              <a:ext uri="{FF2B5EF4-FFF2-40B4-BE49-F238E27FC236}">
                <a16:creationId xmlns:a16="http://schemas.microsoft.com/office/drawing/2014/main" id="{70B8B362-D567-E068-5FCC-513CE1E53050}"/>
              </a:ext>
            </a:extLst>
          </p:cNvPr>
          <p:cNvSpPr txBox="1"/>
          <p:nvPr/>
        </p:nvSpPr>
        <p:spPr>
          <a:xfrm>
            <a:off x="7113214" y="704674"/>
            <a:ext cx="2835116" cy="430887"/>
          </a:xfrm>
          <a:prstGeom prst="rect">
            <a:avLst/>
          </a:prstGeom>
          <a:noFill/>
        </p:spPr>
        <p:txBody>
          <a:bodyPr wrap="square" rtlCol="0">
            <a:spAutoFit/>
          </a:bodyPr>
          <a:lstStyle/>
          <a:p>
            <a:pPr algn="just"/>
            <a:r>
              <a:rPr lang="ru-RU" sz="1100" dirty="0">
                <a:latin typeface="Times New Roman" panose="02020603050405020304" pitchFamily="18" charset="0"/>
                <a:cs typeface="Times New Roman" panose="02020603050405020304" pitchFamily="18" charset="0"/>
              </a:rPr>
              <a:t>Устройство уличного освещения в населенных пунктах округа – 4000000 руб.</a:t>
            </a:r>
          </a:p>
        </p:txBody>
      </p:sp>
      <p:sp>
        <p:nvSpPr>
          <p:cNvPr id="7" name="TextBox 6">
            <a:extLst>
              <a:ext uri="{FF2B5EF4-FFF2-40B4-BE49-F238E27FC236}">
                <a16:creationId xmlns:a16="http://schemas.microsoft.com/office/drawing/2014/main" id="{1D33528D-5709-65A1-18F1-827E20EB9BA9}"/>
              </a:ext>
            </a:extLst>
          </p:cNvPr>
          <p:cNvSpPr txBox="1"/>
          <p:nvPr/>
        </p:nvSpPr>
        <p:spPr>
          <a:xfrm>
            <a:off x="1987349" y="785350"/>
            <a:ext cx="2835116" cy="430887"/>
          </a:xfrm>
          <a:prstGeom prst="rect">
            <a:avLst/>
          </a:prstGeom>
          <a:noFill/>
        </p:spPr>
        <p:txBody>
          <a:bodyPr wrap="square" rtlCol="0">
            <a:spAutoFit/>
          </a:bodyPr>
          <a:lstStyle/>
          <a:p>
            <a:pPr algn="just"/>
            <a:r>
              <a:rPr lang="ru-RU" sz="1100" dirty="0">
                <a:latin typeface="Times New Roman" panose="02020603050405020304" pitchFamily="18" charset="0"/>
                <a:cs typeface="Times New Roman" panose="02020603050405020304" pitchFamily="18" charset="0"/>
              </a:rPr>
              <a:t>Обустройство мест накопления твердых коммунальных отходов – 500000 руб.</a:t>
            </a:r>
          </a:p>
        </p:txBody>
      </p:sp>
      <p:sp>
        <p:nvSpPr>
          <p:cNvPr id="8" name="TextBox 7">
            <a:extLst>
              <a:ext uri="{FF2B5EF4-FFF2-40B4-BE49-F238E27FC236}">
                <a16:creationId xmlns:a16="http://schemas.microsoft.com/office/drawing/2014/main" id="{9882AA2A-DE29-6381-ADFF-FCA252539FD1}"/>
              </a:ext>
            </a:extLst>
          </p:cNvPr>
          <p:cNvSpPr txBox="1"/>
          <p:nvPr/>
        </p:nvSpPr>
        <p:spPr>
          <a:xfrm>
            <a:off x="1987349" y="3982974"/>
            <a:ext cx="2835116" cy="430887"/>
          </a:xfrm>
          <a:prstGeom prst="rect">
            <a:avLst/>
          </a:prstGeom>
          <a:noFill/>
        </p:spPr>
        <p:txBody>
          <a:bodyPr wrap="square" rtlCol="0">
            <a:spAutoFit/>
          </a:bodyPr>
          <a:lstStyle/>
          <a:p>
            <a:pPr algn="just"/>
            <a:r>
              <a:rPr lang="ru-RU" sz="1100" dirty="0">
                <a:latin typeface="Times New Roman" panose="02020603050405020304" pitchFamily="18" charset="0"/>
                <a:cs typeface="Times New Roman" panose="02020603050405020304" pitchFamily="18" charset="0"/>
              </a:rPr>
              <a:t>Обустройство общественных колодцев и водоразборных колонок – 1000000 руб.</a:t>
            </a:r>
          </a:p>
        </p:txBody>
      </p:sp>
      <p:sp>
        <p:nvSpPr>
          <p:cNvPr id="9" name="TextBox 8">
            <a:extLst>
              <a:ext uri="{FF2B5EF4-FFF2-40B4-BE49-F238E27FC236}">
                <a16:creationId xmlns:a16="http://schemas.microsoft.com/office/drawing/2014/main" id="{179828F0-12F5-8A3B-4720-5714E228A2D3}"/>
              </a:ext>
            </a:extLst>
          </p:cNvPr>
          <p:cNvSpPr txBox="1"/>
          <p:nvPr/>
        </p:nvSpPr>
        <p:spPr>
          <a:xfrm>
            <a:off x="7257398" y="3697060"/>
            <a:ext cx="3547622" cy="769441"/>
          </a:xfrm>
          <a:prstGeom prst="rect">
            <a:avLst/>
          </a:prstGeom>
          <a:noFill/>
        </p:spPr>
        <p:txBody>
          <a:bodyPr wrap="square">
            <a:spAutoFit/>
          </a:bodyPr>
          <a:lstStyle/>
          <a:p>
            <a:pPr algn="just"/>
            <a:r>
              <a:rPr lang="ru-RU" sz="1100" b="0" i="0" dirty="0">
                <a:solidFill>
                  <a:schemeClr val="tx1">
                    <a:lumMod val="95000"/>
                    <a:lumOff val="5000"/>
                  </a:schemeClr>
                </a:solidFill>
                <a:effectLst/>
                <a:latin typeface="Times New Roman" panose="02020603050405020304" pitchFamily="18" charset="0"/>
                <a:cs typeface="Times New Roman" panose="02020603050405020304" pitchFamily="18" charset="0"/>
              </a:rPr>
              <a:t>Проведение работ по сохранению объектов культурного наследия: р</a:t>
            </a: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еставрация </a:t>
            </a:r>
            <a:r>
              <a:rPr lang="ru-RU" sz="1100" b="0" i="0" dirty="0">
                <a:solidFill>
                  <a:schemeClr val="tx1">
                    <a:lumMod val="95000"/>
                    <a:lumOff val="5000"/>
                  </a:schemeClr>
                </a:solidFill>
                <a:effectLst/>
                <a:latin typeface="Times New Roman" panose="02020603050405020304" pitchFamily="18" charset="0"/>
                <a:cs typeface="Times New Roman" panose="02020603050405020304" pitchFamily="18" charset="0"/>
              </a:rPr>
              <a:t>«Памятника партизанам, погибшим в 1922 г. в боях с японо-американскими империалистами». – 16734419,91 руб.</a:t>
            </a:r>
            <a:endParaRPr lang="ru-RU" sz="11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pic>
        <p:nvPicPr>
          <p:cNvPr id="10" name="Рисунок 9">
            <a:extLst>
              <a:ext uri="{FF2B5EF4-FFF2-40B4-BE49-F238E27FC236}">
                <a16:creationId xmlns:a16="http://schemas.microsoft.com/office/drawing/2014/main" id="{FE049308-7C62-A54F-6371-9083781A4C86}"/>
              </a:ext>
            </a:extLst>
          </p:cNvPr>
          <p:cNvPicPr>
            <a:picLocks noChangeAspect="1"/>
          </p:cNvPicPr>
          <p:nvPr/>
        </p:nvPicPr>
        <p:blipFill>
          <a:blip r:embed="rId3"/>
          <a:stretch>
            <a:fillRect/>
          </a:stretch>
        </p:blipFill>
        <p:spPr>
          <a:xfrm>
            <a:off x="5176711" y="3642088"/>
            <a:ext cx="1927781" cy="1450097"/>
          </a:xfrm>
          <a:prstGeom prst="rect">
            <a:avLst/>
          </a:prstGeom>
        </p:spPr>
      </p:pic>
      <p:pic>
        <p:nvPicPr>
          <p:cNvPr id="11" name="Рисунок 10">
            <a:extLst>
              <a:ext uri="{FF2B5EF4-FFF2-40B4-BE49-F238E27FC236}">
                <a16:creationId xmlns:a16="http://schemas.microsoft.com/office/drawing/2014/main" id="{D21720F0-ADAE-7F99-937C-B779260E2966}"/>
              </a:ext>
            </a:extLst>
          </p:cNvPr>
          <p:cNvPicPr>
            <a:picLocks noChangeAspect="1"/>
          </p:cNvPicPr>
          <p:nvPr/>
        </p:nvPicPr>
        <p:blipFill>
          <a:blip r:embed="rId4"/>
          <a:stretch>
            <a:fillRect/>
          </a:stretch>
        </p:blipFill>
        <p:spPr>
          <a:xfrm>
            <a:off x="225458" y="704674"/>
            <a:ext cx="1729178" cy="1451297"/>
          </a:xfrm>
          <a:prstGeom prst="rect">
            <a:avLst/>
          </a:prstGeom>
        </p:spPr>
      </p:pic>
      <p:pic>
        <p:nvPicPr>
          <p:cNvPr id="12" name="Рисунок 11">
            <a:extLst>
              <a:ext uri="{FF2B5EF4-FFF2-40B4-BE49-F238E27FC236}">
                <a16:creationId xmlns:a16="http://schemas.microsoft.com/office/drawing/2014/main" id="{CE9937B0-0AEA-E0EB-3991-8EBDC3237BEC}"/>
              </a:ext>
            </a:extLst>
          </p:cNvPr>
          <p:cNvPicPr>
            <a:picLocks noChangeAspect="1"/>
          </p:cNvPicPr>
          <p:nvPr/>
        </p:nvPicPr>
        <p:blipFill>
          <a:blip r:embed="rId5"/>
          <a:stretch>
            <a:fillRect/>
          </a:stretch>
        </p:blipFill>
        <p:spPr>
          <a:xfrm>
            <a:off x="225458" y="2307414"/>
            <a:ext cx="1729178" cy="1334674"/>
          </a:xfrm>
          <a:prstGeom prst="rect">
            <a:avLst/>
          </a:prstGeom>
        </p:spPr>
      </p:pic>
      <p:pic>
        <p:nvPicPr>
          <p:cNvPr id="13" name="Рисунок 12">
            <a:extLst>
              <a:ext uri="{FF2B5EF4-FFF2-40B4-BE49-F238E27FC236}">
                <a16:creationId xmlns:a16="http://schemas.microsoft.com/office/drawing/2014/main" id="{D56DFD4C-5196-E4B2-8F4B-6DDC8D092551}"/>
              </a:ext>
            </a:extLst>
          </p:cNvPr>
          <p:cNvPicPr>
            <a:picLocks noChangeAspect="1"/>
          </p:cNvPicPr>
          <p:nvPr/>
        </p:nvPicPr>
        <p:blipFill>
          <a:blip r:embed="rId6"/>
          <a:stretch>
            <a:fillRect/>
          </a:stretch>
        </p:blipFill>
        <p:spPr>
          <a:xfrm>
            <a:off x="225458" y="3945562"/>
            <a:ext cx="1729178" cy="1485900"/>
          </a:xfrm>
          <a:prstGeom prst="rect">
            <a:avLst/>
          </a:prstGeom>
        </p:spPr>
      </p:pic>
      <p:pic>
        <p:nvPicPr>
          <p:cNvPr id="14" name="Рисунок 13">
            <a:extLst>
              <a:ext uri="{FF2B5EF4-FFF2-40B4-BE49-F238E27FC236}">
                <a16:creationId xmlns:a16="http://schemas.microsoft.com/office/drawing/2014/main" id="{ECD9AB56-F9ED-D528-36A7-0DDC62D40843}"/>
              </a:ext>
            </a:extLst>
          </p:cNvPr>
          <p:cNvPicPr>
            <a:picLocks noChangeAspect="1"/>
          </p:cNvPicPr>
          <p:nvPr/>
        </p:nvPicPr>
        <p:blipFill>
          <a:blip r:embed="rId7"/>
          <a:stretch>
            <a:fillRect/>
          </a:stretch>
        </p:blipFill>
        <p:spPr>
          <a:xfrm>
            <a:off x="5176711" y="704674"/>
            <a:ext cx="1927781" cy="1233879"/>
          </a:xfrm>
          <a:prstGeom prst="rect">
            <a:avLst/>
          </a:prstGeom>
        </p:spPr>
      </p:pic>
      <p:pic>
        <p:nvPicPr>
          <p:cNvPr id="15" name="Рисунок 14">
            <a:extLst>
              <a:ext uri="{FF2B5EF4-FFF2-40B4-BE49-F238E27FC236}">
                <a16:creationId xmlns:a16="http://schemas.microsoft.com/office/drawing/2014/main" id="{15807C1A-666E-E99A-5954-5F5DF57EC799}"/>
              </a:ext>
            </a:extLst>
          </p:cNvPr>
          <p:cNvPicPr>
            <a:picLocks noChangeAspect="1"/>
          </p:cNvPicPr>
          <p:nvPr/>
        </p:nvPicPr>
        <p:blipFill>
          <a:blip r:embed="rId8"/>
          <a:stretch>
            <a:fillRect/>
          </a:stretch>
        </p:blipFill>
        <p:spPr>
          <a:xfrm>
            <a:off x="5147159" y="2124741"/>
            <a:ext cx="1966056" cy="1304259"/>
          </a:xfrm>
          <a:prstGeom prst="rect">
            <a:avLst/>
          </a:prstGeom>
        </p:spPr>
      </p:pic>
      <p:pic>
        <p:nvPicPr>
          <p:cNvPr id="16" name="Рисунок 15">
            <a:extLst>
              <a:ext uri="{FF2B5EF4-FFF2-40B4-BE49-F238E27FC236}">
                <a16:creationId xmlns:a16="http://schemas.microsoft.com/office/drawing/2014/main" id="{E1B4D023-79AF-8559-EE0A-86063ADEE541}"/>
              </a:ext>
            </a:extLst>
          </p:cNvPr>
          <p:cNvPicPr>
            <a:picLocks noChangeAspect="1"/>
          </p:cNvPicPr>
          <p:nvPr/>
        </p:nvPicPr>
        <p:blipFill>
          <a:blip r:embed="rId9"/>
          <a:stretch>
            <a:fillRect/>
          </a:stretch>
        </p:blipFill>
        <p:spPr>
          <a:xfrm>
            <a:off x="2472308" y="5431461"/>
            <a:ext cx="1965468" cy="1298601"/>
          </a:xfrm>
          <a:prstGeom prst="rect">
            <a:avLst/>
          </a:prstGeom>
        </p:spPr>
      </p:pic>
      <p:sp>
        <p:nvSpPr>
          <p:cNvPr id="17" name="TextBox 16">
            <a:extLst>
              <a:ext uri="{FF2B5EF4-FFF2-40B4-BE49-F238E27FC236}">
                <a16:creationId xmlns:a16="http://schemas.microsoft.com/office/drawing/2014/main" id="{A1F45ABF-2425-C440-7BAC-9221AAD13022}"/>
              </a:ext>
            </a:extLst>
          </p:cNvPr>
          <p:cNvSpPr txBox="1"/>
          <p:nvPr/>
        </p:nvSpPr>
        <p:spPr>
          <a:xfrm>
            <a:off x="4557541" y="5542936"/>
            <a:ext cx="4158619" cy="430887"/>
          </a:xfrm>
          <a:prstGeom prst="rect">
            <a:avLst/>
          </a:prstGeom>
          <a:noFill/>
        </p:spPr>
        <p:txBody>
          <a:bodyPr wrap="square">
            <a:spAutoFit/>
          </a:bodyPr>
          <a:lstStyle/>
          <a:p>
            <a:pPr algn="just"/>
            <a:r>
              <a:rPr lang="ru-RU" sz="1100" b="0" i="0" dirty="0">
                <a:solidFill>
                  <a:schemeClr val="tx1">
                    <a:lumMod val="95000"/>
                    <a:lumOff val="5000"/>
                  </a:schemeClr>
                </a:solidFill>
                <a:effectLst/>
                <a:latin typeface="Times New Roman" panose="02020603050405020304" pitchFamily="18" charset="0"/>
                <a:cs typeface="Times New Roman" panose="02020603050405020304" pitchFamily="18" charset="0"/>
              </a:rPr>
              <a:t>Ремонт крыши здания администрации Анучинского муниципального округа </a:t>
            </a:r>
            <a:r>
              <a:rPr lang="ru-RU" sz="1100" b="0" i="0" dirty="0" err="1">
                <a:solidFill>
                  <a:schemeClr val="tx1">
                    <a:lumMod val="95000"/>
                    <a:lumOff val="5000"/>
                  </a:schemeClr>
                </a:solidFill>
                <a:effectLst/>
                <a:latin typeface="Times New Roman" panose="02020603050405020304" pitchFamily="18" charset="0"/>
                <a:cs typeface="Times New Roman" panose="02020603050405020304" pitchFamily="18" charset="0"/>
              </a:rPr>
              <a:t>с.Анучино</a:t>
            </a:r>
            <a:r>
              <a:rPr lang="ru-RU" sz="1100" b="0" i="0" dirty="0">
                <a:solidFill>
                  <a:schemeClr val="tx1">
                    <a:lumMod val="95000"/>
                    <a:lumOff val="5000"/>
                  </a:schemeClr>
                </a:solidFill>
                <a:effectLst/>
                <a:latin typeface="Times New Roman" panose="02020603050405020304" pitchFamily="18" charset="0"/>
                <a:cs typeface="Times New Roman" panose="02020603050405020304" pitchFamily="18" charset="0"/>
              </a:rPr>
              <a:t>, </a:t>
            </a:r>
            <a:r>
              <a:rPr lang="ru-RU" sz="1100" b="0" i="0" dirty="0" err="1">
                <a:solidFill>
                  <a:schemeClr val="tx1">
                    <a:lumMod val="95000"/>
                    <a:lumOff val="5000"/>
                  </a:schemeClr>
                </a:solidFill>
                <a:effectLst/>
                <a:latin typeface="Times New Roman" panose="02020603050405020304" pitchFamily="18" charset="0"/>
                <a:cs typeface="Times New Roman" panose="02020603050405020304" pitchFamily="18" charset="0"/>
              </a:rPr>
              <a:t>ул.Лазо</a:t>
            </a:r>
            <a:r>
              <a:rPr lang="ru-RU" sz="1100" b="0" i="0" dirty="0">
                <a:solidFill>
                  <a:schemeClr val="tx1">
                    <a:lumMod val="95000"/>
                    <a:lumOff val="5000"/>
                  </a:schemeClr>
                </a:solidFill>
                <a:effectLst/>
                <a:latin typeface="Times New Roman" panose="02020603050405020304" pitchFamily="18" charset="0"/>
                <a:cs typeface="Times New Roman" panose="02020603050405020304" pitchFamily="18" charset="0"/>
              </a:rPr>
              <a:t> д.6 – 10000000 руб.</a:t>
            </a:r>
            <a:endParaRPr lang="ru-RU" sz="11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2325901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527E497C-E7A0-106F-98ED-6C7D00BA48C1}"/>
              </a:ext>
            </a:extLst>
          </p:cNvPr>
          <p:cNvPicPr>
            <a:picLocks noChangeAspect="1"/>
          </p:cNvPicPr>
          <p:nvPr/>
        </p:nvPicPr>
        <p:blipFill>
          <a:blip r:embed="rId2"/>
          <a:stretch>
            <a:fillRect/>
          </a:stretch>
        </p:blipFill>
        <p:spPr>
          <a:xfrm>
            <a:off x="18287" y="0"/>
            <a:ext cx="12155425" cy="6858000"/>
          </a:xfrm>
          <a:prstGeom prst="rect">
            <a:avLst/>
          </a:prstGeom>
        </p:spPr>
      </p:pic>
      <p:sp>
        <p:nvSpPr>
          <p:cNvPr id="3" name="Прямоугольник: скругленные углы 2">
            <a:extLst>
              <a:ext uri="{FF2B5EF4-FFF2-40B4-BE49-F238E27FC236}">
                <a16:creationId xmlns:a16="http://schemas.microsoft.com/office/drawing/2014/main" id="{95F540BD-F654-7AF2-0995-2919A286140F}"/>
              </a:ext>
            </a:extLst>
          </p:cNvPr>
          <p:cNvSpPr/>
          <p:nvPr/>
        </p:nvSpPr>
        <p:spPr>
          <a:xfrm>
            <a:off x="780176" y="360726"/>
            <a:ext cx="10377182" cy="5956184"/>
          </a:xfrm>
          <a:prstGeom prst="roundRect">
            <a:avLst/>
          </a:prstGeom>
          <a:solidFill>
            <a:srgbClr val="6CF41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a:solidFill>
                  <a:srgbClr val="7030A0"/>
                </a:solidFill>
                <a:latin typeface="Times New Roman" panose="02020603050405020304" pitchFamily="18" charset="0"/>
                <a:cs typeface="Times New Roman" panose="02020603050405020304" pitchFamily="18" charset="0"/>
              </a:rPr>
              <a:t>Спасибо за внимание !</a:t>
            </a:r>
          </a:p>
          <a:p>
            <a:pPr algn="ctr"/>
            <a:endParaRPr lang="ru-RU" sz="2000" b="1" dirty="0">
              <a:solidFill>
                <a:srgbClr val="7030A0"/>
              </a:solidFill>
              <a:latin typeface="Times New Roman" panose="02020603050405020304" pitchFamily="18" charset="0"/>
              <a:cs typeface="Times New Roman" panose="02020603050405020304" pitchFamily="18" charset="0"/>
            </a:endParaRPr>
          </a:p>
          <a:p>
            <a:pPr algn="ctr"/>
            <a:r>
              <a:rPr lang="ru-RU" sz="2000" b="1" dirty="0">
                <a:solidFill>
                  <a:srgbClr val="7030A0"/>
                </a:solidFill>
                <a:latin typeface="Times New Roman" panose="02020603050405020304" pitchFamily="18" charset="0"/>
                <a:cs typeface="Times New Roman" panose="02020603050405020304" pitchFamily="18" charset="0"/>
              </a:rPr>
              <a:t>Контактная информация:</a:t>
            </a:r>
          </a:p>
          <a:p>
            <a:pPr algn="ctr"/>
            <a:r>
              <a:rPr lang="ru-RU" sz="2000" b="1" dirty="0">
                <a:solidFill>
                  <a:srgbClr val="7030A0"/>
                </a:solidFill>
                <a:latin typeface="Times New Roman" panose="02020603050405020304" pitchFamily="18" charset="0"/>
                <a:cs typeface="Times New Roman" panose="02020603050405020304" pitchFamily="18" charset="0"/>
              </a:rPr>
              <a:t>Финансово – экономическое управление </a:t>
            </a:r>
          </a:p>
          <a:p>
            <a:pPr algn="ctr"/>
            <a:r>
              <a:rPr lang="ru-RU" sz="2000" b="1" dirty="0">
                <a:solidFill>
                  <a:srgbClr val="7030A0"/>
                </a:solidFill>
                <a:latin typeface="Times New Roman" panose="02020603050405020304" pitchFamily="18" charset="0"/>
                <a:cs typeface="Times New Roman" panose="02020603050405020304" pitchFamily="18" charset="0"/>
              </a:rPr>
              <a:t>администрации Анучинского муниципального округа</a:t>
            </a:r>
          </a:p>
          <a:p>
            <a:pPr algn="ctr"/>
            <a:r>
              <a:rPr lang="ru-RU" sz="2000" b="1" dirty="0">
                <a:solidFill>
                  <a:srgbClr val="7030A0"/>
                </a:solidFill>
                <a:latin typeface="Times New Roman" panose="02020603050405020304" pitchFamily="18" charset="0"/>
                <a:cs typeface="Times New Roman" panose="02020603050405020304" pitchFamily="18" charset="0"/>
              </a:rPr>
              <a:t>Адрес: 692300, Приморский край, Анучинский район,</a:t>
            </a:r>
          </a:p>
          <a:p>
            <a:pPr algn="ctr"/>
            <a:r>
              <a:rPr lang="ru-RU" sz="2000" b="1" dirty="0" err="1">
                <a:solidFill>
                  <a:srgbClr val="7030A0"/>
                </a:solidFill>
                <a:latin typeface="Times New Roman" panose="02020603050405020304" pitchFamily="18" charset="0"/>
                <a:cs typeface="Times New Roman" panose="02020603050405020304" pitchFamily="18" charset="0"/>
              </a:rPr>
              <a:t>с.Анучино</a:t>
            </a:r>
            <a:r>
              <a:rPr lang="ru-RU" sz="2000" b="1" dirty="0">
                <a:solidFill>
                  <a:srgbClr val="7030A0"/>
                </a:solidFill>
                <a:latin typeface="Times New Roman" panose="02020603050405020304" pitchFamily="18" charset="0"/>
                <a:cs typeface="Times New Roman" panose="02020603050405020304" pitchFamily="18" charset="0"/>
              </a:rPr>
              <a:t>, </a:t>
            </a:r>
            <a:r>
              <a:rPr lang="ru-RU" sz="2000" b="1" dirty="0" err="1">
                <a:solidFill>
                  <a:srgbClr val="7030A0"/>
                </a:solidFill>
                <a:latin typeface="Times New Roman" panose="02020603050405020304" pitchFamily="18" charset="0"/>
                <a:cs typeface="Times New Roman" panose="02020603050405020304" pitchFamily="18" charset="0"/>
              </a:rPr>
              <a:t>ул.Лазо</a:t>
            </a:r>
            <a:r>
              <a:rPr lang="ru-RU" sz="2000" b="1" dirty="0">
                <a:solidFill>
                  <a:srgbClr val="7030A0"/>
                </a:solidFill>
                <a:latin typeface="Times New Roman" panose="02020603050405020304" pitchFamily="18" charset="0"/>
                <a:cs typeface="Times New Roman" panose="02020603050405020304" pitchFamily="18" charset="0"/>
              </a:rPr>
              <a:t> 6</a:t>
            </a:r>
          </a:p>
          <a:p>
            <a:pPr algn="ctr"/>
            <a:r>
              <a:rPr lang="ru-RU" sz="2000" b="1" dirty="0">
                <a:solidFill>
                  <a:srgbClr val="7030A0"/>
                </a:solidFill>
                <a:latin typeface="Times New Roman" panose="02020603050405020304" pitchFamily="18" charset="0"/>
                <a:cs typeface="Times New Roman" panose="02020603050405020304" pitchFamily="18" charset="0"/>
              </a:rPr>
              <a:t>Режим работы: понедельник – четверг – с 9-00 до 17-00</a:t>
            </a:r>
          </a:p>
          <a:p>
            <a:pPr algn="ctr"/>
            <a:r>
              <a:rPr lang="ru-RU" sz="2000" b="1" dirty="0">
                <a:solidFill>
                  <a:srgbClr val="7030A0"/>
                </a:solidFill>
                <a:latin typeface="Times New Roman" panose="02020603050405020304" pitchFamily="18" charset="0"/>
                <a:cs typeface="Times New Roman" panose="02020603050405020304" pitchFamily="18" charset="0"/>
              </a:rPr>
              <a:t>пятница – с 9-00 до 16-00</a:t>
            </a:r>
          </a:p>
          <a:p>
            <a:pPr algn="ctr"/>
            <a:r>
              <a:rPr lang="ru-RU" sz="2000" b="1" dirty="0">
                <a:solidFill>
                  <a:srgbClr val="7030A0"/>
                </a:solidFill>
                <a:latin typeface="Times New Roman" panose="02020603050405020304" pitchFamily="18" charset="0"/>
                <a:cs typeface="Times New Roman" panose="02020603050405020304" pitchFamily="18" charset="0"/>
              </a:rPr>
              <a:t>Обед: с 13-00 до 14-00</a:t>
            </a:r>
          </a:p>
          <a:p>
            <a:pPr algn="ctr"/>
            <a:r>
              <a:rPr lang="ru-RU" sz="2000" b="1" dirty="0">
                <a:solidFill>
                  <a:srgbClr val="7030A0"/>
                </a:solidFill>
                <a:latin typeface="Times New Roman" panose="02020603050405020304" pitchFamily="18" charset="0"/>
                <a:cs typeface="Times New Roman" panose="02020603050405020304" pitchFamily="18" charset="0"/>
              </a:rPr>
              <a:t>Начальник управления – Бондарь Галина Петровна</a:t>
            </a:r>
          </a:p>
          <a:p>
            <a:pPr algn="ctr"/>
            <a:r>
              <a:rPr lang="ru-RU" sz="2000" b="1" dirty="0">
                <a:solidFill>
                  <a:srgbClr val="7030A0"/>
                </a:solidFill>
                <a:latin typeface="Times New Roman" panose="02020603050405020304" pitchFamily="18" charset="0"/>
                <a:cs typeface="Times New Roman" panose="02020603050405020304" pitchFamily="18" charset="0"/>
              </a:rPr>
              <a:t>телефон: 8(42362)91-870, факс: 8(42362)97-1-38</a:t>
            </a:r>
          </a:p>
          <a:p>
            <a:pPr algn="ctr"/>
            <a:r>
              <a:rPr lang="ru-RU" sz="2000" b="1" dirty="0">
                <a:solidFill>
                  <a:srgbClr val="7030A0"/>
                </a:solidFill>
                <a:latin typeface="Times New Roman" panose="02020603050405020304" pitchFamily="18" charset="0"/>
                <a:cs typeface="Times New Roman" panose="02020603050405020304" pitchFamily="18" charset="0"/>
              </a:rPr>
              <a:t>адрес электронной почты:</a:t>
            </a:r>
            <a:r>
              <a:rPr lang="en-US" sz="2000" b="1" dirty="0">
                <a:solidFill>
                  <a:srgbClr val="7030A0"/>
                </a:solidFill>
                <a:latin typeface="Times New Roman" panose="02020603050405020304" pitchFamily="18" charset="0"/>
                <a:cs typeface="Times New Roman" panose="02020603050405020304" pitchFamily="18" charset="0"/>
              </a:rPr>
              <a:t>fin620@list.ru</a:t>
            </a:r>
            <a:endParaRPr lang="ru-RU" sz="2000" b="1" dirty="0">
              <a:solidFill>
                <a:srgbClr val="7030A0"/>
              </a:solidFill>
              <a:latin typeface="Times New Roman" panose="02020603050405020304" pitchFamily="18" charset="0"/>
              <a:cs typeface="Times New Roman" panose="02020603050405020304" pitchFamily="18" charset="0"/>
            </a:endParaRPr>
          </a:p>
          <a:p>
            <a:pPr algn="ctr"/>
            <a:endParaRPr lang="ru-RU" b="1" dirty="0">
              <a:solidFill>
                <a:srgbClr val="7030A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00669489"/>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7978</TotalTime>
  <Words>9653</Words>
  <Application>Microsoft Office PowerPoint</Application>
  <PresentationFormat>Широкоэкранный</PresentationFormat>
  <Paragraphs>2210</Paragraphs>
  <Slides>56</Slides>
  <Notes>0</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56</vt:i4>
      </vt:variant>
    </vt:vector>
  </HeadingPairs>
  <TitlesOfParts>
    <vt:vector size="64" baseType="lpstr">
      <vt:lpstr>Arial</vt:lpstr>
      <vt:lpstr>Calibri</vt:lpstr>
      <vt:lpstr>Calibri Light</vt:lpstr>
      <vt:lpstr>Cambria</vt:lpstr>
      <vt:lpstr>Times New Roman</vt:lpstr>
      <vt:lpstr>Ubuntu</vt:lpstr>
      <vt:lpstr>Verdana</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Вера В. Клыкова</dc:creator>
  <cp:lastModifiedBy>Вера В. Клыкова</cp:lastModifiedBy>
  <cp:revision>255</cp:revision>
  <dcterms:created xsi:type="dcterms:W3CDTF">2022-11-03T00:10:40Z</dcterms:created>
  <dcterms:modified xsi:type="dcterms:W3CDTF">2023-01-10T06:20:05Z</dcterms:modified>
</cp:coreProperties>
</file>