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charts/chart46.xml" ContentType="application/vnd.openxmlformats-officedocument.drawingml.chart+xml"/>
  <Override PartName="/ppt/charts/style22.xml" ContentType="application/vnd.ms-office.chartstyl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charts/chart35.xml" ContentType="application/vnd.openxmlformats-officedocument.drawingml.chart+xml"/>
  <Override PartName="/ppt/charts/style11.xml" ContentType="application/vnd.ms-office.chartstyl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charts/colors12.xml" ContentType="application/vnd.ms-office.chartcolor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layout20.xml" ContentType="application/vnd.openxmlformats-officedocument.drawingml.diagramLayout+xml"/>
  <Override PartName="/ppt/charts/chart29.xml" ContentType="application/vnd.openxmlformats-officedocument.drawingml.chart+xml"/>
  <Override PartName="/ppt/slides/slide55.xml" ContentType="application/vnd.openxmlformats-officedocument.presentationml.slide+xml"/>
  <Override PartName="/ppt/diagrams/quickStyle3.xml" ContentType="application/vnd.openxmlformats-officedocument.drawingml.diagramStyle+xml"/>
  <Override PartName="/ppt/charts/chart18.xml" ContentType="application/vnd.openxmlformats-officedocument.drawingml.chart+xml"/>
  <Override PartName="/ppt/charts/colors17.xml" ContentType="application/vnd.ms-office.chartcolor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diagrams/data21.xml" ContentType="application/vnd.openxmlformats-officedocument.drawingml.diagramData+xml"/>
  <Override PartName="/ppt/charts/chart54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charts/chart10.xml" ContentType="application/vnd.openxmlformats-officedocument.drawingml.chart+xml"/>
  <Override PartName="/ppt/diagrams/layout25.xml" ContentType="application/vnd.openxmlformats-officedocument.drawingml.diagramLayout+xml"/>
  <Override PartName="/ppt/charts/colors20.xml" ContentType="application/vnd.ms-office.chartcolorstyle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charts/chart48.xml" ContentType="application/vnd.openxmlformats-officedocument.drawingml.chart+xml"/>
  <Override PartName="/ppt/diagrams/data26.xml" ContentType="application/vnd.openxmlformats-officedocument.drawingml.diagramData+xml"/>
  <Override PartName="/ppt/charts/style2.xml" ContentType="application/vnd.ms-office.chartstyl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charts/chart37.xml" ContentType="application/vnd.openxmlformats-officedocument.drawingml.chart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diagrams/quickStyle19.xml" ContentType="application/vnd.openxmlformats-officedocument.drawingml.diagramStyle+xml"/>
  <Override PartName="/ppt/charts/chart26.xml" ContentType="application/vnd.openxmlformats-officedocument.drawingml.chart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hart51.xml" ContentType="application/vnd.openxmlformats-officedocument.drawingml.chart+xml"/>
  <Override PartName="/ppt/charts/colors14.xml" ContentType="application/vnd.ms-office.chartcolorstyle+xml"/>
  <Override PartName="/ppt/slides/slide30.xml" ContentType="application/vnd.openxmlformats-officedocument.presentationml.slide+xml"/>
  <Override PartName="/ppt/diagrams/layout19.xml" ContentType="application/vnd.openxmlformats-officedocument.drawingml.diagramLayout+xml"/>
  <Override PartName="/ppt/charts/chart40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charts/chart5.xml" ContentType="application/vnd.openxmlformats-officedocument.drawingml.chart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charts/style18.xml" ContentType="application/vnd.ms-office.chart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charts/chart49.xml" ContentType="application/vnd.openxmlformats-officedocument.drawingml.chart+xml"/>
  <Override PartName="/ppt/charts/style14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charts/colors19.xml" ContentType="application/vnd.ms-office.chartcolorstyle+xml"/>
  <Override PartName="/ppt/charts/style21.xml" ContentType="application/vnd.ms-office.chart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charts/chart45.xml" ContentType="application/vnd.openxmlformats-officedocument.drawingml.chart+xml"/>
  <Override PartName="/ppt/charts/style10.xml" ContentType="application/vnd.ms-office.chartstyle+xml"/>
  <Override PartName="/ppt/charts/colors1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charts/chart23.xml" ContentType="application/vnd.openxmlformats-officedocument.drawingml.chart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charts/chart52.xml" ContentType="application/vnd.openxmlformats-officedocument.drawingml.char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charts/colors22.xml" ContentType="application/vnd.ms-office.chartcolorstyle+xml"/>
  <Override PartName="/ppt/charts/colors1.xml" ContentType="application/vnd.ms-office.chartcolorstyle+xml"/>
  <Override PartName="/ppt/charts/colors11.xml" ContentType="application/vnd.ms-office.chartcolorstyl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charts/chart6.xml" ContentType="application/vnd.openxmlformats-officedocument.drawingml.chart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charts/style19.xml" ContentType="application/vnd.ms-office.chartstyl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charts/chart39.xml" ContentType="application/vnd.openxmlformats-officedocument.drawingml.chart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charts/chart28.xml" ContentType="application/vnd.openxmlformats-officedocument.drawingml.chart+xml"/>
  <Override PartName="/ppt/drawings/drawing2.xml" ContentType="application/vnd.openxmlformats-officedocument.drawingml.chartshape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charts/chart53.xml" ContentType="application/vnd.openxmlformats-officedocument.drawingml.chart+xml"/>
  <Override PartName="/ppt/charts/colors16.xml" ContentType="application/vnd.ms-office.chartcolorstyl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charts/chart42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charts/chart31.xml" ContentType="application/vnd.openxmlformats-officedocument.drawingml.chart+xml"/>
  <Override PartName="/ppt/diagrams/colors8.xml" ContentType="application/vnd.openxmlformats-officedocument.drawingml.diagramColor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charts/chart25.xml" ContentType="application/vnd.openxmlformats-officedocument.drawingml.chart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diagrams/quickStyle18.xml" ContentType="application/vnd.openxmlformats-officedocument.drawingml.diagramStyle+xml"/>
  <Override PartName="/ppt/charts/colors13.xml" ContentType="application/vnd.ms-office.chartcolorstyle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charts/chart50.xml" ContentType="application/vnd.openxmlformats-officedocument.drawingml.char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chart4.xml" ContentType="application/vnd.openxmlformats-officedocument.drawingml.chart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slides/slide78.xml" ContentType="application/vnd.openxmlformats-officedocument.presentationml.slide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charts/style17.xml" ContentType="application/vnd.ms-office.chartstyle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charts/chart19.xml" ContentType="application/vnd.openxmlformats-officedocument.drawingml.chart+xml"/>
  <Override PartName="/ppt/diagrams/colors20.xml" ContentType="application/vnd.openxmlformats-officedocument.drawingml.diagramColors+xml"/>
  <Override PartName="/ppt/charts/colors18.xml" ContentType="application/vnd.ms-office.chartcolorstyl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charts/chart44.xml" ContentType="application/vnd.openxmlformats-officedocument.drawingml.chart+xml"/>
  <Override PartName="/ppt/charts/style20.xml" ContentType="application/vnd.ms-office.chart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hart33.xml" ContentType="application/vnd.openxmlformats-officedocument.drawingml.chart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harts/colors21.xml" ContentType="application/vnd.ms-office.chartcolorstyle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charts/colors10.xml" ContentType="application/vnd.ms-office.chartcolorstyle+xml"/>
  <Override PartName="/ppt/diagrams/quickStyle9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5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85" r:id="rId11"/>
    <p:sldId id="383" r:id="rId12"/>
    <p:sldId id="384" r:id="rId13"/>
    <p:sldId id="354" r:id="rId14"/>
    <p:sldId id="359" r:id="rId15"/>
    <p:sldId id="411" r:id="rId16"/>
    <p:sldId id="412" r:id="rId17"/>
    <p:sldId id="355" r:id="rId18"/>
    <p:sldId id="356" r:id="rId19"/>
    <p:sldId id="386" r:id="rId20"/>
    <p:sldId id="357" r:id="rId21"/>
    <p:sldId id="360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7" r:id="rId44"/>
    <p:sldId id="388" r:id="rId45"/>
    <p:sldId id="389" r:id="rId46"/>
    <p:sldId id="390" r:id="rId47"/>
    <p:sldId id="391" r:id="rId48"/>
    <p:sldId id="392" r:id="rId49"/>
    <p:sldId id="393" r:id="rId50"/>
    <p:sldId id="394" r:id="rId51"/>
    <p:sldId id="395" r:id="rId52"/>
    <p:sldId id="396" r:id="rId53"/>
    <p:sldId id="397" r:id="rId54"/>
    <p:sldId id="401" r:id="rId55"/>
    <p:sldId id="398" r:id="rId56"/>
    <p:sldId id="399" r:id="rId57"/>
    <p:sldId id="402" r:id="rId58"/>
    <p:sldId id="403" r:id="rId59"/>
    <p:sldId id="404" r:id="rId60"/>
    <p:sldId id="405" r:id="rId61"/>
    <p:sldId id="406" r:id="rId62"/>
    <p:sldId id="408" r:id="rId63"/>
    <p:sldId id="409" r:id="rId64"/>
    <p:sldId id="410" r:id="rId65"/>
    <p:sldId id="413" r:id="rId66"/>
    <p:sldId id="414" r:id="rId67"/>
    <p:sldId id="415" r:id="rId68"/>
    <p:sldId id="416" r:id="rId69"/>
    <p:sldId id="417" r:id="rId70"/>
    <p:sldId id="418" r:id="rId71"/>
    <p:sldId id="419" r:id="rId72"/>
    <p:sldId id="420" r:id="rId73"/>
    <p:sldId id="421" r:id="rId74"/>
    <p:sldId id="422" r:id="rId75"/>
    <p:sldId id="424" r:id="rId76"/>
    <p:sldId id="426" r:id="rId77"/>
    <p:sldId id="427" r:id="rId78"/>
    <p:sldId id="429" r:id="rId79"/>
    <p:sldId id="430" r:id="rId80"/>
    <p:sldId id="431" r:id="rId81"/>
    <p:sldId id="432" r:id="rId82"/>
    <p:sldId id="433" r:id="rId83"/>
    <p:sldId id="434" r:id="rId84"/>
    <p:sldId id="435" r:id="rId85"/>
    <p:sldId id="436" r:id="rId86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33"/>
    <a:srgbClr val="00FFFF"/>
    <a:srgbClr val="9900FF"/>
    <a:srgbClr val="F8FAA2"/>
    <a:srgbClr val="CC66FF"/>
    <a:srgbClr val="FFCCCC"/>
    <a:srgbClr val="FF99FF"/>
    <a:srgbClr val="FF0066"/>
    <a:srgbClr val="CC99FF"/>
    <a:srgbClr val="FF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7.xlsx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Численность постоянного населения на конец года (чел.)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постоянного населения на конец года (тыс.чел.)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12598</c:v>
                </c:pt>
                <c:pt idx="1">
                  <c:v>12504</c:v>
                </c:pt>
                <c:pt idx="2">
                  <c:v>12238</c:v>
                </c:pt>
                <c:pt idx="3" formatCode="0">
                  <c:v>12201</c:v>
                </c:pt>
                <c:pt idx="4">
                  <c:v>12074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C5E4-48E9-B2AF-C56C419BEF9F}"/>
            </c:ext>
          </c:extLst>
        </c:ser>
        <c:dLbls>
          <c:showVal val="1"/>
        </c:dLbls>
        <c:shape val="box"/>
        <c:axId val="179758592"/>
        <c:axId val="179760128"/>
        <c:axId val="0"/>
      </c:bar3DChart>
      <c:catAx>
        <c:axId val="179758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60128"/>
        <c:crosses val="autoZero"/>
        <c:auto val="1"/>
        <c:lblAlgn val="ctr"/>
        <c:lblOffset val="100"/>
      </c:catAx>
      <c:valAx>
        <c:axId val="1797601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5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Объем промышленного производства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242.2</c:v>
                </c:pt>
                <c:pt idx="1">
                  <c:v>260.39999999999986</c:v>
                </c:pt>
                <c:pt idx="2">
                  <c:v>282.7</c:v>
                </c:pt>
                <c:pt idx="3">
                  <c:v>302.89999999999986</c:v>
                </c:pt>
                <c:pt idx="4">
                  <c:v>324.8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2E7C-4570-B578-267A5A313E5B}"/>
            </c:ext>
          </c:extLst>
        </c:ser>
        <c:dLbls>
          <c:showVal val="1"/>
        </c:dLbls>
        <c:shape val="box"/>
        <c:axId val="180334592"/>
        <c:axId val="180336128"/>
        <c:axId val="0"/>
      </c:bar3DChart>
      <c:catAx>
        <c:axId val="180334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336128"/>
        <c:crosses val="autoZero"/>
        <c:auto val="1"/>
        <c:lblAlgn val="ctr"/>
        <c:lblOffset val="100"/>
      </c:catAx>
      <c:valAx>
        <c:axId val="1803361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334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Прибыль</a:t>
            </a:r>
          </a:p>
        </c:rich>
      </c:tx>
      <c:layout>
        <c:manualLayout>
          <c:xMode val="edge"/>
          <c:yMode val="edge"/>
          <c:x val="0.42698602618110187"/>
          <c:y val="6.1506925734322183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постоянного населения на конец года (тыс.чел.)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1.212</c:v>
                </c:pt>
                <c:pt idx="1">
                  <c:v>1.042999999999999</c:v>
                </c:pt>
                <c:pt idx="2">
                  <c:v>1.044</c:v>
                </c:pt>
                <c:pt idx="3">
                  <c:v>1.044999999999999</c:v>
                </c:pt>
                <c:pt idx="4">
                  <c:v>1.046999999999999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AE37-4436-A4E7-A5D54BC600A0}"/>
            </c:ext>
          </c:extLst>
        </c:ser>
        <c:dLbls>
          <c:showVal val="1"/>
        </c:dLbls>
        <c:shape val="box"/>
        <c:axId val="180602752"/>
        <c:axId val="180604288"/>
        <c:axId val="0"/>
      </c:bar3DChart>
      <c:catAx>
        <c:axId val="1806027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04288"/>
        <c:crosses val="autoZero"/>
        <c:auto val="1"/>
        <c:lblAlgn val="ctr"/>
        <c:lblOffset val="100"/>
      </c:catAx>
      <c:valAx>
        <c:axId val="1806042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0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Фонд оплаты труда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.)</a:t>
            </a:r>
          </a:p>
        </c:rich>
      </c:tx>
      <c:layout>
        <c:manualLayout>
          <c:xMode val="edge"/>
          <c:yMode val="edge"/>
          <c:x val="0.31443393471016745"/>
          <c:y val="5.3818560017531908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993.7</c:v>
                </c:pt>
                <c:pt idx="1">
                  <c:v>1104.5999999999999</c:v>
                </c:pt>
                <c:pt idx="2">
                  <c:v>1197.4000000000001</c:v>
                </c:pt>
                <c:pt idx="3">
                  <c:v>1274</c:v>
                </c:pt>
                <c:pt idx="4">
                  <c:v>1363.3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26EC-4967-9762-C754AB4E8EB9}"/>
            </c:ext>
          </c:extLst>
        </c:ser>
        <c:dLbls>
          <c:showVal val="1"/>
        </c:dLbls>
        <c:shape val="box"/>
        <c:axId val="180674944"/>
        <c:axId val="180676480"/>
        <c:axId val="0"/>
      </c:bar3DChart>
      <c:catAx>
        <c:axId val="1806749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76480"/>
        <c:crosses val="autoZero"/>
        <c:auto val="1"/>
        <c:lblAlgn val="ctr"/>
        <c:lblOffset val="100"/>
      </c:catAx>
      <c:valAx>
        <c:axId val="1806764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67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Индекс потребительских цен </a:t>
            </a:r>
          </a:p>
        </c:rich>
      </c:tx>
      <c:layout>
        <c:manualLayout>
          <c:xMode val="edge"/>
          <c:yMode val="edge"/>
          <c:x val="0.30599130315055761"/>
          <c:y val="4.6130194300741646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1.119</c:v>
                </c:pt>
                <c:pt idx="1">
                  <c:v>1.052999999999999</c:v>
                </c:pt>
                <c:pt idx="2">
                  <c:v>1.04</c:v>
                </c:pt>
                <c:pt idx="3">
                  <c:v>1.04</c:v>
                </c:pt>
                <c:pt idx="4">
                  <c:v>1.04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1A34-44B0-B3BD-F1FDD29494DC}"/>
            </c:ext>
          </c:extLst>
        </c:ser>
        <c:dLbls>
          <c:showVal val="1"/>
        </c:dLbls>
        <c:shape val="box"/>
        <c:axId val="180710016"/>
        <c:axId val="180728192"/>
        <c:axId val="0"/>
      </c:bar3DChart>
      <c:catAx>
        <c:axId val="1807100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728192"/>
        <c:crosses val="autoZero"/>
        <c:auto val="1"/>
        <c:lblAlgn val="ctr"/>
        <c:lblOffset val="100"/>
      </c:catAx>
      <c:valAx>
        <c:axId val="1807281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71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Среднемесячная заработная плата(руб.)</a:t>
            </a:r>
          </a:p>
        </c:rich>
      </c:tx>
      <c:layout>
        <c:manualLayout>
          <c:xMode val="edge"/>
          <c:yMode val="edge"/>
          <c:x val="0.26135119959295461"/>
          <c:y val="4.6130194300741646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 (руб.)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55253.8</c:v>
                </c:pt>
                <c:pt idx="1">
                  <c:v>61070</c:v>
                </c:pt>
                <c:pt idx="2">
                  <c:v>65894.5</c:v>
                </c:pt>
                <c:pt idx="3">
                  <c:v>70507.100000000006</c:v>
                </c:pt>
                <c:pt idx="4">
                  <c:v>75160.600000000006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CF6C-4833-8A0A-6E87B42C1B28}"/>
            </c:ext>
          </c:extLst>
        </c:ser>
        <c:dLbls>
          <c:showVal val="1"/>
        </c:dLbls>
        <c:shape val="box"/>
        <c:axId val="180786304"/>
        <c:axId val="180787840"/>
        <c:axId val="0"/>
      </c:bar3DChart>
      <c:catAx>
        <c:axId val="1807863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787840"/>
        <c:crosses val="autoZero"/>
        <c:auto val="1"/>
        <c:lblAlgn val="ctr"/>
        <c:lblOffset val="100"/>
      </c:catAx>
      <c:valAx>
        <c:axId val="1807878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786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Уровень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безработицы (чел.)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E0E6B6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183</c:v>
                </c:pt>
                <c:pt idx="1">
                  <c:v>180</c:v>
                </c:pt>
                <c:pt idx="2">
                  <c:v>180</c:v>
                </c:pt>
                <c:pt idx="3">
                  <c:v>170</c:v>
                </c:pt>
                <c:pt idx="4">
                  <c:v>170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6A4C-406D-8845-04900E895CF8}"/>
            </c:ext>
          </c:extLst>
        </c:ser>
        <c:dLbls>
          <c:showVal val="1"/>
        </c:dLbls>
        <c:shape val="box"/>
        <c:axId val="179649536"/>
        <c:axId val="179655424"/>
        <c:axId val="0"/>
      </c:bar3DChart>
      <c:catAx>
        <c:axId val="1796495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655424"/>
        <c:crosses val="autoZero"/>
        <c:auto val="1"/>
        <c:lblAlgn val="ctr"/>
        <c:lblOffset val="100"/>
      </c:catAx>
      <c:valAx>
        <c:axId val="1796554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64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Ввод</a:t>
            </a:r>
            <a:r>
              <a:rPr lang="ru-RU" sz="1100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в эксплуатацию жилья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(кв.м.)</a:t>
            </a: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A4FD39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2424</c:v>
                </c:pt>
                <c:pt idx="1">
                  <c:v>2700</c:v>
                </c:pt>
                <c:pt idx="2">
                  <c:v>3300</c:v>
                </c:pt>
                <c:pt idx="3" formatCode="0">
                  <c:v>3400</c:v>
                </c:pt>
                <c:pt idx="4">
                  <c:v>3600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E74F-4DA3-8CA5-35E90ABEE257}"/>
            </c:ext>
          </c:extLst>
        </c:ser>
        <c:dLbls>
          <c:showVal val="1"/>
        </c:dLbls>
        <c:shape val="box"/>
        <c:axId val="180909568"/>
        <c:axId val="180911104"/>
        <c:axId val="0"/>
      </c:bar3DChart>
      <c:catAx>
        <c:axId val="1809095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11104"/>
        <c:crosses val="autoZero"/>
        <c:auto val="1"/>
        <c:lblAlgn val="ctr"/>
        <c:lblOffset val="100"/>
      </c:catAx>
      <c:valAx>
        <c:axId val="1809111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0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Инвестиции в основной капитал (млн.руб.)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CC66FF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61.9</c:v>
                </c:pt>
                <c:pt idx="1">
                  <c:v>67.5</c:v>
                </c:pt>
                <c:pt idx="2">
                  <c:v>76.400000000000006</c:v>
                </c:pt>
                <c:pt idx="3" formatCode="0">
                  <c:v>83</c:v>
                </c:pt>
                <c:pt idx="4">
                  <c:v>90.8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413D-48EF-A2E4-3B6AB2DC2028}"/>
            </c:ext>
          </c:extLst>
        </c:ser>
        <c:dLbls>
          <c:showVal val="1"/>
        </c:dLbls>
        <c:shape val="box"/>
        <c:axId val="180920320"/>
        <c:axId val="180921856"/>
        <c:axId val="0"/>
      </c:bar3DChart>
      <c:catAx>
        <c:axId val="1809203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21856"/>
        <c:crosses val="autoZero"/>
        <c:auto val="1"/>
        <c:lblAlgn val="ctr"/>
        <c:lblOffset val="100"/>
      </c:catAx>
      <c:valAx>
        <c:axId val="1809218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2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1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Прожиточный уровень(руб.)</a:t>
            </a:r>
          </a:p>
        </c:rich>
      </c:tx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работ и услуг (млн.руб.)</c:v>
                </c:pt>
              </c:strCache>
            </c:strRef>
          </c:tx>
          <c:spPr>
            <a:solidFill>
              <a:srgbClr val="FFCCFF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2022г(отчет)</c:v>
                </c:pt>
                <c:pt idx="1">
                  <c:v>2023г(оценка)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16564</c:v>
                </c:pt>
                <c:pt idx="1">
                  <c:v>17106</c:v>
                </c:pt>
                <c:pt idx="2">
                  <c:v>18389</c:v>
                </c:pt>
                <c:pt idx="3" formatCode="0">
                  <c:v>19210</c:v>
                </c:pt>
                <c:pt idx="4">
                  <c:v>20829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413D-48EF-A2E4-3B6AB2DC2028}"/>
            </c:ext>
          </c:extLst>
        </c:ser>
        <c:dLbls>
          <c:showVal val="1"/>
        </c:dLbls>
        <c:shape val="box"/>
        <c:axId val="181008640"/>
        <c:axId val="181096448"/>
        <c:axId val="0"/>
      </c:bar3DChart>
      <c:catAx>
        <c:axId val="1810086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96448"/>
        <c:crosses val="autoZero"/>
        <c:auto val="1"/>
        <c:lblAlgn val="ctr"/>
        <c:lblOffset val="100"/>
      </c:catAx>
      <c:valAx>
        <c:axId val="1810964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0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6.1788728395420517E-2"/>
          <c:y val="3.0376472563108929E-2"/>
          <c:w val="0.92798996648789112"/>
          <c:h val="0.8400977700581484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716710.2</c:v>
                </c:pt>
                <c:pt idx="1">
                  <c:v>746781</c:v>
                </c:pt>
                <c:pt idx="2">
                  <c:v>929439.8</c:v>
                </c:pt>
                <c:pt idx="3">
                  <c:v>758453.6</c:v>
                </c:pt>
                <c:pt idx="4">
                  <c:v>727532.6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14-4070-A82D-69BAECD4ED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3.0947840492196586E-2"/>
                  <c:y val="3.1066846939543192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14-4070-A82D-69BAECD4ED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693507.6</c:v>
                </c:pt>
                <c:pt idx="1">
                  <c:v>809509.8</c:v>
                </c:pt>
                <c:pt idx="2">
                  <c:v>929439.8</c:v>
                </c:pt>
                <c:pt idx="3">
                  <c:v>758453.6</c:v>
                </c:pt>
                <c:pt idx="4">
                  <c:v>727532.6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14-4070-A82D-69BAECD4EDE8}"/>
            </c:ext>
          </c:extLst>
        </c:ser>
        <c:dLbls>
          <c:showVal val="1"/>
        </c:dLbls>
        <c:marker val="1"/>
        <c:axId val="180871552"/>
        <c:axId val="180873088"/>
      </c:lineChart>
      <c:catAx>
        <c:axId val="180871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873088"/>
        <c:crosses val="autoZero"/>
        <c:auto val="1"/>
        <c:lblAlgn val="ctr"/>
        <c:lblOffset val="100"/>
      </c:catAx>
      <c:valAx>
        <c:axId val="1808730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87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324187992126114E-2"/>
          <c:y val="2.1093748702402292E-2"/>
          <c:w val="0.91248831200787461"/>
          <c:h val="0.87303759393223457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  <a:bevelB w="152400" h="50800" prst="softRound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214936</c:v>
                </c:pt>
                <c:pt idx="1">
                  <c:v>210000</c:v>
                </c:pt>
                <c:pt idx="2">
                  <c:v>214200</c:v>
                </c:pt>
                <c:pt idx="3">
                  <c:v>218484</c:v>
                </c:pt>
                <c:pt idx="4">
                  <c:v>222854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E2-44AF-B24E-EE739C8728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dLbls>
            <c:dLbl>
              <c:idx val="0"/>
              <c:layout>
                <c:manualLayout>
                  <c:x val="1.4062500000000018E-2"/>
                  <c:y val="-1.640624899075740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E2-44AF-B24E-EE739C872858}"/>
                </c:ext>
              </c:extLst>
            </c:dLbl>
            <c:dLbl>
              <c:idx val="1"/>
              <c:layout>
                <c:manualLayout>
                  <c:x val="2.0312499999999966E-2"/>
                  <c:y val="-4.687499711644878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E2-44AF-B24E-EE739C872858}"/>
                </c:ext>
              </c:extLst>
            </c:dLbl>
            <c:dLbl>
              <c:idx val="2"/>
              <c:layout>
                <c:manualLayout>
                  <c:x val="2.9687500000000082E-2"/>
                  <c:y val="-1.40624991349348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0E2-44AF-B24E-EE739C872858}"/>
                </c:ext>
              </c:extLst>
            </c:dLbl>
            <c:dLbl>
              <c:idx val="3"/>
              <c:layout>
                <c:manualLayout>
                  <c:x val="2.8124999999999987E-2"/>
                  <c:y val="-9.374999423289828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0E2-44AF-B24E-EE739C872858}"/>
                </c:ext>
              </c:extLst>
            </c:dLbl>
            <c:dLbl>
              <c:idx val="4"/>
              <c:layout>
                <c:manualLayout>
                  <c:x val="1.8749999999999999E-2"/>
                  <c:y val="-2.3437498558225669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0E2-44AF-B24E-EE739C872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27826</c:v>
                </c:pt>
                <c:pt idx="1">
                  <c:v>30911</c:v>
                </c:pt>
                <c:pt idx="2">
                  <c:v>33064</c:v>
                </c:pt>
                <c:pt idx="3">
                  <c:v>35413</c:v>
                </c:pt>
                <c:pt idx="4">
                  <c:v>36861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E2-44AF-B24E-EE739C87285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на имущество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dLbls>
            <c:dLbl>
              <c:idx val="0"/>
              <c:layout>
                <c:manualLayout>
                  <c:x val="4.6874999999999712E-3"/>
                  <c:y val="5.85937463955618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E2-44AF-B24E-EE739C872858}"/>
                </c:ext>
              </c:extLst>
            </c:dLbl>
            <c:dLbl>
              <c:idx val="1"/>
              <c:layout>
                <c:manualLayout>
                  <c:x val="4.6874999999999998E-3"/>
                  <c:y val="6.32812461072068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E2-44AF-B24E-EE739C872858}"/>
                </c:ext>
              </c:extLst>
            </c:dLbl>
            <c:dLbl>
              <c:idx val="2"/>
              <c:layout>
                <c:manualLayout>
                  <c:x val="1.0937499999999999E-2"/>
                  <c:y val="6.796874581885158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0E2-44AF-B24E-EE739C872858}"/>
                </c:ext>
              </c:extLst>
            </c:dLbl>
            <c:dLbl>
              <c:idx val="3"/>
              <c:layout>
                <c:manualLayout>
                  <c:x val="6.2499999999999006E-3"/>
                  <c:y val="5.85937463955618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4.0625000000000001E-2"/>
                      <c:h val="3.3984372909425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0E2-44AF-B24E-EE739C872858}"/>
                </c:ext>
              </c:extLst>
            </c:dLbl>
            <c:dLbl>
              <c:idx val="4"/>
              <c:layout>
                <c:manualLayout>
                  <c:x val="1.8749999999999999E-2"/>
                  <c:y val="5.85937463955618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0E2-44AF-B24E-EE739C872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6127</c:v>
                </c:pt>
                <c:pt idx="1">
                  <c:v>6468</c:v>
                </c:pt>
                <c:pt idx="2">
                  <c:v>6889</c:v>
                </c:pt>
                <c:pt idx="3">
                  <c:v>7239</c:v>
                </c:pt>
                <c:pt idx="4">
                  <c:v>7239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E2-44AF-B24E-EE739C87285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поступления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dLbls>
            <c:dLbl>
              <c:idx val="0"/>
              <c:layout>
                <c:manualLayout>
                  <c:x val="1.5625E-2"/>
                  <c:y val="-8.5936501967687506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E2-44AF-B24E-EE739C872858}"/>
                </c:ext>
              </c:extLst>
            </c:dLbl>
            <c:dLbl>
              <c:idx val="1"/>
              <c:layout>
                <c:manualLayout>
                  <c:x val="1.2500000000000001E-2"/>
                  <c:y val="-1.40624991349348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E2-44AF-B24E-EE739C872858}"/>
                </c:ext>
              </c:extLst>
            </c:dLbl>
            <c:dLbl>
              <c:idx val="2"/>
              <c:layout>
                <c:manualLayout>
                  <c:x val="2.343750000000001E-2"/>
                  <c:y val="-7.031249567467435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0E2-44AF-B24E-EE739C872858}"/>
                </c:ext>
              </c:extLst>
            </c:dLbl>
            <c:dLbl>
              <c:idx val="3"/>
              <c:layout>
                <c:manualLayout>
                  <c:x val="9.3750000000000239E-3"/>
                  <c:y val="-7.031249567467435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E2-44AF-B24E-EE739C872858}"/>
                </c:ext>
              </c:extLst>
            </c:dLbl>
            <c:dLbl>
              <c:idx val="4"/>
              <c:layout>
                <c:manualLayout>
                  <c:x val="2.343750000000001E-2"/>
                  <c:y val="-4.687499711644953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0E2-44AF-B24E-EE739C872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15268</c:v>
                </c:pt>
                <c:pt idx="1">
                  <c:v>4304</c:v>
                </c:pt>
                <c:pt idx="2">
                  <c:v>5109</c:v>
                </c:pt>
                <c:pt idx="3">
                  <c:v>5381</c:v>
                </c:pt>
                <c:pt idx="4">
                  <c:v>5606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0E2-44AF-B24E-EE739C872858}"/>
            </c:ext>
          </c:extLst>
        </c:ser>
        <c:dLbls>
          <c:showVal val="1"/>
        </c:dLbls>
        <c:shape val="box"/>
        <c:axId val="184624640"/>
        <c:axId val="184626176"/>
        <c:axId val="0"/>
      </c:bar3DChart>
      <c:catAx>
        <c:axId val="1846246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626176"/>
        <c:crosses val="autoZero"/>
        <c:auto val="1"/>
        <c:lblAlgn val="ctr"/>
        <c:lblOffset val="100"/>
      </c:catAx>
      <c:valAx>
        <c:axId val="1846261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62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74525365487238"/>
          <c:y val="4.5677148769646972E-2"/>
          <c:w val="0.5070439147206105"/>
          <c:h val="6.019128112760492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normalizeH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D4-49BA-A367-2414B4D32F06}"/>
              </c:ext>
            </c:extLst>
          </c:dPt>
          <c:dPt>
            <c:idx val="1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CD4-49BA-A367-2414B4D32F06}"/>
              </c:ext>
            </c:extLst>
          </c:dPt>
          <c:dPt>
            <c:idx val="2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D4-49BA-A367-2414B4D32F06}"/>
              </c:ext>
            </c:extLst>
          </c:dPt>
          <c:dPt>
            <c:idx val="3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CD4-49BA-A367-2414B4D32F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">
                  <c:v>81.33</c:v>
                </c:pt>
                <c:pt idx="1">
                  <c:v>10.56</c:v>
                </c:pt>
                <c:pt idx="2">
                  <c:v>2.3199999999999985</c:v>
                </c:pt>
                <c:pt idx="3">
                  <c:v>5.79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D4-49BA-A367-2414B4D32F06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/>
              <a:t>2023 год</a:t>
            </a:r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effectLst>
              <a:glow rad="127000">
                <a:srgbClr val="64D8FC"/>
              </a:glow>
            </a:effectLst>
          </c:spPr>
          <c:dPt>
            <c:idx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64D8FC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5D-4AC7-A38B-4FFDE93EC4E3}"/>
              </c:ext>
            </c:extLst>
          </c:dPt>
          <c:dPt>
            <c:idx val="1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64D8FC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5D-4AC7-A38B-4FFDE93EC4E3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64D8FC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55D-4AC7-A38B-4FFDE93EC4E3}"/>
              </c:ext>
            </c:extLst>
          </c:dPt>
          <c:dPt>
            <c:idx val="3"/>
            <c:spPr>
              <a:solidFill>
                <a:srgbClr val="FF99FF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64D8FC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55D-4AC7-A38B-4FFDE93EC4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">
                  <c:v>83.440000000000026</c:v>
                </c:pt>
                <c:pt idx="1">
                  <c:v>12.28</c:v>
                </c:pt>
                <c:pt idx="2">
                  <c:v>2.57</c:v>
                </c:pt>
                <c:pt idx="3">
                  <c:v>1.71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55D-4AC7-A38B-4FFDE93EC4E3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/>
              <a:t>2024 год</a:t>
            </a:r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effectLst>
              <a:glow rad="127000">
                <a:srgbClr val="0BFD11"/>
              </a:glow>
            </a:effectLst>
          </c:spPr>
          <c:dPt>
            <c:idx val="0"/>
            <c:spPr>
              <a:solidFill>
                <a:srgbClr val="0BFD11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F3-4D6C-BB43-E68A5F052C2F}"/>
              </c:ext>
            </c:extLst>
          </c:dPt>
          <c:dPt>
            <c:idx val="1"/>
            <c:spPr>
              <a:solidFill>
                <a:srgbClr val="F315D3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F3-4D6C-BB43-E68A5F052C2F}"/>
              </c:ext>
            </c:extLst>
          </c:dPt>
          <c:dPt>
            <c:idx val="2"/>
            <c:spPr>
              <a:solidFill>
                <a:srgbClr val="64D8FC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F3-4D6C-BB43-E68A5F052C2F}"/>
              </c:ext>
            </c:extLst>
          </c:dPt>
          <c:dPt>
            <c:idx val="3"/>
            <c:spPr>
              <a:solidFill>
                <a:srgbClr val="FF7C80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7F3-4D6C-BB43-E68A5F052C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">
                  <c:v>82.61999999999999</c:v>
                </c:pt>
                <c:pt idx="1">
                  <c:v>12.75</c:v>
                </c:pt>
                <c:pt idx="2">
                  <c:v>2.66</c:v>
                </c:pt>
                <c:pt idx="3">
                  <c:v>1.9700000000000006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7F3-4D6C-BB43-E68A5F052C2F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13126581248115"/>
          <c:y val="0.26552412158845284"/>
          <c:w val="0.29623557046199395"/>
          <c:h val="0.52803506835284353"/>
        </c:manualLayout>
      </c:layout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/>
              <a:t>2026 год</a:t>
            </a:r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effectLst>
              <a:glow rad="127000">
                <a:srgbClr val="0BFD11"/>
              </a:glow>
            </a:effectLst>
          </c:spPr>
          <c:dPt>
            <c:idx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27000">
                  <a:schemeClr val="accent2">
                    <a:lumMod val="40000"/>
                    <a:lumOff val="6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99-4984-9A78-A3689A2819FC}"/>
              </c:ext>
            </c:extLst>
          </c:dPt>
          <c:dPt>
            <c:idx val="1"/>
            <c:spPr>
              <a:solidFill>
                <a:srgbClr val="FDD7F8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99-4984-9A78-A3689A2819FC}"/>
              </c:ext>
            </c:extLst>
          </c:dPt>
          <c:dPt>
            <c:idx val="2"/>
            <c:spPr>
              <a:solidFill>
                <a:srgbClr val="049ECE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499-4984-9A78-A3689A2819FC}"/>
              </c:ext>
            </c:extLst>
          </c:dPt>
          <c:dPt>
            <c:idx val="3"/>
            <c:spPr>
              <a:solidFill>
                <a:srgbClr val="FFFF99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499-4984-9A78-A3689A2819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">
                  <c:v>81.760000000000005</c:v>
                </c:pt>
                <c:pt idx="1">
                  <c:v>13.52</c:v>
                </c:pt>
                <c:pt idx="2">
                  <c:v>2.66</c:v>
                </c:pt>
                <c:pt idx="3">
                  <c:v>2.06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99-4984-9A78-A3689A2819FC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376442953800644"/>
          <c:y val="0.26079742689161717"/>
          <c:w val="0.29623557046199395"/>
          <c:h val="0.52803506835284353"/>
        </c:manualLayout>
      </c:layout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dirty="0"/>
              <a:t>2025 год</a:t>
            </a:r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effectLst>
              <a:glow rad="127000">
                <a:srgbClr val="0BFD11"/>
              </a:glow>
            </a:effectLst>
          </c:spPr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27000">
                  <a:schemeClr val="accent3">
                    <a:lumMod val="20000"/>
                    <a:lumOff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9A-4762-B760-4BC014B86123}"/>
              </c:ext>
            </c:extLst>
          </c:dPt>
          <c:dPt>
            <c:idx val="1"/>
            <c:spPr>
              <a:solidFill>
                <a:srgbClr val="F987E9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9A-4762-B760-4BC014B86123}"/>
              </c:ext>
            </c:extLst>
          </c:dPt>
          <c:dPt>
            <c:idx val="2"/>
            <c:spPr>
              <a:solidFill>
                <a:srgbClr val="CEF3FE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09A-4762-B760-4BC014B86123}"/>
              </c:ext>
            </c:extLst>
          </c:dPt>
          <c:dPt>
            <c:idx val="3"/>
            <c:spPr>
              <a:solidFill>
                <a:srgbClr val="3399FF"/>
              </a:solidFill>
              <a:ln w="19050">
                <a:solidFill>
                  <a:schemeClr val="lt1"/>
                </a:solidFill>
              </a:ln>
              <a:effectLst>
                <a:glow rad="127000">
                  <a:srgbClr val="0BFD11"/>
                </a:glow>
              </a:effectLst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09A-4762-B760-4BC014B861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Налоги на имущество</c:v>
                </c:pt>
                <c:pt idx="3">
                  <c:v>Прочие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">
                  <c:v>81.98</c:v>
                </c:pt>
                <c:pt idx="1">
                  <c:v>13.29</c:v>
                </c:pt>
                <c:pt idx="2">
                  <c:v>2.72</c:v>
                </c:pt>
                <c:pt idx="3">
                  <c:v>2.02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09A-4762-B760-4BC014B86123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13126581248115"/>
          <c:y val="0.26552412158845284"/>
          <c:w val="0.29623557046199395"/>
          <c:h val="0.52803506835284353"/>
        </c:manualLayout>
      </c:layout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17808</c:v>
                </c:pt>
                <c:pt idx="1">
                  <c:v>17497</c:v>
                </c:pt>
                <c:pt idx="2">
                  <c:v>15178</c:v>
                </c:pt>
                <c:pt idx="3">
                  <c:v>15178</c:v>
                </c:pt>
                <c:pt idx="4">
                  <c:v>15178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FB-4A7B-955A-EA3F521B627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имущества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5885</c:v>
                </c:pt>
                <c:pt idx="1">
                  <c:v>6360</c:v>
                </c:pt>
                <c:pt idx="2">
                  <c:v>700</c:v>
                </c:pt>
                <c:pt idx="3">
                  <c:v>700</c:v>
                </c:pt>
                <c:pt idx="4">
                  <c:v>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BFB-4A7B-955A-EA3F521B627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доходы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3019</c:v>
                </c:pt>
                <c:pt idx="1">
                  <c:v>3111</c:v>
                </c:pt>
                <c:pt idx="2">
                  <c:v>2073</c:v>
                </c:pt>
                <c:pt idx="3">
                  <c:v>2073</c:v>
                </c:pt>
                <c:pt idx="4">
                  <c:v>2073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FB-4A7B-955A-EA3F521B6272}"/>
            </c:ext>
          </c:extLst>
        </c:ser>
        <c:dLbls>
          <c:showVal val="1"/>
        </c:dLbls>
        <c:shape val="box"/>
        <c:axId val="186146176"/>
        <c:axId val="186152064"/>
        <c:axId val="0"/>
      </c:bar3DChart>
      <c:catAx>
        <c:axId val="1861461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152064"/>
        <c:crosses val="autoZero"/>
        <c:auto val="1"/>
        <c:lblAlgn val="ctr"/>
        <c:lblOffset val="100"/>
      </c:catAx>
      <c:valAx>
        <c:axId val="1861520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1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970711179939"/>
          <c:y val="1.633926564548108E-2"/>
          <c:w val="0.86887420818959205"/>
          <c:h val="0.1145662483559477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c:rich>
      </c:tx>
      <c:layout>
        <c:manualLayout>
          <c:xMode val="edge"/>
          <c:yMode val="edge"/>
          <c:x val="0.43488179561532891"/>
          <c:y val="5.6512764186887172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1A-4D53-B4FF-4AE2F76C9537}"/>
              </c:ext>
            </c:extLst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1A-4D53-B4FF-4AE2F76C9537}"/>
              </c:ext>
            </c:extLst>
          </c:dPt>
          <c:dPt>
            <c:idx val="2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1A-4D53-B4FF-4AE2F76C95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земли и имущества</c:v>
                </c:pt>
                <c:pt idx="1">
                  <c:v>продажа земли и имущества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0.66670000000000063</c:v>
                </c:pt>
                <c:pt idx="1">
                  <c:v>0.2203</c:v>
                </c:pt>
                <c:pt idx="2">
                  <c:v>0.113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A1A-4D53-B4FF-4AE2F76C9537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5.079322856751347E-2"/>
          <c:y val="0.62693701516001465"/>
          <c:w val="0.45709932946650916"/>
          <c:h val="0.2777376895268583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c:rich>
      </c:tx>
      <c:layout>
        <c:manualLayout>
          <c:xMode val="edge"/>
          <c:yMode val="edge"/>
          <c:x val="0.42635796530129988"/>
          <c:y val="4.8614056713963495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spPr>
              <a:solidFill>
                <a:srgbClr val="FF006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24-4E4F-8C56-B61B05A910B2}"/>
              </c:ext>
            </c:extLst>
          </c:dPt>
          <c:dPt>
            <c:idx val="1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24-4E4F-8C56-B61B05A910B2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24-4E4F-8C56-B61B05A910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земли и имущества</c:v>
                </c:pt>
                <c:pt idx="1">
                  <c:v>продажа земли и имущества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0.64880000000000049</c:v>
                </c:pt>
                <c:pt idx="1">
                  <c:v>0.23580000000000001</c:v>
                </c:pt>
                <c:pt idx="2">
                  <c:v>0.1154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024-4E4F-8C56-B61B05A910B2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47E-2"/>
          <c:y val="0.62693701516001465"/>
          <c:w val="0.45709932946650916"/>
          <c:h val="0.2777376895268583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c:rich>
      </c:tx>
      <c:layout>
        <c:manualLayout>
          <c:xMode val="edge"/>
          <c:yMode val="edge"/>
          <c:x val="0.42635796530129988"/>
          <c:y val="4.8614056713963495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spPr>
              <a:solidFill>
                <a:srgbClr val="CCCC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76-4ECC-9197-F9C8BE39E6B7}"/>
              </c:ext>
            </c:extLst>
          </c:dPt>
          <c:dPt>
            <c:idx val="1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76-4ECC-9197-F9C8BE39E6B7}"/>
              </c:ext>
            </c:extLst>
          </c:dPt>
          <c:dPt>
            <c:idx val="2"/>
            <c:spPr>
              <a:solidFill>
                <a:srgbClr val="66FE6A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76-4ECC-9197-F9C8BE39E6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земли и имущества</c:v>
                </c:pt>
                <c:pt idx="1">
                  <c:v>продажа земли и имущества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0.84550000000000003</c:v>
                </c:pt>
                <c:pt idx="1">
                  <c:v>3.9000000000000014E-2</c:v>
                </c:pt>
                <c:pt idx="2">
                  <c:v>0.11550000000000002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76-4ECC-9197-F9C8BE39E6B7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47E-2"/>
          <c:y val="0.62693701516001465"/>
          <c:w val="0.45709932946650916"/>
          <c:h val="0.2777376895268583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2635796530129988"/>
          <c:y val="4.8614056713963495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spPr>
              <a:solidFill>
                <a:srgbClr val="00FF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A6-4B0E-BC42-C79D9FEE53A1}"/>
              </c:ext>
            </c:extLst>
          </c:dPt>
          <c:dPt>
            <c:idx val="1"/>
            <c:spPr>
              <a:solidFill>
                <a:srgbClr val="3399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A6-4B0E-BC42-C79D9FEE53A1}"/>
              </c:ext>
            </c:extLst>
          </c:dPt>
          <c:dPt>
            <c:idx val="2"/>
            <c:spPr>
              <a:solidFill>
                <a:srgbClr val="FAA0ED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9A6-4B0E-BC42-C79D9FEE53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земли и имущества</c:v>
                </c:pt>
                <c:pt idx="1">
                  <c:v>продажа земли и имущества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0.84550000000000003</c:v>
                </c:pt>
                <c:pt idx="1">
                  <c:v>3.9000000000000014E-2</c:v>
                </c:pt>
                <c:pt idx="2">
                  <c:v>0.11550000000000002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9A6-4B0E-BC42-C79D9FEE53A1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47E-2"/>
          <c:y val="0.62693701516001465"/>
          <c:w val="0.45709932946650916"/>
          <c:h val="0.2777376895268583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 год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2635796530130005"/>
          <c:y val="4.8614056713963495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A6-4B0E-BC42-C79D9FEE53A1}"/>
              </c:ext>
            </c:extLst>
          </c:dPt>
          <c:dPt>
            <c:idx val="1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A6-4B0E-BC42-C79D9FEE53A1}"/>
              </c:ext>
            </c:extLst>
          </c:dPt>
          <c:dPt>
            <c:idx val="2"/>
            <c:spPr>
              <a:solidFill>
                <a:srgbClr val="F64CDE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9A6-4B0E-BC42-C79D9FEE53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652B9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земли и имущества</c:v>
                </c:pt>
                <c:pt idx="1">
                  <c:v>продажа земли и имущества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0.84550000000000003</c:v>
                </c:pt>
                <c:pt idx="1">
                  <c:v>3.9000000000000014E-2</c:v>
                </c:pt>
                <c:pt idx="2">
                  <c:v>0.11550000000000002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9A6-4B0E-BC42-C79D9FEE53A1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9322856751349E-2"/>
          <c:y val="0.62693701516001465"/>
          <c:w val="0.45709932946650905"/>
          <c:h val="0.2777376895268583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116757</c:v>
                </c:pt>
                <c:pt idx="1">
                  <c:v>112771</c:v>
                </c:pt>
                <c:pt idx="2">
                  <c:v>137030</c:v>
                </c:pt>
                <c:pt idx="3">
                  <c:v>71638</c:v>
                </c:pt>
                <c:pt idx="4">
                  <c:v>71638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9B-4027-BA43-FFF72D013F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dLbls>
            <c:dLbl>
              <c:idx val="4"/>
              <c:layout>
                <c:manualLayout>
                  <c:x val="2.4807766667132219E-2"/>
                  <c:y val="3.3237398511435658E-3"/>
                </c:manualLayout>
              </c:layout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72067</c:v>
                </c:pt>
                <c:pt idx="1">
                  <c:v>70667</c:v>
                </c:pt>
                <c:pt idx="2">
                  <c:v>191108</c:v>
                </c:pt>
                <c:pt idx="3">
                  <c:v>68475</c:v>
                </c:pt>
                <c:pt idx="4">
                  <c:v>12456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9B-4027-BA43-FFF72D013FE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225786</c:v>
                </c:pt>
                <c:pt idx="1">
                  <c:v>287649</c:v>
                </c:pt>
                <c:pt idx="2">
                  <c:v>309125</c:v>
                </c:pt>
                <c:pt idx="3">
                  <c:v>324601</c:v>
                </c:pt>
                <c:pt idx="4">
                  <c:v>324601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9B-4027-BA43-FFF72D013FE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2">
                <a:lumMod val="60000"/>
                <a:alpha val="85000"/>
              </a:schemeClr>
            </a:solidFill>
            <a:ln w="9525" cap="flat" cmpd="sng" algn="ctr">
              <a:solidFill>
                <a:schemeClr val="accent2">
                  <a:lumMod val="60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lumMod val="75000"/>
                </a:schemeClr>
              </a:contourClr>
            </a:sp3d>
          </c:spPr>
          <c:dLbls>
            <c:dLbl>
              <c:idx val="0"/>
              <c:layout>
                <c:manualLayout>
                  <c:x val="1.3644271666922734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48846600002793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240388333356612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3644271666922734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3644173998550026E-2"/>
                  <c:y val="3.3237398511435658E-3"/>
                </c:manualLayout>
              </c:layout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11770</c:v>
                </c:pt>
                <c:pt idx="1">
                  <c:v>15696</c:v>
                </c:pt>
                <c:pt idx="2">
                  <c:v>18663</c:v>
                </c:pt>
                <c:pt idx="3">
                  <c:v>18663</c:v>
                </c:pt>
                <c:pt idx="4">
                  <c:v>18663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E9B-4027-BA43-FFF72D013FE5}"/>
            </c:ext>
          </c:extLst>
        </c:ser>
        <c:dLbls>
          <c:showVal val="1"/>
        </c:dLbls>
        <c:gapWidth val="65"/>
        <c:shape val="box"/>
        <c:axId val="186709504"/>
        <c:axId val="186711040"/>
        <c:axId val="0"/>
      </c:bar3DChart>
      <c:catAx>
        <c:axId val="18670950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711040"/>
        <c:crosses val="autoZero"/>
        <c:auto val="1"/>
        <c:lblAlgn val="ctr"/>
        <c:lblOffset val="100"/>
      </c:catAx>
      <c:valAx>
        <c:axId val="18671104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70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045547760669997E-2"/>
          <c:y val="1.8475044304546315E-2"/>
          <c:w val="0.91921323056484661"/>
          <c:h val="0.9247074865469996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F5-466E-92BC-292F8CA99985}"/>
              </c:ext>
            </c:extLst>
          </c:dPt>
          <c:dPt>
            <c:idx val="1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2F5-466E-92BC-292F8CA99985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F5-466E-92BC-292F8CA99985}"/>
              </c:ext>
            </c:extLst>
          </c:dPt>
          <c:dPt>
            <c:idx val="3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509301</c:v>
                </c:pt>
                <c:pt idx="1">
                  <c:v>93428</c:v>
                </c:pt>
                <c:pt idx="2">
                  <c:v>85716</c:v>
                </c:pt>
                <c:pt idx="3">
                  <c:v>5063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F5-466E-92BC-292F8CA9998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2023г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F5-466E-92BC-292F8CA99985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2F5-466E-92BC-292F8CA99985}"/>
              </c:ext>
            </c:extLst>
          </c:dPt>
          <c:dPt>
            <c:idx val="3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552919</c:v>
                </c:pt>
                <c:pt idx="1">
                  <c:v>139656</c:v>
                </c:pt>
                <c:pt idx="2">
                  <c:v>114374</c:v>
                </c:pt>
                <c:pt idx="3">
                  <c:v>8621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F5-466E-92BC-292F8CA9998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2024г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2F5-466E-92BC-292F8CA99985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2F5-466E-92BC-292F8CA99985}"/>
              </c:ext>
            </c:extLst>
          </c:dPt>
          <c:dPt>
            <c:idx val="3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12F5-466E-92BC-292F8CA99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577112</c:v>
                </c:pt>
                <c:pt idx="1">
                  <c:v>239691</c:v>
                </c:pt>
                <c:pt idx="2">
                  <c:v>107283</c:v>
                </c:pt>
                <c:pt idx="3">
                  <c:v>5353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F5-466E-92BC-292F8CA9998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2025г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64A3-4E5F-AC39-60522DAF22A3}"/>
              </c:ext>
            </c:extLst>
          </c:dPt>
          <c:dPt>
            <c:idx val="1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64A3-4E5F-AC39-60522DAF22A3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64A3-4E5F-AC39-60522DAF22A3}"/>
              </c:ext>
            </c:extLst>
          </c:dPt>
          <c:dPt>
            <c:idx val="3"/>
            <c:spPr>
              <a:solidFill>
                <a:srgbClr val="E7FE0A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64A3-4E5F-AC39-60522DAF22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588718</c:v>
                </c:pt>
                <c:pt idx="1">
                  <c:v>62353</c:v>
                </c:pt>
                <c:pt idx="2">
                  <c:v>93078</c:v>
                </c:pt>
                <c:pt idx="3">
                  <c:v>5403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A42D-47AF-8F86-9972E74C7D1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2026г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64A3-4E5F-AC39-60522DAF22A3}"/>
              </c:ext>
            </c:extLst>
          </c:dPt>
          <c:dPt>
            <c:idx val="1"/>
            <c:spPr>
              <a:solidFill>
                <a:srgbClr val="FF6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64A3-4E5F-AC39-60522DAF22A3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64A3-4E5F-AC39-60522DAF22A3}"/>
              </c:ext>
            </c:extLst>
          </c:dPt>
          <c:dPt>
            <c:idx val="3"/>
            <c:spPr>
              <a:solidFill>
                <a:srgbClr val="E7FE0A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64A3-4E5F-AC39-60522DAF22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социальная сфера</c:v>
                </c:pt>
                <c:pt idx="1">
                  <c:v>экономика</c:v>
                </c:pt>
                <c:pt idx="2">
                  <c:v>общегосударственные</c:v>
                </c:pt>
                <c:pt idx="3">
                  <c:v>прочие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552793</c:v>
                </c:pt>
                <c:pt idx="1">
                  <c:v>56289</c:v>
                </c:pt>
                <c:pt idx="2">
                  <c:v>94939</c:v>
                </c:pt>
                <c:pt idx="3">
                  <c:v>5403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A42D-47AF-8F86-9972E74C7D13}"/>
            </c:ext>
          </c:extLst>
        </c:ser>
        <c:dLbls>
          <c:showVal val="1"/>
        </c:dLbls>
        <c:shape val="box"/>
        <c:axId val="145830272"/>
        <c:axId val="145831808"/>
        <c:axId val="145753408"/>
      </c:bar3DChart>
      <c:catAx>
        <c:axId val="1458302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831808"/>
        <c:crosses val="autoZero"/>
        <c:auto val="1"/>
        <c:lblAlgn val="ctr"/>
        <c:lblOffset val="100"/>
      </c:catAx>
      <c:valAx>
        <c:axId val="1458318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830272"/>
        <c:crosses val="autoZero"/>
        <c:crossBetween val="between"/>
      </c:valAx>
      <c:serAx>
        <c:axId val="145753408"/>
        <c:scaling>
          <c:orientation val="minMax"/>
        </c:scaling>
        <c:delete val="1"/>
        <c:axPos val="b"/>
        <c:majorTickMark val="none"/>
        <c:tickLblPos val="none"/>
        <c:crossAx val="145831808"/>
        <c:crosses val="autoZero"/>
      </c:ser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25707640181668"/>
          <c:y val="0.19483417369222691"/>
          <c:w val="0.80094956301231024"/>
          <c:h val="0.701868280653009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5B-4A14-AA23-1289C84E44BE}"/>
              </c:ext>
            </c:extLst>
          </c:dPt>
          <c:dPt>
            <c:idx val="1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5B-4A14-AA23-1289C84E44BE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5B-4A14-AA23-1289C84E44BE}"/>
              </c:ext>
            </c:extLst>
          </c:dPt>
          <c:dPt>
            <c:idx val="3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A5B-4A14-AA23-1289C84E44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0.73440000000000005</c:v>
                </c:pt>
                <c:pt idx="1">
                  <c:v>0.13469999999999999</c:v>
                </c:pt>
                <c:pt idx="2">
                  <c:v>0.12360000000000004</c:v>
                </c:pt>
                <c:pt idx="3">
                  <c:v>7.3000000000000027E-3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A5B-4A14-AA23-1289C84E44BE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12-4513-914E-5F07155A0F33}"/>
              </c:ext>
            </c:extLst>
          </c:dPt>
          <c:dPt>
            <c:idx val="1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412-4513-914E-5F07155A0F33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412-4513-914E-5F07155A0F33}"/>
              </c:ext>
            </c:extLst>
          </c:dPt>
          <c:dPt>
            <c:idx val="3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412-4513-914E-5F07155A0F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0.6780000000000006</c:v>
                </c:pt>
                <c:pt idx="1">
                  <c:v>0.17119999999999999</c:v>
                </c:pt>
                <c:pt idx="2">
                  <c:v>0.14019999999999999</c:v>
                </c:pt>
                <c:pt idx="3">
                  <c:v>1.0600000000000007E-2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412-4513-914E-5F07155A0F33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5662432643122375"/>
          <c:y val="2.75347508791608E-2"/>
        </c:manualLayout>
      </c:layout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33-4C00-85CF-414CF565F5EB}"/>
              </c:ext>
            </c:extLst>
          </c:dPt>
          <c:dPt>
            <c:idx val="1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33-4C00-85CF-414CF565F5EB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E33-4C00-85CF-414CF565F5EB}"/>
              </c:ext>
            </c:extLst>
          </c:dPt>
          <c:dPt>
            <c:idx val="3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E33-4C00-85CF-414CF565F5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0.78539999999999999</c:v>
                </c:pt>
                <c:pt idx="1">
                  <c:v>8.3200000000000024E-2</c:v>
                </c:pt>
                <c:pt idx="2">
                  <c:v>0.12420000000000005</c:v>
                </c:pt>
                <c:pt idx="3">
                  <c:v>7.2000000000000033E-3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E33-4C00-85CF-414CF565F5EB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2024г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4A-4BFB-A83C-2C8F8970D350}"/>
              </c:ext>
            </c:extLst>
          </c:dPt>
          <c:dPt>
            <c:idx val="1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14A-4BFB-A83C-2C8F8970D350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14A-4BFB-A83C-2C8F8970D350}"/>
              </c:ext>
            </c:extLst>
          </c:dPt>
          <c:dPt>
            <c:idx val="3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14A-4BFB-A83C-2C8F8970D3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0.62090000000000034</c:v>
                </c:pt>
                <c:pt idx="1">
                  <c:v>0.25790000000000002</c:v>
                </c:pt>
                <c:pt idx="2">
                  <c:v>0.1154</c:v>
                </c:pt>
                <c:pt idx="3">
                  <c:v>5.8000000000000013E-3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14A-4BFB-A83C-2C8F8970D350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772-453A-BF3C-8A6E52AF95F7}"/>
              </c:ext>
            </c:extLst>
          </c:dPt>
          <c:dPt>
            <c:idx val="1"/>
            <c:spPr>
              <a:solidFill>
                <a:srgbClr val="FF66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772-453A-BF3C-8A6E52AF95F7}"/>
              </c:ext>
            </c:extLst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772-453A-BF3C-8A6E52AF95F7}"/>
              </c:ext>
            </c:extLst>
          </c:dPt>
          <c:dPt>
            <c:idx val="3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772-453A-BF3C-8A6E52AF95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0.77920000000000034</c:v>
                </c:pt>
                <c:pt idx="1">
                  <c:v>7.9300000000000037E-2</c:v>
                </c:pt>
                <c:pt idx="2">
                  <c:v>0.1338</c:v>
                </c:pt>
                <c:pt idx="3">
                  <c:v>7.6000000000000026E-3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772-453A-BF3C-8A6E52AF95F7}"/>
            </c:ext>
          </c:extLst>
        </c:ser>
        <c:dLbls>
          <c:showVal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программные</c:v>
                </c:pt>
              </c:strCache>
            </c:strRef>
          </c:tx>
          <c:spPr>
            <a:solidFill>
              <a:srgbClr val="E7FE0A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-4.2187500000000024E-2"/>
                  <c:y val="-8.5936501967687679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5A-47AA-BA97-A8D36118FB6C}"/>
                </c:ext>
              </c:extLst>
            </c:dLbl>
            <c:dLbl>
              <c:idx val="1"/>
              <c:layout>
                <c:manualLayout>
                  <c:x val="-5.4687500000000014E-2"/>
                  <c:y val="-2.3437498558225686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5A-47AA-BA97-A8D36118F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1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656944</c:v>
                </c:pt>
                <c:pt idx="1">
                  <c:v>779677</c:v>
                </c:pt>
                <c:pt idx="2">
                  <c:v>893253</c:v>
                </c:pt>
                <c:pt idx="3">
                  <c:v>717919</c:v>
                </c:pt>
                <c:pt idx="4">
                  <c:v>676934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5A-47AA-BA97-A8D36118FB6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</c:v>
                </c:pt>
              </c:strCache>
            </c:strRef>
          </c:tx>
          <c:spPr>
            <a:solidFill>
              <a:srgbClr val="00FFCC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-2.3437500000000042E-2"/>
                  <c:y val="-3.515624783733716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5A-47AA-BA97-A8D36118FB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1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36563</c:v>
                </c:pt>
                <c:pt idx="1">
                  <c:v>35815</c:v>
                </c:pt>
                <c:pt idx="2">
                  <c:v>36187</c:v>
                </c:pt>
                <c:pt idx="3">
                  <c:v>31631</c:v>
                </c:pt>
                <c:pt idx="4">
                  <c:v>22490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5A-47AA-BA97-A8D36118FB6C}"/>
            </c:ext>
          </c:extLst>
        </c:ser>
        <c:dLbls>
          <c:showVal val="1"/>
        </c:dLbls>
        <c:shape val="cylinder"/>
        <c:axId val="147297792"/>
        <c:axId val="147299328"/>
        <c:axId val="0"/>
      </c:bar3DChart>
      <c:catAx>
        <c:axId val="1472977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9328"/>
        <c:crosses val="autoZero"/>
        <c:auto val="1"/>
        <c:lblAlgn val="ctr"/>
        <c:lblOffset val="100"/>
      </c:catAx>
      <c:valAx>
        <c:axId val="1472993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29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2022г</a:t>
            </a:r>
            <a:endParaRPr lang="ru-RU" dirty="0"/>
          </a:p>
        </c:rich>
      </c:tx>
      <c:layout>
        <c:manualLayout>
          <c:xMode val="edge"/>
          <c:yMode val="edge"/>
          <c:x val="0.41661234044087092"/>
          <c:y val="4.0648194676046689E-2"/>
        </c:manualLayout>
      </c:layout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8F-438D-B532-CB352C90AF14}"/>
              </c:ext>
            </c:extLst>
          </c:dPt>
          <c:dPt>
            <c:idx val="1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58F-438D-B532-CB352C90AF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0.94730000000000003</c:v>
                </c:pt>
                <c:pt idx="1">
                  <c:v>5.2700000000000018E-2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8F-438D-B532-CB352C90AF14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2023г</a:t>
            </a:r>
            <a:endParaRPr lang="ru-RU" dirty="0"/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4B-42FD-A0EC-BEB2739E8D15}"/>
              </c:ext>
            </c:extLst>
          </c:dPt>
          <c:dPt>
            <c:idx val="1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4B-42FD-A0EC-BEB2739E8D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0.95609999999999995</c:v>
                </c:pt>
                <c:pt idx="1">
                  <c:v>4.3900000000000002E-2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04B-42FD-A0EC-BEB2739E8D15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2024г</a:t>
            </a:r>
            <a:endParaRPr lang="ru-RU" dirty="0"/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97-4688-BA4A-54AD6FFB27DF}"/>
              </c:ext>
            </c:extLst>
          </c:dPt>
          <c:dPt>
            <c:idx val="1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97-4688-BA4A-54AD6FFB27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0.96109999999999995</c:v>
                </c:pt>
                <c:pt idx="1">
                  <c:v>3.8900000000000004E-2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97-4688-BA4A-54AD6FFB27DF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2025г</a:t>
            </a:r>
            <a:endParaRPr lang="ru-RU" dirty="0"/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97-4688-BA4A-54AD6FFB27DF}"/>
              </c:ext>
            </c:extLst>
          </c:dPt>
          <c:dPt>
            <c:idx val="1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97-4688-BA4A-54AD6FFB27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0.95780000000000032</c:v>
                </c:pt>
                <c:pt idx="1">
                  <c:v>4.2200000000000001E-2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97-4688-BA4A-54AD6FFB27DF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2026г</a:t>
            </a:r>
            <a:endParaRPr lang="ru-RU" dirty="0"/>
          </a:p>
        </c:rich>
      </c:tx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2023г</c:v>
                </c:pt>
              </c:strCache>
            </c:strRef>
          </c:tx>
          <c:dPt>
            <c:idx val="0"/>
            <c:spPr>
              <a:solidFill>
                <a:srgbClr val="E7FE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97-4688-BA4A-54AD6FFB27DF}"/>
              </c:ext>
            </c:extLst>
          </c:dPt>
          <c:dPt>
            <c:idx val="1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97-4688-BA4A-54AD6FFB27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0.95420000000000005</c:v>
                </c:pt>
                <c:pt idx="1">
                  <c:v>4.5800000000000014E-2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97-4688-BA4A-54AD6FFB27DF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485302</c:v>
                </c:pt>
                <c:pt idx="1">
                  <c:v>521161</c:v>
                </c:pt>
                <c:pt idx="2">
                  <c:v>531290</c:v>
                </c:pt>
                <c:pt idx="3">
                  <c:v>506197</c:v>
                </c:pt>
                <c:pt idx="4">
                  <c:v>513306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0-C095-4708-BB86-554EAFC96D40}"/>
            </c:ext>
          </c:extLst>
        </c:ser>
        <c:gapWidth val="65"/>
        <c:shape val="box"/>
        <c:axId val="147624704"/>
        <c:axId val="147626240"/>
        <c:axId val="0"/>
      </c:bar3DChart>
      <c:catAx>
        <c:axId val="1476247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626240"/>
        <c:crosses val="autoZero"/>
        <c:auto val="1"/>
        <c:lblAlgn val="ctr"/>
        <c:lblOffset val="100"/>
      </c:catAx>
      <c:valAx>
        <c:axId val="1476262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762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plotArea>
      <c:layout>
        <c:manualLayout>
          <c:layoutTarget val="inner"/>
          <c:xMode val="edge"/>
          <c:yMode val="edge"/>
          <c:x val="4.4872662401574802E-2"/>
          <c:y val="0.10320711717475903"/>
          <c:w val="0.93168983759842783"/>
          <c:h val="0.7674867269016518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382998</c:v>
                </c:pt>
                <c:pt idx="1">
                  <c:v>431306</c:v>
                </c:pt>
                <c:pt idx="2">
                  <c:v>457604</c:v>
                </c:pt>
                <c:pt idx="3">
                  <c:v>447250</c:v>
                </c:pt>
                <c:pt idx="4">
                  <c:v>460141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11-40CC-88B9-3F740A81D0C7}"/>
            </c:ext>
          </c:extLst>
        </c:ser>
        <c:gapWidth val="219"/>
        <c:overlap val="-27"/>
        <c:axId val="148089856"/>
        <c:axId val="148099840"/>
      </c:barChart>
      <c:catAx>
        <c:axId val="1480898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099840"/>
        <c:crosses val="autoZero"/>
        <c:auto val="1"/>
        <c:lblAlgn val="ctr"/>
        <c:lblOffset val="100"/>
      </c:catAx>
      <c:valAx>
        <c:axId val="1480998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089856"/>
        <c:crosses val="autoZero"/>
        <c:crossBetween val="between"/>
      </c:valAx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170</c:v>
                </c:pt>
                <c:pt idx="1">
                  <c:v>330</c:v>
                </c:pt>
                <c:pt idx="2">
                  <c:v>200</c:v>
                </c:pt>
                <c:pt idx="3">
                  <c:v>160</c:v>
                </c:pt>
                <c:pt idx="4">
                  <c:v>160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26-468C-95A9-12665CB8C487}"/>
            </c:ext>
          </c:extLst>
        </c:ser>
        <c:shape val="box"/>
        <c:axId val="148773120"/>
        <c:axId val="148774912"/>
        <c:axId val="0"/>
      </c:bar3DChart>
      <c:catAx>
        <c:axId val="148773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8774912"/>
        <c:crosses val="autoZero"/>
        <c:auto val="1"/>
        <c:lblAlgn val="ctr"/>
        <c:lblOffset val="100"/>
      </c:catAx>
      <c:valAx>
        <c:axId val="1487749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8773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99FF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3221</c:v>
                </c:pt>
                <c:pt idx="1">
                  <c:v>3402</c:v>
                </c:pt>
                <c:pt idx="2">
                  <c:v>4343</c:v>
                </c:pt>
                <c:pt idx="3">
                  <c:v>3536</c:v>
                </c:pt>
                <c:pt idx="4">
                  <c:v>3344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E8-4162-A013-499CF511F452}"/>
            </c:ext>
          </c:extLst>
        </c:ser>
        <c:shape val="box"/>
        <c:axId val="148717952"/>
        <c:axId val="148719488"/>
        <c:axId val="0"/>
      </c:bar3DChart>
      <c:catAx>
        <c:axId val="148717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8719488"/>
        <c:crosses val="autoZero"/>
        <c:auto val="1"/>
        <c:lblAlgn val="ctr"/>
        <c:lblOffset val="100"/>
      </c:catAx>
      <c:valAx>
        <c:axId val="1487194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871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view3D>
      <c:depthPercent val="100"/>
      <c:perspective val="30"/>
    </c:view3D>
    <c:floor>
      <c:spPr>
        <a:solidFill>
          <a:schemeClr val="accent2">
            <a:alpha val="30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10655</c:v>
                </c:pt>
                <c:pt idx="1">
                  <c:v>5841</c:v>
                </c:pt>
                <c:pt idx="2">
                  <c:v>1341</c:v>
                </c:pt>
                <c:pt idx="3">
                  <c:v>1143</c:v>
                </c:pt>
                <c:pt idx="4">
                  <c:v>1143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E0-4992-959D-772B7531BE9A}"/>
            </c:ext>
          </c:extLst>
        </c:ser>
        <c:gapWidth val="154"/>
        <c:gapDepth val="0"/>
        <c:shape val="box"/>
        <c:axId val="149435520"/>
        <c:axId val="149437056"/>
        <c:axId val="0"/>
      </c:bar3DChart>
      <c:catAx>
        <c:axId val="1494355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l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5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9437056"/>
        <c:crosses val="autoZero"/>
        <c:auto val="1"/>
        <c:lblAlgn val="ctr"/>
        <c:lblOffset val="100"/>
      </c:catAx>
      <c:valAx>
        <c:axId val="14943705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943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CFF"/>
    </a:solidFill>
    <a:ln w="9525" cap="flat" cmpd="sng" algn="ctr">
      <a:solidFill>
        <a:schemeClr val="accent2"/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88035</c:v>
                </c:pt>
                <c:pt idx="1">
                  <c:v>80067</c:v>
                </c:pt>
                <c:pt idx="2">
                  <c:v>67609</c:v>
                </c:pt>
                <c:pt idx="3">
                  <c:v>53915</c:v>
                </c:pt>
                <c:pt idx="4">
                  <c:v>48335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44-4F0A-8C69-AD1335B566E7}"/>
            </c:ext>
          </c:extLst>
        </c:ser>
        <c:gapDepth val="0"/>
        <c:shape val="box"/>
        <c:axId val="149628416"/>
        <c:axId val="149629952"/>
        <c:axId val="0"/>
      </c:bar3DChart>
      <c:catAx>
        <c:axId val="149628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49629952"/>
        <c:crosses val="autoZero"/>
        <c:auto val="1"/>
        <c:lblAlgn val="ctr"/>
        <c:lblOffset val="100"/>
      </c:catAx>
      <c:valAx>
        <c:axId val="149629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4962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CFF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9"/>
  <c:chart>
    <c:autoTitleDeleted val="1"/>
    <c:view3D>
      <c:rotX val="0"/>
      <c:rotY val="0"/>
      <c:depthPercent val="60"/>
      <c:perspective val="10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1258</c:v>
                </c:pt>
                <c:pt idx="1">
                  <c:v>3408</c:v>
                </c:pt>
                <c:pt idx="2">
                  <c:v>1280</c:v>
                </c:pt>
                <c:pt idx="3">
                  <c:v>1280</c:v>
                </c:pt>
                <c:pt idx="4">
                  <c:v>1280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0-167C-48B8-AC58-5E4BF574B985}"/>
            </c:ext>
          </c:extLst>
        </c:ser>
        <c:gapWidth val="65"/>
        <c:shape val="box"/>
        <c:axId val="148599168"/>
        <c:axId val="148600704"/>
        <c:axId val="0"/>
      </c:bar3DChart>
      <c:catAx>
        <c:axId val="14859916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600704"/>
        <c:crosses val="autoZero"/>
        <c:auto val="1"/>
        <c:lblAlgn val="ctr"/>
        <c:lblOffset val="100"/>
      </c:catAx>
      <c:valAx>
        <c:axId val="1486007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8599168"/>
        <c:crosses val="autoZero"/>
        <c:crossBetween val="between"/>
      </c:valAx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tx2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92979</c:v>
                </c:pt>
                <c:pt idx="1">
                  <c:v>124824</c:v>
                </c:pt>
                <c:pt idx="2">
                  <c:v>127974</c:v>
                </c:pt>
                <c:pt idx="3">
                  <c:v>103529</c:v>
                </c:pt>
                <c:pt idx="4">
                  <c:v>109931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880D-4681-B00A-2F7F80694086}"/>
            </c:ext>
          </c:extLst>
        </c:ser>
        <c:shape val="box"/>
        <c:axId val="185834496"/>
        <c:axId val="197147264"/>
        <c:axId val="0"/>
      </c:bar3DChart>
      <c:catAx>
        <c:axId val="1858344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147264"/>
        <c:crosses val="autoZero"/>
        <c:auto val="1"/>
        <c:lblAlgn val="ctr"/>
        <c:lblOffset val="100"/>
      </c:catAx>
      <c:valAx>
        <c:axId val="1971472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83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66480</c:v>
                </c:pt>
                <c:pt idx="1">
                  <c:v>76471</c:v>
                </c:pt>
                <c:pt idx="2">
                  <c:v>75583</c:v>
                </c:pt>
                <c:pt idx="3">
                  <c:v>70424</c:v>
                </c:pt>
                <c:pt idx="4">
                  <c:v>71183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0094-435E-B650-D1E3DDF749CB}"/>
            </c:ext>
          </c:extLst>
        </c:ser>
        <c:shape val="box"/>
        <c:axId val="197455872"/>
        <c:axId val="197457408"/>
        <c:axId val="0"/>
      </c:bar3DChart>
      <c:catAx>
        <c:axId val="1974558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457408"/>
        <c:crosses val="autoZero"/>
        <c:auto val="1"/>
        <c:lblAlgn val="ctr"/>
        <c:lblOffset val="100"/>
      </c:catAx>
      <c:valAx>
        <c:axId val="1974574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45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8FAA2"/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15344</c:v>
                </c:pt>
                <c:pt idx="1">
                  <c:v>18685</c:v>
                </c:pt>
                <c:pt idx="2">
                  <c:v>20480</c:v>
                </c:pt>
                <c:pt idx="3">
                  <c:v>20692</c:v>
                </c:pt>
                <c:pt idx="4">
                  <c:v>21794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0094-435E-B650-D1E3DDF749CB}"/>
            </c:ext>
          </c:extLst>
        </c:ser>
        <c:shape val="box"/>
        <c:axId val="198395008"/>
        <c:axId val="198409216"/>
        <c:axId val="0"/>
      </c:bar3DChart>
      <c:catAx>
        <c:axId val="1983950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8409216"/>
        <c:crosses val="autoZero"/>
        <c:auto val="1"/>
        <c:lblAlgn val="ctr"/>
        <c:lblOffset val="100"/>
      </c:catAx>
      <c:valAx>
        <c:axId val="1984092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839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11082</c:v>
                </c:pt>
                <c:pt idx="1">
                  <c:v>29622</c:v>
                </c:pt>
                <c:pt idx="2">
                  <c:v>31907</c:v>
                </c:pt>
                <c:pt idx="3">
                  <c:v>12410</c:v>
                </c:pt>
                <c:pt idx="4">
                  <c:v>16950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02CC-41E7-918B-E70F558C90E2}"/>
            </c:ext>
          </c:extLst>
        </c:ser>
        <c:shape val="box"/>
        <c:axId val="201972352"/>
        <c:axId val="201974144"/>
        <c:axId val="0"/>
      </c:bar3DChart>
      <c:catAx>
        <c:axId val="2019723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1974144"/>
        <c:crosses val="autoZero"/>
        <c:auto val="1"/>
        <c:lblAlgn val="ctr"/>
        <c:lblOffset val="100"/>
      </c:catAx>
      <c:valAx>
        <c:axId val="2019741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1972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FF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77405</c:v>
                </c:pt>
                <c:pt idx="1">
                  <c:v>130284</c:v>
                </c:pt>
                <c:pt idx="2">
                  <c:v>232709</c:v>
                </c:pt>
                <c:pt idx="3">
                  <c:v>106913</c:v>
                </c:pt>
                <c:pt idx="4">
                  <c:v>52417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0-2331-403E-AC86-D7795FA54B62}"/>
            </c:ext>
          </c:extLst>
        </c:ser>
        <c:shape val="box"/>
        <c:axId val="202356608"/>
        <c:axId val="202358144"/>
        <c:axId val="0"/>
      </c:bar3DChart>
      <c:catAx>
        <c:axId val="2023566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358144"/>
        <c:crosses val="autoZero"/>
        <c:auto val="1"/>
        <c:lblAlgn val="ctr"/>
        <c:lblOffset val="100"/>
      </c:catAx>
      <c:valAx>
        <c:axId val="2023581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35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8970</c:v>
                </c:pt>
                <c:pt idx="1">
                  <c:v>18134</c:v>
                </c:pt>
                <c:pt idx="2">
                  <c:v>7973</c:v>
                </c:pt>
                <c:pt idx="3">
                  <c:v>4228</c:v>
                </c:pt>
                <c:pt idx="4">
                  <c:v>4228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0-3862-4940-8B3F-F7B429ECDFA2}"/>
            </c:ext>
          </c:extLst>
        </c:ser>
        <c:shape val="box"/>
        <c:axId val="202561408"/>
        <c:axId val="202562944"/>
        <c:axId val="0"/>
      </c:bar3DChart>
      <c:catAx>
        <c:axId val="2025614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562944"/>
        <c:crosses val="autoZero"/>
        <c:auto val="1"/>
        <c:lblAlgn val="ctr"/>
        <c:lblOffset val="100"/>
      </c:catAx>
      <c:valAx>
        <c:axId val="2025629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56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272</c:v>
                </c:pt>
                <c:pt idx="1">
                  <c:v>2168</c:v>
                </c:pt>
                <c:pt idx="2">
                  <c:v>3333</c:v>
                </c:pt>
                <c:pt idx="3">
                  <c:v>550</c:v>
                </c:pt>
                <c:pt idx="4">
                  <c:v>550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B7-4A58-B23C-6E230257F521}"/>
            </c:ext>
          </c:extLst>
        </c:ser>
        <c:shape val="box"/>
        <c:axId val="202950144"/>
        <c:axId val="202951680"/>
        <c:axId val="0"/>
      </c:bar3DChart>
      <c:catAx>
        <c:axId val="2029501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951680"/>
        <c:crosses val="autoZero"/>
        <c:auto val="1"/>
        <c:lblAlgn val="ctr"/>
        <c:lblOffset val="100"/>
      </c:catAx>
      <c:valAx>
        <c:axId val="2029516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2950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52354</c:v>
                </c:pt>
                <c:pt idx="1">
                  <c:v>48199</c:v>
                </c:pt>
                <c:pt idx="2">
                  <c:v>159941</c:v>
                </c:pt>
                <c:pt idx="3">
                  <c:v>35413</c:v>
                </c:pt>
                <c:pt idx="4">
                  <c:v>36861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E7-4089-B6D4-34277ECEE04A}"/>
            </c:ext>
          </c:extLst>
        </c:ser>
        <c:shape val="box"/>
        <c:axId val="203112448"/>
        <c:axId val="203113984"/>
        <c:axId val="0"/>
      </c:bar3DChart>
      <c:catAx>
        <c:axId val="2031124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113984"/>
        <c:crosses val="autoZero"/>
        <c:auto val="1"/>
        <c:lblAlgn val="ctr"/>
        <c:lblOffset val="100"/>
      </c:catAx>
      <c:valAx>
        <c:axId val="2031139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11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4448</c:v>
                </c:pt>
                <c:pt idx="1">
                  <c:v>42192</c:v>
                </c:pt>
                <c:pt idx="2">
                  <c:v>2700</c:v>
                </c:pt>
                <c:pt idx="3">
                  <c:v>2200</c:v>
                </c:pt>
                <c:pt idx="4">
                  <c:v>2094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E7-4089-B6D4-34277ECEE04A}"/>
            </c:ext>
          </c:extLst>
        </c:ser>
        <c:shape val="box"/>
        <c:axId val="199295744"/>
        <c:axId val="199297280"/>
        <c:axId val="0"/>
      </c:bar3DChart>
      <c:catAx>
        <c:axId val="1992957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9297280"/>
        <c:crosses val="autoZero"/>
        <c:auto val="1"/>
        <c:lblAlgn val="ctr"/>
        <c:lblOffset val="100"/>
      </c:catAx>
      <c:valAx>
        <c:axId val="1992972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929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CFF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cat>
            <c:strRef>
              <c:f>Лист1!$A$2:$A$6</c:f>
              <c:strCache>
                <c:ptCount val="5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  <c:pt idx="4">
                  <c:v>2026г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8302</c:v>
                </c:pt>
                <c:pt idx="1">
                  <c:v>9702</c:v>
                </c:pt>
                <c:pt idx="2">
                  <c:v>8420</c:v>
                </c:pt>
                <c:pt idx="3">
                  <c:v>8330</c:v>
                </c:pt>
                <c:pt idx="4">
                  <c:v>8330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6-4502-A850-A05AF622452B}"/>
            </c:ext>
          </c:extLst>
        </c:ser>
        <c:gapWidth val="65"/>
        <c:shape val="box"/>
        <c:axId val="203600256"/>
        <c:axId val="203601792"/>
        <c:axId val="0"/>
      </c:bar3DChart>
      <c:catAx>
        <c:axId val="2036002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601792"/>
        <c:crosses val="autoZero"/>
        <c:auto val="1"/>
        <c:lblAlgn val="ctr"/>
        <c:lblOffset val="100"/>
      </c:catAx>
      <c:valAx>
        <c:axId val="2036017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60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0"/>
      <c:rotY val="0"/>
      <c:depthPercent val="60"/>
      <c:perspective val="100"/>
    </c:view3D>
    <c:floor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FFFF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cat>
            <c:strRef>
              <c:f>Лист1!$A$2:$A$6</c:f>
              <c:strCache>
                <c:ptCount val="4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  <c:pt idx="3">
                  <c:v>2025г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1180</c:v>
                </c:pt>
                <c:pt idx="1">
                  <c:v>4515</c:v>
                </c:pt>
                <c:pt idx="2">
                  <c:v>4630</c:v>
                </c:pt>
                <c:pt idx="3">
                  <c:v>55838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AE52-41CF-9530-431B0E2323E4}"/>
            </c:ext>
          </c:extLst>
        </c:ser>
        <c:gapWidth val="65"/>
        <c:shape val="box"/>
        <c:axId val="203727616"/>
        <c:axId val="203729152"/>
        <c:axId val="0"/>
      </c:bar3DChart>
      <c:catAx>
        <c:axId val="203727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729152"/>
        <c:crosses val="autoZero"/>
        <c:auto val="1"/>
        <c:lblAlgn val="ctr"/>
        <c:lblOffset val="100"/>
      </c:catAx>
      <c:valAx>
        <c:axId val="2037291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727616"/>
        <c:crosses val="autoZero"/>
        <c:crossBetween val="between"/>
      </c:valAx>
      <c:spPr>
        <a:solidFill>
          <a:srgbClr val="FF66FF"/>
        </a:solidFill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image" Target="../media/image109.pn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image" Target="../media/image135.pn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image" Target="../media/image138.pn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image" Target="../media/image141.pn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png"/></Relationships>
</file>

<file path=ppt/diagrams/_rels/data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image" Target="../media/image19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0FBDCE-7ED5-44C1-8042-B3C5D5F4C3B6}" type="doc">
      <dgm:prSet loTypeId="urn:microsoft.com/office/officeart/2005/8/layout/hList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426EBF2-42C8-4CA0-BF51-29E5162E35BD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100" b="1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Источники финансирования дефицита бюджета</a:t>
          </a:r>
        </a:p>
      </dgm:t>
    </dgm:pt>
    <dgm:pt modelId="{179EC476-F488-4165-AD78-C0A9199F95E8}" type="parTrans" cxnId="{4354ADA2-BC76-4A49-BCDF-967FA5EF4E78}">
      <dgm:prSet/>
      <dgm:spPr/>
      <dgm:t>
        <a:bodyPr/>
        <a:lstStyle/>
        <a:p>
          <a:endParaRPr lang="ru-RU"/>
        </a:p>
      </dgm:t>
    </dgm:pt>
    <dgm:pt modelId="{2F101535-A943-48D1-AFAB-76F631FEBE21}" type="sibTrans" cxnId="{4354ADA2-BC76-4A49-BCDF-967FA5EF4E78}">
      <dgm:prSet/>
      <dgm:spPr/>
      <dgm:t>
        <a:bodyPr/>
        <a:lstStyle/>
        <a:p>
          <a:endParaRPr lang="ru-RU"/>
        </a:p>
      </dgm:t>
    </dgm:pt>
    <dgm:pt modelId="{747424CC-9FAF-451B-A723-1FEEA92AE999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займы, 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осуществляемые путем выпуска ценных бумаг от имени муниципального образования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90924C-636F-4425-AEBF-3832FDD6B623}" type="parTrans" cxnId="{449050FF-7AEC-4412-AA4C-B0FBADC3A34A}">
      <dgm:prSet/>
      <dgm:spPr/>
      <dgm:t>
        <a:bodyPr/>
        <a:lstStyle/>
        <a:p>
          <a:endParaRPr lang="ru-RU"/>
        </a:p>
      </dgm:t>
    </dgm:pt>
    <dgm:pt modelId="{B83C0884-CAA1-4D97-B19D-68C389737AE4}" type="sibTrans" cxnId="{449050FF-7AEC-4412-AA4C-B0FBADC3A34A}">
      <dgm:prSet/>
      <dgm:spPr/>
      <dgm:t>
        <a:bodyPr/>
        <a:lstStyle/>
        <a:p>
          <a:endParaRPr lang="ru-RU"/>
        </a:p>
      </dgm:t>
    </dgm:pt>
    <dgm:pt modelId="{BFE925A7-99FC-4E8F-8FDD-37E8349AB58F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Бюджетные кредиты,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полученные от бюджетов других уровней бюджетной системы</a:t>
          </a:r>
        </a:p>
      </dgm:t>
    </dgm:pt>
    <dgm:pt modelId="{F5E489D9-D197-46FA-AA54-3E52C7C6E389}" type="parTrans" cxnId="{B0C9BF0C-1C11-4F48-9DFC-3848178650D3}">
      <dgm:prSet/>
      <dgm:spPr/>
      <dgm:t>
        <a:bodyPr/>
        <a:lstStyle/>
        <a:p>
          <a:endParaRPr lang="ru-RU"/>
        </a:p>
      </dgm:t>
    </dgm:pt>
    <dgm:pt modelId="{990294C2-BA9C-457B-9C4D-52F8BFC30AD2}" type="sibTrans" cxnId="{B0C9BF0C-1C11-4F48-9DFC-3848178650D3}">
      <dgm:prSet/>
      <dgm:spPr/>
      <dgm:t>
        <a:bodyPr/>
        <a:lstStyle/>
        <a:p>
          <a:endParaRPr lang="ru-RU"/>
        </a:p>
      </dgm:t>
    </dgm:pt>
    <dgm:pt modelId="{66E377FE-919E-4593-BEC2-9FB0FCC34B76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Изменение остатков 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на счетах по учету средств местного бюджета</a:t>
          </a:r>
        </a:p>
      </dgm:t>
    </dgm:pt>
    <dgm:pt modelId="{E4CEEC80-5E7F-4448-B8B1-83C3B1C415C0}" type="parTrans" cxnId="{CD430E90-C96F-43D1-99C0-03FAD757394D}">
      <dgm:prSet/>
      <dgm:spPr/>
      <dgm:t>
        <a:bodyPr/>
        <a:lstStyle/>
        <a:p>
          <a:endParaRPr lang="ru-RU"/>
        </a:p>
      </dgm:t>
    </dgm:pt>
    <dgm:pt modelId="{E463D007-A834-4AD8-ADCE-403BED958847}" type="sibTrans" cxnId="{CD430E90-C96F-43D1-99C0-03FAD757394D}">
      <dgm:prSet/>
      <dgm:spPr/>
      <dgm:t>
        <a:bodyPr/>
        <a:lstStyle/>
        <a:p>
          <a:endParaRPr lang="ru-RU"/>
        </a:p>
      </dgm:t>
    </dgm:pt>
    <dgm:pt modelId="{7BBA6B21-3F3D-4527-A966-013DFC1405E5}">
      <dgm:prSet phldrT="[Текст]" custT="1"/>
      <dgm:spPr/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Кредиты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полученные от кредитных организаций</a:t>
          </a:r>
        </a:p>
      </dgm:t>
    </dgm:pt>
    <dgm:pt modelId="{1FC6C65C-9D3A-45EE-90D4-6EF2166C5E87}" type="parTrans" cxnId="{E2042C2F-B9DA-4060-8AC9-FBB8C63E5CC5}">
      <dgm:prSet/>
      <dgm:spPr/>
      <dgm:t>
        <a:bodyPr/>
        <a:lstStyle/>
        <a:p>
          <a:endParaRPr lang="ru-RU"/>
        </a:p>
      </dgm:t>
    </dgm:pt>
    <dgm:pt modelId="{9B4610BF-43B5-442C-B98B-6615952C0798}" type="sibTrans" cxnId="{E2042C2F-B9DA-4060-8AC9-FBB8C63E5CC5}">
      <dgm:prSet/>
      <dgm:spPr/>
      <dgm:t>
        <a:bodyPr/>
        <a:lstStyle/>
        <a:p>
          <a:endParaRPr lang="ru-RU"/>
        </a:p>
      </dgm:t>
    </dgm:pt>
    <dgm:pt modelId="{1EB12404-3D8D-4752-848A-4D7EE3B9AB7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Поступления от продажи имущества, </a:t>
          </a:r>
          <a:r>
            <a:rPr lang="ru-RU" sz="11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находящегося в муниципальной собственности</a:t>
          </a:r>
        </a:p>
      </dgm:t>
    </dgm:pt>
    <dgm:pt modelId="{747BCDBC-7825-437A-A272-8C98F0E61D97}" type="parTrans" cxnId="{BA3006F4-4B96-4B55-BE5D-8F8B6EC76B22}">
      <dgm:prSet/>
      <dgm:spPr/>
      <dgm:t>
        <a:bodyPr/>
        <a:lstStyle/>
        <a:p>
          <a:endParaRPr lang="ru-RU"/>
        </a:p>
      </dgm:t>
    </dgm:pt>
    <dgm:pt modelId="{BE2302D3-9653-43B9-B4E7-50C78464ACA0}" type="sibTrans" cxnId="{BA3006F4-4B96-4B55-BE5D-8F8B6EC76B22}">
      <dgm:prSet/>
      <dgm:spPr/>
      <dgm:t>
        <a:bodyPr/>
        <a:lstStyle/>
        <a:p>
          <a:endParaRPr lang="ru-RU"/>
        </a:p>
      </dgm:t>
    </dgm:pt>
    <dgm:pt modelId="{9372ED3E-6CFF-4E3D-9251-3228CA82B22B}" type="pres">
      <dgm:prSet presAssocID="{8E0FBDCE-7ED5-44C1-8042-B3C5D5F4C3B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769BF3-8BF9-4E0F-A5F3-DCB8842C89E7}" type="pres">
      <dgm:prSet presAssocID="{6426EBF2-42C8-4CA0-BF51-29E5162E35BD}" presName="roof" presStyleLbl="dkBgShp" presStyleIdx="0" presStyleCnt="2" custLinFactNeighborX="5013" custLinFactNeighborY="-10071"/>
      <dgm:spPr/>
      <dgm:t>
        <a:bodyPr/>
        <a:lstStyle/>
        <a:p>
          <a:endParaRPr lang="ru-RU"/>
        </a:p>
      </dgm:t>
    </dgm:pt>
    <dgm:pt modelId="{734F3D74-36BD-436E-BBE3-839182BFD858}" type="pres">
      <dgm:prSet presAssocID="{6426EBF2-42C8-4CA0-BF51-29E5162E35BD}" presName="pillars" presStyleCnt="0"/>
      <dgm:spPr/>
    </dgm:pt>
    <dgm:pt modelId="{2628675E-8983-4854-BC15-93B3F7B26161}" type="pres">
      <dgm:prSet presAssocID="{6426EBF2-42C8-4CA0-BF51-29E5162E35BD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2A43C-8ED3-42F6-8AA6-0093454C931E}" type="pres">
      <dgm:prSet presAssocID="{BFE925A7-99FC-4E8F-8FDD-37E8349AB58F}" presName="pillarX" presStyleLbl="node1" presStyleIdx="1" presStyleCnt="5" custScaleX="920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60E968-68B4-4403-BCC4-EF1576BA26FA}" type="pres">
      <dgm:prSet presAssocID="{7BBA6B21-3F3D-4527-A966-013DFC1405E5}" presName="pillarX" presStyleLbl="node1" presStyleIdx="2" presStyleCnt="5" custScaleX="79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A1CEA9-D7FB-4FEB-B52C-1538AD6E5002}" type="pres">
      <dgm:prSet presAssocID="{66E377FE-919E-4593-BEC2-9FB0FCC34B76}" presName="pillarX" presStyleLbl="node1" presStyleIdx="3" presStyleCnt="5" custScaleX="81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317D1-2667-44D3-801D-D29E822C625E}" type="pres">
      <dgm:prSet presAssocID="{1EB12404-3D8D-4752-848A-4D7EE3B9AB74}" presName="pillarX" presStyleLbl="node1" presStyleIdx="4" presStyleCnt="5" custScaleX="79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7FC07-F97D-4396-83E8-6447831681FC}" type="pres">
      <dgm:prSet presAssocID="{6426EBF2-42C8-4CA0-BF51-29E5162E35BD}" presName="base" presStyleLbl="dkBgShp" presStyleIdx="1" presStyleCnt="2"/>
      <dgm:spPr>
        <a:solidFill>
          <a:schemeClr val="accent5">
            <a:lumMod val="40000"/>
            <a:lumOff val="60000"/>
          </a:schemeClr>
        </a:solidFill>
      </dgm:spPr>
    </dgm:pt>
  </dgm:ptLst>
  <dgm:cxnLst>
    <dgm:cxn modelId="{DA328A23-7908-4AE0-AE24-8C558AD1E676}" type="presOf" srcId="{6426EBF2-42C8-4CA0-BF51-29E5162E35BD}" destId="{01769BF3-8BF9-4E0F-A5F3-DCB8842C89E7}" srcOrd="0" destOrd="0" presId="urn:microsoft.com/office/officeart/2005/8/layout/hList3"/>
    <dgm:cxn modelId="{4354ADA2-BC76-4A49-BCDF-967FA5EF4E78}" srcId="{8E0FBDCE-7ED5-44C1-8042-B3C5D5F4C3B6}" destId="{6426EBF2-42C8-4CA0-BF51-29E5162E35BD}" srcOrd="0" destOrd="0" parTransId="{179EC476-F488-4165-AD78-C0A9199F95E8}" sibTransId="{2F101535-A943-48D1-AFAB-76F631FEBE21}"/>
    <dgm:cxn modelId="{FEA11CD8-DA75-4AD2-89E4-C8C64487AE8B}" type="presOf" srcId="{7BBA6B21-3F3D-4527-A966-013DFC1405E5}" destId="{5460E968-68B4-4403-BCC4-EF1576BA26FA}" srcOrd="0" destOrd="0" presId="urn:microsoft.com/office/officeart/2005/8/layout/hList3"/>
    <dgm:cxn modelId="{B8B85618-A8AA-46DD-ADDF-087CA85EA377}" type="presOf" srcId="{8E0FBDCE-7ED5-44C1-8042-B3C5D5F4C3B6}" destId="{9372ED3E-6CFF-4E3D-9251-3228CA82B22B}" srcOrd="0" destOrd="0" presId="urn:microsoft.com/office/officeart/2005/8/layout/hList3"/>
    <dgm:cxn modelId="{8BF6A2E0-0D03-466D-B578-EC992A5DCA71}" type="presOf" srcId="{747424CC-9FAF-451B-A723-1FEEA92AE999}" destId="{2628675E-8983-4854-BC15-93B3F7B26161}" srcOrd="0" destOrd="0" presId="urn:microsoft.com/office/officeart/2005/8/layout/hList3"/>
    <dgm:cxn modelId="{BA3006F4-4B96-4B55-BE5D-8F8B6EC76B22}" srcId="{6426EBF2-42C8-4CA0-BF51-29E5162E35BD}" destId="{1EB12404-3D8D-4752-848A-4D7EE3B9AB74}" srcOrd="4" destOrd="0" parTransId="{747BCDBC-7825-437A-A272-8C98F0E61D97}" sibTransId="{BE2302D3-9653-43B9-B4E7-50C78464ACA0}"/>
    <dgm:cxn modelId="{2B9831EC-A71E-4E78-879A-DE2E8A65D7BF}" type="presOf" srcId="{BFE925A7-99FC-4E8F-8FDD-37E8349AB58F}" destId="{E0A2A43C-8ED3-42F6-8AA6-0093454C931E}" srcOrd="0" destOrd="0" presId="urn:microsoft.com/office/officeart/2005/8/layout/hList3"/>
    <dgm:cxn modelId="{E2042C2F-B9DA-4060-8AC9-FBB8C63E5CC5}" srcId="{6426EBF2-42C8-4CA0-BF51-29E5162E35BD}" destId="{7BBA6B21-3F3D-4527-A966-013DFC1405E5}" srcOrd="2" destOrd="0" parTransId="{1FC6C65C-9D3A-45EE-90D4-6EF2166C5E87}" sibTransId="{9B4610BF-43B5-442C-B98B-6615952C0798}"/>
    <dgm:cxn modelId="{B0C9BF0C-1C11-4F48-9DFC-3848178650D3}" srcId="{6426EBF2-42C8-4CA0-BF51-29E5162E35BD}" destId="{BFE925A7-99FC-4E8F-8FDD-37E8349AB58F}" srcOrd="1" destOrd="0" parTransId="{F5E489D9-D197-46FA-AA54-3E52C7C6E389}" sibTransId="{990294C2-BA9C-457B-9C4D-52F8BFC30AD2}"/>
    <dgm:cxn modelId="{449050FF-7AEC-4412-AA4C-B0FBADC3A34A}" srcId="{6426EBF2-42C8-4CA0-BF51-29E5162E35BD}" destId="{747424CC-9FAF-451B-A723-1FEEA92AE999}" srcOrd="0" destOrd="0" parTransId="{4A90924C-636F-4425-AEBF-3832FDD6B623}" sibTransId="{B83C0884-CAA1-4D97-B19D-68C389737AE4}"/>
    <dgm:cxn modelId="{A2E0F4D4-18CE-4139-A4EE-58229BBB1230}" type="presOf" srcId="{1EB12404-3D8D-4752-848A-4D7EE3B9AB74}" destId="{E54317D1-2667-44D3-801D-D29E822C625E}" srcOrd="0" destOrd="0" presId="urn:microsoft.com/office/officeart/2005/8/layout/hList3"/>
    <dgm:cxn modelId="{CD430E90-C96F-43D1-99C0-03FAD757394D}" srcId="{6426EBF2-42C8-4CA0-BF51-29E5162E35BD}" destId="{66E377FE-919E-4593-BEC2-9FB0FCC34B76}" srcOrd="3" destOrd="0" parTransId="{E4CEEC80-5E7F-4448-B8B1-83C3B1C415C0}" sibTransId="{E463D007-A834-4AD8-ADCE-403BED958847}"/>
    <dgm:cxn modelId="{8104F054-F941-435E-8C24-B2443D869C18}" type="presOf" srcId="{66E377FE-919E-4593-BEC2-9FB0FCC34B76}" destId="{A5A1CEA9-D7FB-4FEB-B52C-1538AD6E5002}" srcOrd="0" destOrd="0" presId="urn:microsoft.com/office/officeart/2005/8/layout/hList3"/>
    <dgm:cxn modelId="{64047472-2BDF-4ADC-BF7F-6C222EBE90BB}" type="presParOf" srcId="{9372ED3E-6CFF-4E3D-9251-3228CA82B22B}" destId="{01769BF3-8BF9-4E0F-A5F3-DCB8842C89E7}" srcOrd="0" destOrd="0" presId="urn:microsoft.com/office/officeart/2005/8/layout/hList3"/>
    <dgm:cxn modelId="{F73909D5-36DD-47B5-9622-99C6C19D1DAE}" type="presParOf" srcId="{9372ED3E-6CFF-4E3D-9251-3228CA82B22B}" destId="{734F3D74-36BD-436E-BBE3-839182BFD858}" srcOrd="1" destOrd="0" presId="urn:microsoft.com/office/officeart/2005/8/layout/hList3"/>
    <dgm:cxn modelId="{D460BDB1-DFF2-416C-A90A-7527A7F4A632}" type="presParOf" srcId="{734F3D74-36BD-436E-BBE3-839182BFD858}" destId="{2628675E-8983-4854-BC15-93B3F7B26161}" srcOrd="0" destOrd="0" presId="urn:microsoft.com/office/officeart/2005/8/layout/hList3"/>
    <dgm:cxn modelId="{AC497080-A4DD-4602-82EA-D0071D6A8F19}" type="presParOf" srcId="{734F3D74-36BD-436E-BBE3-839182BFD858}" destId="{E0A2A43C-8ED3-42F6-8AA6-0093454C931E}" srcOrd="1" destOrd="0" presId="urn:microsoft.com/office/officeart/2005/8/layout/hList3"/>
    <dgm:cxn modelId="{DE149AC3-615C-4561-BD99-4AF2CD894C79}" type="presParOf" srcId="{734F3D74-36BD-436E-BBE3-839182BFD858}" destId="{5460E968-68B4-4403-BCC4-EF1576BA26FA}" srcOrd="2" destOrd="0" presId="urn:microsoft.com/office/officeart/2005/8/layout/hList3"/>
    <dgm:cxn modelId="{4D86F27C-F4AB-4B7C-9AFE-AA4549BCE966}" type="presParOf" srcId="{734F3D74-36BD-436E-BBE3-839182BFD858}" destId="{A5A1CEA9-D7FB-4FEB-B52C-1538AD6E5002}" srcOrd="3" destOrd="0" presId="urn:microsoft.com/office/officeart/2005/8/layout/hList3"/>
    <dgm:cxn modelId="{003619E5-AE7F-4D7B-B6CD-7836E9AC688B}" type="presParOf" srcId="{734F3D74-36BD-436E-BBE3-839182BFD858}" destId="{E54317D1-2667-44D3-801D-D29E822C625E}" srcOrd="4" destOrd="0" presId="urn:microsoft.com/office/officeart/2005/8/layout/hList3"/>
    <dgm:cxn modelId="{6D28D368-82E0-443D-8D3C-153547DE4561}" type="presParOf" srcId="{9372ED3E-6CFF-4E3D-9251-3228CA82B22B}" destId="{A367FC07-F97D-4396-83E8-6447831681F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5A50FA-3238-47D4-8916-9722068D0BE8}" type="doc">
      <dgm:prSet loTypeId="urn:microsoft.com/office/officeart/2005/8/layout/default#1" loCatId="list" qsTypeId="urn:microsoft.com/office/officeart/2005/8/quickstyle/3d4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FBB9B98-D870-40C9-BF92-CD8AA9EECD8E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Единство бюджетной системы РФ</a:t>
          </a:r>
        </a:p>
      </dgm:t>
    </dgm:pt>
    <dgm:pt modelId="{4B31010D-B2CC-4ED1-AD52-EBA217F17CFD}" type="parTrans" cxnId="{9DC4842F-68A9-42D0-BF0D-26EE86232694}">
      <dgm:prSet/>
      <dgm:spPr/>
      <dgm:t>
        <a:bodyPr/>
        <a:lstStyle/>
        <a:p>
          <a:endParaRPr lang="ru-RU"/>
        </a:p>
      </dgm:t>
    </dgm:pt>
    <dgm:pt modelId="{95CFCCFE-8509-4E41-89FE-5A531B235D3D}" type="sibTrans" cxnId="{9DC4842F-68A9-42D0-BF0D-26EE86232694}">
      <dgm:prSet/>
      <dgm:spPr/>
      <dgm:t>
        <a:bodyPr/>
        <a:lstStyle/>
        <a:p>
          <a:endParaRPr lang="ru-RU"/>
        </a:p>
      </dgm:t>
    </dgm:pt>
    <dgm:pt modelId="{9B2C98CC-BF87-4363-B6D3-FAFBD9A3911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Разграничение доходов, расходов и источников финансирования дефицита бюджетов между бюджетами бюджетной системы</a:t>
          </a:r>
        </a:p>
      </dgm:t>
    </dgm:pt>
    <dgm:pt modelId="{E8CFB82A-63CD-4511-8878-921CA0B22F77}" type="parTrans" cxnId="{9934C0B0-70A7-4EFD-A853-312CB0D8D6BA}">
      <dgm:prSet/>
      <dgm:spPr/>
      <dgm:t>
        <a:bodyPr/>
        <a:lstStyle/>
        <a:p>
          <a:endParaRPr lang="ru-RU"/>
        </a:p>
      </dgm:t>
    </dgm:pt>
    <dgm:pt modelId="{ED466D58-7626-4B6C-B02B-E127F43A6E0F}" type="sibTrans" cxnId="{9934C0B0-70A7-4EFD-A853-312CB0D8D6BA}">
      <dgm:prSet/>
      <dgm:spPr/>
      <dgm:t>
        <a:bodyPr/>
        <a:lstStyle/>
        <a:p>
          <a:endParaRPr lang="ru-RU"/>
        </a:p>
      </dgm:t>
    </dgm:pt>
    <dgm:pt modelId="{222F14B3-D4E3-436C-984D-3F325416C167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Полноты отражения доходов, расходов и источников финансирования дефицитов бюджетов</a:t>
          </a:r>
        </a:p>
      </dgm:t>
    </dgm:pt>
    <dgm:pt modelId="{5CB418F5-626C-430C-B6A0-58372101560B}" type="parTrans" cxnId="{F8ACB199-4176-462D-AEB6-DC922EC5A312}">
      <dgm:prSet/>
      <dgm:spPr/>
      <dgm:t>
        <a:bodyPr/>
        <a:lstStyle/>
        <a:p>
          <a:endParaRPr lang="ru-RU"/>
        </a:p>
      </dgm:t>
    </dgm:pt>
    <dgm:pt modelId="{B7D44664-3019-45A8-8CB7-AF74C85B916E}" type="sibTrans" cxnId="{F8ACB199-4176-462D-AEB6-DC922EC5A312}">
      <dgm:prSet/>
      <dgm:spPr/>
      <dgm:t>
        <a:bodyPr/>
        <a:lstStyle/>
        <a:p>
          <a:endParaRPr lang="ru-RU"/>
        </a:p>
      </dgm:t>
    </dgm:pt>
    <dgm:pt modelId="{C5B70DF0-2909-4F0E-AD6A-9E1249330C6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(совокупного) покрытия расходов бюджетов</a:t>
          </a:r>
        </a:p>
      </dgm:t>
    </dgm:pt>
    <dgm:pt modelId="{EAB9DA06-B259-4345-83E5-83B6B47E32CA}" type="parTrans" cxnId="{C578E5BD-0CBD-4F55-9471-0E33FCBE7C15}">
      <dgm:prSet/>
      <dgm:spPr/>
      <dgm:t>
        <a:bodyPr/>
        <a:lstStyle/>
        <a:p>
          <a:endParaRPr lang="ru-RU"/>
        </a:p>
      </dgm:t>
    </dgm:pt>
    <dgm:pt modelId="{F9D8269D-2491-4397-9A51-0EB984BEEE19}" type="sibTrans" cxnId="{C578E5BD-0CBD-4F55-9471-0E33FCBE7C15}">
      <dgm:prSet/>
      <dgm:spPr/>
      <dgm:t>
        <a:bodyPr/>
        <a:lstStyle/>
        <a:p>
          <a:endParaRPr lang="ru-RU"/>
        </a:p>
      </dgm:t>
    </dgm:pt>
    <dgm:pt modelId="{802118FE-0EF4-4C0D-B790-3E837A5555CE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Подведомственности расходов бюджетов</a:t>
          </a:r>
        </a:p>
      </dgm:t>
    </dgm:pt>
    <dgm:pt modelId="{0E0C7409-F9F8-429D-8A43-96F95D95090E}" type="parTrans" cxnId="{D5AB9917-1F0C-482D-9C18-F5C9D28E4D27}">
      <dgm:prSet/>
      <dgm:spPr/>
      <dgm:t>
        <a:bodyPr/>
        <a:lstStyle/>
        <a:p>
          <a:endParaRPr lang="ru-RU"/>
        </a:p>
      </dgm:t>
    </dgm:pt>
    <dgm:pt modelId="{6104E281-CA52-4DF4-B4F0-66CFFC7E8DCD}" type="sibTrans" cxnId="{D5AB9917-1F0C-482D-9C18-F5C9D28E4D27}">
      <dgm:prSet/>
      <dgm:spPr/>
      <dgm:t>
        <a:bodyPr/>
        <a:lstStyle/>
        <a:p>
          <a:endParaRPr lang="ru-RU"/>
        </a:p>
      </dgm:t>
    </dgm:pt>
    <dgm:pt modelId="{05A2EABB-A37C-4CF9-8807-679512073DDA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Равенство бюджетных прав субъектов РФ, муниципальных образований</a:t>
          </a:r>
        </a:p>
      </dgm:t>
    </dgm:pt>
    <dgm:pt modelId="{5D2463E8-A2A3-4EC3-B885-3B278385AA4E}" type="parTrans" cxnId="{F0902B5A-293F-49CD-8BF1-51C0054BFE3F}">
      <dgm:prSet/>
      <dgm:spPr/>
      <dgm:t>
        <a:bodyPr/>
        <a:lstStyle/>
        <a:p>
          <a:endParaRPr lang="ru-RU"/>
        </a:p>
      </dgm:t>
    </dgm:pt>
    <dgm:pt modelId="{6AEC3E55-658C-4C8D-9773-67C45C75C72B}" type="sibTrans" cxnId="{F0902B5A-293F-49CD-8BF1-51C0054BFE3F}">
      <dgm:prSet/>
      <dgm:spPr/>
      <dgm:t>
        <a:bodyPr/>
        <a:lstStyle/>
        <a:p>
          <a:endParaRPr lang="ru-RU"/>
        </a:p>
      </dgm:t>
    </dgm:pt>
    <dgm:pt modelId="{2F254F7C-51A8-4F0D-B859-32936CA7FF10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Самостоятельность бюджетов</a:t>
          </a:r>
        </a:p>
      </dgm:t>
    </dgm:pt>
    <dgm:pt modelId="{56A9BD8E-1CBC-4FB2-A851-29716F0DB44C}" type="parTrans" cxnId="{A701E50F-F52C-4A30-9BD8-6C313B1F0591}">
      <dgm:prSet/>
      <dgm:spPr/>
      <dgm:t>
        <a:bodyPr/>
        <a:lstStyle/>
        <a:p>
          <a:endParaRPr lang="ru-RU"/>
        </a:p>
      </dgm:t>
    </dgm:pt>
    <dgm:pt modelId="{7FD41560-BF10-482F-B6E2-782709449B5C}" type="sibTrans" cxnId="{A701E50F-F52C-4A30-9BD8-6C313B1F0591}">
      <dgm:prSet/>
      <dgm:spPr/>
      <dgm:t>
        <a:bodyPr/>
        <a:lstStyle/>
        <a:p>
          <a:endParaRPr lang="ru-RU"/>
        </a:p>
      </dgm:t>
    </dgm:pt>
    <dgm:pt modelId="{B1063D8A-CD32-484A-9F61-4348EF4A1681}">
      <dgm:prSet custT="1"/>
      <dgm:spPr/>
      <dgm:t>
        <a:bodyPr/>
        <a:lstStyle/>
        <a:p>
          <a:r>
            <a:rPr lang="ru-RU" sz="11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Адресности и целевого характера бюджетных средств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5CD358-6590-4066-B317-4EB263053B81}" type="parTrans" cxnId="{3D4E9781-CC8B-4A45-97F2-D86D6260832C}">
      <dgm:prSet/>
      <dgm:spPr/>
      <dgm:t>
        <a:bodyPr/>
        <a:lstStyle/>
        <a:p>
          <a:endParaRPr lang="ru-RU"/>
        </a:p>
      </dgm:t>
    </dgm:pt>
    <dgm:pt modelId="{2C74A3D7-D896-4332-867D-0A6F40399A9D}" type="sibTrans" cxnId="{3D4E9781-CC8B-4A45-97F2-D86D6260832C}">
      <dgm:prSet/>
      <dgm:spPr/>
      <dgm:t>
        <a:bodyPr/>
        <a:lstStyle/>
        <a:p>
          <a:endParaRPr lang="ru-RU"/>
        </a:p>
      </dgm:t>
    </dgm:pt>
    <dgm:pt modelId="{7600D873-B277-4DD5-8E2F-B270F51F9430}">
      <dgm:prSet custT="1"/>
      <dgm:spPr/>
      <dgm:t>
        <a:bodyPr/>
        <a:lstStyle/>
        <a:p>
          <a:r>
            <a:rPr lang="ru-RU" sz="11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Достоверности бюджета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13CDA4-71DA-4F3A-B506-4147D31CC663}" type="parTrans" cxnId="{E2C4D557-E7CD-47F8-8640-6441B212D807}">
      <dgm:prSet/>
      <dgm:spPr/>
      <dgm:t>
        <a:bodyPr/>
        <a:lstStyle/>
        <a:p>
          <a:endParaRPr lang="ru-RU"/>
        </a:p>
      </dgm:t>
    </dgm:pt>
    <dgm:pt modelId="{7C15B9C9-1DE3-404D-A38F-BA9A1696DCEB}" type="sibTrans" cxnId="{E2C4D557-E7CD-47F8-8640-6441B212D807}">
      <dgm:prSet/>
      <dgm:spPr/>
      <dgm:t>
        <a:bodyPr/>
        <a:lstStyle/>
        <a:p>
          <a:endParaRPr lang="ru-RU"/>
        </a:p>
      </dgm:t>
    </dgm:pt>
    <dgm:pt modelId="{B2E73885-EB6C-47A7-94F0-BF4CA44E0DD0}">
      <dgm:prSet custT="1"/>
      <dgm:spPr/>
      <dgm:t>
        <a:bodyPr/>
        <a:lstStyle/>
        <a:p>
          <a:r>
            <a:rPr lang="ru-RU" sz="11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Прозрачности (открытости)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0BAA1E-0A15-4113-AE10-7F5E31A6C97C}" type="parTrans" cxnId="{09E60167-5063-424E-B664-B07240FC483D}">
      <dgm:prSet/>
      <dgm:spPr/>
      <dgm:t>
        <a:bodyPr/>
        <a:lstStyle/>
        <a:p>
          <a:endParaRPr lang="ru-RU"/>
        </a:p>
      </dgm:t>
    </dgm:pt>
    <dgm:pt modelId="{4E0004D7-0E1A-4C03-9500-13F03F351009}" type="sibTrans" cxnId="{09E60167-5063-424E-B664-B07240FC483D}">
      <dgm:prSet/>
      <dgm:spPr/>
      <dgm:t>
        <a:bodyPr/>
        <a:lstStyle/>
        <a:p>
          <a:endParaRPr lang="ru-RU"/>
        </a:p>
      </dgm:t>
    </dgm:pt>
    <dgm:pt modelId="{A6B9E77D-904D-4D75-B599-E27F98AC0596}">
      <dgm:prSet custT="1"/>
      <dgm:spPr/>
      <dgm:t>
        <a:bodyPr/>
        <a:lstStyle/>
        <a:p>
          <a:r>
            <a:rPr lang="ru-RU" sz="11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Единства кассы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774C71-2814-49F4-9A80-9F0E760E0A04}" type="parTrans" cxnId="{7BAAD565-38B9-4B50-A66E-C4873805FCD1}">
      <dgm:prSet/>
      <dgm:spPr/>
      <dgm:t>
        <a:bodyPr/>
        <a:lstStyle/>
        <a:p>
          <a:endParaRPr lang="ru-RU"/>
        </a:p>
      </dgm:t>
    </dgm:pt>
    <dgm:pt modelId="{6B3265F6-0E9B-4B6F-B9F5-592F7567DDBA}" type="sibTrans" cxnId="{7BAAD565-38B9-4B50-A66E-C4873805FCD1}">
      <dgm:prSet/>
      <dgm:spPr/>
      <dgm:t>
        <a:bodyPr/>
        <a:lstStyle/>
        <a:p>
          <a:endParaRPr lang="ru-RU"/>
        </a:p>
      </dgm:t>
    </dgm:pt>
    <dgm:pt modelId="{8DAC4E62-5A79-4189-9CC0-37D936050C0C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Эффективности использования бюджетных средств</a:t>
          </a:r>
        </a:p>
      </dgm:t>
    </dgm:pt>
    <dgm:pt modelId="{01A2C90E-BDA3-40FD-BFC2-799995F2A0C2}" type="parTrans" cxnId="{4FE24A98-4D51-484B-BFEF-4AE8DF90EDD8}">
      <dgm:prSet/>
      <dgm:spPr/>
      <dgm:t>
        <a:bodyPr/>
        <a:lstStyle/>
        <a:p>
          <a:endParaRPr lang="ru-RU"/>
        </a:p>
      </dgm:t>
    </dgm:pt>
    <dgm:pt modelId="{0FF0941F-2197-4BFE-A7FE-87B482E4C39B}" type="sibTrans" cxnId="{4FE24A98-4D51-484B-BFEF-4AE8DF90EDD8}">
      <dgm:prSet/>
      <dgm:spPr/>
      <dgm:t>
        <a:bodyPr/>
        <a:lstStyle/>
        <a:p>
          <a:endParaRPr lang="ru-RU"/>
        </a:p>
      </dgm:t>
    </dgm:pt>
    <dgm:pt modelId="{64EE8284-4C54-4304-A13E-EAF4E2CCA4FE}">
      <dgm:prSet custT="1"/>
      <dgm:spPr/>
      <dgm:t>
        <a:bodyPr/>
        <a:lstStyle/>
        <a:p>
          <a:r>
            <a:rPr lang="ru-RU" sz="11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Сбалансированности бюджетов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8B9401-70DC-41E8-8830-0EA9DE87470A}" type="parTrans" cxnId="{D4F5612B-CE76-4E17-A0A5-C8BA12C8C125}">
      <dgm:prSet/>
      <dgm:spPr/>
      <dgm:t>
        <a:bodyPr/>
        <a:lstStyle/>
        <a:p>
          <a:endParaRPr lang="ru-RU"/>
        </a:p>
      </dgm:t>
    </dgm:pt>
    <dgm:pt modelId="{BC13238C-BF19-439C-B6A7-A65826643DDA}" type="sibTrans" cxnId="{D4F5612B-CE76-4E17-A0A5-C8BA12C8C125}">
      <dgm:prSet/>
      <dgm:spPr/>
      <dgm:t>
        <a:bodyPr/>
        <a:lstStyle/>
        <a:p>
          <a:endParaRPr lang="ru-RU"/>
        </a:p>
      </dgm:t>
    </dgm:pt>
    <dgm:pt modelId="{8E7EEC30-E506-42C0-8E67-4C899438C0FD}" type="pres">
      <dgm:prSet presAssocID="{4F5A50FA-3238-47D4-8916-9722068D0BE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4D12C7-D655-4384-B122-9251063308A8}" type="pres">
      <dgm:prSet presAssocID="{FFBB9B98-D870-40C9-BF92-CD8AA9EECD8E}" presName="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FCAF8-465D-4460-B7AA-3065402B5F12}" type="pres">
      <dgm:prSet presAssocID="{95CFCCFE-8509-4E41-89FE-5A531B235D3D}" presName="sibTrans" presStyleCnt="0"/>
      <dgm:spPr/>
    </dgm:pt>
    <dgm:pt modelId="{A579CBFA-C79A-4FCE-856A-B4BF68C6A0DD}" type="pres">
      <dgm:prSet presAssocID="{9B2C98CC-BF87-4363-B6D3-FAFBD9A3911C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5059F9-B0DA-48BE-85C7-112A356014EB}" type="pres">
      <dgm:prSet presAssocID="{ED466D58-7626-4B6C-B02B-E127F43A6E0F}" presName="sibTrans" presStyleCnt="0"/>
      <dgm:spPr/>
    </dgm:pt>
    <dgm:pt modelId="{4F5EDF05-5F30-4B77-BABD-53AA60CCAF1E}" type="pres">
      <dgm:prSet presAssocID="{2F254F7C-51A8-4F0D-B859-32936CA7FF10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986064-DA21-46B0-9F76-6541950D8BB3}" type="pres">
      <dgm:prSet presAssocID="{7FD41560-BF10-482F-B6E2-782709449B5C}" presName="sibTrans" presStyleCnt="0"/>
      <dgm:spPr/>
    </dgm:pt>
    <dgm:pt modelId="{DE558E2F-51C5-4CF4-A4D3-3E5B2468D754}" type="pres">
      <dgm:prSet presAssocID="{05A2EABB-A37C-4CF9-8807-679512073DDA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79FC88-D762-4359-A7E4-4B0707FC75CD}" type="pres">
      <dgm:prSet presAssocID="{6AEC3E55-658C-4C8D-9773-67C45C75C72B}" presName="sibTrans" presStyleCnt="0"/>
      <dgm:spPr/>
    </dgm:pt>
    <dgm:pt modelId="{963A941F-A31D-4FE0-82CE-8B0FC9A011A9}" type="pres">
      <dgm:prSet presAssocID="{222F14B3-D4E3-436C-984D-3F325416C167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67AF1-423E-4F9C-BBF4-D90BC350F535}" type="pres">
      <dgm:prSet presAssocID="{B7D44664-3019-45A8-8CB7-AF74C85B916E}" presName="sibTrans" presStyleCnt="0"/>
      <dgm:spPr/>
    </dgm:pt>
    <dgm:pt modelId="{2D83AD43-63A3-42E6-8F95-15379A35C719}" type="pres">
      <dgm:prSet presAssocID="{64EE8284-4C54-4304-A13E-EAF4E2CCA4FE}" presName="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6746E-D3E1-405D-A5BC-2A838A52A3D7}" type="pres">
      <dgm:prSet presAssocID="{BC13238C-BF19-439C-B6A7-A65826643DDA}" presName="sibTrans" presStyleCnt="0"/>
      <dgm:spPr/>
    </dgm:pt>
    <dgm:pt modelId="{41446033-A67D-4F0B-917C-99A5B31A6FF2}" type="pres">
      <dgm:prSet presAssocID="{8DAC4E62-5A79-4189-9CC0-37D936050C0C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0C9131-1DF5-4E6D-BED6-98DBED33C050}" type="pres">
      <dgm:prSet presAssocID="{0FF0941F-2197-4BFE-A7FE-87B482E4C39B}" presName="sibTrans" presStyleCnt="0"/>
      <dgm:spPr/>
    </dgm:pt>
    <dgm:pt modelId="{ED176257-4C3D-440B-AB82-729FE1BD6A4A}" type="pres">
      <dgm:prSet presAssocID="{C5B70DF0-2909-4F0E-AD6A-9E1249330C6C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2597E2-462B-49B5-BD50-5694D7C045AE}" type="pres">
      <dgm:prSet presAssocID="{F9D8269D-2491-4397-9A51-0EB984BEEE19}" presName="sibTrans" presStyleCnt="0"/>
      <dgm:spPr/>
    </dgm:pt>
    <dgm:pt modelId="{CA78B407-0985-4517-97F3-49DC7BAEA3B2}" type="pres">
      <dgm:prSet presAssocID="{B2E73885-EB6C-47A7-94F0-BF4CA44E0DD0}" presName="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13436-2FD1-4C64-84AF-D15F2A81FC97}" type="pres">
      <dgm:prSet presAssocID="{4E0004D7-0E1A-4C03-9500-13F03F351009}" presName="sibTrans" presStyleCnt="0"/>
      <dgm:spPr/>
    </dgm:pt>
    <dgm:pt modelId="{ED2D49C8-C84F-45A6-AF1D-955A74F3A264}" type="pres">
      <dgm:prSet presAssocID="{7600D873-B277-4DD5-8E2F-B270F51F9430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963626-6196-4AF5-9EAC-F013650388AA}" type="pres">
      <dgm:prSet presAssocID="{7C15B9C9-1DE3-404D-A38F-BA9A1696DCEB}" presName="sibTrans" presStyleCnt="0"/>
      <dgm:spPr/>
    </dgm:pt>
    <dgm:pt modelId="{FE6193CE-6D34-4BA9-805F-8D115DF076DE}" type="pres">
      <dgm:prSet presAssocID="{B1063D8A-CD32-484A-9F61-4348EF4A1681}" presName="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B99C8-5E96-4E0A-AFE3-0B22196190A0}" type="pres">
      <dgm:prSet presAssocID="{2C74A3D7-D896-4332-867D-0A6F40399A9D}" presName="sibTrans" presStyleCnt="0"/>
      <dgm:spPr/>
    </dgm:pt>
    <dgm:pt modelId="{76D7203E-AD85-43AA-B3A9-282EDB83859B}" type="pres">
      <dgm:prSet presAssocID="{802118FE-0EF4-4C0D-B790-3E837A5555CE}" presName="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CDFCC-7E44-40E9-973F-12CE3DBFDAA2}" type="pres">
      <dgm:prSet presAssocID="{6104E281-CA52-4DF4-B4F0-66CFFC7E8DCD}" presName="sibTrans" presStyleCnt="0"/>
      <dgm:spPr/>
    </dgm:pt>
    <dgm:pt modelId="{A91920DD-F939-4975-A913-56A2A0F706E8}" type="pres">
      <dgm:prSet presAssocID="{A6B9E77D-904D-4D75-B599-E27F98AC0596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75D4C1-5A8E-4B35-B221-540ADA9F24A0}" type="presOf" srcId="{FFBB9B98-D870-40C9-BF92-CD8AA9EECD8E}" destId="{504D12C7-D655-4384-B122-9251063308A8}" srcOrd="0" destOrd="0" presId="urn:microsoft.com/office/officeart/2005/8/layout/default#1"/>
    <dgm:cxn modelId="{55F14005-0E6D-40E6-9E1F-65EA0EDCFD3B}" type="presOf" srcId="{8DAC4E62-5A79-4189-9CC0-37D936050C0C}" destId="{41446033-A67D-4F0B-917C-99A5B31A6FF2}" srcOrd="0" destOrd="0" presId="urn:microsoft.com/office/officeart/2005/8/layout/default#1"/>
    <dgm:cxn modelId="{C578E5BD-0CBD-4F55-9471-0E33FCBE7C15}" srcId="{4F5A50FA-3238-47D4-8916-9722068D0BE8}" destId="{C5B70DF0-2909-4F0E-AD6A-9E1249330C6C}" srcOrd="7" destOrd="0" parTransId="{EAB9DA06-B259-4345-83E5-83B6B47E32CA}" sibTransId="{F9D8269D-2491-4397-9A51-0EB984BEEE19}"/>
    <dgm:cxn modelId="{3D4E9781-CC8B-4A45-97F2-D86D6260832C}" srcId="{4F5A50FA-3238-47D4-8916-9722068D0BE8}" destId="{B1063D8A-CD32-484A-9F61-4348EF4A1681}" srcOrd="10" destOrd="0" parTransId="{905CD358-6590-4066-B317-4EB263053B81}" sibTransId="{2C74A3D7-D896-4332-867D-0A6F40399A9D}"/>
    <dgm:cxn modelId="{9934C0B0-70A7-4EFD-A853-312CB0D8D6BA}" srcId="{4F5A50FA-3238-47D4-8916-9722068D0BE8}" destId="{9B2C98CC-BF87-4363-B6D3-FAFBD9A3911C}" srcOrd="1" destOrd="0" parTransId="{E8CFB82A-63CD-4511-8878-921CA0B22F77}" sibTransId="{ED466D58-7626-4B6C-B02B-E127F43A6E0F}"/>
    <dgm:cxn modelId="{D4F5612B-CE76-4E17-A0A5-C8BA12C8C125}" srcId="{4F5A50FA-3238-47D4-8916-9722068D0BE8}" destId="{64EE8284-4C54-4304-A13E-EAF4E2CCA4FE}" srcOrd="5" destOrd="0" parTransId="{158B9401-70DC-41E8-8830-0EA9DE87470A}" sibTransId="{BC13238C-BF19-439C-B6A7-A65826643DDA}"/>
    <dgm:cxn modelId="{05F68D6E-2D13-4BDF-B733-BDAD0C5C278A}" type="presOf" srcId="{B1063D8A-CD32-484A-9F61-4348EF4A1681}" destId="{FE6193CE-6D34-4BA9-805F-8D115DF076DE}" srcOrd="0" destOrd="0" presId="urn:microsoft.com/office/officeart/2005/8/layout/default#1"/>
    <dgm:cxn modelId="{93527E22-7F15-4867-B148-85757AF37993}" type="presOf" srcId="{C5B70DF0-2909-4F0E-AD6A-9E1249330C6C}" destId="{ED176257-4C3D-440B-AB82-729FE1BD6A4A}" srcOrd="0" destOrd="0" presId="urn:microsoft.com/office/officeart/2005/8/layout/default#1"/>
    <dgm:cxn modelId="{7BAAD565-38B9-4B50-A66E-C4873805FCD1}" srcId="{4F5A50FA-3238-47D4-8916-9722068D0BE8}" destId="{A6B9E77D-904D-4D75-B599-E27F98AC0596}" srcOrd="12" destOrd="0" parTransId="{AE774C71-2814-49F4-9A80-9F0E760E0A04}" sibTransId="{6B3265F6-0E9B-4B6F-B9F5-592F7567DDBA}"/>
    <dgm:cxn modelId="{3986DF99-FFBC-42E1-9633-08C29BCCD2D6}" type="presOf" srcId="{222F14B3-D4E3-436C-984D-3F325416C167}" destId="{963A941F-A31D-4FE0-82CE-8B0FC9A011A9}" srcOrd="0" destOrd="0" presId="urn:microsoft.com/office/officeart/2005/8/layout/default#1"/>
    <dgm:cxn modelId="{9DC4842F-68A9-42D0-BF0D-26EE86232694}" srcId="{4F5A50FA-3238-47D4-8916-9722068D0BE8}" destId="{FFBB9B98-D870-40C9-BF92-CD8AA9EECD8E}" srcOrd="0" destOrd="0" parTransId="{4B31010D-B2CC-4ED1-AD52-EBA217F17CFD}" sibTransId="{95CFCCFE-8509-4E41-89FE-5A531B235D3D}"/>
    <dgm:cxn modelId="{B57921D4-1A79-4B0C-8975-73BE22719A32}" type="presOf" srcId="{64EE8284-4C54-4304-A13E-EAF4E2CCA4FE}" destId="{2D83AD43-63A3-42E6-8F95-15379A35C719}" srcOrd="0" destOrd="0" presId="urn:microsoft.com/office/officeart/2005/8/layout/default#1"/>
    <dgm:cxn modelId="{2F0040E8-349B-4B02-8E2C-F7208F42158A}" type="presOf" srcId="{9B2C98CC-BF87-4363-B6D3-FAFBD9A3911C}" destId="{A579CBFA-C79A-4FCE-856A-B4BF68C6A0DD}" srcOrd="0" destOrd="0" presId="urn:microsoft.com/office/officeart/2005/8/layout/default#1"/>
    <dgm:cxn modelId="{E2C4D557-E7CD-47F8-8640-6441B212D807}" srcId="{4F5A50FA-3238-47D4-8916-9722068D0BE8}" destId="{7600D873-B277-4DD5-8E2F-B270F51F9430}" srcOrd="9" destOrd="0" parTransId="{3713CDA4-71DA-4F3A-B506-4147D31CC663}" sibTransId="{7C15B9C9-1DE3-404D-A38F-BA9A1696DCEB}"/>
    <dgm:cxn modelId="{6D8A0473-0E6E-44E2-A538-2AC8B029E885}" type="presOf" srcId="{2F254F7C-51A8-4F0D-B859-32936CA7FF10}" destId="{4F5EDF05-5F30-4B77-BABD-53AA60CCAF1E}" srcOrd="0" destOrd="0" presId="urn:microsoft.com/office/officeart/2005/8/layout/default#1"/>
    <dgm:cxn modelId="{CA7AE961-FF51-4B5B-8721-56DA07892424}" type="presOf" srcId="{4F5A50FA-3238-47D4-8916-9722068D0BE8}" destId="{8E7EEC30-E506-42C0-8E67-4C899438C0FD}" srcOrd="0" destOrd="0" presId="urn:microsoft.com/office/officeart/2005/8/layout/default#1"/>
    <dgm:cxn modelId="{2BD2F2C7-D816-4944-BFF8-1160BE4DCDD6}" type="presOf" srcId="{B2E73885-EB6C-47A7-94F0-BF4CA44E0DD0}" destId="{CA78B407-0985-4517-97F3-49DC7BAEA3B2}" srcOrd="0" destOrd="0" presId="urn:microsoft.com/office/officeart/2005/8/layout/default#1"/>
    <dgm:cxn modelId="{C6019873-9200-4C87-B891-6DF9EAC49462}" type="presOf" srcId="{A6B9E77D-904D-4D75-B599-E27F98AC0596}" destId="{A91920DD-F939-4975-A913-56A2A0F706E8}" srcOrd="0" destOrd="0" presId="urn:microsoft.com/office/officeart/2005/8/layout/default#1"/>
    <dgm:cxn modelId="{4FE24A98-4D51-484B-BFEF-4AE8DF90EDD8}" srcId="{4F5A50FA-3238-47D4-8916-9722068D0BE8}" destId="{8DAC4E62-5A79-4189-9CC0-37D936050C0C}" srcOrd="6" destOrd="0" parTransId="{01A2C90E-BDA3-40FD-BFC2-799995F2A0C2}" sibTransId="{0FF0941F-2197-4BFE-A7FE-87B482E4C39B}"/>
    <dgm:cxn modelId="{A701E50F-F52C-4A30-9BD8-6C313B1F0591}" srcId="{4F5A50FA-3238-47D4-8916-9722068D0BE8}" destId="{2F254F7C-51A8-4F0D-B859-32936CA7FF10}" srcOrd="2" destOrd="0" parTransId="{56A9BD8E-1CBC-4FB2-A851-29716F0DB44C}" sibTransId="{7FD41560-BF10-482F-B6E2-782709449B5C}"/>
    <dgm:cxn modelId="{09E60167-5063-424E-B664-B07240FC483D}" srcId="{4F5A50FA-3238-47D4-8916-9722068D0BE8}" destId="{B2E73885-EB6C-47A7-94F0-BF4CA44E0DD0}" srcOrd="8" destOrd="0" parTransId="{480BAA1E-0A15-4113-AE10-7F5E31A6C97C}" sibTransId="{4E0004D7-0E1A-4C03-9500-13F03F351009}"/>
    <dgm:cxn modelId="{F0902B5A-293F-49CD-8BF1-51C0054BFE3F}" srcId="{4F5A50FA-3238-47D4-8916-9722068D0BE8}" destId="{05A2EABB-A37C-4CF9-8807-679512073DDA}" srcOrd="3" destOrd="0" parTransId="{5D2463E8-A2A3-4EC3-B885-3B278385AA4E}" sibTransId="{6AEC3E55-658C-4C8D-9773-67C45C75C72B}"/>
    <dgm:cxn modelId="{474FE0F5-E0BE-4B2F-88AC-C4BF14EA0AAF}" type="presOf" srcId="{05A2EABB-A37C-4CF9-8807-679512073DDA}" destId="{DE558E2F-51C5-4CF4-A4D3-3E5B2468D754}" srcOrd="0" destOrd="0" presId="urn:microsoft.com/office/officeart/2005/8/layout/default#1"/>
    <dgm:cxn modelId="{F8ACB199-4176-462D-AEB6-DC922EC5A312}" srcId="{4F5A50FA-3238-47D4-8916-9722068D0BE8}" destId="{222F14B3-D4E3-436C-984D-3F325416C167}" srcOrd="4" destOrd="0" parTransId="{5CB418F5-626C-430C-B6A0-58372101560B}" sibTransId="{B7D44664-3019-45A8-8CB7-AF74C85B916E}"/>
    <dgm:cxn modelId="{44AB79F9-7DB6-4238-9EC5-ED76B2C3C5EE}" type="presOf" srcId="{802118FE-0EF4-4C0D-B790-3E837A5555CE}" destId="{76D7203E-AD85-43AA-B3A9-282EDB83859B}" srcOrd="0" destOrd="0" presId="urn:microsoft.com/office/officeart/2005/8/layout/default#1"/>
    <dgm:cxn modelId="{5A1C5B31-886C-4911-9CA5-FD4A36EBA554}" type="presOf" srcId="{7600D873-B277-4DD5-8E2F-B270F51F9430}" destId="{ED2D49C8-C84F-45A6-AF1D-955A74F3A264}" srcOrd="0" destOrd="0" presId="urn:microsoft.com/office/officeart/2005/8/layout/default#1"/>
    <dgm:cxn modelId="{D5AB9917-1F0C-482D-9C18-F5C9D28E4D27}" srcId="{4F5A50FA-3238-47D4-8916-9722068D0BE8}" destId="{802118FE-0EF4-4C0D-B790-3E837A5555CE}" srcOrd="11" destOrd="0" parTransId="{0E0C7409-F9F8-429D-8A43-96F95D95090E}" sibTransId="{6104E281-CA52-4DF4-B4F0-66CFFC7E8DCD}"/>
    <dgm:cxn modelId="{3308D38A-8527-4E6B-996B-D1FFB9D24194}" type="presParOf" srcId="{8E7EEC30-E506-42C0-8E67-4C899438C0FD}" destId="{504D12C7-D655-4384-B122-9251063308A8}" srcOrd="0" destOrd="0" presId="urn:microsoft.com/office/officeart/2005/8/layout/default#1"/>
    <dgm:cxn modelId="{1EB71972-8A11-4AE9-BC52-6AF57C62F0E1}" type="presParOf" srcId="{8E7EEC30-E506-42C0-8E67-4C899438C0FD}" destId="{D25FCAF8-465D-4460-B7AA-3065402B5F12}" srcOrd="1" destOrd="0" presId="urn:microsoft.com/office/officeart/2005/8/layout/default#1"/>
    <dgm:cxn modelId="{7BCC0884-93D6-4430-AE53-49D7D5C0FAE4}" type="presParOf" srcId="{8E7EEC30-E506-42C0-8E67-4C899438C0FD}" destId="{A579CBFA-C79A-4FCE-856A-B4BF68C6A0DD}" srcOrd="2" destOrd="0" presId="urn:microsoft.com/office/officeart/2005/8/layout/default#1"/>
    <dgm:cxn modelId="{20DA0565-DB36-4C37-8B19-6B1C015046DF}" type="presParOf" srcId="{8E7EEC30-E506-42C0-8E67-4C899438C0FD}" destId="{225059F9-B0DA-48BE-85C7-112A356014EB}" srcOrd="3" destOrd="0" presId="urn:microsoft.com/office/officeart/2005/8/layout/default#1"/>
    <dgm:cxn modelId="{42657B67-B864-4405-8A35-D10E935CC201}" type="presParOf" srcId="{8E7EEC30-E506-42C0-8E67-4C899438C0FD}" destId="{4F5EDF05-5F30-4B77-BABD-53AA60CCAF1E}" srcOrd="4" destOrd="0" presId="urn:microsoft.com/office/officeart/2005/8/layout/default#1"/>
    <dgm:cxn modelId="{842DB6ED-127C-462E-9B19-5DE0402A20AA}" type="presParOf" srcId="{8E7EEC30-E506-42C0-8E67-4C899438C0FD}" destId="{CA986064-DA21-46B0-9F76-6541950D8BB3}" srcOrd="5" destOrd="0" presId="urn:microsoft.com/office/officeart/2005/8/layout/default#1"/>
    <dgm:cxn modelId="{AD106AD8-9839-4FD2-9A62-9F9E5265A361}" type="presParOf" srcId="{8E7EEC30-E506-42C0-8E67-4C899438C0FD}" destId="{DE558E2F-51C5-4CF4-A4D3-3E5B2468D754}" srcOrd="6" destOrd="0" presId="urn:microsoft.com/office/officeart/2005/8/layout/default#1"/>
    <dgm:cxn modelId="{7E592373-25A0-45C2-8B1A-F6F548F076D3}" type="presParOf" srcId="{8E7EEC30-E506-42C0-8E67-4C899438C0FD}" destId="{9879FC88-D762-4359-A7E4-4B0707FC75CD}" srcOrd="7" destOrd="0" presId="urn:microsoft.com/office/officeart/2005/8/layout/default#1"/>
    <dgm:cxn modelId="{A5F18AD6-A9D9-4CEB-B0E4-03411DFCE8B1}" type="presParOf" srcId="{8E7EEC30-E506-42C0-8E67-4C899438C0FD}" destId="{963A941F-A31D-4FE0-82CE-8B0FC9A011A9}" srcOrd="8" destOrd="0" presId="urn:microsoft.com/office/officeart/2005/8/layout/default#1"/>
    <dgm:cxn modelId="{EEC1D450-A724-4E8D-B50E-179E80A8B078}" type="presParOf" srcId="{8E7EEC30-E506-42C0-8E67-4C899438C0FD}" destId="{36267AF1-423E-4F9C-BBF4-D90BC350F535}" srcOrd="9" destOrd="0" presId="urn:microsoft.com/office/officeart/2005/8/layout/default#1"/>
    <dgm:cxn modelId="{33FF7865-E21C-40CD-AB49-5DDC7CEBBCE6}" type="presParOf" srcId="{8E7EEC30-E506-42C0-8E67-4C899438C0FD}" destId="{2D83AD43-63A3-42E6-8F95-15379A35C719}" srcOrd="10" destOrd="0" presId="urn:microsoft.com/office/officeart/2005/8/layout/default#1"/>
    <dgm:cxn modelId="{C02B70AA-3809-4637-BE5F-46EA14923120}" type="presParOf" srcId="{8E7EEC30-E506-42C0-8E67-4C899438C0FD}" destId="{3E56746E-D3E1-405D-A5BC-2A838A52A3D7}" srcOrd="11" destOrd="0" presId="urn:microsoft.com/office/officeart/2005/8/layout/default#1"/>
    <dgm:cxn modelId="{4C0F311A-E946-4E65-9C55-C5539FEA1893}" type="presParOf" srcId="{8E7EEC30-E506-42C0-8E67-4C899438C0FD}" destId="{41446033-A67D-4F0B-917C-99A5B31A6FF2}" srcOrd="12" destOrd="0" presId="urn:microsoft.com/office/officeart/2005/8/layout/default#1"/>
    <dgm:cxn modelId="{FDE3D495-0B90-4352-8141-DD73015DCB80}" type="presParOf" srcId="{8E7EEC30-E506-42C0-8E67-4C899438C0FD}" destId="{BB0C9131-1DF5-4E6D-BED6-98DBED33C050}" srcOrd="13" destOrd="0" presId="urn:microsoft.com/office/officeart/2005/8/layout/default#1"/>
    <dgm:cxn modelId="{CA7993AC-0F1C-450E-8E05-25FF49632B11}" type="presParOf" srcId="{8E7EEC30-E506-42C0-8E67-4C899438C0FD}" destId="{ED176257-4C3D-440B-AB82-729FE1BD6A4A}" srcOrd="14" destOrd="0" presId="urn:microsoft.com/office/officeart/2005/8/layout/default#1"/>
    <dgm:cxn modelId="{1DF52FC5-6F36-4D81-BB50-04E0F0B648DF}" type="presParOf" srcId="{8E7EEC30-E506-42C0-8E67-4C899438C0FD}" destId="{AC2597E2-462B-49B5-BD50-5694D7C045AE}" srcOrd="15" destOrd="0" presId="urn:microsoft.com/office/officeart/2005/8/layout/default#1"/>
    <dgm:cxn modelId="{F265FA52-5F30-4546-A041-E41FC2FBC73A}" type="presParOf" srcId="{8E7EEC30-E506-42C0-8E67-4C899438C0FD}" destId="{CA78B407-0985-4517-97F3-49DC7BAEA3B2}" srcOrd="16" destOrd="0" presId="urn:microsoft.com/office/officeart/2005/8/layout/default#1"/>
    <dgm:cxn modelId="{6E86D3D7-D004-44A4-92EB-F0699E1E32DB}" type="presParOf" srcId="{8E7EEC30-E506-42C0-8E67-4C899438C0FD}" destId="{25513436-2FD1-4C64-84AF-D15F2A81FC97}" srcOrd="17" destOrd="0" presId="urn:microsoft.com/office/officeart/2005/8/layout/default#1"/>
    <dgm:cxn modelId="{5896D607-6953-4D4A-9CF5-10B0F850A268}" type="presParOf" srcId="{8E7EEC30-E506-42C0-8E67-4C899438C0FD}" destId="{ED2D49C8-C84F-45A6-AF1D-955A74F3A264}" srcOrd="18" destOrd="0" presId="urn:microsoft.com/office/officeart/2005/8/layout/default#1"/>
    <dgm:cxn modelId="{15F90F04-3A39-48BD-BB04-1DAE59E5710C}" type="presParOf" srcId="{8E7EEC30-E506-42C0-8E67-4C899438C0FD}" destId="{91963626-6196-4AF5-9EAC-F013650388AA}" srcOrd="19" destOrd="0" presId="urn:microsoft.com/office/officeart/2005/8/layout/default#1"/>
    <dgm:cxn modelId="{B3C133B0-B7A5-4784-A771-405696B33358}" type="presParOf" srcId="{8E7EEC30-E506-42C0-8E67-4C899438C0FD}" destId="{FE6193CE-6D34-4BA9-805F-8D115DF076DE}" srcOrd="20" destOrd="0" presId="urn:microsoft.com/office/officeart/2005/8/layout/default#1"/>
    <dgm:cxn modelId="{8C09AA41-EBC3-41E6-B0A9-9F514693AF23}" type="presParOf" srcId="{8E7EEC30-E506-42C0-8E67-4C899438C0FD}" destId="{034B99C8-5E96-4E0A-AFE3-0B22196190A0}" srcOrd="21" destOrd="0" presId="urn:microsoft.com/office/officeart/2005/8/layout/default#1"/>
    <dgm:cxn modelId="{C84AFABD-AE42-478E-8DCD-D3AB30989091}" type="presParOf" srcId="{8E7EEC30-E506-42C0-8E67-4C899438C0FD}" destId="{76D7203E-AD85-43AA-B3A9-282EDB83859B}" srcOrd="22" destOrd="0" presId="urn:microsoft.com/office/officeart/2005/8/layout/default#1"/>
    <dgm:cxn modelId="{A6E0DA9B-0E4D-46BE-8E64-4E228E8C40CC}" type="presParOf" srcId="{8E7EEC30-E506-42C0-8E67-4C899438C0FD}" destId="{3ECCDFCC-7E44-40E9-973F-12CE3DBFDAA2}" srcOrd="23" destOrd="0" presId="urn:microsoft.com/office/officeart/2005/8/layout/default#1"/>
    <dgm:cxn modelId="{5B180D45-79FF-45DC-8F2E-4D1EE552CC96}" type="presParOf" srcId="{8E7EEC30-E506-42C0-8E67-4C899438C0FD}" destId="{A91920DD-F939-4975-A913-56A2A0F706E8}" srcOrd="2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2F00F7-D36E-42BF-8F59-E08D92A87BE8}" type="doc">
      <dgm:prSet loTypeId="urn:microsoft.com/office/officeart/2005/8/layout/chevron1" loCatId="process" qsTypeId="urn:microsoft.com/office/officeart/2005/8/quickstyle/3d2" qsCatId="3D" csTypeId="urn:microsoft.com/office/officeart/2005/8/colors/colorful1#2" csCatId="colorful" phldr="1"/>
      <dgm:spPr/>
    </dgm:pt>
    <dgm:pt modelId="{0433BCD5-C146-42F7-9A3B-D926880E5A7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gm:t>
    </dgm:pt>
    <dgm:pt modelId="{F233368E-43C6-4B28-90AA-CFC79CB9F065}" type="parTrans" cxnId="{DC7D80E3-1C15-4965-BD74-14657DA2474E}">
      <dgm:prSet/>
      <dgm:spPr/>
      <dgm:t>
        <a:bodyPr/>
        <a:lstStyle/>
        <a:p>
          <a:endParaRPr lang="ru-RU"/>
        </a:p>
      </dgm:t>
    </dgm:pt>
    <dgm:pt modelId="{208BC6FF-6E36-41B2-ADFA-FC117E119AC9}" type="sibTrans" cxnId="{DC7D80E3-1C15-4965-BD74-14657DA2474E}">
      <dgm:prSet/>
      <dgm:spPr/>
      <dgm:t>
        <a:bodyPr/>
        <a:lstStyle/>
        <a:p>
          <a:endParaRPr lang="ru-RU"/>
        </a:p>
      </dgm:t>
    </dgm:pt>
    <dgm:pt modelId="{FDEE855B-C544-487E-93A9-4133057D22A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gm:t>
    </dgm:pt>
    <dgm:pt modelId="{315EBD7E-838A-49D9-9B26-B0A664E37CF8}" type="parTrans" cxnId="{3F83DF27-18E6-4107-9AAD-9575F1D53B34}">
      <dgm:prSet/>
      <dgm:spPr/>
      <dgm:t>
        <a:bodyPr/>
        <a:lstStyle/>
        <a:p>
          <a:endParaRPr lang="ru-RU"/>
        </a:p>
      </dgm:t>
    </dgm:pt>
    <dgm:pt modelId="{F1137AC4-16AB-451B-8D8D-6E2000E1AF2A}" type="sibTrans" cxnId="{3F83DF27-18E6-4107-9AAD-9575F1D53B34}">
      <dgm:prSet/>
      <dgm:spPr/>
      <dgm:t>
        <a:bodyPr/>
        <a:lstStyle/>
        <a:p>
          <a:endParaRPr lang="ru-RU"/>
        </a:p>
      </dgm:t>
    </dgm:pt>
    <dgm:pt modelId="{7A4B3CA7-F2CC-4942-8186-EBC07C6028F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gm:t>
    </dgm:pt>
    <dgm:pt modelId="{C287698A-FCDD-4BAA-BBC9-51E6CEC5474D}" type="parTrans" cxnId="{7E312CD8-0075-4547-9B4D-BCBFB57C18B7}">
      <dgm:prSet/>
      <dgm:spPr/>
      <dgm:t>
        <a:bodyPr/>
        <a:lstStyle/>
        <a:p>
          <a:endParaRPr lang="ru-RU"/>
        </a:p>
      </dgm:t>
    </dgm:pt>
    <dgm:pt modelId="{25102584-773B-46AA-97EA-6C6831A59086}" type="sibTrans" cxnId="{7E312CD8-0075-4547-9B4D-BCBFB57C18B7}">
      <dgm:prSet/>
      <dgm:spPr/>
      <dgm:t>
        <a:bodyPr/>
        <a:lstStyle/>
        <a:p>
          <a:endParaRPr lang="ru-RU"/>
        </a:p>
      </dgm:t>
    </dgm:pt>
    <dgm:pt modelId="{DC3E7E54-3AAD-4090-8B2F-B846713F87C4}" type="pres">
      <dgm:prSet presAssocID="{2C2F00F7-D36E-42BF-8F59-E08D92A87BE8}" presName="Name0" presStyleCnt="0">
        <dgm:presLayoutVars>
          <dgm:dir/>
          <dgm:animLvl val="lvl"/>
          <dgm:resizeHandles val="exact"/>
        </dgm:presLayoutVars>
      </dgm:prSet>
      <dgm:spPr/>
    </dgm:pt>
    <dgm:pt modelId="{2D40FF38-3587-47C9-A17F-98F016A152A1}" type="pres">
      <dgm:prSet presAssocID="{0433BCD5-C146-42F7-9A3B-D926880E5A7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19710-857C-4871-ADE8-CC2E2DBFCC34}" type="pres">
      <dgm:prSet presAssocID="{208BC6FF-6E36-41B2-ADFA-FC117E119AC9}" presName="parTxOnlySpace" presStyleCnt="0"/>
      <dgm:spPr/>
    </dgm:pt>
    <dgm:pt modelId="{51D5F445-D737-44E5-9818-D6C76444BCC3}" type="pres">
      <dgm:prSet presAssocID="{FDEE855B-C544-487E-93A9-4133057D22A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345BB-28ED-4CAD-A3EE-27DC3A5AED7B}" type="pres">
      <dgm:prSet presAssocID="{F1137AC4-16AB-451B-8D8D-6E2000E1AF2A}" presName="parTxOnlySpace" presStyleCnt="0"/>
      <dgm:spPr/>
    </dgm:pt>
    <dgm:pt modelId="{22751570-B408-4888-8ED7-A432A4AD278A}" type="pres">
      <dgm:prSet presAssocID="{7A4B3CA7-F2CC-4942-8186-EBC07C6028F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83DF27-18E6-4107-9AAD-9575F1D53B34}" srcId="{2C2F00F7-D36E-42BF-8F59-E08D92A87BE8}" destId="{FDEE855B-C544-487E-93A9-4133057D22AD}" srcOrd="1" destOrd="0" parTransId="{315EBD7E-838A-49D9-9B26-B0A664E37CF8}" sibTransId="{F1137AC4-16AB-451B-8D8D-6E2000E1AF2A}"/>
    <dgm:cxn modelId="{7E312CD8-0075-4547-9B4D-BCBFB57C18B7}" srcId="{2C2F00F7-D36E-42BF-8F59-E08D92A87BE8}" destId="{7A4B3CA7-F2CC-4942-8186-EBC07C6028FD}" srcOrd="2" destOrd="0" parTransId="{C287698A-FCDD-4BAA-BBC9-51E6CEC5474D}" sibTransId="{25102584-773B-46AA-97EA-6C6831A59086}"/>
    <dgm:cxn modelId="{80CD6878-6B2B-4BF4-92D9-10979A8E6A9A}" type="presOf" srcId="{7A4B3CA7-F2CC-4942-8186-EBC07C6028FD}" destId="{22751570-B408-4888-8ED7-A432A4AD278A}" srcOrd="0" destOrd="0" presId="urn:microsoft.com/office/officeart/2005/8/layout/chevron1"/>
    <dgm:cxn modelId="{79D41F0C-22D3-4FFA-8D10-AEFD31C1F857}" type="presOf" srcId="{FDEE855B-C544-487E-93A9-4133057D22AD}" destId="{51D5F445-D737-44E5-9818-D6C76444BCC3}" srcOrd="0" destOrd="0" presId="urn:microsoft.com/office/officeart/2005/8/layout/chevron1"/>
    <dgm:cxn modelId="{27611157-B528-43E6-B151-22F1EC282C16}" type="presOf" srcId="{0433BCD5-C146-42F7-9A3B-D926880E5A7D}" destId="{2D40FF38-3587-47C9-A17F-98F016A152A1}" srcOrd="0" destOrd="0" presId="urn:microsoft.com/office/officeart/2005/8/layout/chevron1"/>
    <dgm:cxn modelId="{DC7D80E3-1C15-4965-BD74-14657DA2474E}" srcId="{2C2F00F7-D36E-42BF-8F59-E08D92A87BE8}" destId="{0433BCD5-C146-42F7-9A3B-D926880E5A7D}" srcOrd="0" destOrd="0" parTransId="{F233368E-43C6-4B28-90AA-CFC79CB9F065}" sibTransId="{208BC6FF-6E36-41B2-ADFA-FC117E119AC9}"/>
    <dgm:cxn modelId="{1802E8F3-64C2-40E8-A32D-972A2E5499E3}" type="presOf" srcId="{2C2F00F7-D36E-42BF-8F59-E08D92A87BE8}" destId="{DC3E7E54-3AAD-4090-8B2F-B846713F87C4}" srcOrd="0" destOrd="0" presId="urn:microsoft.com/office/officeart/2005/8/layout/chevron1"/>
    <dgm:cxn modelId="{2DF40218-0A62-40F1-8546-9E7C481FB03D}" type="presParOf" srcId="{DC3E7E54-3AAD-4090-8B2F-B846713F87C4}" destId="{2D40FF38-3587-47C9-A17F-98F016A152A1}" srcOrd="0" destOrd="0" presId="urn:microsoft.com/office/officeart/2005/8/layout/chevron1"/>
    <dgm:cxn modelId="{869A4798-38D6-49E3-97C1-D1C9D6BFDDB3}" type="presParOf" srcId="{DC3E7E54-3AAD-4090-8B2F-B846713F87C4}" destId="{C4419710-857C-4871-ADE8-CC2E2DBFCC34}" srcOrd="1" destOrd="0" presId="urn:microsoft.com/office/officeart/2005/8/layout/chevron1"/>
    <dgm:cxn modelId="{929DBDDB-9DBD-49B8-B570-6408DF1B261C}" type="presParOf" srcId="{DC3E7E54-3AAD-4090-8B2F-B846713F87C4}" destId="{51D5F445-D737-44E5-9818-D6C76444BCC3}" srcOrd="2" destOrd="0" presId="urn:microsoft.com/office/officeart/2005/8/layout/chevron1"/>
    <dgm:cxn modelId="{7E0D5FC4-3CB0-47A1-B4F7-E1731A5313AD}" type="presParOf" srcId="{DC3E7E54-3AAD-4090-8B2F-B846713F87C4}" destId="{9BE345BB-28ED-4CAD-A3EE-27DC3A5AED7B}" srcOrd="3" destOrd="0" presId="urn:microsoft.com/office/officeart/2005/8/layout/chevron1"/>
    <dgm:cxn modelId="{15A362F4-6ECE-46DA-9805-8DB7776FA4ED}" type="presParOf" srcId="{DC3E7E54-3AAD-4090-8B2F-B846713F87C4}" destId="{22751570-B408-4888-8ED7-A432A4AD27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2F00F7-D36E-42BF-8F59-E08D92A87BE8}" type="doc">
      <dgm:prSet loTypeId="urn:microsoft.com/office/officeart/2005/8/layout/chevron1" loCatId="process" qsTypeId="urn:microsoft.com/office/officeart/2005/8/quickstyle/3d2" qsCatId="3D" csTypeId="urn:microsoft.com/office/officeart/2005/8/colors/colorful4" csCatId="colorful" phldr="1"/>
      <dgm:spPr/>
    </dgm:pt>
    <dgm:pt modelId="{0433BCD5-C146-42F7-9A3B-D926880E5A7D}">
      <dgm:prSet phldrT="[Текст]" custT="1"/>
      <dgm:spPr>
        <a:solidFill>
          <a:srgbClr val="FF99FF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финансовый орган администрации Анучинского муниципального округа</a:t>
          </a:r>
        </a:p>
      </dgm:t>
    </dgm:pt>
    <dgm:pt modelId="{F233368E-43C6-4B28-90AA-CFC79CB9F065}" type="parTrans" cxnId="{DC7D80E3-1C15-4965-BD74-14657DA2474E}">
      <dgm:prSet/>
      <dgm:spPr/>
      <dgm:t>
        <a:bodyPr/>
        <a:lstStyle/>
        <a:p>
          <a:endParaRPr lang="ru-RU"/>
        </a:p>
      </dgm:t>
    </dgm:pt>
    <dgm:pt modelId="{208BC6FF-6E36-41B2-ADFA-FC117E119AC9}" type="sibTrans" cxnId="{DC7D80E3-1C15-4965-BD74-14657DA2474E}">
      <dgm:prSet/>
      <dgm:spPr/>
      <dgm:t>
        <a:bodyPr/>
        <a:lstStyle/>
        <a:p>
          <a:endParaRPr lang="ru-RU"/>
        </a:p>
      </dgm:t>
    </dgm:pt>
    <dgm:pt modelId="{FDEE855B-C544-487E-93A9-4133057D22A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 </a:t>
          </a:r>
        </a:p>
      </dgm:t>
    </dgm:pt>
    <dgm:pt modelId="{315EBD7E-838A-49D9-9B26-B0A664E37CF8}" type="parTrans" cxnId="{3F83DF27-18E6-4107-9AAD-9575F1D53B34}">
      <dgm:prSet/>
      <dgm:spPr/>
      <dgm:t>
        <a:bodyPr/>
        <a:lstStyle/>
        <a:p>
          <a:endParaRPr lang="ru-RU"/>
        </a:p>
      </dgm:t>
    </dgm:pt>
    <dgm:pt modelId="{F1137AC4-16AB-451B-8D8D-6E2000E1AF2A}" type="sibTrans" cxnId="{3F83DF27-18E6-4107-9AAD-9575F1D53B34}">
      <dgm:prSet/>
      <dgm:spPr/>
      <dgm:t>
        <a:bodyPr/>
        <a:lstStyle/>
        <a:p>
          <a:endParaRPr lang="ru-RU"/>
        </a:p>
      </dgm:t>
    </dgm:pt>
    <dgm:pt modelId="{7A4B3CA7-F2CC-4942-8186-EBC07C6028F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gm:t>
    </dgm:pt>
    <dgm:pt modelId="{C287698A-FCDD-4BAA-BBC9-51E6CEC5474D}" type="parTrans" cxnId="{7E312CD8-0075-4547-9B4D-BCBFB57C18B7}">
      <dgm:prSet/>
      <dgm:spPr/>
      <dgm:t>
        <a:bodyPr/>
        <a:lstStyle/>
        <a:p>
          <a:endParaRPr lang="ru-RU"/>
        </a:p>
      </dgm:t>
    </dgm:pt>
    <dgm:pt modelId="{25102584-773B-46AA-97EA-6C6831A59086}" type="sibTrans" cxnId="{7E312CD8-0075-4547-9B4D-BCBFB57C18B7}">
      <dgm:prSet/>
      <dgm:spPr/>
      <dgm:t>
        <a:bodyPr/>
        <a:lstStyle/>
        <a:p>
          <a:endParaRPr lang="ru-RU"/>
        </a:p>
      </dgm:t>
    </dgm:pt>
    <dgm:pt modelId="{DC3E7E54-3AAD-4090-8B2F-B846713F87C4}" type="pres">
      <dgm:prSet presAssocID="{2C2F00F7-D36E-42BF-8F59-E08D92A87BE8}" presName="Name0" presStyleCnt="0">
        <dgm:presLayoutVars>
          <dgm:dir/>
          <dgm:animLvl val="lvl"/>
          <dgm:resizeHandles val="exact"/>
        </dgm:presLayoutVars>
      </dgm:prSet>
      <dgm:spPr/>
    </dgm:pt>
    <dgm:pt modelId="{2D40FF38-3587-47C9-A17F-98F016A152A1}" type="pres">
      <dgm:prSet presAssocID="{0433BCD5-C146-42F7-9A3B-D926880E5A7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19710-857C-4871-ADE8-CC2E2DBFCC34}" type="pres">
      <dgm:prSet presAssocID="{208BC6FF-6E36-41B2-ADFA-FC117E119AC9}" presName="parTxOnlySpace" presStyleCnt="0"/>
      <dgm:spPr/>
    </dgm:pt>
    <dgm:pt modelId="{51D5F445-D737-44E5-9818-D6C76444BCC3}" type="pres">
      <dgm:prSet presAssocID="{FDEE855B-C544-487E-93A9-4133057D22A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345BB-28ED-4CAD-A3EE-27DC3A5AED7B}" type="pres">
      <dgm:prSet presAssocID="{F1137AC4-16AB-451B-8D8D-6E2000E1AF2A}" presName="parTxOnlySpace" presStyleCnt="0"/>
      <dgm:spPr/>
    </dgm:pt>
    <dgm:pt modelId="{22751570-B408-4888-8ED7-A432A4AD278A}" type="pres">
      <dgm:prSet presAssocID="{7A4B3CA7-F2CC-4942-8186-EBC07C6028F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83DF27-18E6-4107-9AAD-9575F1D53B34}" srcId="{2C2F00F7-D36E-42BF-8F59-E08D92A87BE8}" destId="{FDEE855B-C544-487E-93A9-4133057D22AD}" srcOrd="1" destOrd="0" parTransId="{315EBD7E-838A-49D9-9B26-B0A664E37CF8}" sibTransId="{F1137AC4-16AB-451B-8D8D-6E2000E1AF2A}"/>
    <dgm:cxn modelId="{7E312CD8-0075-4547-9B4D-BCBFB57C18B7}" srcId="{2C2F00F7-D36E-42BF-8F59-E08D92A87BE8}" destId="{7A4B3CA7-F2CC-4942-8186-EBC07C6028FD}" srcOrd="2" destOrd="0" parTransId="{C287698A-FCDD-4BAA-BBC9-51E6CEC5474D}" sibTransId="{25102584-773B-46AA-97EA-6C6831A59086}"/>
    <dgm:cxn modelId="{80CD6878-6B2B-4BF4-92D9-10979A8E6A9A}" type="presOf" srcId="{7A4B3CA7-F2CC-4942-8186-EBC07C6028FD}" destId="{22751570-B408-4888-8ED7-A432A4AD278A}" srcOrd="0" destOrd="0" presId="urn:microsoft.com/office/officeart/2005/8/layout/chevron1"/>
    <dgm:cxn modelId="{79D41F0C-22D3-4FFA-8D10-AEFD31C1F857}" type="presOf" srcId="{FDEE855B-C544-487E-93A9-4133057D22AD}" destId="{51D5F445-D737-44E5-9818-D6C76444BCC3}" srcOrd="0" destOrd="0" presId="urn:microsoft.com/office/officeart/2005/8/layout/chevron1"/>
    <dgm:cxn modelId="{27611157-B528-43E6-B151-22F1EC282C16}" type="presOf" srcId="{0433BCD5-C146-42F7-9A3B-D926880E5A7D}" destId="{2D40FF38-3587-47C9-A17F-98F016A152A1}" srcOrd="0" destOrd="0" presId="urn:microsoft.com/office/officeart/2005/8/layout/chevron1"/>
    <dgm:cxn modelId="{DC7D80E3-1C15-4965-BD74-14657DA2474E}" srcId="{2C2F00F7-D36E-42BF-8F59-E08D92A87BE8}" destId="{0433BCD5-C146-42F7-9A3B-D926880E5A7D}" srcOrd="0" destOrd="0" parTransId="{F233368E-43C6-4B28-90AA-CFC79CB9F065}" sibTransId="{208BC6FF-6E36-41B2-ADFA-FC117E119AC9}"/>
    <dgm:cxn modelId="{1802E8F3-64C2-40E8-A32D-972A2E5499E3}" type="presOf" srcId="{2C2F00F7-D36E-42BF-8F59-E08D92A87BE8}" destId="{DC3E7E54-3AAD-4090-8B2F-B846713F87C4}" srcOrd="0" destOrd="0" presId="urn:microsoft.com/office/officeart/2005/8/layout/chevron1"/>
    <dgm:cxn modelId="{2DF40218-0A62-40F1-8546-9E7C481FB03D}" type="presParOf" srcId="{DC3E7E54-3AAD-4090-8B2F-B846713F87C4}" destId="{2D40FF38-3587-47C9-A17F-98F016A152A1}" srcOrd="0" destOrd="0" presId="urn:microsoft.com/office/officeart/2005/8/layout/chevron1"/>
    <dgm:cxn modelId="{869A4798-38D6-49E3-97C1-D1C9D6BFDDB3}" type="presParOf" srcId="{DC3E7E54-3AAD-4090-8B2F-B846713F87C4}" destId="{C4419710-857C-4871-ADE8-CC2E2DBFCC34}" srcOrd="1" destOrd="0" presId="urn:microsoft.com/office/officeart/2005/8/layout/chevron1"/>
    <dgm:cxn modelId="{929DBDDB-9DBD-49B8-B570-6408DF1B261C}" type="presParOf" srcId="{DC3E7E54-3AAD-4090-8B2F-B846713F87C4}" destId="{51D5F445-D737-44E5-9818-D6C76444BCC3}" srcOrd="2" destOrd="0" presId="urn:microsoft.com/office/officeart/2005/8/layout/chevron1"/>
    <dgm:cxn modelId="{7E0D5FC4-3CB0-47A1-B4F7-E1731A5313AD}" type="presParOf" srcId="{DC3E7E54-3AAD-4090-8B2F-B846713F87C4}" destId="{9BE345BB-28ED-4CAD-A3EE-27DC3A5AED7B}" srcOrd="3" destOrd="0" presId="urn:microsoft.com/office/officeart/2005/8/layout/chevron1"/>
    <dgm:cxn modelId="{15A362F4-6ECE-46DA-9805-8DB7776FA4ED}" type="presParOf" srcId="{DC3E7E54-3AAD-4090-8B2F-B846713F87C4}" destId="{22751570-B408-4888-8ED7-A432A4AD27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2F00F7-D36E-42BF-8F59-E08D92A87BE8}" type="doc">
      <dgm:prSet loTypeId="urn:microsoft.com/office/officeart/2005/8/layout/chevron1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433BCD5-C146-42F7-9A3B-D926880E5A7D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gm:t>
    </dgm:pt>
    <dgm:pt modelId="{F233368E-43C6-4B28-90AA-CFC79CB9F065}" type="parTrans" cxnId="{DC7D80E3-1C15-4965-BD74-14657DA2474E}">
      <dgm:prSet/>
      <dgm:spPr/>
      <dgm:t>
        <a:bodyPr/>
        <a:lstStyle/>
        <a:p>
          <a:endParaRPr lang="ru-RU"/>
        </a:p>
      </dgm:t>
    </dgm:pt>
    <dgm:pt modelId="{208BC6FF-6E36-41B2-ADFA-FC117E119AC9}" type="sibTrans" cxnId="{DC7D80E3-1C15-4965-BD74-14657DA2474E}">
      <dgm:prSet/>
      <dgm:spPr/>
      <dgm:t>
        <a:bodyPr/>
        <a:lstStyle/>
        <a:p>
          <a:endParaRPr lang="ru-RU"/>
        </a:p>
      </dgm:t>
    </dgm:pt>
    <dgm:pt modelId="{FDEE855B-C544-487E-93A9-4133057D22AD}">
      <dgm:prSet phldrT="[Текст]" custT="1"/>
      <dgm:spPr>
        <a:solidFill>
          <a:srgbClr val="0BDAFD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источников финансирования дефицита бюджета</a:t>
          </a:r>
        </a:p>
      </dgm:t>
    </dgm:pt>
    <dgm:pt modelId="{315EBD7E-838A-49D9-9B26-B0A664E37CF8}" type="parTrans" cxnId="{3F83DF27-18E6-4107-9AAD-9575F1D53B34}">
      <dgm:prSet/>
      <dgm:spPr/>
      <dgm:t>
        <a:bodyPr/>
        <a:lstStyle/>
        <a:p>
          <a:endParaRPr lang="ru-RU"/>
        </a:p>
      </dgm:t>
    </dgm:pt>
    <dgm:pt modelId="{F1137AC4-16AB-451B-8D8D-6E2000E1AF2A}" type="sibTrans" cxnId="{3F83DF27-18E6-4107-9AAD-9575F1D53B34}">
      <dgm:prSet/>
      <dgm:spPr/>
      <dgm:t>
        <a:bodyPr/>
        <a:lstStyle/>
        <a:p>
          <a:endParaRPr lang="ru-RU"/>
        </a:p>
      </dgm:t>
    </dgm:pt>
    <dgm:pt modelId="{7A4B3CA7-F2CC-4942-8186-EBC07C6028FD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gm:t>
    </dgm:pt>
    <dgm:pt modelId="{C287698A-FCDD-4BAA-BBC9-51E6CEC5474D}" type="parTrans" cxnId="{7E312CD8-0075-4547-9B4D-BCBFB57C18B7}">
      <dgm:prSet/>
      <dgm:spPr/>
      <dgm:t>
        <a:bodyPr/>
        <a:lstStyle/>
        <a:p>
          <a:endParaRPr lang="ru-RU"/>
        </a:p>
      </dgm:t>
    </dgm:pt>
    <dgm:pt modelId="{25102584-773B-46AA-97EA-6C6831A59086}" type="sibTrans" cxnId="{7E312CD8-0075-4547-9B4D-BCBFB57C18B7}">
      <dgm:prSet/>
      <dgm:spPr/>
      <dgm:t>
        <a:bodyPr/>
        <a:lstStyle/>
        <a:p>
          <a:endParaRPr lang="ru-RU"/>
        </a:p>
      </dgm:t>
    </dgm:pt>
    <dgm:pt modelId="{DC3E7E54-3AAD-4090-8B2F-B846713F87C4}" type="pres">
      <dgm:prSet presAssocID="{2C2F00F7-D36E-42BF-8F59-E08D92A87B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40FF38-3587-47C9-A17F-98F016A152A1}" type="pres">
      <dgm:prSet presAssocID="{0433BCD5-C146-42F7-9A3B-D926880E5A7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19710-857C-4871-ADE8-CC2E2DBFCC34}" type="pres">
      <dgm:prSet presAssocID="{208BC6FF-6E36-41B2-ADFA-FC117E119AC9}" presName="parTxOnlySpace" presStyleCnt="0"/>
      <dgm:spPr/>
    </dgm:pt>
    <dgm:pt modelId="{51D5F445-D737-44E5-9818-D6C76444BCC3}" type="pres">
      <dgm:prSet presAssocID="{FDEE855B-C544-487E-93A9-4133057D22A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345BB-28ED-4CAD-A3EE-27DC3A5AED7B}" type="pres">
      <dgm:prSet presAssocID="{F1137AC4-16AB-451B-8D8D-6E2000E1AF2A}" presName="parTxOnlySpace" presStyleCnt="0"/>
      <dgm:spPr/>
    </dgm:pt>
    <dgm:pt modelId="{22751570-B408-4888-8ED7-A432A4AD278A}" type="pres">
      <dgm:prSet presAssocID="{7A4B3CA7-F2CC-4942-8186-EBC07C6028F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83DF27-18E6-4107-9AAD-9575F1D53B34}" srcId="{2C2F00F7-D36E-42BF-8F59-E08D92A87BE8}" destId="{FDEE855B-C544-487E-93A9-4133057D22AD}" srcOrd="1" destOrd="0" parTransId="{315EBD7E-838A-49D9-9B26-B0A664E37CF8}" sibTransId="{F1137AC4-16AB-451B-8D8D-6E2000E1AF2A}"/>
    <dgm:cxn modelId="{7E312CD8-0075-4547-9B4D-BCBFB57C18B7}" srcId="{2C2F00F7-D36E-42BF-8F59-E08D92A87BE8}" destId="{7A4B3CA7-F2CC-4942-8186-EBC07C6028FD}" srcOrd="2" destOrd="0" parTransId="{C287698A-FCDD-4BAA-BBC9-51E6CEC5474D}" sibTransId="{25102584-773B-46AA-97EA-6C6831A59086}"/>
    <dgm:cxn modelId="{80CD6878-6B2B-4BF4-92D9-10979A8E6A9A}" type="presOf" srcId="{7A4B3CA7-F2CC-4942-8186-EBC07C6028FD}" destId="{22751570-B408-4888-8ED7-A432A4AD278A}" srcOrd="0" destOrd="0" presId="urn:microsoft.com/office/officeart/2005/8/layout/chevron1"/>
    <dgm:cxn modelId="{79D41F0C-22D3-4FFA-8D10-AEFD31C1F857}" type="presOf" srcId="{FDEE855B-C544-487E-93A9-4133057D22AD}" destId="{51D5F445-D737-44E5-9818-D6C76444BCC3}" srcOrd="0" destOrd="0" presId="urn:microsoft.com/office/officeart/2005/8/layout/chevron1"/>
    <dgm:cxn modelId="{27611157-B528-43E6-B151-22F1EC282C16}" type="presOf" srcId="{0433BCD5-C146-42F7-9A3B-D926880E5A7D}" destId="{2D40FF38-3587-47C9-A17F-98F016A152A1}" srcOrd="0" destOrd="0" presId="urn:microsoft.com/office/officeart/2005/8/layout/chevron1"/>
    <dgm:cxn modelId="{DC7D80E3-1C15-4965-BD74-14657DA2474E}" srcId="{2C2F00F7-D36E-42BF-8F59-E08D92A87BE8}" destId="{0433BCD5-C146-42F7-9A3B-D926880E5A7D}" srcOrd="0" destOrd="0" parTransId="{F233368E-43C6-4B28-90AA-CFC79CB9F065}" sibTransId="{208BC6FF-6E36-41B2-ADFA-FC117E119AC9}"/>
    <dgm:cxn modelId="{1802E8F3-64C2-40E8-A32D-972A2E5499E3}" type="presOf" srcId="{2C2F00F7-D36E-42BF-8F59-E08D92A87BE8}" destId="{DC3E7E54-3AAD-4090-8B2F-B846713F87C4}" srcOrd="0" destOrd="0" presId="urn:microsoft.com/office/officeart/2005/8/layout/chevron1"/>
    <dgm:cxn modelId="{2DF40218-0A62-40F1-8546-9E7C481FB03D}" type="presParOf" srcId="{DC3E7E54-3AAD-4090-8B2F-B846713F87C4}" destId="{2D40FF38-3587-47C9-A17F-98F016A152A1}" srcOrd="0" destOrd="0" presId="urn:microsoft.com/office/officeart/2005/8/layout/chevron1"/>
    <dgm:cxn modelId="{869A4798-38D6-49E3-97C1-D1C9D6BFDDB3}" type="presParOf" srcId="{DC3E7E54-3AAD-4090-8B2F-B846713F87C4}" destId="{C4419710-857C-4871-ADE8-CC2E2DBFCC34}" srcOrd="1" destOrd="0" presId="urn:microsoft.com/office/officeart/2005/8/layout/chevron1"/>
    <dgm:cxn modelId="{929DBDDB-9DBD-49B8-B570-6408DF1B261C}" type="presParOf" srcId="{DC3E7E54-3AAD-4090-8B2F-B846713F87C4}" destId="{51D5F445-D737-44E5-9818-D6C76444BCC3}" srcOrd="2" destOrd="0" presId="urn:microsoft.com/office/officeart/2005/8/layout/chevron1"/>
    <dgm:cxn modelId="{7E0D5FC4-3CB0-47A1-B4F7-E1731A5313AD}" type="presParOf" srcId="{DC3E7E54-3AAD-4090-8B2F-B846713F87C4}" destId="{9BE345BB-28ED-4CAD-A3EE-27DC3A5AED7B}" srcOrd="3" destOrd="0" presId="urn:microsoft.com/office/officeart/2005/8/layout/chevron1"/>
    <dgm:cxn modelId="{15A362F4-6ECE-46DA-9805-8DB7776FA4ED}" type="presParOf" srcId="{DC3E7E54-3AAD-4090-8B2F-B846713F87C4}" destId="{22751570-B408-4888-8ED7-A432A4AD278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240CF1-E42A-4FC9-87FA-660FEC9022D4}" type="doc">
      <dgm:prSet loTypeId="urn:microsoft.com/office/officeart/2005/8/layout/pList2#1" loCatId="list" qsTypeId="urn:microsoft.com/office/officeart/2005/8/quickstyle/3d1" qsCatId="3D" csTypeId="urn:microsoft.com/office/officeart/2005/8/colors/accent1_2" csCatId="accent1" phldr="1"/>
      <dgm:spPr/>
    </dgm:pt>
    <dgm:pt modelId="{692793C9-32AD-42EC-B640-968F2E02595E}">
      <dgm:prSet phldrT="[Текст]" custT="1"/>
      <dgm:spPr>
        <a:solidFill>
          <a:srgbClr val="FF99FF"/>
        </a:solidFill>
      </dgm:spPr>
      <dgm:t>
        <a:bodyPr/>
        <a:lstStyle/>
        <a:p>
          <a:endParaRPr lang="ru-RU" sz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параметрах прогноза социально – экономического развития</a:t>
          </a:r>
        </a:p>
      </dgm:t>
    </dgm:pt>
    <dgm:pt modelId="{14606671-D810-47BE-9228-70974F041A68}" type="parTrans" cxnId="{1A7DBC6B-A430-40E5-A80C-655AB4444A38}">
      <dgm:prSet/>
      <dgm:spPr/>
      <dgm:t>
        <a:bodyPr/>
        <a:lstStyle/>
        <a:p>
          <a:endParaRPr lang="ru-RU"/>
        </a:p>
      </dgm:t>
    </dgm:pt>
    <dgm:pt modelId="{03E9696B-FA50-4D50-A5CC-2A507F0D3727}" type="sibTrans" cxnId="{1A7DBC6B-A430-40E5-A80C-655AB4444A38}">
      <dgm:prSet/>
      <dgm:spPr/>
      <dgm:t>
        <a:bodyPr/>
        <a:lstStyle/>
        <a:p>
          <a:endParaRPr lang="ru-RU"/>
        </a:p>
      </dgm:t>
    </dgm:pt>
    <dgm:pt modelId="{25784FCB-0549-4874-8E52-A202A5D759BB}">
      <dgm:prSet phldrT="[Текст]" custT="1"/>
      <dgm:spPr>
        <a:solidFill>
          <a:srgbClr val="FF99FF"/>
        </a:solidFill>
      </dgm:spPr>
      <dgm:t>
        <a:bodyPr/>
        <a:lstStyle/>
        <a:p>
          <a:endParaRPr lang="ru-RU" sz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и налоговой политики</a:t>
          </a:r>
        </a:p>
      </dgm:t>
    </dgm:pt>
    <dgm:pt modelId="{E69B6ABA-BD4E-4B54-BBCE-07103F28BE9A}" type="parTrans" cxnId="{1379851A-8D42-4B9D-9438-C38CF0FEB99B}">
      <dgm:prSet/>
      <dgm:spPr/>
      <dgm:t>
        <a:bodyPr/>
        <a:lstStyle/>
        <a:p>
          <a:endParaRPr lang="ru-RU"/>
        </a:p>
      </dgm:t>
    </dgm:pt>
    <dgm:pt modelId="{35F19C82-5A13-4B25-9BFF-100AD242A874}" type="sibTrans" cxnId="{1379851A-8D42-4B9D-9438-C38CF0FEB99B}">
      <dgm:prSet/>
      <dgm:spPr/>
      <dgm:t>
        <a:bodyPr/>
        <a:lstStyle/>
        <a:p>
          <a:endParaRPr lang="ru-RU"/>
        </a:p>
      </dgm:t>
    </dgm:pt>
    <dgm:pt modelId="{770ECD20-003D-4CCA-A271-E3137261D820}">
      <dgm:prSet custT="1"/>
      <dgm:spPr>
        <a:solidFill>
          <a:srgbClr val="FF99FF"/>
        </a:solidFill>
      </dgm:spPr>
      <dgm:t>
        <a:bodyPr/>
        <a:lstStyle/>
        <a:p>
          <a:endParaRPr lang="ru-RU" sz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Муниципальных программах</a:t>
          </a:r>
        </a:p>
      </dgm:t>
    </dgm:pt>
    <dgm:pt modelId="{3900BE47-9039-4D5E-A8F8-A87803440897}" type="parTrans" cxnId="{93D384BB-7289-4287-B53B-0D88A2364304}">
      <dgm:prSet/>
      <dgm:spPr/>
      <dgm:t>
        <a:bodyPr/>
        <a:lstStyle/>
        <a:p>
          <a:endParaRPr lang="ru-RU"/>
        </a:p>
      </dgm:t>
    </dgm:pt>
    <dgm:pt modelId="{C4FA2172-0532-4B5D-8AF9-E6459D6BC5E2}" type="sibTrans" cxnId="{93D384BB-7289-4287-B53B-0D88A2364304}">
      <dgm:prSet/>
      <dgm:spPr/>
      <dgm:t>
        <a:bodyPr/>
        <a:lstStyle/>
        <a:p>
          <a:endParaRPr lang="ru-RU"/>
        </a:p>
      </dgm:t>
    </dgm:pt>
    <dgm:pt modelId="{A7335696-5F41-49D6-8A88-EDF1E80DBDD7}">
      <dgm:prSet custT="1"/>
      <dgm:spPr>
        <a:solidFill>
          <a:srgbClr val="FF99FF"/>
        </a:solidFill>
      </dgm:spPr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прогнозе (проекте бюджетного прогноза, проекте изменений бюджетного прогноза) на долгосрочный период</a:t>
          </a:r>
        </a:p>
      </dgm:t>
    </dgm:pt>
    <dgm:pt modelId="{351A5834-4F74-4A6C-885D-BD784D40AEAF}" type="parTrans" cxnId="{0DD04CA7-ECD8-4C16-AE17-5F9148477FBE}">
      <dgm:prSet/>
      <dgm:spPr/>
      <dgm:t>
        <a:bodyPr/>
        <a:lstStyle/>
        <a:p>
          <a:endParaRPr lang="ru-RU"/>
        </a:p>
      </dgm:t>
    </dgm:pt>
    <dgm:pt modelId="{891A83E6-AD3A-4C3B-9C63-525662EE5F4F}" type="sibTrans" cxnId="{0DD04CA7-ECD8-4C16-AE17-5F9148477FBE}">
      <dgm:prSet/>
      <dgm:spPr/>
      <dgm:t>
        <a:bodyPr/>
        <a:lstStyle/>
        <a:p>
          <a:endParaRPr lang="ru-RU"/>
        </a:p>
      </dgm:t>
    </dgm:pt>
    <dgm:pt modelId="{98715708-74AF-41D3-8566-CA5E460F0088}">
      <dgm:prSet custT="1"/>
      <dgm:spPr>
        <a:solidFill>
          <a:srgbClr val="FF99FF"/>
        </a:solidFill>
      </dgm:spPr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Положениях послания Президента Российской Федерации Федеральному собранию Российской Федерации</a:t>
          </a:r>
        </a:p>
      </dgm:t>
    </dgm:pt>
    <dgm:pt modelId="{7B930654-869F-4FE8-B22A-AB75084E758B}" type="parTrans" cxnId="{9889C433-E096-4FB2-ADF6-859FA9D92560}">
      <dgm:prSet/>
      <dgm:spPr/>
      <dgm:t>
        <a:bodyPr/>
        <a:lstStyle/>
        <a:p>
          <a:endParaRPr lang="ru-RU"/>
        </a:p>
      </dgm:t>
    </dgm:pt>
    <dgm:pt modelId="{4A0F03E0-0C75-44C8-80FF-ED644FF81A38}" type="sibTrans" cxnId="{9889C433-E096-4FB2-ADF6-859FA9D92560}">
      <dgm:prSet/>
      <dgm:spPr/>
      <dgm:t>
        <a:bodyPr/>
        <a:lstStyle/>
        <a:p>
          <a:endParaRPr lang="ru-RU"/>
        </a:p>
      </dgm:t>
    </dgm:pt>
    <dgm:pt modelId="{180B37AE-8744-42DF-B9D6-49409DF1AB39}" type="pres">
      <dgm:prSet presAssocID="{EA240CF1-E42A-4FC9-87FA-660FEC9022D4}" presName="Name0" presStyleCnt="0">
        <dgm:presLayoutVars>
          <dgm:dir/>
          <dgm:resizeHandles val="exact"/>
        </dgm:presLayoutVars>
      </dgm:prSet>
      <dgm:spPr/>
    </dgm:pt>
    <dgm:pt modelId="{EB581C2A-11B1-49B4-8074-328B260FFC64}" type="pres">
      <dgm:prSet presAssocID="{EA240CF1-E42A-4FC9-87FA-660FEC9022D4}" presName="bkgdShp" presStyleLbl="alignAccFollowNode1" presStyleIdx="0" presStyleCnt="1" custLinFactNeighborX="-4923" custLinFactNeighborY="-2560"/>
      <dgm:spPr>
        <a:solidFill>
          <a:srgbClr val="FFCCFF">
            <a:alpha val="90000"/>
          </a:srgbClr>
        </a:solidFill>
      </dgm:spPr>
    </dgm:pt>
    <dgm:pt modelId="{2F3B67AB-339C-4797-BB8A-AA3E09AB97DC}" type="pres">
      <dgm:prSet presAssocID="{EA240CF1-E42A-4FC9-87FA-660FEC9022D4}" presName="linComp" presStyleCnt="0"/>
      <dgm:spPr/>
    </dgm:pt>
    <dgm:pt modelId="{8B9204DF-2A81-4842-A958-F60719BEFD5C}" type="pres">
      <dgm:prSet presAssocID="{98715708-74AF-41D3-8566-CA5E460F0088}" presName="compNode" presStyleCnt="0"/>
      <dgm:spPr/>
    </dgm:pt>
    <dgm:pt modelId="{BC149BC9-41A6-4CD2-9443-FBD54B3F0D9C}" type="pres">
      <dgm:prSet presAssocID="{98715708-74AF-41D3-8566-CA5E460F008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23E8D-4796-4036-B006-D502789E18EE}" type="pres">
      <dgm:prSet presAssocID="{98715708-74AF-41D3-8566-CA5E460F0088}" presName="invisiNode" presStyleLbl="node1" presStyleIdx="0" presStyleCnt="5"/>
      <dgm:spPr/>
    </dgm:pt>
    <dgm:pt modelId="{5C0C617A-DE1C-4D3E-903A-88A2EA5E270C}" type="pres">
      <dgm:prSet presAssocID="{98715708-74AF-41D3-8566-CA5E460F0088}" presName="imagNode" presStyleLbl="f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C761C419-A9CB-4F82-8F80-752BCEA03725}" type="pres">
      <dgm:prSet presAssocID="{4A0F03E0-0C75-44C8-80FF-ED644FF81A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C1BA342-DD4C-4E48-B466-2422BD8B3093}" type="pres">
      <dgm:prSet presAssocID="{692793C9-32AD-42EC-B640-968F2E02595E}" presName="compNode" presStyleCnt="0"/>
      <dgm:spPr/>
    </dgm:pt>
    <dgm:pt modelId="{016FD0AF-9478-4745-977E-2DE84B04BBED}" type="pres">
      <dgm:prSet presAssocID="{692793C9-32AD-42EC-B640-968F2E02595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31B364-9F6E-417B-A86A-7279F7C53C15}" type="pres">
      <dgm:prSet presAssocID="{692793C9-32AD-42EC-B640-968F2E02595E}" presName="invisiNode" presStyleLbl="node1" presStyleIdx="1" presStyleCnt="5"/>
      <dgm:spPr/>
    </dgm:pt>
    <dgm:pt modelId="{B27405E3-3E10-41D5-82A7-213B53B1444F}" type="pres">
      <dgm:prSet presAssocID="{692793C9-32AD-42EC-B640-968F2E02595E}" presName="imagNode" presStyleLbl="fgImgPlace1" presStyleIdx="1" presStyleCnt="5"/>
      <dgm:spPr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</dgm:spPr>
    </dgm:pt>
    <dgm:pt modelId="{F9012F24-83E8-40C4-A55F-994CE8363235}" type="pres">
      <dgm:prSet presAssocID="{03E9696B-FA50-4D50-A5CC-2A507F0D372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AA67A15-B1E6-4512-9FE4-459422E4D639}" type="pres">
      <dgm:prSet presAssocID="{25784FCB-0549-4874-8E52-A202A5D759BB}" presName="compNode" presStyleCnt="0"/>
      <dgm:spPr/>
    </dgm:pt>
    <dgm:pt modelId="{943FFDCF-2E00-4536-8B84-9073E7A97D56}" type="pres">
      <dgm:prSet presAssocID="{25784FCB-0549-4874-8E52-A202A5D759B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CF388-4F69-435C-BC79-EEDB71C5BC2E}" type="pres">
      <dgm:prSet presAssocID="{25784FCB-0549-4874-8E52-A202A5D759BB}" presName="invisiNode" presStyleLbl="node1" presStyleIdx="2" presStyleCnt="5"/>
      <dgm:spPr/>
    </dgm:pt>
    <dgm:pt modelId="{3C69BBC5-8D6B-4386-9B6D-205E1A33ECEE}" type="pres">
      <dgm:prSet presAssocID="{25784FCB-0549-4874-8E52-A202A5D759BB}" presName="imagNode" presStyleLbl="f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493921F2-0E11-4D8E-B7CA-6E03D44AD50A}" type="pres">
      <dgm:prSet presAssocID="{35F19C82-5A13-4B25-9BFF-100AD242A87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E1CD223-5DFF-4CE5-B3FA-2C0CCD5253EC}" type="pres">
      <dgm:prSet presAssocID="{770ECD20-003D-4CCA-A271-E3137261D820}" presName="compNode" presStyleCnt="0"/>
      <dgm:spPr/>
    </dgm:pt>
    <dgm:pt modelId="{71E24FB6-9286-49A4-B7E4-8A600A01C374}" type="pres">
      <dgm:prSet presAssocID="{770ECD20-003D-4CCA-A271-E3137261D82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2B75C-4411-4609-AEBB-112FD57E1B99}" type="pres">
      <dgm:prSet presAssocID="{770ECD20-003D-4CCA-A271-E3137261D820}" presName="invisiNode" presStyleLbl="node1" presStyleIdx="3" presStyleCnt="5"/>
      <dgm:spPr/>
    </dgm:pt>
    <dgm:pt modelId="{664CBB6D-CEAA-4475-A4EE-9757C47AD230}" type="pres">
      <dgm:prSet presAssocID="{770ECD20-003D-4CCA-A271-E3137261D820}" presName="imagNode" presStyleLbl="f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 l="-31000" r="-31000"/>
          </a:stretch>
        </a:blipFill>
      </dgm:spPr>
    </dgm:pt>
    <dgm:pt modelId="{F234D300-8C07-4B08-BF12-26B4A1FEF450}" type="pres">
      <dgm:prSet presAssocID="{C4FA2172-0532-4B5D-8AF9-E6459D6BC5E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E07DD8F-BE79-415A-89EA-2FA1B48F5387}" type="pres">
      <dgm:prSet presAssocID="{A7335696-5F41-49D6-8A88-EDF1E80DBDD7}" presName="compNode" presStyleCnt="0"/>
      <dgm:spPr/>
    </dgm:pt>
    <dgm:pt modelId="{3A788E36-8ABB-45F5-A1F1-54AE229269D3}" type="pres">
      <dgm:prSet presAssocID="{A7335696-5F41-49D6-8A88-EDF1E80DBDD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8A27D-3C44-4CD1-AC4D-A21C0E49B317}" type="pres">
      <dgm:prSet presAssocID="{A7335696-5F41-49D6-8A88-EDF1E80DBDD7}" presName="invisiNode" presStyleLbl="node1" presStyleIdx="4" presStyleCnt="5"/>
      <dgm:spPr/>
    </dgm:pt>
    <dgm:pt modelId="{D30DF627-0D08-449F-B8AE-23A492BAC220}" type="pres">
      <dgm:prSet presAssocID="{A7335696-5F41-49D6-8A88-EDF1E80DBDD7}" presName="imagNode" presStyleLbl="f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 l="-39000" r="-39000"/>
          </a:stretch>
        </a:blipFill>
      </dgm:spPr>
    </dgm:pt>
  </dgm:ptLst>
  <dgm:cxnLst>
    <dgm:cxn modelId="{0DD04CA7-ECD8-4C16-AE17-5F9148477FBE}" srcId="{EA240CF1-E42A-4FC9-87FA-660FEC9022D4}" destId="{A7335696-5F41-49D6-8A88-EDF1E80DBDD7}" srcOrd="4" destOrd="0" parTransId="{351A5834-4F74-4A6C-885D-BD784D40AEAF}" sibTransId="{891A83E6-AD3A-4C3B-9C63-525662EE5F4F}"/>
    <dgm:cxn modelId="{966E04AE-085F-4613-BF81-009F632A4E6C}" type="presOf" srcId="{98715708-74AF-41D3-8566-CA5E460F0088}" destId="{BC149BC9-41A6-4CD2-9443-FBD54B3F0D9C}" srcOrd="0" destOrd="0" presId="urn:microsoft.com/office/officeart/2005/8/layout/pList2#1"/>
    <dgm:cxn modelId="{E28DB3DA-6A75-43F0-A2DA-90C7E0F52CA1}" type="presOf" srcId="{C4FA2172-0532-4B5D-8AF9-E6459D6BC5E2}" destId="{F234D300-8C07-4B08-BF12-26B4A1FEF450}" srcOrd="0" destOrd="0" presId="urn:microsoft.com/office/officeart/2005/8/layout/pList2#1"/>
    <dgm:cxn modelId="{6CD86F2E-775C-4F8D-96F6-9221A0D3933B}" type="presOf" srcId="{4A0F03E0-0C75-44C8-80FF-ED644FF81A38}" destId="{C761C419-A9CB-4F82-8F80-752BCEA03725}" srcOrd="0" destOrd="0" presId="urn:microsoft.com/office/officeart/2005/8/layout/pList2#1"/>
    <dgm:cxn modelId="{963CA0B1-46FB-4E30-8E2C-222EF4576348}" type="presOf" srcId="{EA240CF1-E42A-4FC9-87FA-660FEC9022D4}" destId="{180B37AE-8744-42DF-B9D6-49409DF1AB39}" srcOrd="0" destOrd="0" presId="urn:microsoft.com/office/officeart/2005/8/layout/pList2#1"/>
    <dgm:cxn modelId="{8298B4C8-F12C-4F8C-9D6F-19670CD7750D}" type="presOf" srcId="{770ECD20-003D-4CCA-A271-E3137261D820}" destId="{71E24FB6-9286-49A4-B7E4-8A600A01C374}" srcOrd="0" destOrd="0" presId="urn:microsoft.com/office/officeart/2005/8/layout/pList2#1"/>
    <dgm:cxn modelId="{10A87F87-016B-4B1D-91CF-03806E769920}" type="presOf" srcId="{25784FCB-0549-4874-8E52-A202A5D759BB}" destId="{943FFDCF-2E00-4536-8B84-9073E7A97D56}" srcOrd="0" destOrd="0" presId="urn:microsoft.com/office/officeart/2005/8/layout/pList2#1"/>
    <dgm:cxn modelId="{E76E7EFB-70D6-466A-B92F-25EA2FF9FD2B}" type="presOf" srcId="{35F19C82-5A13-4B25-9BFF-100AD242A874}" destId="{493921F2-0E11-4D8E-B7CA-6E03D44AD50A}" srcOrd="0" destOrd="0" presId="urn:microsoft.com/office/officeart/2005/8/layout/pList2#1"/>
    <dgm:cxn modelId="{1A7DBC6B-A430-40E5-A80C-655AB4444A38}" srcId="{EA240CF1-E42A-4FC9-87FA-660FEC9022D4}" destId="{692793C9-32AD-42EC-B640-968F2E02595E}" srcOrd="1" destOrd="0" parTransId="{14606671-D810-47BE-9228-70974F041A68}" sibTransId="{03E9696B-FA50-4D50-A5CC-2A507F0D3727}"/>
    <dgm:cxn modelId="{9889C433-E096-4FB2-ADF6-859FA9D92560}" srcId="{EA240CF1-E42A-4FC9-87FA-660FEC9022D4}" destId="{98715708-74AF-41D3-8566-CA5E460F0088}" srcOrd="0" destOrd="0" parTransId="{7B930654-869F-4FE8-B22A-AB75084E758B}" sibTransId="{4A0F03E0-0C75-44C8-80FF-ED644FF81A38}"/>
    <dgm:cxn modelId="{DF4CD6F4-029F-414D-9147-30958936B9E5}" type="presOf" srcId="{692793C9-32AD-42EC-B640-968F2E02595E}" destId="{016FD0AF-9478-4745-977E-2DE84B04BBED}" srcOrd="0" destOrd="0" presId="urn:microsoft.com/office/officeart/2005/8/layout/pList2#1"/>
    <dgm:cxn modelId="{1379851A-8D42-4B9D-9438-C38CF0FEB99B}" srcId="{EA240CF1-E42A-4FC9-87FA-660FEC9022D4}" destId="{25784FCB-0549-4874-8E52-A202A5D759BB}" srcOrd="2" destOrd="0" parTransId="{E69B6ABA-BD4E-4B54-BBCE-07103F28BE9A}" sibTransId="{35F19C82-5A13-4B25-9BFF-100AD242A874}"/>
    <dgm:cxn modelId="{93D384BB-7289-4287-B53B-0D88A2364304}" srcId="{EA240CF1-E42A-4FC9-87FA-660FEC9022D4}" destId="{770ECD20-003D-4CCA-A271-E3137261D820}" srcOrd="3" destOrd="0" parTransId="{3900BE47-9039-4D5E-A8F8-A87803440897}" sibTransId="{C4FA2172-0532-4B5D-8AF9-E6459D6BC5E2}"/>
    <dgm:cxn modelId="{D359DBF4-CAF3-4B1D-B0E5-5A2B3E307191}" type="presOf" srcId="{03E9696B-FA50-4D50-A5CC-2A507F0D3727}" destId="{F9012F24-83E8-40C4-A55F-994CE8363235}" srcOrd="0" destOrd="0" presId="urn:microsoft.com/office/officeart/2005/8/layout/pList2#1"/>
    <dgm:cxn modelId="{43487F2D-D352-40EA-9872-1ACE1A468A90}" type="presOf" srcId="{A7335696-5F41-49D6-8A88-EDF1E80DBDD7}" destId="{3A788E36-8ABB-45F5-A1F1-54AE229269D3}" srcOrd="0" destOrd="0" presId="urn:microsoft.com/office/officeart/2005/8/layout/pList2#1"/>
    <dgm:cxn modelId="{40F36A73-9E33-46F7-8F2A-DE747FF990E5}" type="presParOf" srcId="{180B37AE-8744-42DF-B9D6-49409DF1AB39}" destId="{EB581C2A-11B1-49B4-8074-328B260FFC64}" srcOrd="0" destOrd="0" presId="urn:microsoft.com/office/officeart/2005/8/layout/pList2#1"/>
    <dgm:cxn modelId="{2E3B25A8-E220-4210-935A-DBD7ED30A267}" type="presParOf" srcId="{180B37AE-8744-42DF-B9D6-49409DF1AB39}" destId="{2F3B67AB-339C-4797-BB8A-AA3E09AB97DC}" srcOrd="1" destOrd="0" presId="urn:microsoft.com/office/officeart/2005/8/layout/pList2#1"/>
    <dgm:cxn modelId="{68DF1C0A-190E-4999-806B-54E646C93203}" type="presParOf" srcId="{2F3B67AB-339C-4797-BB8A-AA3E09AB97DC}" destId="{8B9204DF-2A81-4842-A958-F60719BEFD5C}" srcOrd="0" destOrd="0" presId="urn:microsoft.com/office/officeart/2005/8/layout/pList2#1"/>
    <dgm:cxn modelId="{65ED68F7-73BB-4115-8754-DA64F38ED5A2}" type="presParOf" srcId="{8B9204DF-2A81-4842-A958-F60719BEFD5C}" destId="{BC149BC9-41A6-4CD2-9443-FBD54B3F0D9C}" srcOrd="0" destOrd="0" presId="urn:microsoft.com/office/officeart/2005/8/layout/pList2#1"/>
    <dgm:cxn modelId="{FFCBEF1E-A31A-4A81-887D-916944C6DF41}" type="presParOf" srcId="{8B9204DF-2A81-4842-A958-F60719BEFD5C}" destId="{5EF23E8D-4796-4036-B006-D502789E18EE}" srcOrd="1" destOrd="0" presId="urn:microsoft.com/office/officeart/2005/8/layout/pList2#1"/>
    <dgm:cxn modelId="{342E85F4-7877-4F00-9358-8C83A57AD144}" type="presParOf" srcId="{8B9204DF-2A81-4842-A958-F60719BEFD5C}" destId="{5C0C617A-DE1C-4D3E-903A-88A2EA5E270C}" srcOrd="2" destOrd="0" presId="urn:microsoft.com/office/officeart/2005/8/layout/pList2#1"/>
    <dgm:cxn modelId="{210583D9-C9A9-4CA6-A892-8116A877ECAF}" type="presParOf" srcId="{2F3B67AB-339C-4797-BB8A-AA3E09AB97DC}" destId="{C761C419-A9CB-4F82-8F80-752BCEA03725}" srcOrd="1" destOrd="0" presId="urn:microsoft.com/office/officeart/2005/8/layout/pList2#1"/>
    <dgm:cxn modelId="{8E086065-1140-4DC5-979B-84CFE82B1752}" type="presParOf" srcId="{2F3B67AB-339C-4797-BB8A-AA3E09AB97DC}" destId="{FC1BA342-DD4C-4E48-B466-2422BD8B3093}" srcOrd="2" destOrd="0" presId="urn:microsoft.com/office/officeart/2005/8/layout/pList2#1"/>
    <dgm:cxn modelId="{83EED8B6-CFE0-44DF-983C-F81C052C3A5B}" type="presParOf" srcId="{FC1BA342-DD4C-4E48-B466-2422BD8B3093}" destId="{016FD0AF-9478-4745-977E-2DE84B04BBED}" srcOrd="0" destOrd="0" presId="urn:microsoft.com/office/officeart/2005/8/layout/pList2#1"/>
    <dgm:cxn modelId="{DADE992B-E599-4A5E-A818-369A21768E2A}" type="presParOf" srcId="{FC1BA342-DD4C-4E48-B466-2422BD8B3093}" destId="{FC31B364-9F6E-417B-A86A-7279F7C53C15}" srcOrd="1" destOrd="0" presId="urn:microsoft.com/office/officeart/2005/8/layout/pList2#1"/>
    <dgm:cxn modelId="{FAFE4950-7483-44BB-9AE5-6CF3E5672164}" type="presParOf" srcId="{FC1BA342-DD4C-4E48-B466-2422BD8B3093}" destId="{B27405E3-3E10-41D5-82A7-213B53B1444F}" srcOrd="2" destOrd="0" presId="urn:microsoft.com/office/officeart/2005/8/layout/pList2#1"/>
    <dgm:cxn modelId="{F39F8259-9B3B-4020-9CAD-FA4992028B4A}" type="presParOf" srcId="{2F3B67AB-339C-4797-BB8A-AA3E09AB97DC}" destId="{F9012F24-83E8-40C4-A55F-994CE8363235}" srcOrd="3" destOrd="0" presId="urn:microsoft.com/office/officeart/2005/8/layout/pList2#1"/>
    <dgm:cxn modelId="{7BFD53F2-90F0-4EC5-A132-1D0153A67B03}" type="presParOf" srcId="{2F3B67AB-339C-4797-BB8A-AA3E09AB97DC}" destId="{1AA67A15-B1E6-4512-9FE4-459422E4D639}" srcOrd="4" destOrd="0" presId="urn:microsoft.com/office/officeart/2005/8/layout/pList2#1"/>
    <dgm:cxn modelId="{C5B77DB9-DB8B-4846-8E09-07FC61C5114B}" type="presParOf" srcId="{1AA67A15-B1E6-4512-9FE4-459422E4D639}" destId="{943FFDCF-2E00-4536-8B84-9073E7A97D56}" srcOrd="0" destOrd="0" presId="urn:microsoft.com/office/officeart/2005/8/layout/pList2#1"/>
    <dgm:cxn modelId="{AFD2BD58-829B-4B52-81D2-DBF9DD6218FF}" type="presParOf" srcId="{1AA67A15-B1E6-4512-9FE4-459422E4D639}" destId="{73DCF388-4F69-435C-BC79-EEDB71C5BC2E}" srcOrd="1" destOrd="0" presId="urn:microsoft.com/office/officeart/2005/8/layout/pList2#1"/>
    <dgm:cxn modelId="{14304312-01D3-42CC-A2A0-7AF73AB7FB36}" type="presParOf" srcId="{1AA67A15-B1E6-4512-9FE4-459422E4D639}" destId="{3C69BBC5-8D6B-4386-9B6D-205E1A33ECEE}" srcOrd="2" destOrd="0" presId="urn:microsoft.com/office/officeart/2005/8/layout/pList2#1"/>
    <dgm:cxn modelId="{EEA6C409-28B2-45BB-A81B-04AF1E2961D5}" type="presParOf" srcId="{2F3B67AB-339C-4797-BB8A-AA3E09AB97DC}" destId="{493921F2-0E11-4D8E-B7CA-6E03D44AD50A}" srcOrd="5" destOrd="0" presId="urn:microsoft.com/office/officeart/2005/8/layout/pList2#1"/>
    <dgm:cxn modelId="{673A098E-9E74-42C3-B3AE-35B897710B26}" type="presParOf" srcId="{2F3B67AB-339C-4797-BB8A-AA3E09AB97DC}" destId="{4E1CD223-5DFF-4CE5-B3FA-2C0CCD5253EC}" srcOrd="6" destOrd="0" presId="urn:microsoft.com/office/officeart/2005/8/layout/pList2#1"/>
    <dgm:cxn modelId="{A9E08492-4FE8-401B-8952-C1F1F7EABADB}" type="presParOf" srcId="{4E1CD223-5DFF-4CE5-B3FA-2C0CCD5253EC}" destId="{71E24FB6-9286-49A4-B7E4-8A600A01C374}" srcOrd="0" destOrd="0" presId="urn:microsoft.com/office/officeart/2005/8/layout/pList2#1"/>
    <dgm:cxn modelId="{2EA5102F-060D-4582-8D39-7BA52AF3A2B9}" type="presParOf" srcId="{4E1CD223-5DFF-4CE5-B3FA-2C0CCD5253EC}" destId="{2732B75C-4411-4609-AEBB-112FD57E1B99}" srcOrd="1" destOrd="0" presId="urn:microsoft.com/office/officeart/2005/8/layout/pList2#1"/>
    <dgm:cxn modelId="{05866D50-7778-41A1-A541-7DB4F96C3443}" type="presParOf" srcId="{4E1CD223-5DFF-4CE5-B3FA-2C0CCD5253EC}" destId="{664CBB6D-CEAA-4475-A4EE-9757C47AD230}" srcOrd="2" destOrd="0" presId="urn:microsoft.com/office/officeart/2005/8/layout/pList2#1"/>
    <dgm:cxn modelId="{9E696125-B4F3-4687-8410-0BBB016F785A}" type="presParOf" srcId="{2F3B67AB-339C-4797-BB8A-AA3E09AB97DC}" destId="{F234D300-8C07-4B08-BF12-26B4A1FEF450}" srcOrd="7" destOrd="0" presId="urn:microsoft.com/office/officeart/2005/8/layout/pList2#1"/>
    <dgm:cxn modelId="{B055C67B-B18A-40FA-AACC-C3B892F0968C}" type="presParOf" srcId="{2F3B67AB-339C-4797-BB8A-AA3E09AB97DC}" destId="{4E07DD8F-BE79-415A-89EA-2FA1B48F5387}" srcOrd="8" destOrd="0" presId="urn:microsoft.com/office/officeart/2005/8/layout/pList2#1"/>
    <dgm:cxn modelId="{8F1AC737-9552-4024-B32C-D8F5BE5830FE}" type="presParOf" srcId="{4E07DD8F-BE79-415A-89EA-2FA1B48F5387}" destId="{3A788E36-8ABB-45F5-A1F1-54AE229269D3}" srcOrd="0" destOrd="0" presId="urn:microsoft.com/office/officeart/2005/8/layout/pList2#1"/>
    <dgm:cxn modelId="{B7A74534-3B12-4F0A-8415-A54B88BE1DE4}" type="presParOf" srcId="{4E07DD8F-BE79-415A-89EA-2FA1B48F5387}" destId="{57A8A27D-3C44-4CD1-AC4D-A21C0E49B317}" srcOrd="1" destOrd="0" presId="urn:microsoft.com/office/officeart/2005/8/layout/pList2#1"/>
    <dgm:cxn modelId="{9668F164-95C6-490F-9FAB-0F226DB334BD}" type="presParOf" srcId="{4E07DD8F-BE79-415A-89EA-2FA1B48F5387}" destId="{D30DF627-0D08-449F-B8AE-23A492BAC220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98BDA0-557D-4417-8D6F-215CC666451E}" type="doc">
      <dgm:prSet loTypeId="urn:microsoft.com/office/officeart/2005/8/layout/vList4#1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DB4EDED-66F7-4EC7-A9BE-AB1FEC3523C5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увеличение доходности муниципального имущества, переданного в возмездное пользование, вовлечение в хозяйственный оборот неиспользуемых объектов недвижимости и земельных участков, осуществление муниципального земельного контроля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C819080B-6790-41F9-ABD7-857030B3E029}" type="parTrans" cxnId="{2163130B-8D1E-4972-9D84-3E80B8D752CB}">
      <dgm:prSet/>
      <dgm:spPr/>
      <dgm:t>
        <a:bodyPr/>
        <a:lstStyle/>
        <a:p>
          <a:endParaRPr lang="ru-RU"/>
        </a:p>
      </dgm:t>
    </dgm:pt>
    <dgm:pt modelId="{227244D6-CD51-41C2-8C15-C56B56E8F2DB}" type="sibTrans" cxnId="{2163130B-8D1E-4972-9D84-3E80B8D752CB}">
      <dgm:prSet/>
      <dgm:spPr/>
      <dgm:t>
        <a:bodyPr/>
        <a:lstStyle/>
        <a:p>
          <a:endParaRPr lang="ru-RU"/>
        </a:p>
      </dgm:t>
    </dgm:pt>
    <dgm:pt modelId="{DF8CD2DA-F171-4245-AC41-FE3EFB0225B5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продолжение работы, направленной на повышение собираемости платежей в бюджет округа, проведение претензионной работы с неплательщиками, осуществление мер принудительного взыскания задолженности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F42DF337-CCB5-48D4-9347-B02775CAFF74}" type="parTrans" cxnId="{B1FD8C96-B6B1-41E3-9D41-E1C0B89A6186}">
      <dgm:prSet/>
      <dgm:spPr/>
      <dgm:t>
        <a:bodyPr/>
        <a:lstStyle/>
        <a:p>
          <a:endParaRPr lang="ru-RU"/>
        </a:p>
      </dgm:t>
    </dgm:pt>
    <dgm:pt modelId="{6A1D89CA-84E5-415D-9452-B280D1A115DB}" type="sibTrans" cxnId="{B1FD8C96-B6B1-41E3-9D41-E1C0B89A6186}">
      <dgm:prSet/>
      <dgm:spPr/>
      <dgm:t>
        <a:bodyPr/>
        <a:lstStyle/>
        <a:p>
          <a:endParaRPr lang="ru-RU"/>
        </a:p>
      </dgm:t>
    </dgm:pt>
    <dgm:pt modelId="{DC15D80E-B2EB-420C-9898-CCCCFBDF76E0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улучшение качества администрирования налоговых доходов главными администраторами доходов бюджета округа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87F5A615-D4C4-4935-B052-CDB5701D8985}" type="parTrans" cxnId="{943531CB-30D4-411C-8F72-4027B7B4CC9F}">
      <dgm:prSet/>
      <dgm:spPr/>
      <dgm:t>
        <a:bodyPr/>
        <a:lstStyle/>
        <a:p>
          <a:endParaRPr lang="ru-RU"/>
        </a:p>
      </dgm:t>
    </dgm:pt>
    <dgm:pt modelId="{CECAA1C9-9BF0-4198-93A7-99D3E3011443}" type="sibTrans" cxnId="{943531CB-30D4-411C-8F72-4027B7B4CC9F}">
      <dgm:prSet/>
      <dgm:spPr/>
      <dgm:t>
        <a:bodyPr/>
        <a:lstStyle/>
        <a:p>
          <a:endParaRPr lang="ru-RU"/>
        </a:p>
      </dgm:t>
    </dgm:pt>
    <dgm:pt modelId="{BCEEC4A9-CACC-4C20-B208-42F7B85197FF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организация работы по проведению мероприятий по легализации оплаты труда и обеспечению полноты поступления в бюджет округа налога на доходы физических лиц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5E8B8055-9FF8-4D5B-930C-7E4F572D1474}" type="parTrans" cxnId="{4F5A4EFC-974F-4E73-A5AE-FF75C20DF2D0}">
      <dgm:prSet/>
      <dgm:spPr/>
      <dgm:t>
        <a:bodyPr/>
        <a:lstStyle/>
        <a:p>
          <a:endParaRPr lang="ru-RU"/>
        </a:p>
      </dgm:t>
    </dgm:pt>
    <dgm:pt modelId="{49EAB0D1-88F3-4DD8-A7F4-3D02BD4C00CE}" type="sibTrans" cxnId="{4F5A4EFC-974F-4E73-A5AE-FF75C20DF2D0}">
      <dgm:prSet/>
      <dgm:spPr/>
      <dgm:t>
        <a:bodyPr/>
        <a:lstStyle/>
        <a:p>
          <a:endParaRPr lang="ru-RU"/>
        </a:p>
      </dgm:t>
    </dgm:pt>
    <dgm:pt modelId="{5B70F5C6-9E3C-41CC-9B81-1D420FE50A48}" type="pres">
      <dgm:prSet presAssocID="{F598BDA0-557D-4417-8D6F-215CC666451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6632EE-892C-48BD-91B7-11286414B564}" type="pres">
      <dgm:prSet presAssocID="{DF8CD2DA-F171-4245-AC41-FE3EFB0225B5}" presName="comp" presStyleCnt="0"/>
      <dgm:spPr/>
    </dgm:pt>
    <dgm:pt modelId="{FF5F0EEE-4CD9-42F2-A9FF-8A4B45CD4D79}" type="pres">
      <dgm:prSet presAssocID="{DF8CD2DA-F171-4245-AC41-FE3EFB0225B5}" presName="box" presStyleLbl="node1" presStyleIdx="0" presStyleCnt="4"/>
      <dgm:spPr/>
      <dgm:t>
        <a:bodyPr/>
        <a:lstStyle/>
        <a:p>
          <a:endParaRPr lang="ru-RU"/>
        </a:p>
      </dgm:t>
    </dgm:pt>
    <dgm:pt modelId="{5A395534-787D-4014-AFD6-B89D49446070}" type="pres">
      <dgm:prSet presAssocID="{DF8CD2DA-F171-4245-AC41-FE3EFB0225B5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E84C5C4-D71A-47FD-AE6E-9A11F25304E2}" type="pres">
      <dgm:prSet presAssocID="{DF8CD2DA-F171-4245-AC41-FE3EFB0225B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EF7A0B-E099-4043-82BA-AC603E0FF22D}" type="pres">
      <dgm:prSet presAssocID="{6A1D89CA-84E5-415D-9452-B280D1A115DB}" presName="spacer" presStyleCnt="0"/>
      <dgm:spPr/>
    </dgm:pt>
    <dgm:pt modelId="{0FF358C9-6898-45D5-ADC3-544698892C3C}" type="pres">
      <dgm:prSet presAssocID="{BCEEC4A9-CACC-4C20-B208-42F7B85197FF}" presName="comp" presStyleCnt="0"/>
      <dgm:spPr/>
    </dgm:pt>
    <dgm:pt modelId="{E4F8BDD4-7205-490A-B386-2EF852BFDF16}" type="pres">
      <dgm:prSet presAssocID="{BCEEC4A9-CACC-4C20-B208-42F7B85197FF}" presName="box" presStyleLbl="node1" presStyleIdx="1" presStyleCnt="4"/>
      <dgm:spPr/>
      <dgm:t>
        <a:bodyPr/>
        <a:lstStyle/>
        <a:p>
          <a:endParaRPr lang="ru-RU"/>
        </a:p>
      </dgm:t>
    </dgm:pt>
    <dgm:pt modelId="{510356B5-DE54-4EE2-AE82-805F07B7C3FD}" type="pres">
      <dgm:prSet presAssocID="{BCEEC4A9-CACC-4C20-B208-42F7B85197FF}" presName="img" presStyleLbl="fgImgPlace1" presStyleIdx="1" presStyleCnt="4" custLinFactNeighborX="1729" custLinFactNeighborY="-265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AD9E366-CA82-4F5E-A436-0ECB7769087D}" type="pres">
      <dgm:prSet presAssocID="{BCEEC4A9-CACC-4C20-B208-42F7B85197F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FCB0C-4250-44EB-BD29-03E8D6B73D6C}" type="pres">
      <dgm:prSet presAssocID="{49EAB0D1-88F3-4DD8-A7F4-3D02BD4C00CE}" presName="spacer" presStyleCnt="0"/>
      <dgm:spPr/>
    </dgm:pt>
    <dgm:pt modelId="{C2361DC4-47DA-4FC7-81D5-D4BEB4BB9645}" type="pres">
      <dgm:prSet presAssocID="{DC15D80E-B2EB-420C-9898-CCCCFBDF76E0}" presName="comp" presStyleCnt="0"/>
      <dgm:spPr/>
    </dgm:pt>
    <dgm:pt modelId="{76BBACEE-F053-4834-848F-7C85C9408450}" type="pres">
      <dgm:prSet presAssocID="{DC15D80E-B2EB-420C-9898-CCCCFBDF76E0}" presName="box" presStyleLbl="node1" presStyleIdx="2" presStyleCnt="4"/>
      <dgm:spPr/>
      <dgm:t>
        <a:bodyPr/>
        <a:lstStyle/>
        <a:p>
          <a:endParaRPr lang="ru-RU"/>
        </a:p>
      </dgm:t>
    </dgm:pt>
    <dgm:pt modelId="{73D8921D-0C84-4211-A371-1C620D0C7FF2}" type="pres">
      <dgm:prSet presAssocID="{DC15D80E-B2EB-420C-9898-CCCCFBDF76E0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B4FCE5-0390-49E3-BAEB-7E96FB3D8E5E}" type="pres">
      <dgm:prSet presAssocID="{DC15D80E-B2EB-420C-9898-CCCCFBDF76E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A2DF2-C2CA-4B73-93BB-10185CA6C77A}" type="pres">
      <dgm:prSet presAssocID="{CECAA1C9-9BF0-4198-93A7-99D3E3011443}" presName="spacer" presStyleCnt="0"/>
      <dgm:spPr/>
    </dgm:pt>
    <dgm:pt modelId="{38ABBF9B-0AED-4BEC-9B43-66FDB4D53350}" type="pres">
      <dgm:prSet presAssocID="{DDB4EDED-66F7-4EC7-A9BE-AB1FEC3523C5}" presName="comp" presStyleCnt="0"/>
      <dgm:spPr/>
    </dgm:pt>
    <dgm:pt modelId="{D3FB8D2C-6BEA-4503-9EC7-A3ACCB21FDBA}" type="pres">
      <dgm:prSet presAssocID="{DDB4EDED-66F7-4EC7-A9BE-AB1FEC3523C5}" presName="box" presStyleLbl="node1" presStyleIdx="3" presStyleCnt="4"/>
      <dgm:spPr/>
      <dgm:t>
        <a:bodyPr/>
        <a:lstStyle/>
        <a:p>
          <a:endParaRPr lang="ru-RU"/>
        </a:p>
      </dgm:t>
    </dgm:pt>
    <dgm:pt modelId="{E102DFBB-C016-417F-9BE9-AC96B55192C0}" type="pres">
      <dgm:prSet presAssocID="{DDB4EDED-66F7-4EC7-A9BE-AB1FEC3523C5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1E78D9A-BC38-4596-A652-616FC8C919B8}" type="pres">
      <dgm:prSet presAssocID="{DDB4EDED-66F7-4EC7-A9BE-AB1FEC3523C5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8932EF-1834-4D9C-90B8-64EA0CC5332F}" type="presOf" srcId="{DF8CD2DA-F171-4245-AC41-FE3EFB0225B5}" destId="{FF5F0EEE-4CD9-42F2-A9FF-8A4B45CD4D79}" srcOrd="0" destOrd="0" presId="urn:microsoft.com/office/officeart/2005/8/layout/vList4#1"/>
    <dgm:cxn modelId="{7C242C30-DFB3-4BD5-B39B-ACA0E978C3A7}" type="presOf" srcId="{DC15D80E-B2EB-420C-9898-CCCCFBDF76E0}" destId="{76BBACEE-F053-4834-848F-7C85C9408450}" srcOrd="0" destOrd="0" presId="urn:microsoft.com/office/officeart/2005/8/layout/vList4#1"/>
    <dgm:cxn modelId="{2163130B-8D1E-4972-9D84-3E80B8D752CB}" srcId="{F598BDA0-557D-4417-8D6F-215CC666451E}" destId="{DDB4EDED-66F7-4EC7-A9BE-AB1FEC3523C5}" srcOrd="3" destOrd="0" parTransId="{C819080B-6790-41F9-ABD7-857030B3E029}" sibTransId="{227244D6-CD51-41C2-8C15-C56B56E8F2DB}"/>
    <dgm:cxn modelId="{F7C2DA68-8B5B-4B04-9C15-19ECACD72FF5}" type="presOf" srcId="{DDB4EDED-66F7-4EC7-A9BE-AB1FEC3523C5}" destId="{D3FB8D2C-6BEA-4503-9EC7-A3ACCB21FDBA}" srcOrd="0" destOrd="0" presId="urn:microsoft.com/office/officeart/2005/8/layout/vList4#1"/>
    <dgm:cxn modelId="{4F5A4EFC-974F-4E73-A5AE-FF75C20DF2D0}" srcId="{F598BDA0-557D-4417-8D6F-215CC666451E}" destId="{BCEEC4A9-CACC-4C20-B208-42F7B85197FF}" srcOrd="1" destOrd="0" parTransId="{5E8B8055-9FF8-4D5B-930C-7E4F572D1474}" sibTransId="{49EAB0D1-88F3-4DD8-A7F4-3D02BD4C00CE}"/>
    <dgm:cxn modelId="{60777BEF-35B1-4368-9438-ABC4C20D3DA7}" type="presOf" srcId="{BCEEC4A9-CACC-4C20-B208-42F7B85197FF}" destId="{E4F8BDD4-7205-490A-B386-2EF852BFDF16}" srcOrd="0" destOrd="0" presId="urn:microsoft.com/office/officeart/2005/8/layout/vList4#1"/>
    <dgm:cxn modelId="{69190E31-D9AE-4A54-B44B-720B03879568}" type="presOf" srcId="{F598BDA0-557D-4417-8D6F-215CC666451E}" destId="{5B70F5C6-9E3C-41CC-9B81-1D420FE50A48}" srcOrd="0" destOrd="0" presId="urn:microsoft.com/office/officeart/2005/8/layout/vList4#1"/>
    <dgm:cxn modelId="{3EFBD720-88DD-4B06-933C-956AAA4489AB}" type="presOf" srcId="{DF8CD2DA-F171-4245-AC41-FE3EFB0225B5}" destId="{9E84C5C4-D71A-47FD-AE6E-9A11F25304E2}" srcOrd="1" destOrd="0" presId="urn:microsoft.com/office/officeart/2005/8/layout/vList4#1"/>
    <dgm:cxn modelId="{46DCB212-CA94-4E6C-B3DA-A554F8FFF439}" type="presOf" srcId="{BCEEC4A9-CACC-4C20-B208-42F7B85197FF}" destId="{7AD9E366-CA82-4F5E-A436-0ECB7769087D}" srcOrd="1" destOrd="0" presId="urn:microsoft.com/office/officeart/2005/8/layout/vList4#1"/>
    <dgm:cxn modelId="{8AD87F5D-9199-4683-A78C-72C54E76691B}" type="presOf" srcId="{DC15D80E-B2EB-420C-9898-CCCCFBDF76E0}" destId="{3BB4FCE5-0390-49E3-BAEB-7E96FB3D8E5E}" srcOrd="1" destOrd="0" presId="urn:microsoft.com/office/officeart/2005/8/layout/vList4#1"/>
    <dgm:cxn modelId="{943531CB-30D4-411C-8F72-4027B7B4CC9F}" srcId="{F598BDA0-557D-4417-8D6F-215CC666451E}" destId="{DC15D80E-B2EB-420C-9898-CCCCFBDF76E0}" srcOrd="2" destOrd="0" parTransId="{87F5A615-D4C4-4935-B052-CDB5701D8985}" sibTransId="{CECAA1C9-9BF0-4198-93A7-99D3E3011443}"/>
    <dgm:cxn modelId="{BE8877D0-A1E7-4852-AE2C-5B1136C828E7}" type="presOf" srcId="{DDB4EDED-66F7-4EC7-A9BE-AB1FEC3523C5}" destId="{61E78D9A-BC38-4596-A652-616FC8C919B8}" srcOrd="1" destOrd="0" presId="urn:microsoft.com/office/officeart/2005/8/layout/vList4#1"/>
    <dgm:cxn modelId="{B1FD8C96-B6B1-41E3-9D41-E1C0B89A6186}" srcId="{F598BDA0-557D-4417-8D6F-215CC666451E}" destId="{DF8CD2DA-F171-4245-AC41-FE3EFB0225B5}" srcOrd="0" destOrd="0" parTransId="{F42DF337-CCB5-48D4-9347-B02775CAFF74}" sibTransId="{6A1D89CA-84E5-415D-9452-B280D1A115DB}"/>
    <dgm:cxn modelId="{5544365C-D726-4137-BDEC-742A59255C5E}" type="presParOf" srcId="{5B70F5C6-9E3C-41CC-9B81-1D420FE50A48}" destId="{8B6632EE-892C-48BD-91B7-11286414B564}" srcOrd="0" destOrd="0" presId="urn:microsoft.com/office/officeart/2005/8/layout/vList4#1"/>
    <dgm:cxn modelId="{B37E3905-52FF-4A63-9B35-BDABD57EB65D}" type="presParOf" srcId="{8B6632EE-892C-48BD-91B7-11286414B564}" destId="{FF5F0EEE-4CD9-42F2-A9FF-8A4B45CD4D79}" srcOrd="0" destOrd="0" presId="urn:microsoft.com/office/officeart/2005/8/layout/vList4#1"/>
    <dgm:cxn modelId="{DB7EA52E-013A-445C-BC78-1A7062DE376F}" type="presParOf" srcId="{8B6632EE-892C-48BD-91B7-11286414B564}" destId="{5A395534-787D-4014-AFD6-B89D49446070}" srcOrd="1" destOrd="0" presId="urn:microsoft.com/office/officeart/2005/8/layout/vList4#1"/>
    <dgm:cxn modelId="{AB9E8ABC-B61D-4A2C-8915-722A76F5CFD0}" type="presParOf" srcId="{8B6632EE-892C-48BD-91B7-11286414B564}" destId="{9E84C5C4-D71A-47FD-AE6E-9A11F25304E2}" srcOrd="2" destOrd="0" presId="urn:microsoft.com/office/officeart/2005/8/layout/vList4#1"/>
    <dgm:cxn modelId="{BB9EC872-7E56-4726-947A-44BA3026C0D8}" type="presParOf" srcId="{5B70F5C6-9E3C-41CC-9B81-1D420FE50A48}" destId="{6CEF7A0B-E099-4043-82BA-AC603E0FF22D}" srcOrd="1" destOrd="0" presId="urn:microsoft.com/office/officeart/2005/8/layout/vList4#1"/>
    <dgm:cxn modelId="{48968D26-F6C0-4958-A463-2B8E5CB78594}" type="presParOf" srcId="{5B70F5C6-9E3C-41CC-9B81-1D420FE50A48}" destId="{0FF358C9-6898-45D5-ADC3-544698892C3C}" srcOrd="2" destOrd="0" presId="urn:microsoft.com/office/officeart/2005/8/layout/vList4#1"/>
    <dgm:cxn modelId="{7DF7F5D2-3EC2-46BF-8749-E63ADED38BA0}" type="presParOf" srcId="{0FF358C9-6898-45D5-ADC3-544698892C3C}" destId="{E4F8BDD4-7205-490A-B386-2EF852BFDF16}" srcOrd="0" destOrd="0" presId="urn:microsoft.com/office/officeart/2005/8/layout/vList4#1"/>
    <dgm:cxn modelId="{38BFF987-76C7-4197-905B-93CFD6E2A8DB}" type="presParOf" srcId="{0FF358C9-6898-45D5-ADC3-544698892C3C}" destId="{510356B5-DE54-4EE2-AE82-805F07B7C3FD}" srcOrd="1" destOrd="0" presId="urn:microsoft.com/office/officeart/2005/8/layout/vList4#1"/>
    <dgm:cxn modelId="{339B3B21-6602-4B66-89C2-BBA6CFC0C842}" type="presParOf" srcId="{0FF358C9-6898-45D5-ADC3-544698892C3C}" destId="{7AD9E366-CA82-4F5E-A436-0ECB7769087D}" srcOrd="2" destOrd="0" presId="urn:microsoft.com/office/officeart/2005/8/layout/vList4#1"/>
    <dgm:cxn modelId="{1ECB0DA2-8080-40A9-9AF5-CDD62E594F88}" type="presParOf" srcId="{5B70F5C6-9E3C-41CC-9B81-1D420FE50A48}" destId="{529FCB0C-4250-44EB-BD29-03E8D6B73D6C}" srcOrd="3" destOrd="0" presId="urn:microsoft.com/office/officeart/2005/8/layout/vList4#1"/>
    <dgm:cxn modelId="{661C16F4-6299-4B8A-A1F4-EA4DBECFF3C7}" type="presParOf" srcId="{5B70F5C6-9E3C-41CC-9B81-1D420FE50A48}" destId="{C2361DC4-47DA-4FC7-81D5-D4BEB4BB9645}" srcOrd="4" destOrd="0" presId="urn:microsoft.com/office/officeart/2005/8/layout/vList4#1"/>
    <dgm:cxn modelId="{8FBD5D2D-8B64-41EB-9CEC-9E5C72233BCC}" type="presParOf" srcId="{C2361DC4-47DA-4FC7-81D5-D4BEB4BB9645}" destId="{76BBACEE-F053-4834-848F-7C85C9408450}" srcOrd="0" destOrd="0" presId="urn:microsoft.com/office/officeart/2005/8/layout/vList4#1"/>
    <dgm:cxn modelId="{F3D87801-BD68-4821-A3E0-0168661638F5}" type="presParOf" srcId="{C2361DC4-47DA-4FC7-81D5-D4BEB4BB9645}" destId="{73D8921D-0C84-4211-A371-1C620D0C7FF2}" srcOrd="1" destOrd="0" presId="urn:microsoft.com/office/officeart/2005/8/layout/vList4#1"/>
    <dgm:cxn modelId="{58681F4F-0091-428B-8116-478EA8A75510}" type="presParOf" srcId="{C2361DC4-47DA-4FC7-81D5-D4BEB4BB9645}" destId="{3BB4FCE5-0390-49E3-BAEB-7E96FB3D8E5E}" srcOrd="2" destOrd="0" presId="urn:microsoft.com/office/officeart/2005/8/layout/vList4#1"/>
    <dgm:cxn modelId="{A388BFE3-8F99-4A76-9A32-63A7D3773E24}" type="presParOf" srcId="{5B70F5C6-9E3C-41CC-9B81-1D420FE50A48}" destId="{CB6A2DF2-C2CA-4B73-93BB-10185CA6C77A}" srcOrd="5" destOrd="0" presId="urn:microsoft.com/office/officeart/2005/8/layout/vList4#1"/>
    <dgm:cxn modelId="{E0889BBE-D019-4E1F-AA5F-8C2E0BF256D7}" type="presParOf" srcId="{5B70F5C6-9E3C-41CC-9B81-1D420FE50A48}" destId="{38ABBF9B-0AED-4BEC-9B43-66FDB4D53350}" srcOrd="6" destOrd="0" presId="urn:microsoft.com/office/officeart/2005/8/layout/vList4#1"/>
    <dgm:cxn modelId="{2B8330F3-8D47-4088-97E4-FB5122F47BE4}" type="presParOf" srcId="{38ABBF9B-0AED-4BEC-9B43-66FDB4D53350}" destId="{D3FB8D2C-6BEA-4503-9EC7-A3ACCB21FDBA}" srcOrd="0" destOrd="0" presId="urn:microsoft.com/office/officeart/2005/8/layout/vList4#1"/>
    <dgm:cxn modelId="{76B65D41-94D5-42FB-88C4-AEF20ACDC4AE}" type="presParOf" srcId="{38ABBF9B-0AED-4BEC-9B43-66FDB4D53350}" destId="{E102DFBB-C016-417F-9BE9-AC96B55192C0}" srcOrd="1" destOrd="0" presId="urn:microsoft.com/office/officeart/2005/8/layout/vList4#1"/>
    <dgm:cxn modelId="{7596B8A7-ED3E-4782-BFC7-CB03E5C65DEB}" type="presParOf" srcId="{38ABBF9B-0AED-4BEC-9B43-66FDB4D53350}" destId="{61E78D9A-BC38-4596-A652-616FC8C919B8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92D294-2D3F-4CB4-B97D-F99F078F8552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448446C0-53D5-491C-9F56-1E09B1CE6A86}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поддержание величины муниципального долга </a:t>
          </a:r>
          <a:r>
            <a:rPr lang="ru-RU" sz="11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на экономически безопасном уровне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5E7592A-33B9-4ACE-8303-13565E3611F3}" type="parTrans" cxnId="{72026D80-3B78-4B38-8FE3-5C18CC68103E}">
      <dgm:prSet/>
      <dgm:spPr/>
      <dgm:t>
        <a:bodyPr/>
        <a:lstStyle/>
        <a:p>
          <a:endParaRPr lang="ru-RU"/>
        </a:p>
      </dgm:t>
    </dgm:pt>
    <dgm:pt modelId="{258FFD41-6B88-4642-A6B8-EF414C8F791E}" type="sibTrans" cxnId="{72026D80-3B78-4B38-8FE3-5C18CC68103E}">
      <dgm:prSet/>
      <dgm:spPr/>
      <dgm:t>
        <a:bodyPr/>
        <a:lstStyle/>
        <a:p>
          <a:endParaRPr lang="ru-RU"/>
        </a:p>
      </dgm:t>
    </dgm:pt>
    <dgm:pt modelId="{55DED949-036E-49B6-9AB3-0B0946E92153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распределение долговой нагрузки на бюджет с целью обеспечения ежемесячной сбалансированности бюджета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F35E801-E425-46FC-B8F8-41210B898F96}" type="parTrans" cxnId="{F6F6E90C-C635-4704-86C3-62A8B632C9EC}">
      <dgm:prSet/>
      <dgm:spPr/>
      <dgm:t>
        <a:bodyPr/>
        <a:lstStyle/>
        <a:p>
          <a:endParaRPr lang="ru-RU"/>
        </a:p>
      </dgm:t>
    </dgm:pt>
    <dgm:pt modelId="{AC89CF25-53DB-4750-9D6C-162C0D32742E}" type="sibTrans" cxnId="{F6F6E90C-C635-4704-86C3-62A8B632C9EC}">
      <dgm:prSet/>
      <dgm:spPr/>
      <dgm:t>
        <a:bodyPr/>
        <a:lstStyle/>
        <a:p>
          <a:endParaRPr lang="ru-RU"/>
        </a:p>
      </dgm:t>
    </dgm:pt>
    <dgm:pt modelId="{21907671-AF8E-42A6-93DE-B12495D7996D}">
      <dgm:prSet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контроль при среднесрочном</a:t>
          </a:r>
          <a:r>
            <a:rPr lang="ru-RU" sz="800" dirty="0" smtClean="0"/>
            <a:t> 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планировании объемов заимствований, осуществляемых в нынешних и прогнозируемых экономических условиях, для сохранения долговой нагрузки на управляемом уровне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6CD4324-E86A-4C17-9F86-FE241A4AB08B}" type="parTrans" cxnId="{4D274AA0-A479-4AD1-A4A8-1E9E7541F027}">
      <dgm:prSet/>
      <dgm:spPr/>
      <dgm:t>
        <a:bodyPr/>
        <a:lstStyle/>
        <a:p>
          <a:endParaRPr lang="ru-RU"/>
        </a:p>
      </dgm:t>
    </dgm:pt>
    <dgm:pt modelId="{32F58397-2FA9-4B60-92F9-6C217CAC701D}" type="sibTrans" cxnId="{4D274AA0-A479-4AD1-A4A8-1E9E7541F027}">
      <dgm:prSet/>
      <dgm:spPr/>
      <dgm:t>
        <a:bodyPr/>
        <a:lstStyle/>
        <a:p>
          <a:endParaRPr lang="ru-RU"/>
        </a:p>
      </dgm:t>
    </dgm:pt>
    <dgm:pt modelId="{D05CE92A-BDCB-4971-9C75-AAF4C0C846F0}">
      <dgm:prSet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обеспечение своевременного и полного учета долговых обязательств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68AE332-09FC-40F1-B9F4-CBDCCE8C08FF}" type="parTrans" cxnId="{D572FF37-3FF1-4100-BDBA-8D22D111B37B}">
      <dgm:prSet/>
      <dgm:spPr/>
      <dgm:t>
        <a:bodyPr/>
        <a:lstStyle/>
        <a:p>
          <a:endParaRPr lang="ru-RU"/>
        </a:p>
      </dgm:t>
    </dgm:pt>
    <dgm:pt modelId="{B00486C7-9775-4E6B-9384-CB89CFF7E1EC}" type="sibTrans" cxnId="{D572FF37-3FF1-4100-BDBA-8D22D111B37B}">
      <dgm:prSet/>
      <dgm:spPr/>
      <dgm:t>
        <a:bodyPr/>
        <a:lstStyle/>
        <a:p>
          <a:endParaRPr lang="ru-RU"/>
        </a:p>
      </dgm:t>
    </dgm:pt>
    <dgm:pt modelId="{EBEB5CD8-4A00-42A1-AB2C-3F3A1CDEFD25}">
      <dgm:prSet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информирование населения </a:t>
          </a:r>
          <a:r>
            <a:rPr lang="ru-RU" sz="11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о состоянии муниципального долга </a:t>
          </a:r>
          <a:r>
            <a:rPr lang="ru-RU" sz="11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659A7FE-448D-455D-854B-D2A4799111D0}" type="parTrans" cxnId="{F0B35477-12A0-4E7B-B4A1-A600892B3F57}">
      <dgm:prSet/>
      <dgm:spPr/>
      <dgm:t>
        <a:bodyPr/>
        <a:lstStyle/>
        <a:p>
          <a:endParaRPr lang="ru-RU"/>
        </a:p>
      </dgm:t>
    </dgm:pt>
    <dgm:pt modelId="{BD986BCF-66F0-499C-A910-3DDF3934702A}" type="sibTrans" cxnId="{F0B35477-12A0-4E7B-B4A1-A600892B3F57}">
      <dgm:prSet/>
      <dgm:spPr/>
      <dgm:t>
        <a:bodyPr/>
        <a:lstStyle/>
        <a:p>
          <a:endParaRPr lang="ru-RU"/>
        </a:p>
      </dgm:t>
    </dgm:pt>
    <dgm:pt modelId="{D62DE145-A46D-483D-82F3-C2E5CB08A9E8}" type="pres">
      <dgm:prSet presAssocID="{EB92D294-2D3F-4CB4-B97D-F99F078F8552}" presName="Name0" presStyleCnt="0">
        <dgm:presLayoutVars>
          <dgm:dir/>
          <dgm:resizeHandles val="exact"/>
        </dgm:presLayoutVars>
      </dgm:prSet>
      <dgm:spPr/>
    </dgm:pt>
    <dgm:pt modelId="{9BBAF95F-5C21-449D-8D5F-97E5BAA15FFB}" type="pres">
      <dgm:prSet presAssocID="{448446C0-53D5-491C-9F56-1E09B1CE6A86}" presName="node" presStyleLbl="node1" presStyleIdx="0" presStyleCnt="5" custScaleX="114133" custLinFactNeighborX="3428" custLinFactNeighborY="-116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A63F6-2FFF-48AE-83A9-DF55C909F80B}" type="pres">
      <dgm:prSet presAssocID="{258FFD41-6B88-4642-A6B8-EF414C8F791E}" presName="sibTrans" presStyleLbl="sibTrans2D1" presStyleIdx="0" presStyleCnt="4" custScaleX="108777" custLinFactNeighborX="31207" custLinFactNeighborY="2095"/>
      <dgm:spPr/>
      <dgm:t>
        <a:bodyPr/>
        <a:lstStyle/>
        <a:p>
          <a:endParaRPr lang="ru-RU"/>
        </a:p>
      </dgm:t>
    </dgm:pt>
    <dgm:pt modelId="{4A61B60A-2D72-43C5-BFC2-51DD2B4D9DC6}" type="pres">
      <dgm:prSet presAssocID="{258FFD41-6B88-4642-A6B8-EF414C8F791E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1A702FB-B866-4F03-8882-5670992DC2CF}" type="pres">
      <dgm:prSet presAssocID="{55DED949-036E-49B6-9AB3-0B0946E92153}" presName="node" presStyleLbl="node1" presStyleIdx="1" presStyleCnt="5" custScaleX="145122" custLinFactNeighborX="-40263" custLinFactNeighborY="23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1CF555-7DFB-443A-9A72-5E4F85B50153}" type="pres">
      <dgm:prSet presAssocID="{AC89CF25-53DB-4750-9D6C-162C0D32742E}" presName="sibTrans" presStyleLbl="sibTrans2D1" presStyleIdx="1" presStyleCnt="4" custLinFactNeighborX="-2621"/>
      <dgm:spPr/>
      <dgm:t>
        <a:bodyPr/>
        <a:lstStyle/>
        <a:p>
          <a:endParaRPr lang="ru-RU"/>
        </a:p>
      </dgm:t>
    </dgm:pt>
    <dgm:pt modelId="{69461C95-6CA8-44B5-8A43-CC0C9AA08371}" type="pres">
      <dgm:prSet presAssocID="{AC89CF25-53DB-4750-9D6C-162C0D32742E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BFE9D40A-957D-4CE6-BFBD-4EEE6381C175}" type="pres">
      <dgm:prSet presAssocID="{21907671-AF8E-42A6-93DE-B12495D7996D}" presName="node" presStyleLbl="node1" presStyleIdx="2" presStyleCnt="5" custScaleX="129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462D5-DEEA-44B5-ADC4-C29BAE441738}" type="pres">
      <dgm:prSet presAssocID="{32F58397-2FA9-4B60-92F9-6C217CAC701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4D0ED3F2-8965-43DC-B8F3-DA755FDAFA1B}" type="pres">
      <dgm:prSet presAssocID="{32F58397-2FA9-4B60-92F9-6C217CAC701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339BE1C6-F84B-4D7E-96A0-F0F70FB735CA}" type="pres">
      <dgm:prSet presAssocID="{D05CE92A-BDCB-4971-9C75-AAF4C0C846F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86B42-3BB1-41AD-8E34-9ED8DF900778}" type="pres">
      <dgm:prSet presAssocID="{B00486C7-9775-4E6B-9384-CB89CFF7E1EC}" presName="sibTrans" presStyleLbl="sibTrans2D1" presStyleIdx="3" presStyleCnt="4"/>
      <dgm:spPr/>
      <dgm:t>
        <a:bodyPr/>
        <a:lstStyle/>
        <a:p>
          <a:endParaRPr lang="ru-RU"/>
        </a:p>
      </dgm:t>
    </dgm:pt>
    <dgm:pt modelId="{A72DA36B-57CF-4128-96B9-CEDD72B6214B}" type="pres">
      <dgm:prSet presAssocID="{B00486C7-9775-4E6B-9384-CB89CFF7E1EC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24FB9C7D-573A-4E1E-BFE7-66E3D3A70AF6}" type="pres">
      <dgm:prSet presAssocID="{EBEB5CD8-4A00-42A1-AB2C-3F3A1CDEFD2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026D80-3B78-4B38-8FE3-5C18CC68103E}" srcId="{EB92D294-2D3F-4CB4-B97D-F99F078F8552}" destId="{448446C0-53D5-491C-9F56-1E09B1CE6A86}" srcOrd="0" destOrd="0" parTransId="{F5E7592A-33B9-4ACE-8303-13565E3611F3}" sibTransId="{258FFD41-6B88-4642-A6B8-EF414C8F791E}"/>
    <dgm:cxn modelId="{26AA26B3-2540-49D0-B89A-DD31E0AA8BBB}" type="presOf" srcId="{258FFD41-6B88-4642-A6B8-EF414C8F791E}" destId="{4A61B60A-2D72-43C5-BFC2-51DD2B4D9DC6}" srcOrd="1" destOrd="0" presId="urn:microsoft.com/office/officeart/2005/8/layout/process1"/>
    <dgm:cxn modelId="{4D274AA0-A479-4AD1-A4A8-1E9E7541F027}" srcId="{EB92D294-2D3F-4CB4-B97D-F99F078F8552}" destId="{21907671-AF8E-42A6-93DE-B12495D7996D}" srcOrd="2" destOrd="0" parTransId="{C6CD4324-E86A-4C17-9F86-FE241A4AB08B}" sibTransId="{32F58397-2FA9-4B60-92F9-6C217CAC701D}"/>
    <dgm:cxn modelId="{F6F6E90C-C635-4704-86C3-62A8B632C9EC}" srcId="{EB92D294-2D3F-4CB4-B97D-F99F078F8552}" destId="{55DED949-036E-49B6-9AB3-0B0946E92153}" srcOrd="1" destOrd="0" parTransId="{EF35E801-E425-46FC-B8F8-41210B898F96}" sibTransId="{AC89CF25-53DB-4750-9D6C-162C0D32742E}"/>
    <dgm:cxn modelId="{A704B7E6-036F-4857-BAAC-269445B5B66D}" type="presOf" srcId="{55DED949-036E-49B6-9AB3-0B0946E92153}" destId="{01A702FB-B866-4F03-8882-5670992DC2CF}" srcOrd="0" destOrd="0" presId="urn:microsoft.com/office/officeart/2005/8/layout/process1"/>
    <dgm:cxn modelId="{18BFEC93-2F40-4FE8-86B5-B42AD2645130}" type="presOf" srcId="{B00486C7-9775-4E6B-9384-CB89CFF7E1EC}" destId="{09E86B42-3BB1-41AD-8E34-9ED8DF900778}" srcOrd="0" destOrd="0" presId="urn:microsoft.com/office/officeart/2005/8/layout/process1"/>
    <dgm:cxn modelId="{F4674013-BF00-42FF-AE40-C58B36BC5650}" type="presOf" srcId="{32F58397-2FA9-4B60-92F9-6C217CAC701D}" destId="{4D0ED3F2-8965-43DC-B8F3-DA755FDAFA1B}" srcOrd="1" destOrd="0" presId="urn:microsoft.com/office/officeart/2005/8/layout/process1"/>
    <dgm:cxn modelId="{8BF0F08B-B754-4716-899A-4037C0B4715D}" type="presOf" srcId="{21907671-AF8E-42A6-93DE-B12495D7996D}" destId="{BFE9D40A-957D-4CE6-BFBD-4EEE6381C175}" srcOrd="0" destOrd="0" presId="urn:microsoft.com/office/officeart/2005/8/layout/process1"/>
    <dgm:cxn modelId="{03C28051-7C7D-4C4D-84A6-FBA1B0FAEB8F}" type="presOf" srcId="{EBEB5CD8-4A00-42A1-AB2C-3F3A1CDEFD25}" destId="{24FB9C7D-573A-4E1E-BFE7-66E3D3A70AF6}" srcOrd="0" destOrd="0" presId="urn:microsoft.com/office/officeart/2005/8/layout/process1"/>
    <dgm:cxn modelId="{BE5A7E30-7016-482B-A164-5046A788B31A}" type="presOf" srcId="{AC89CF25-53DB-4750-9D6C-162C0D32742E}" destId="{701CF555-7DFB-443A-9A72-5E4F85B50153}" srcOrd="0" destOrd="0" presId="urn:microsoft.com/office/officeart/2005/8/layout/process1"/>
    <dgm:cxn modelId="{BDCB3B60-AD37-4040-822C-DFA73C079C32}" type="presOf" srcId="{D05CE92A-BDCB-4971-9C75-AAF4C0C846F0}" destId="{339BE1C6-F84B-4D7E-96A0-F0F70FB735CA}" srcOrd="0" destOrd="0" presId="urn:microsoft.com/office/officeart/2005/8/layout/process1"/>
    <dgm:cxn modelId="{F0B35477-12A0-4E7B-B4A1-A600892B3F57}" srcId="{EB92D294-2D3F-4CB4-B97D-F99F078F8552}" destId="{EBEB5CD8-4A00-42A1-AB2C-3F3A1CDEFD25}" srcOrd="4" destOrd="0" parTransId="{7659A7FE-448D-455D-854B-D2A4799111D0}" sibTransId="{BD986BCF-66F0-499C-A910-3DDF3934702A}"/>
    <dgm:cxn modelId="{7AD71992-1708-4A2E-95AC-2A3B8A7FFB34}" type="presOf" srcId="{AC89CF25-53DB-4750-9D6C-162C0D32742E}" destId="{69461C95-6CA8-44B5-8A43-CC0C9AA08371}" srcOrd="1" destOrd="0" presId="urn:microsoft.com/office/officeart/2005/8/layout/process1"/>
    <dgm:cxn modelId="{D572FF37-3FF1-4100-BDBA-8D22D111B37B}" srcId="{EB92D294-2D3F-4CB4-B97D-F99F078F8552}" destId="{D05CE92A-BDCB-4971-9C75-AAF4C0C846F0}" srcOrd="3" destOrd="0" parTransId="{E68AE332-09FC-40F1-B9F4-CBDCCE8C08FF}" sibTransId="{B00486C7-9775-4E6B-9384-CB89CFF7E1EC}"/>
    <dgm:cxn modelId="{A4A5D5B3-A4A6-4CBD-B027-6D12875B1FFA}" type="presOf" srcId="{258FFD41-6B88-4642-A6B8-EF414C8F791E}" destId="{929A63F6-2FFF-48AE-83A9-DF55C909F80B}" srcOrd="0" destOrd="0" presId="urn:microsoft.com/office/officeart/2005/8/layout/process1"/>
    <dgm:cxn modelId="{77B95FF7-7283-4EEC-8A48-88782939A6DC}" type="presOf" srcId="{B00486C7-9775-4E6B-9384-CB89CFF7E1EC}" destId="{A72DA36B-57CF-4128-96B9-CEDD72B6214B}" srcOrd="1" destOrd="0" presId="urn:microsoft.com/office/officeart/2005/8/layout/process1"/>
    <dgm:cxn modelId="{0B73DF97-19AF-4D38-A2D2-87F3B475D4EE}" type="presOf" srcId="{EB92D294-2D3F-4CB4-B97D-F99F078F8552}" destId="{D62DE145-A46D-483D-82F3-C2E5CB08A9E8}" srcOrd="0" destOrd="0" presId="urn:microsoft.com/office/officeart/2005/8/layout/process1"/>
    <dgm:cxn modelId="{7ED800CA-4933-49C0-9A65-883E59EF122F}" type="presOf" srcId="{448446C0-53D5-491C-9F56-1E09B1CE6A86}" destId="{9BBAF95F-5C21-449D-8D5F-97E5BAA15FFB}" srcOrd="0" destOrd="0" presId="urn:microsoft.com/office/officeart/2005/8/layout/process1"/>
    <dgm:cxn modelId="{7AC9E1AC-BEE1-4A05-94AE-A2FA5134FEF2}" type="presOf" srcId="{32F58397-2FA9-4B60-92F9-6C217CAC701D}" destId="{A41462D5-DEEA-44B5-ADC4-C29BAE441738}" srcOrd="0" destOrd="0" presId="urn:microsoft.com/office/officeart/2005/8/layout/process1"/>
    <dgm:cxn modelId="{5E52ECBC-1766-4BCE-AC5D-06C16A2995F1}" type="presParOf" srcId="{D62DE145-A46D-483D-82F3-C2E5CB08A9E8}" destId="{9BBAF95F-5C21-449D-8D5F-97E5BAA15FFB}" srcOrd="0" destOrd="0" presId="urn:microsoft.com/office/officeart/2005/8/layout/process1"/>
    <dgm:cxn modelId="{444AD8B8-AC6A-462A-A7B2-1D82D9D62614}" type="presParOf" srcId="{D62DE145-A46D-483D-82F3-C2E5CB08A9E8}" destId="{929A63F6-2FFF-48AE-83A9-DF55C909F80B}" srcOrd="1" destOrd="0" presId="urn:microsoft.com/office/officeart/2005/8/layout/process1"/>
    <dgm:cxn modelId="{19EA4E61-F7A4-4E41-AE52-D356110DD6D9}" type="presParOf" srcId="{929A63F6-2FFF-48AE-83A9-DF55C909F80B}" destId="{4A61B60A-2D72-43C5-BFC2-51DD2B4D9DC6}" srcOrd="0" destOrd="0" presId="urn:microsoft.com/office/officeart/2005/8/layout/process1"/>
    <dgm:cxn modelId="{4F1C406A-DA19-4094-BD92-30C3110C28F9}" type="presParOf" srcId="{D62DE145-A46D-483D-82F3-C2E5CB08A9E8}" destId="{01A702FB-B866-4F03-8882-5670992DC2CF}" srcOrd="2" destOrd="0" presId="urn:microsoft.com/office/officeart/2005/8/layout/process1"/>
    <dgm:cxn modelId="{1A3C1CDF-0EED-4236-B618-32F895AB35FE}" type="presParOf" srcId="{D62DE145-A46D-483D-82F3-C2E5CB08A9E8}" destId="{701CF555-7DFB-443A-9A72-5E4F85B50153}" srcOrd="3" destOrd="0" presId="urn:microsoft.com/office/officeart/2005/8/layout/process1"/>
    <dgm:cxn modelId="{767755CD-879A-4F80-A46B-48FD49AF2C39}" type="presParOf" srcId="{701CF555-7DFB-443A-9A72-5E4F85B50153}" destId="{69461C95-6CA8-44B5-8A43-CC0C9AA08371}" srcOrd="0" destOrd="0" presId="urn:microsoft.com/office/officeart/2005/8/layout/process1"/>
    <dgm:cxn modelId="{E80837C9-48B0-40C3-B160-1FCA63FA02EE}" type="presParOf" srcId="{D62DE145-A46D-483D-82F3-C2E5CB08A9E8}" destId="{BFE9D40A-957D-4CE6-BFBD-4EEE6381C175}" srcOrd="4" destOrd="0" presId="urn:microsoft.com/office/officeart/2005/8/layout/process1"/>
    <dgm:cxn modelId="{B5EF6B41-CC37-46C1-9E58-72D46B653CA3}" type="presParOf" srcId="{D62DE145-A46D-483D-82F3-C2E5CB08A9E8}" destId="{A41462D5-DEEA-44B5-ADC4-C29BAE441738}" srcOrd="5" destOrd="0" presId="urn:microsoft.com/office/officeart/2005/8/layout/process1"/>
    <dgm:cxn modelId="{E14EA31E-5FB9-4F81-B876-25D1EA4F8B68}" type="presParOf" srcId="{A41462D5-DEEA-44B5-ADC4-C29BAE441738}" destId="{4D0ED3F2-8965-43DC-B8F3-DA755FDAFA1B}" srcOrd="0" destOrd="0" presId="urn:microsoft.com/office/officeart/2005/8/layout/process1"/>
    <dgm:cxn modelId="{251AF0FA-9506-46C8-AB53-15253B0189AC}" type="presParOf" srcId="{D62DE145-A46D-483D-82F3-C2E5CB08A9E8}" destId="{339BE1C6-F84B-4D7E-96A0-F0F70FB735CA}" srcOrd="6" destOrd="0" presId="urn:microsoft.com/office/officeart/2005/8/layout/process1"/>
    <dgm:cxn modelId="{3E56AE7A-FCB7-4DA4-8EE1-2628ABFCD774}" type="presParOf" srcId="{D62DE145-A46D-483D-82F3-C2E5CB08A9E8}" destId="{09E86B42-3BB1-41AD-8E34-9ED8DF900778}" srcOrd="7" destOrd="0" presId="urn:microsoft.com/office/officeart/2005/8/layout/process1"/>
    <dgm:cxn modelId="{DC06A3D2-058A-4825-B896-BA2B4482BF63}" type="presParOf" srcId="{09E86B42-3BB1-41AD-8E34-9ED8DF900778}" destId="{A72DA36B-57CF-4128-96B9-CEDD72B6214B}" srcOrd="0" destOrd="0" presId="urn:microsoft.com/office/officeart/2005/8/layout/process1"/>
    <dgm:cxn modelId="{2049C897-497E-44E5-B477-A41D913AD6D9}" type="presParOf" srcId="{D62DE145-A46D-483D-82F3-C2E5CB08A9E8}" destId="{24FB9C7D-573A-4E1E-BFE7-66E3D3A70AF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FD80E9-01FF-4BE8-BE92-6A5F8B3F14C5}" type="doc">
      <dgm:prSet loTypeId="urn:microsoft.com/office/officeart/2008/layout/AlternatingPictureBlocks" loCatId="list" qsTypeId="urn:microsoft.com/office/officeart/2005/8/quickstyle/3d2" qsCatId="3D" csTypeId="urn:microsoft.com/office/officeart/2005/8/colors/colorful2" csCatId="colorful" phldr="1"/>
      <dgm:spPr/>
    </dgm:pt>
    <dgm:pt modelId="{DBE27FF5-48C9-4438-AC55-04A2C1B3B573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Промышленное производство</a:t>
          </a:r>
        </a:p>
      </dgm:t>
    </dgm:pt>
    <dgm:pt modelId="{B912D8BF-BAC8-4E80-8453-DFEAEF46CF00}" type="parTrans" cxnId="{53FEF49E-B8CA-411A-BF0F-D4D06ED3780D}">
      <dgm:prSet/>
      <dgm:spPr/>
      <dgm:t>
        <a:bodyPr/>
        <a:lstStyle/>
        <a:p>
          <a:endParaRPr lang="ru-RU"/>
        </a:p>
      </dgm:t>
    </dgm:pt>
    <dgm:pt modelId="{7F5F6476-64DB-4960-B63B-1F06D50DA2E9}" type="sibTrans" cxnId="{53FEF49E-B8CA-411A-BF0F-D4D06ED3780D}">
      <dgm:prSet/>
      <dgm:spPr/>
      <dgm:t>
        <a:bodyPr/>
        <a:lstStyle/>
        <a:p>
          <a:endParaRPr lang="ru-RU"/>
        </a:p>
      </dgm:t>
    </dgm:pt>
    <dgm:pt modelId="{6059B294-D6B9-4336-A0D8-92CDE477D51F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Сельское хозяйство</a:t>
          </a:r>
        </a:p>
      </dgm:t>
    </dgm:pt>
    <dgm:pt modelId="{9B89B72C-BB30-49A7-879F-433EDD249FD7}" type="parTrans" cxnId="{F238B6FD-D61E-49EF-8B8A-C9888CF54680}">
      <dgm:prSet/>
      <dgm:spPr/>
      <dgm:t>
        <a:bodyPr/>
        <a:lstStyle/>
        <a:p>
          <a:endParaRPr lang="ru-RU"/>
        </a:p>
      </dgm:t>
    </dgm:pt>
    <dgm:pt modelId="{AC76F98A-E3B2-4AB1-A962-66C230E0DC8A}" type="sibTrans" cxnId="{F238B6FD-D61E-49EF-8B8A-C9888CF54680}">
      <dgm:prSet/>
      <dgm:spPr/>
      <dgm:t>
        <a:bodyPr/>
        <a:lstStyle/>
        <a:p>
          <a:endParaRPr lang="ru-RU"/>
        </a:p>
      </dgm:t>
    </dgm:pt>
    <dgm:pt modelId="{81E510DC-3D6B-4B3E-B403-4EB289FE002F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</a:t>
          </a:r>
        </a:p>
      </dgm:t>
    </dgm:pt>
    <dgm:pt modelId="{E29D8386-8071-47B6-B8A5-E7D91F9889FC}" type="parTrans" cxnId="{E2444A7B-92B2-4E38-9851-809565AEF7C7}">
      <dgm:prSet/>
      <dgm:spPr/>
      <dgm:t>
        <a:bodyPr/>
        <a:lstStyle/>
        <a:p>
          <a:endParaRPr lang="ru-RU"/>
        </a:p>
      </dgm:t>
    </dgm:pt>
    <dgm:pt modelId="{F91F7186-D216-411C-B481-02AA3CE2497A}" type="sibTrans" cxnId="{E2444A7B-92B2-4E38-9851-809565AEF7C7}">
      <dgm:prSet/>
      <dgm:spPr/>
      <dgm:t>
        <a:bodyPr/>
        <a:lstStyle/>
        <a:p>
          <a:endParaRPr lang="ru-RU"/>
        </a:p>
      </dgm:t>
    </dgm:pt>
    <dgm:pt modelId="{D7CEA7B7-D09F-42DD-8811-09C617496A61}" type="pres">
      <dgm:prSet presAssocID="{8AFD80E9-01FF-4BE8-BE92-6A5F8B3F14C5}" presName="linearFlow" presStyleCnt="0">
        <dgm:presLayoutVars>
          <dgm:dir/>
          <dgm:resizeHandles val="exact"/>
        </dgm:presLayoutVars>
      </dgm:prSet>
      <dgm:spPr/>
    </dgm:pt>
    <dgm:pt modelId="{873AE74F-4D69-4878-BA2F-62CB4B3D203F}" type="pres">
      <dgm:prSet presAssocID="{DBE27FF5-48C9-4438-AC55-04A2C1B3B573}" presName="comp" presStyleCnt="0"/>
      <dgm:spPr/>
    </dgm:pt>
    <dgm:pt modelId="{FC64DB4A-63D8-4D2A-A045-C6222573E709}" type="pres">
      <dgm:prSet presAssocID="{DBE27FF5-48C9-4438-AC55-04A2C1B3B573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9FD5CA-7B11-428A-972C-4D72B925A0D1}" type="pres">
      <dgm:prSet presAssocID="{DBE27FF5-48C9-4438-AC55-04A2C1B3B573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14C81553-9653-402F-BDD5-80C367E04948}" type="pres">
      <dgm:prSet presAssocID="{7F5F6476-64DB-4960-B63B-1F06D50DA2E9}" presName="sibTrans" presStyleCnt="0"/>
      <dgm:spPr/>
    </dgm:pt>
    <dgm:pt modelId="{EBEC7C40-FC63-4504-AC5F-3B39048B212D}" type="pres">
      <dgm:prSet presAssocID="{6059B294-D6B9-4336-A0D8-92CDE477D51F}" presName="comp" presStyleCnt="0"/>
      <dgm:spPr/>
    </dgm:pt>
    <dgm:pt modelId="{CD76E547-2693-409F-8810-339FF0327603}" type="pres">
      <dgm:prSet presAssocID="{6059B294-D6B9-4336-A0D8-92CDE477D51F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13E95-63F3-41D8-A161-AB0AB01B15DC}" type="pres">
      <dgm:prSet presAssocID="{6059B294-D6B9-4336-A0D8-92CDE477D51F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3000" r="-23000"/>
          </a:stretch>
        </a:blipFill>
      </dgm:spPr>
    </dgm:pt>
    <dgm:pt modelId="{F6678AA3-1E6E-4C91-8D4F-62E93E09D930}" type="pres">
      <dgm:prSet presAssocID="{AC76F98A-E3B2-4AB1-A962-66C230E0DC8A}" presName="sibTrans" presStyleCnt="0"/>
      <dgm:spPr/>
    </dgm:pt>
    <dgm:pt modelId="{6A4CAB12-7ABB-4DAB-A016-FD24D00785CD}" type="pres">
      <dgm:prSet presAssocID="{81E510DC-3D6B-4B3E-B403-4EB289FE002F}" presName="comp" presStyleCnt="0"/>
      <dgm:spPr/>
    </dgm:pt>
    <dgm:pt modelId="{C8B85A56-0C73-406B-B311-7B7042B2FA46}" type="pres">
      <dgm:prSet presAssocID="{81E510DC-3D6B-4B3E-B403-4EB289FE002F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2BC700-866C-4E37-BE6E-E48285106304}" type="pres">
      <dgm:prSet presAssocID="{81E510DC-3D6B-4B3E-B403-4EB289FE002F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</dgm:ptLst>
  <dgm:cxnLst>
    <dgm:cxn modelId="{F134D589-2264-4B3C-95BB-26F4A7A40F22}" type="presOf" srcId="{DBE27FF5-48C9-4438-AC55-04A2C1B3B573}" destId="{FC64DB4A-63D8-4D2A-A045-C6222573E709}" srcOrd="0" destOrd="0" presId="urn:microsoft.com/office/officeart/2008/layout/AlternatingPictureBlocks"/>
    <dgm:cxn modelId="{7EBF35B7-1633-41C4-AE59-AEDDB116A344}" type="presOf" srcId="{6059B294-D6B9-4336-A0D8-92CDE477D51F}" destId="{CD76E547-2693-409F-8810-339FF0327603}" srcOrd="0" destOrd="0" presId="urn:microsoft.com/office/officeart/2008/layout/AlternatingPictureBlocks"/>
    <dgm:cxn modelId="{53FEF49E-B8CA-411A-BF0F-D4D06ED3780D}" srcId="{8AFD80E9-01FF-4BE8-BE92-6A5F8B3F14C5}" destId="{DBE27FF5-48C9-4438-AC55-04A2C1B3B573}" srcOrd="0" destOrd="0" parTransId="{B912D8BF-BAC8-4E80-8453-DFEAEF46CF00}" sibTransId="{7F5F6476-64DB-4960-B63B-1F06D50DA2E9}"/>
    <dgm:cxn modelId="{69D4E551-8D7D-4064-8376-FD89006055FE}" type="presOf" srcId="{81E510DC-3D6B-4B3E-B403-4EB289FE002F}" destId="{C8B85A56-0C73-406B-B311-7B7042B2FA46}" srcOrd="0" destOrd="0" presId="urn:microsoft.com/office/officeart/2008/layout/AlternatingPictureBlocks"/>
    <dgm:cxn modelId="{85128742-869F-40EC-9E4B-7D971EB378BD}" type="presOf" srcId="{8AFD80E9-01FF-4BE8-BE92-6A5F8B3F14C5}" destId="{D7CEA7B7-D09F-42DD-8811-09C617496A61}" srcOrd="0" destOrd="0" presId="urn:microsoft.com/office/officeart/2008/layout/AlternatingPictureBlocks"/>
    <dgm:cxn modelId="{F238B6FD-D61E-49EF-8B8A-C9888CF54680}" srcId="{8AFD80E9-01FF-4BE8-BE92-6A5F8B3F14C5}" destId="{6059B294-D6B9-4336-A0D8-92CDE477D51F}" srcOrd="1" destOrd="0" parTransId="{9B89B72C-BB30-49A7-879F-433EDD249FD7}" sibTransId="{AC76F98A-E3B2-4AB1-A962-66C230E0DC8A}"/>
    <dgm:cxn modelId="{E2444A7B-92B2-4E38-9851-809565AEF7C7}" srcId="{8AFD80E9-01FF-4BE8-BE92-6A5F8B3F14C5}" destId="{81E510DC-3D6B-4B3E-B403-4EB289FE002F}" srcOrd="2" destOrd="0" parTransId="{E29D8386-8071-47B6-B8A5-E7D91F9889FC}" sibTransId="{F91F7186-D216-411C-B481-02AA3CE2497A}"/>
    <dgm:cxn modelId="{C3699E89-F64F-4975-A474-52985AB9681A}" type="presParOf" srcId="{D7CEA7B7-D09F-42DD-8811-09C617496A61}" destId="{873AE74F-4D69-4878-BA2F-62CB4B3D203F}" srcOrd="0" destOrd="0" presId="urn:microsoft.com/office/officeart/2008/layout/AlternatingPictureBlocks"/>
    <dgm:cxn modelId="{7BA37183-533A-4BA1-81C0-8CDAE463507A}" type="presParOf" srcId="{873AE74F-4D69-4878-BA2F-62CB4B3D203F}" destId="{FC64DB4A-63D8-4D2A-A045-C6222573E709}" srcOrd="0" destOrd="0" presId="urn:microsoft.com/office/officeart/2008/layout/AlternatingPictureBlocks"/>
    <dgm:cxn modelId="{291509B4-F063-42BB-92F6-6284F15C8C8D}" type="presParOf" srcId="{873AE74F-4D69-4878-BA2F-62CB4B3D203F}" destId="{069FD5CA-7B11-428A-972C-4D72B925A0D1}" srcOrd="1" destOrd="0" presId="urn:microsoft.com/office/officeart/2008/layout/AlternatingPictureBlocks"/>
    <dgm:cxn modelId="{2346798F-8AE9-465C-AAF0-3925B9863911}" type="presParOf" srcId="{D7CEA7B7-D09F-42DD-8811-09C617496A61}" destId="{14C81553-9653-402F-BDD5-80C367E04948}" srcOrd="1" destOrd="0" presId="urn:microsoft.com/office/officeart/2008/layout/AlternatingPictureBlocks"/>
    <dgm:cxn modelId="{E5A8AE24-8539-4D8B-A3B2-AB9077085F60}" type="presParOf" srcId="{D7CEA7B7-D09F-42DD-8811-09C617496A61}" destId="{EBEC7C40-FC63-4504-AC5F-3B39048B212D}" srcOrd="2" destOrd="0" presId="urn:microsoft.com/office/officeart/2008/layout/AlternatingPictureBlocks"/>
    <dgm:cxn modelId="{703CFCF9-6E4A-4C63-AE7B-8E8044F6F4A2}" type="presParOf" srcId="{EBEC7C40-FC63-4504-AC5F-3B39048B212D}" destId="{CD76E547-2693-409F-8810-339FF0327603}" srcOrd="0" destOrd="0" presId="urn:microsoft.com/office/officeart/2008/layout/AlternatingPictureBlocks"/>
    <dgm:cxn modelId="{1EBAAA57-BB7E-4413-9BE9-80EB5518ECCB}" type="presParOf" srcId="{EBEC7C40-FC63-4504-AC5F-3B39048B212D}" destId="{3E513E95-63F3-41D8-A161-AB0AB01B15DC}" srcOrd="1" destOrd="0" presId="urn:microsoft.com/office/officeart/2008/layout/AlternatingPictureBlocks"/>
    <dgm:cxn modelId="{8331B4B8-CFC6-4EFA-A207-569F4426816D}" type="presParOf" srcId="{D7CEA7B7-D09F-42DD-8811-09C617496A61}" destId="{F6678AA3-1E6E-4C91-8D4F-62E93E09D930}" srcOrd="3" destOrd="0" presId="urn:microsoft.com/office/officeart/2008/layout/AlternatingPictureBlocks"/>
    <dgm:cxn modelId="{B83EBCAD-5A41-4728-99E6-622CECF15004}" type="presParOf" srcId="{D7CEA7B7-D09F-42DD-8811-09C617496A61}" destId="{6A4CAB12-7ABB-4DAB-A016-FD24D00785CD}" srcOrd="4" destOrd="0" presId="urn:microsoft.com/office/officeart/2008/layout/AlternatingPictureBlocks"/>
    <dgm:cxn modelId="{7B276F2F-4D86-42B6-B5D6-0E6BAC575705}" type="presParOf" srcId="{6A4CAB12-7ABB-4DAB-A016-FD24D00785CD}" destId="{C8B85A56-0C73-406B-B311-7B7042B2FA46}" srcOrd="0" destOrd="0" presId="urn:microsoft.com/office/officeart/2008/layout/AlternatingPictureBlocks"/>
    <dgm:cxn modelId="{A1DEB0CE-DF0D-49AB-8D30-29995BE0EBE9}" type="presParOf" srcId="{6A4CAB12-7ABB-4DAB-A016-FD24D00785CD}" destId="{D52BC700-866C-4E37-BE6E-E4828510630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34E39A-2539-4011-9D30-F892769BB13E}" type="doc">
      <dgm:prSet loTypeId="urn:microsoft.com/office/officeart/2008/layout/PictureAccent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B37B81A-96CD-4D4B-A917-D3D840CCEB66}">
      <dgm:prSet phldrT="[Текст]" custT="1"/>
      <dgm:spPr>
        <a:solidFill>
          <a:schemeClr val="accent5">
            <a:lumMod val="40000"/>
            <a:lumOff val="60000"/>
            <a:alpha val="80000"/>
          </a:schemeClr>
        </a:solidFill>
      </dgm:spPr>
      <dgm:t>
        <a:bodyPr/>
        <a:lstStyle/>
        <a:p>
          <a:r>
            <a: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ВАЖНО</a:t>
          </a:r>
        </a:p>
      </dgm:t>
    </dgm:pt>
    <dgm:pt modelId="{F91846BA-D945-45A3-8AA0-99DA8D18FC7D}" type="parTrans" cxnId="{AC9D5F88-175A-4A1D-8045-2B5398992361}">
      <dgm:prSet/>
      <dgm:spPr/>
      <dgm:t>
        <a:bodyPr/>
        <a:lstStyle/>
        <a:p>
          <a:endParaRPr lang="ru-RU"/>
        </a:p>
      </dgm:t>
    </dgm:pt>
    <dgm:pt modelId="{3E8C882A-3E2B-4D01-A0BB-E929E2E65A61}" type="sibTrans" cxnId="{AC9D5F88-175A-4A1D-8045-2B5398992361}">
      <dgm:prSet/>
      <dgm:spPr/>
      <dgm:t>
        <a:bodyPr/>
        <a:lstStyle/>
        <a:p>
          <a:endParaRPr lang="ru-RU"/>
        </a:p>
      </dgm:t>
    </dgm:pt>
    <dgm:pt modelId="{4B15C0EF-C9E8-47AF-B18C-0F034A6AC82E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долг не должен превышать 50% объема собственных доходов бюджета муниципального округа (ст.107)</a:t>
          </a:r>
        </a:p>
      </dgm:t>
    </dgm:pt>
    <dgm:pt modelId="{62806940-3EA8-44C5-9C2B-C91F1157B8AB}" type="parTrans" cxnId="{A3BBD770-E1CC-444F-9DDE-4A0F4025B0BA}">
      <dgm:prSet/>
      <dgm:spPr/>
      <dgm:t>
        <a:bodyPr/>
        <a:lstStyle/>
        <a:p>
          <a:endParaRPr lang="ru-RU"/>
        </a:p>
      </dgm:t>
    </dgm:pt>
    <dgm:pt modelId="{B4A507FC-0C14-46AF-917C-79C1E4B1A2F3}" type="sibTrans" cxnId="{A3BBD770-E1CC-444F-9DDE-4A0F4025B0BA}">
      <dgm:prSet/>
      <dgm:spPr/>
      <dgm:t>
        <a:bodyPr/>
        <a:lstStyle/>
        <a:p>
          <a:endParaRPr lang="ru-RU"/>
        </a:p>
      </dgm:t>
    </dgm:pt>
    <dgm:pt modelId="{A0D79AE4-1851-46DE-A784-2D501012D013}">
      <dgm:prSet phldrT="[Текст]" custT="1"/>
      <dgm:spPr>
        <a:solidFill>
          <a:schemeClr val="accent5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на обслуживание долга не должны превышать 15% расходов бюджета муниципального округа за исключением субвенций (ст.111)</a:t>
          </a:r>
        </a:p>
      </dgm:t>
    </dgm:pt>
    <dgm:pt modelId="{D7A0C574-595C-4E91-8910-70D02AD4D23F}" type="parTrans" cxnId="{D9F31BDD-04A8-4DB2-95BC-3EC76D7010C0}">
      <dgm:prSet/>
      <dgm:spPr/>
      <dgm:t>
        <a:bodyPr/>
        <a:lstStyle/>
        <a:p>
          <a:endParaRPr lang="ru-RU"/>
        </a:p>
      </dgm:t>
    </dgm:pt>
    <dgm:pt modelId="{07EA94B3-A7F8-4033-8955-9D71091C376E}" type="sibTrans" cxnId="{D9F31BDD-04A8-4DB2-95BC-3EC76D7010C0}">
      <dgm:prSet/>
      <dgm:spPr/>
      <dgm:t>
        <a:bodyPr/>
        <a:lstStyle/>
        <a:p>
          <a:endParaRPr lang="ru-RU"/>
        </a:p>
      </dgm:t>
    </dgm:pt>
    <dgm:pt modelId="{2D5AEE42-249E-4F75-B6AD-1FD7A29BF539}" type="pres">
      <dgm:prSet presAssocID="{3634E39A-2539-4011-9D30-F892769BB13E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A76DBAC-A6D3-4743-88E7-5A6BE9F03E3D}" type="pres">
      <dgm:prSet presAssocID="{3B37B81A-96CD-4D4B-A917-D3D840CCEB66}" presName="root" presStyleCnt="0">
        <dgm:presLayoutVars>
          <dgm:chMax/>
          <dgm:chPref val="4"/>
        </dgm:presLayoutVars>
      </dgm:prSet>
      <dgm:spPr/>
    </dgm:pt>
    <dgm:pt modelId="{EAC5E8A3-77B4-470E-BF43-9B8415D60805}" type="pres">
      <dgm:prSet presAssocID="{3B37B81A-96CD-4D4B-A917-D3D840CCEB66}" presName="rootComposite" presStyleCnt="0">
        <dgm:presLayoutVars/>
      </dgm:prSet>
      <dgm:spPr/>
    </dgm:pt>
    <dgm:pt modelId="{AB77940E-4A24-423A-BB4D-B3C79DDEDB0F}" type="pres">
      <dgm:prSet presAssocID="{3B37B81A-96CD-4D4B-A917-D3D840CCEB66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666ABA0-46F2-4935-B510-0533E9D29D66}" type="pres">
      <dgm:prSet presAssocID="{3B37B81A-96CD-4D4B-A917-D3D840CCEB66}" presName="childShape" presStyleCnt="0">
        <dgm:presLayoutVars>
          <dgm:chMax val="0"/>
          <dgm:chPref val="0"/>
        </dgm:presLayoutVars>
      </dgm:prSet>
      <dgm:spPr/>
    </dgm:pt>
    <dgm:pt modelId="{807DC620-78BD-441E-80CC-777FD26668EA}" type="pres">
      <dgm:prSet presAssocID="{4B15C0EF-C9E8-47AF-B18C-0F034A6AC82E}" presName="childComposite" presStyleCnt="0">
        <dgm:presLayoutVars>
          <dgm:chMax val="0"/>
          <dgm:chPref val="0"/>
        </dgm:presLayoutVars>
      </dgm:prSet>
      <dgm:spPr/>
    </dgm:pt>
    <dgm:pt modelId="{88D65630-CE7B-4F5D-99A8-0514A2095165}" type="pres">
      <dgm:prSet presAssocID="{4B15C0EF-C9E8-47AF-B18C-0F034A6AC82E}" presName="Image" presStyleLbl="node1" presStyleIdx="0" presStyleCnt="2"/>
      <dgm:spPr>
        <a:blipFill rotWithShape="1">
          <a:blip xmlns:r="http://schemas.openxmlformats.org/officeDocument/2006/relationships" r:embed="rId1"/>
          <a:srcRect/>
          <a:stretch>
            <a:fillRect t="-24000" b="-24000"/>
          </a:stretch>
        </a:blipFill>
      </dgm:spPr>
    </dgm:pt>
    <dgm:pt modelId="{B801BE1F-C335-466D-8C17-140D3C604FAA}" type="pres">
      <dgm:prSet presAssocID="{4B15C0EF-C9E8-47AF-B18C-0F034A6AC82E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98167-CCB5-4AA2-8397-0B6FD4F9BE7A}" type="pres">
      <dgm:prSet presAssocID="{A0D79AE4-1851-46DE-A784-2D501012D013}" presName="childComposite" presStyleCnt="0">
        <dgm:presLayoutVars>
          <dgm:chMax val="0"/>
          <dgm:chPref val="0"/>
        </dgm:presLayoutVars>
      </dgm:prSet>
      <dgm:spPr/>
    </dgm:pt>
    <dgm:pt modelId="{85FAA7A4-B8BE-44E3-B9D3-88FE4EC7B881}" type="pres">
      <dgm:prSet presAssocID="{A0D79AE4-1851-46DE-A784-2D501012D013}" presName="Image" presStyleLbl="node1" presStyleIdx="1" presStyleCnt="2"/>
      <dgm:spPr>
        <a:blipFill rotWithShape="1">
          <a:blip xmlns:r="http://schemas.openxmlformats.org/officeDocument/2006/relationships" r:embed="rId1"/>
          <a:srcRect/>
          <a:stretch>
            <a:fillRect t="-24000" b="-24000"/>
          </a:stretch>
        </a:blipFill>
      </dgm:spPr>
    </dgm:pt>
    <dgm:pt modelId="{FED76F88-1C18-478E-89B9-4F0342BC4719}" type="pres">
      <dgm:prSet presAssocID="{A0D79AE4-1851-46DE-A784-2D501012D013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B7561B-528D-436A-92B3-16FE33E61EDE}" type="presOf" srcId="{3B37B81A-96CD-4D4B-A917-D3D840CCEB66}" destId="{AB77940E-4A24-423A-BB4D-B3C79DDEDB0F}" srcOrd="0" destOrd="0" presId="urn:microsoft.com/office/officeart/2008/layout/PictureAccentList"/>
    <dgm:cxn modelId="{A3BBD770-E1CC-444F-9DDE-4A0F4025B0BA}" srcId="{3B37B81A-96CD-4D4B-A917-D3D840CCEB66}" destId="{4B15C0EF-C9E8-47AF-B18C-0F034A6AC82E}" srcOrd="0" destOrd="0" parTransId="{62806940-3EA8-44C5-9C2B-C91F1157B8AB}" sibTransId="{B4A507FC-0C14-46AF-917C-79C1E4B1A2F3}"/>
    <dgm:cxn modelId="{AC9D5F88-175A-4A1D-8045-2B5398992361}" srcId="{3634E39A-2539-4011-9D30-F892769BB13E}" destId="{3B37B81A-96CD-4D4B-A917-D3D840CCEB66}" srcOrd="0" destOrd="0" parTransId="{F91846BA-D945-45A3-8AA0-99DA8D18FC7D}" sibTransId="{3E8C882A-3E2B-4D01-A0BB-E929E2E65A61}"/>
    <dgm:cxn modelId="{31B25B55-66A9-4B72-8A72-2F4FB4A39248}" type="presOf" srcId="{3634E39A-2539-4011-9D30-F892769BB13E}" destId="{2D5AEE42-249E-4F75-B6AD-1FD7A29BF539}" srcOrd="0" destOrd="0" presId="urn:microsoft.com/office/officeart/2008/layout/PictureAccentList"/>
    <dgm:cxn modelId="{3E2732EC-AD0A-4F6F-8C43-007E244BECDB}" type="presOf" srcId="{4B15C0EF-C9E8-47AF-B18C-0F034A6AC82E}" destId="{B801BE1F-C335-466D-8C17-140D3C604FAA}" srcOrd="0" destOrd="0" presId="urn:microsoft.com/office/officeart/2008/layout/PictureAccentList"/>
    <dgm:cxn modelId="{A3B442C3-82BD-4C80-9DC4-1E7901624273}" type="presOf" srcId="{A0D79AE4-1851-46DE-A784-2D501012D013}" destId="{FED76F88-1C18-478E-89B9-4F0342BC4719}" srcOrd="0" destOrd="0" presId="urn:microsoft.com/office/officeart/2008/layout/PictureAccentList"/>
    <dgm:cxn modelId="{D9F31BDD-04A8-4DB2-95BC-3EC76D7010C0}" srcId="{3B37B81A-96CD-4D4B-A917-D3D840CCEB66}" destId="{A0D79AE4-1851-46DE-A784-2D501012D013}" srcOrd="1" destOrd="0" parTransId="{D7A0C574-595C-4E91-8910-70D02AD4D23F}" sibTransId="{07EA94B3-A7F8-4033-8955-9D71091C376E}"/>
    <dgm:cxn modelId="{170876E4-20DB-42EB-A8F4-80D8559EC9C6}" type="presParOf" srcId="{2D5AEE42-249E-4F75-B6AD-1FD7A29BF539}" destId="{2A76DBAC-A6D3-4743-88E7-5A6BE9F03E3D}" srcOrd="0" destOrd="0" presId="urn:microsoft.com/office/officeart/2008/layout/PictureAccentList"/>
    <dgm:cxn modelId="{075DE533-B449-4D9D-B568-11FB88ED2271}" type="presParOf" srcId="{2A76DBAC-A6D3-4743-88E7-5A6BE9F03E3D}" destId="{EAC5E8A3-77B4-470E-BF43-9B8415D60805}" srcOrd="0" destOrd="0" presId="urn:microsoft.com/office/officeart/2008/layout/PictureAccentList"/>
    <dgm:cxn modelId="{E2883704-03D4-4B3B-B412-47271F874139}" type="presParOf" srcId="{EAC5E8A3-77B4-470E-BF43-9B8415D60805}" destId="{AB77940E-4A24-423A-BB4D-B3C79DDEDB0F}" srcOrd="0" destOrd="0" presId="urn:microsoft.com/office/officeart/2008/layout/PictureAccentList"/>
    <dgm:cxn modelId="{D55F6C47-5496-47D7-BB9C-FF96A4D31C24}" type="presParOf" srcId="{2A76DBAC-A6D3-4743-88E7-5A6BE9F03E3D}" destId="{4666ABA0-46F2-4935-B510-0533E9D29D66}" srcOrd="1" destOrd="0" presId="urn:microsoft.com/office/officeart/2008/layout/PictureAccentList"/>
    <dgm:cxn modelId="{D3B82162-8FBF-470C-ACD3-0C682F3D8673}" type="presParOf" srcId="{4666ABA0-46F2-4935-B510-0533E9D29D66}" destId="{807DC620-78BD-441E-80CC-777FD26668EA}" srcOrd="0" destOrd="0" presId="urn:microsoft.com/office/officeart/2008/layout/PictureAccentList"/>
    <dgm:cxn modelId="{AD0353DE-3A74-4583-BD6E-2777107E3B9D}" type="presParOf" srcId="{807DC620-78BD-441E-80CC-777FD26668EA}" destId="{88D65630-CE7B-4F5D-99A8-0514A2095165}" srcOrd="0" destOrd="0" presId="urn:microsoft.com/office/officeart/2008/layout/PictureAccentList"/>
    <dgm:cxn modelId="{6FE33AAB-4F65-44C9-83E9-E77081478771}" type="presParOf" srcId="{807DC620-78BD-441E-80CC-777FD26668EA}" destId="{B801BE1F-C335-466D-8C17-140D3C604FAA}" srcOrd="1" destOrd="0" presId="urn:microsoft.com/office/officeart/2008/layout/PictureAccentList"/>
    <dgm:cxn modelId="{5FDE0B3B-B3C8-428A-98F9-0E33CDB3FCA7}" type="presParOf" srcId="{4666ABA0-46F2-4935-B510-0533E9D29D66}" destId="{F0E98167-CCB5-4AA2-8397-0B6FD4F9BE7A}" srcOrd="1" destOrd="0" presId="urn:microsoft.com/office/officeart/2008/layout/PictureAccentList"/>
    <dgm:cxn modelId="{E4143C7B-CE77-4403-A01E-6F71ADB06E91}" type="presParOf" srcId="{F0E98167-CCB5-4AA2-8397-0B6FD4F9BE7A}" destId="{85FAA7A4-B8BE-44E3-B9D3-88FE4EC7B881}" srcOrd="0" destOrd="0" presId="urn:microsoft.com/office/officeart/2008/layout/PictureAccentList"/>
    <dgm:cxn modelId="{0E10F254-E17A-41D6-828C-A1B695307B24}" type="presParOf" srcId="{F0E98167-CCB5-4AA2-8397-0B6FD4F9BE7A}" destId="{FED76F88-1C18-478E-89B9-4F0342BC471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968A4EE-4516-44B4-8DDF-66574846077C}" type="doc">
      <dgm:prSet loTypeId="urn:microsoft.com/office/officeart/2005/8/layout/pList2#2" loCatId="list" qsTypeId="urn:microsoft.com/office/officeart/2005/8/quickstyle/3d2" qsCatId="3D" csTypeId="urn:microsoft.com/office/officeart/2005/8/colors/accent1_2" csCatId="accent1" phldr="1"/>
      <dgm:spPr/>
    </dgm:pt>
    <dgm:pt modelId="{2F121A80-4DD4-4A25-8913-E8608D494BC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Акциз на автомобильный бензин</a:t>
          </a:r>
        </a:p>
      </dgm:t>
    </dgm:pt>
    <dgm:pt modelId="{DFA1A109-579B-4B17-927F-044D5B1CA6EB}" type="parTrans" cxnId="{D7F54821-552E-418F-9BE2-86F5C889A3D9}">
      <dgm:prSet/>
      <dgm:spPr/>
      <dgm:t>
        <a:bodyPr/>
        <a:lstStyle/>
        <a:p>
          <a:endParaRPr lang="ru-RU"/>
        </a:p>
      </dgm:t>
    </dgm:pt>
    <dgm:pt modelId="{07ED8BB4-A5E4-468F-B19A-0F6B8A5A6C17}" type="sibTrans" cxnId="{D7F54821-552E-418F-9BE2-86F5C889A3D9}">
      <dgm:prSet/>
      <dgm:spPr/>
      <dgm:t>
        <a:bodyPr/>
        <a:lstStyle/>
        <a:p>
          <a:endParaRPr lang="ru-RU"/>
        </a:p>
      </dgm:t>
    </dgm:pt>
    <dgm:pt modelId="{46B6277D-EE61-4214-9126-5C83A3408877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Акцизы на дизельное топливо</a:t>
          </a:r>
        </a:p>
      </dgm:t>
    </dgm:pt>
    <dgm:pt modelId="{C727A548-E543-4DF4-B631-66AF08F925C9}" type="parTrans" cxnId="{C37F2EF8-AEBD-44AC-A7E8-16F8A7F081CD}">
      <dgm:prSet/>
      <dgm:spPr/>
      <dgm:t>
        <a:bodyPr/>
        <a:lstStyle/>
        <a:p>
          <a:endParaRPr lang="ru-RU"/>
        </a:p>
      </dgm:t>
    </dgm:pt>
    <dgm:pt modelId="{F675A1AC-A467-4855-BEB2-95AECADE904C}" type="sibTrans" cxnId="{C37F2EF8-AEBD-44AC-A7E8-16F8A7F081CD}">
      <dgm:prSet/>
      <dgm:spPr/>
      <dgm:t>
        <a:bodyPr/>
        <a:lstStyle/>
        <a:p>
          <a:endParaRPr lang="ru-RU"/>
        </a:p>
      </dgm:t>
    </dgm:pt>
    <dgm:pt modelId="{8CD02634-E195-4D8C-B5B4-ACC26C8A4EA4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 sz="100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Акцизы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моторные масла</a:t>
          </a:r>
        </a:p>
      </dgm:t>
    </dgm:pt>
    <dgm:pt modelId="{485990E7-52FD-4F15-BE39-39479DF419C9}" type="parTrans" cxnId="{FF9854ED-B519-4D81-81E5-979377F68ECF}">
      <dgm:prSet/>
      <dgm:spPr/>
      <dgm:t>
        <a:bodyPr/>
        <a:lstStyle/>
        <a:p>
          <a:endParaRPr lang="ru-RU"/>
        </a:p>
      </dgm:t>
    </dgm:pt>
    <dgm:pt modelId="{3E5FB344-7016-4D7F-81E6-8CD5912C0C98}" type="sibTrans" cxnId="{FF9854ED-B519-4D81-81E5-979377F68ECF}">
      <dgm:prSet/>
      <dgm:spPr/>
      <dgm:t>
        <a:bodyPr/>
        <a:lstStyle/>
        <a:p>
          <a:endParaRPr lang="ru-RU"/>
        </a:p>
      </dgm:t>
    </dgm:pt>
    <dgm:pt modelId="{B8E21BBF-3D12-4AF3-9DD2-4DBFCDE7210C}" type="pres">
      <dgm:prSet presAssocID="{C968A4EE-4516-44B4-8DDF-66574846077C}" presName="Name0" presStyleCnt="0">
        <dgm:presLayoutVars>
          <dgm:dir/>
          <dgm:resizeHandles val="exact"/>
        </dgm:presLayoutVars>
      </dgm:prSet>
      <dgm:spPr/>
    </dgm:pt>
    <dgm:pt modelId="{3C93C4FD-BC26-4AAB-B364-F0719B28559D}" type="pres">
      <dgm:prSet presAssocID="{C968A4EE-4516-44B4-8DDF-66574846077C}" presName="bkgdShp" presStyleLbl="alignAccFollowNode1" presStyleIdx="0" presStyleCnt="1"/>
      <dgm:spPr>
        <a:solidFill>
          <a:schemeClr val="accent1">
            <a:lumMod val="20000"/>
            <a:lumOff val="80000"/>
            <a:alpha val="90000"/>
          </a:schemeClr>
        </a:solidFill>
      </dgm:spPr>
    </dgm:pt>
    <dgm:pt modelId="{B07B70CA-9D7C-4D09-841C-0F7CEECB12A2}" type="pres">
      <dgm:prSet presAssocID="{C968A4EE-4516-44B4-8DDF-66574846077C}" presName="linComp" presStyleCnt="0"/>
      <dgm:spPr/>
    </dgm:pt>
    <dgm:pt modelId="{6271414E-15C7-4AD6-A496-2B6A7EB8BA5E}" type="pres">
      <dgm:prSet presAssocID="{2F121A80-4DD4-4A25-8913-E8608D494BC2}" presName="compNode" presStyleCnt="0"/>
      <dgm:spPr/>
    </dgm:pt>
    <dgm:pt modelId="{ABCB4637-A039-4DFA-8E92-DD57E1FE6C06}" type="pres">
      <dgm:prSet presAssocID="{2F121A80-4DD4-4A25-8913-E8608D494BC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21753C-9DE9-4D49-94D7-B6966B9AFDB6}" type="pres">
      <dgm:prSet presAssocID="{2F121A80-4DD4-4A25-8913-E8608D494BC2}" presName="invisiNode" presStyleLbl="node1" presStyleIdx="0" presStyleCnt="3"/>
      <dgm:spPr/>
    </dgm:pt>
    <dgm:pt modelId="{14F859DC-5C3F-44E1-9DB3-6398739569FE}" type="pres">
      <dgm:prSet presAssocID="{2F121A80-4DD4-4A25-8913-E8608D494BC2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</dgm:spPr>
    </dgm:pt>
    <dgm:pt modelId="{8E877942-9B23-4D06-B427-86B44A1B68C6}" type="pres">
      <dgm:prSet presAssocID="{07ED8BB4-A5E4-468F-B19A-0F6B8A5A6C1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0B43C5C-EB58-489C-96BF-4B3CFF5AE055}" type="pres">
      <dgm:prSet presAssocID="{46B6277D-EE61-4214-9126-5C83A3408877}" presName="compNode" presStyleCnt="0"/>
      <dgm:spPr/>
    </dgm:pt>
    <dgm:pt modelId="{F68F39E2-F6DE-4C87-8D63-22E088DCA430}" type="pres">
      <dgm:prSet presAssocID="{46B6277D-EE61-4214-9126-5C83A340887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BB2350-EFF5-418D-BAFD-5D0011F2B512}" type="pres">
      <dgm:prSet presAssocID="{46B6277D-EE61-4214-9126-5C83A3408877}" presName="invisiNode" presStyleLbl="node1" presStyleIdx="1" presStyleCnt="3"/>
      <dgm:spPr/>
    </dgm:pt>
    <dgm:pt modelId="{AEE3ED66-1697-4AF2-8C1C-D2ACD48AB4A4}" type="pres">
      <dgm:prSet presAssocID="{46B6277D-EE61-4214-9126-5C83A3408877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17F45952-5FAF-46EF-B85F-793A8DF23DCA}" type="pres">
      <dgm:prSet presAssocID="{F675A1AC-A467-4855-BEB2-95AECADE904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66A5F16-B7AC-450D-AFBB-0474408C8763}" type="pres">
      <dgm:prSet presAssocID="{8CD02634-E195-4D8C-B5B4-ACC26C8A4EA4}" presName="compNode" presStyleCnt="0"/>
      <dgm:spPr/>
    </dgm:pt>
    <dgm:pt modelId="{3EAE581E-A2F4-4716-A4C9-0C5C86C302DA}" type="pres">
      <dgm:prSet presAssocID="{8CD02634-E195-4D8C-B5B4-ACC26C8A4EA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8CEA44-6F37-4F65-9987-EF81093B454C}" type="pres">
      <dgm:prSet presAssocID="{8CD02634-E195-4D8C-B5B4-ACC26C8A4EA4}" presName="invisiNode" presStyleLbl="node1" presStyleIdx="2" presStyleCnt="3"/>
      <dgm:spPr/>
    </dgm:pt>
    <dgm:pt modelId="{A0FED14C-E728-4DB4-8812-2F5ADA3147BF}" type="pres">
      <dgm:prSet presAssocID="{8CD02634-E195-4D8C-B5B4-ACC26C8A4EA4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</dgm:ptLst>
  <dgm:cxnLst>
    <dgm:cxn modelId="{D7F54821-552E-418F-9BE2-86F5C889A3D9}" srcId="{C968A4EE-4516-44B4-8DDF-66574846077C}" destId="{2F121A80-4DD4-4A25-8913-E8608D494BC2}" srcOrd="0" destOrd="0" parTransId="{DFA1A109-579B-4B17-927F-044D5B1CA6EB}" sibTransId="{07ED8BB4-A5E4-468F-B19A-0F6B8A5A6C17}"/>
    <dgm:cxn modelId="{FF9854ED-B519-4D81-81E5-979377F68ECF}" srcId="{C968A4EE-4516-44B4-8DDF-66574846077C}" destId="{8CD02634-E195-4D8C-B5B4-ACC26C8A4EA4}" srcOrd="2" destOrd="0" parTransId="{485990E7-52FD-4F15-BE39-39479DF419C9}" sibTransId="{3E5FB344-7016-4D7F-81E6-8CD5912C0C98}"/>
    <dgm:cxn modelId="{398B7581-A6A6-4316-870C-3C02CF61AF46}" type="presOf" srcId="{8CD02634-E195-4D8C-B5B4-ACC26C8A4EA4}" destId="{3EAE581E-A2F4-4716-A4C9-0C5C86C302DA}" srcOrd="0" destOrd="0" presId="urn:microsoft.com/office/officeart/2005/8/layout/pList2#2"/>
    <dgm:cxn modelId="{8A272C34-7BAD-4C4F-A984-A5FCB8F422DA}" type="presOf" srcId="{2F121A80-4DD4-4A25-8913-E8608D494BC2}" destId="{ABCB4637-A039-4DFA-8E92-DD57E1FE6C06}" srcOrd="0" destOrd="0" presId="urn:microsoft.com/office/officeart/2005/8/layout/pList2#2"/>
    <dgm:cxn modelId="{5F8C8B2B-ED30-4FCC-95C1-D7FBC070725D}" type="presOf" srcId="{46B6277D-EE61-4214-9126-5C83A3408877}" destId="{F68F39E2-F6DE-4C87-8D63-22E088DCA430}" srcOrd="0" destOrd="0" presId="urn:microsoft.com/office/officeart/2005/8/layout/pList2#2"/>
    <dgm:cxn modelId="{C37F2EF8-AEBD-44AC-A7E8-16F8A7F081CD}" srcId="{C968A4EE-4516-44B4-8DDF-66574846077C}" destId="{46B6277D-EE61-4214-9126-5C83A3408877}" srcOrd="1" destOrd="0" parTransId="{C727A548-E543-4DF4-B631-66AF08F925C9}" sibTransId="{F675A1AC-A467-4855-BEB2-95AECADE904C}"/>
    <dgm:cxn modelId="{871A424B-5033-440E-8DB5-D8EF61DCF556}" type="presOf" srcId="{07ED8BB4-A5E4-468F-B19A-0F6B8A5A6C17}" destId="{8E877942-9B23-4D06-B427-86B44A1B68C6}" srcOrd="0" destOrd="0" presId="urn:microsoft.com/office/officeart/2005/8/layout/pList2#2"/>
    <dgm:cxn modelId="{AB41CE3D-1493-4A50-86A7-1CA29BD12110}" type="presOf" srcId="{C968A4EE-4516-44B4-8DDF-66574846077C}" destId="{B8E21BBF-3D12-4AF3-9DD2-4DBFCDE7210C}" srcOrd="0" destOrd="0" presId="urn:microsoft.com/office/officeart/2005/8/layout/pList2#2"/>
    <dgm:cxn modelId="{B9A393E2-8E4B-44A3-B09C-845D1F6AA964}" type="presOf" srcId="{F675A1AC-A467-4855-BEB2-95AECADE904C}" destId="{17F45952-5FAF-46EF-B85F-793A8DF23DCA}" srcOrd="0" destOrd="0" presId="urn:microsoft.com/office/officeart/2005/8/layout/pList2#2"/>
    <dgm:cxn modelId="{AB4F8986-7DB1-4C14-8BDF-9B406AFC6620}" type="presParOf" srcId="{B8E21BBF-3D12-4AF3-9DD2-4DBFCDE7210C}" destId="{3C93C4FD-BC26-4AAB-B364-F0719B28559D}" srcOrd="0" destOrd="0" presId="urn:microsoft.com/office/officeart/2005/8/layout/pList2#2"/>
    <dgm:cxn modelId="{BB4352DF-B987-4264-A31D-4F09A3EC9BD3}" type="presParOf" srcId="{B8E21BBF-3D12-4AF3-9DD2-4DBFCDE7210C}" destId="{B07B70CA-9D7C-4D09-841C-0F7CEECB12A2}" srcOrd="1" destOrd="0" presId="urn:microsoft.com/office/officeart/2005/8/layout/pList2#2"/>
    <dgm:cxn modelId="{CF826C18-F2CA-4D58-A577-0AADD3ED6BB3}" type="presParOf" srcId="{B07B70CA-9D7C-4D09-841C-0F7CEECB12A2}" destId="{6271414E-15C7-4AD6-A496-2B6A7EB8BA5E}" srcOrd="0" destOrd="0" presId="urn:microsoft.com/office/officeart/2005/8/layout/pList2#2"/>
    <dgm:cxn modelId="{1AD08ACC-91BD-4E27-8F6D-9A7B6D484740}" type="presParOf" srcId="{6271414E-15C7-4AD6-A496-2B6A7EB8BA5E}" destId="{ABCB4637-A039-4DFA-8E92-DD57E1FE6C06}" srcOrd="0" destOrd="0" presId="urn:microsoft.com/office/officeart/2005/8/layout/pList2#2"/>
    <dgm:cxn modelId="{60C12C60-F7E3-4574-B829-5C88A64038BA}" type="presParOf" srcId="{6271414E-15C7-4AD6-A496-2B6A7EB8BA5E}" destId="{8821753C-9DE9-4D49-94D7-B6966B9AFDB6}" srcOrd="1" destOrd="0" presId="urn:microsoft.com/office/officeart/2005/8/layout/pList2#2"/>
    <dgm:cxn modelId="{8A109427-97D5-462A-B782-01B034AEDA32}" type="presParOf" srcId="{6271414E-15C7-4AD6-A496-2B6A7EB8BA5E}" destId="{14F859DC-5C3F-44E1-9DB3-6398739569FE}" srcOrd="2" destOrd="0" presId="urn:microsoft.com/office/officeart/2005/8/layout/pList2#2"/>
    <dgm:cxn modelId="{B17D1D1F-6598-4C2A-9202-D08EBE861527}" type="presParOf" srcId="{B07B70CA-9D7C-4D09-841C-0F7CEECB12A2}" destId="{8E877942-9B23-4D06-B427-86B44A1B68C6}" srcOrd="1" destOrd="0" presId="urn:microsoft.com/office/officeart/2005/8/layout/pList2#2"/>
    <dgm:cxn modelId="{9F83EAA4-56A2-4B56-BAB4-E66B1B53901B}" type="presParOf" srcId="{B07B70CA-9D7C-4D09-841C-0F7CEECB12A2}" destId="{20B43C5C-EB58-489C-96BF-4B3CFF5AE055}" srcOrd="2" destOrd="0" presId="urn:microsoft.com/office/officeart/2005/8/layout/pList2#2"/>
    <dgm:cxn modelId="{56264611-1A0D-433E-B9E2-C05FB9CB535B}" type="presParOf" srcId="{20B43C5C-EB58-489C-96BF-4B3CFF5AE055}" destId="{F68F39E2-F6DE-4C87-8D63-22E088DCA430}" srcOrd="0" destOrd="0" presId="urn:microsoft.com/office/officeart/2005/8/layout/pList2#2"/>
    <dgm:cxn modelId="{7A400F51-CEE5-4456-9497-365C4015A475}" type="presParOf" srcId="{20B43C5C-EB58-489C-96BF-4B3CFF5AE055}" destId="{0EBB2350-EFF5-418D-BAFD-5D0011F2B512}" srcOrd="1" destOrd="0" presId="urn:microsoft.com/office/officeart/2005/8/layout/pList2#2"/>
    <dgm:cxn modelId="{F6B2CBE6-A277-4901-836D-B638E8ED0A89}" type="presParOf" srcId="{20B43C5C-EB58-489C-96BF-4B3CFF5AE055}" destId="{AEE3ED66-1697-4AF2-8C1C-D2ACD48AB4A4}" srcOrd="2" destOrd="0" presId="urn:microsoft.com/office/officeart/2005/8/layout/pList2#2"/>
    <dgm:cxn modelId="{92C15E9A-CDAE-47E0-A142-1ADEDE3869C6}" type="presParOf" srcId="{B07B70CA-9D7C-4D09-841C-0F7CEECB12A2}" destId="{17F45952-5FAF-46EF-B85F-793A8DF23DCA}" srcOrd="3" destOrd="0" presId="urn:microsoft.com/office/officeart/2005/8/layout/pList2#2"/>
    <dgm:cxn modelId="{D0F18BF5-4E69-4AFC-B0DC-9DD2E8DA7A24}" type="presParOf" srcId="{B07B70CA-9D7C-4D09-841C-0F7CEECB12A2}" destId="{866A5F16-B7AC-450D-AFBB-0474408C8763}" srcOrd="4" destOrd="0" presId="urn:microsoft.com/office/officeart/2005/8/layout/pList2#2"/>
    <dgm:cxn modelId="{F8AE13F6-51FB-4C23-9B59-E31FCD5A586D}" type="presParOf" srcId="{866A5F16-B7AC-450D-AFBB-0474408C8763}" destId="{3EAE581E-A2F4-4716-A4C9-0C5C86C302DA}" srcOrd="0" destOrd="0" presId="urn:microsoft.com/office/officeart/2005/8/layout/pList2#2"/>
    <dgm:cxn modelId="{2C9DAFE2-9B18-463A-9038-BAA33BBC3C97}" type="presParOf" srcId="{866A5F16-B7AC-450D-AFBB-0474408C8763}" destId="{5A8CEA44-6F37-4F65-9987-EF81093B454C}" srcOrd="1" destOrd="0" presId="urn:microsoft.com/office/officeart/2005/8/layout/pList2#2"/>
    <dgm:cxn modelId="{FB9329EE-F62D-42FD-ACC0-21A1C10C9CAC}" type="presParOf" srcId="{866A5F16-B7AC-450D-AFBB-0474408C8763}" destId="{A0FED14C-E728-4DB4-8812-2F5ADA3147BF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D0CD33-2C30-439C-A101-0B0000CAEFA5}" type="doc">
      <dgm:prSet loTypeId="urn:microsoft.com/office/officeart/2005/8/layout/default#3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10BEF82B-EC5A-4E6E-87D0-2417025B5C5B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квартиры, части жилого дома кадастровая стоимость уменьшается на величину кадастровой стоимости 20кв.м. общей площади</a:t>
          </a:r>
        </a:p>
      </dgm:t>
    </dgm:pt>
    <dgm:pt modelId="{75EE52EB-1CD8-4752-95FB-A8B70215B4F8}" type="parTrans" cxnId="{41BD6742-27D8-4DD0-948C-6B9FB0A176FA}">
      <dgm:prSet/>
      <dgm:spPr/>
      <dgm:t>
        <a:bodyPr/>
        <a:lstStyle/>
        <a:p>
          <a:endParaRPr lang="ru-RU"/>
        </a:p>
      </dgm:t>
    </dgm:pt>
    <dgm:pt modelId="{73B4028A-E9E0-4C59-BC0A-8B79BB4AC1C9}" type="sibTrans" cxnId="{41BD6742-27D8-4DD0-948C-6B9FB0A176FA}">
      <dgm:prSet/>
      <dgm:spPr/>
      <dgm:t>
        <a:bodyPr/>
        <a:lstStyle/>
        <a:p>
          <a:endParaRPr lang="ru-RU"/>
        </a:p>
      </dgm:t>
    </dgm:pt>
    <dgm:pt modelId="{8A074795-2948-43AB-BC8E-AD23E4802DE0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комнаты, части квартиры кадастровая стоимость уменьшается на величину кадастровой стоимости 10 кв.м. общей площади</a:t>
          </a:r>
        </a:p>
      </dgm:t>
    </dgm:pt>
    <dgm:pt modelId="{F6EB05A6-6933-4CB1-BEEB-52CC8A5EAB85}" type="parTrans" cxnId="{84BD4CF0-1609-4CA4-94BE-9CC1776CD60E}">
      <dgm:prSet/>
      <dgm:spPr/>
      <dgm:t>
        <a:bodyPr/>
        <a:lstStyle/>
        <a:p>
          <a:endParaRPr lang="ru-RU"/>
        </a:p>
      </dgm:t>
    </dgm:pt>
    <dgm:pt modelId="{0C8AB305-B90D-4F60-961E-762FD52E8772}" type="sibTrans" cxnId="{84BD4CF0-1609-4CA4-94BE-9CC1776CD60E}">
      <dgm:prSet/>
      <dgm:spPr/>
      <dgm:t>
        <a:bodyPr/>
        <a:lstStyle/>
        <a:p>
          <a:endParaRPr lang="ru-RU"/>
        </a:p>
      </dgm:t>
    </dgm:pt>
    <dgm:pt modelId="{9C576871-A82F-446A-BBE4-E83A47C6A90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жилого дома кадастровая стоимость уменьшается на величину кадастровой стоимости 50 кв.м. общей площади </a:t>
          </a:r>
        </a:p>
      </dgm:t>
    </dgm:pt>
    <dgm:pt modelId="{DD1C5D7E-BDEE-48C7-9336-DBC241D2F58A}" type="parTrans" cxnId="{06B1F43E-7986-4306-88E0-C13BED265E70}">
      <dgm:prSet/>
      <dgm:spPr/>
      <dgm:t>
        <a:bodyPr/>
        <a:lstStyle/>
        <a:p>
          <a:endParaRPr lang="ru-RU"/>
        </a:p>
      </dgm:t>
    </dgm:pt>
    <dgm:pt modelId="{6891B276-B953-4795-A6AB-F993084FF99D}" type="sibTrans" cxnId="{06B1F43E-7986-4306-88E0-C13BED265E70}">
      <dgm:prSet/>
      <dgm:spPr/>
      <dgm:t>
        <a:bodyPr/>
        <a:lstStyle/>
        <a:p>
          <a:endParaRPr lang="ru-RU"/>
        </a:p>
      </dgm:t>
    </dgm:pt>
    <dgm:pt modelId="{DB8599AE-2F70-4341-BC55-9CE68B6103BB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единого недвижимого комплекса, в состав которого входит хотя бы один жилой дом кадастровая стоимость уменьшается на один миллион руб.</a:t>
          </a:r>
        </a:p>
      </dgm:t>
    </dgm:pt>
    <dgm:pt modelId="{E1157BA8-9ADF-4F18-AC33-150C9F69FD27}" type="parTrans" cxnId="{6BDDE952-8B6E-476D-AD22-E5B3278B8579}">
      <dgm:prSet/>
      <dgm:spPr/>
      <dgm:t>
        <a:bodyPr/>
        <a:lstStyle/>
        <a:p>
          <a:endParaRPr lang="ru-RU"/>
        </a:p>
      </dgm:t>
    </dgm:pt>
    <dgm:pt modelId="{B8A1599B-AA83-4B5C-8285-CA658CF3AC2B}" type="sibTrans" cxnId="{6BDDE952-8B6E-476D-AD22-E5B3278B8579}">
      <dgm:prSet/>
      <dgm:spPr/>
      <dgm:t>
        <a:bodyPr/>
        <a:lstStyle/>
        <a:p>
          <a:endParaRPr lang="ru-RU"/>
        </a:p>
      </dgm:t>
    </dgm:pt>
    <dgm:pt modelId="{6B2F2B0F-8549-41EC-BE9C-1D06AE64ABDE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объектов налогообложения, находящихся в собственности физических лиц, имеющих трех и более несовершеннолетних детей, налоговая база уменьшается на величину кадастровой стоимости 5 кв.м. общей площади квартиры, площади части квартиры, комнаты и 7 кв.м. общей площади жилого дома, части жилого дома в расчете на каждого несовершеннолетнего ребенка.</a:t>
          </a:r>
        </a:p>
      </dgm:t>
    </dgm:pt>
    <dgm:pt modelId="{4FB439A8-D1C7-447C-9C9C-600E609267B5}" type="parTrans" cxnId="{DFD70DDA-F662-493B-9639-5922876D17BF}">
      <dgm:prSet/>
      <dgm:spPr/>
      <dgm:t>
        <a:bodyPr/>
        <a:lstStyle/>
        <a:p>
          <a:endParaRPr lang="ru-RU"/>
        </a:p>
      </dgm:t>
    </dgm:pt>
    <dgm:pt modelId="{DC45DE1F-1018-4784-86DD-A0A5165CFDAA}" type="sibTrans" cxnId="{DFD70DDA-F662-493B-9639-5922876D17BF}">
      <dgm:prSet/>
      <dgm:spPr/>
      <dgm:t>
        <a:bodyPr/>
        <a:lstStyle/>
        <a:p>
          <a:endParaRPr lang="ru-RU"/>
        </a:p>
      </dgm:t>
    </dgm:pt>
    <dgm:pt modelId="{9CECC1E0-6B32-4516-BE01-F0AA3433B1B1}" type="pres">
      <dgm:prSet presAssocID="{97D0CD33-2C30-439C-A101-0B0000CAEFA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6F0B07-E64C-4169-B44B-F8040F9A433C}" type="pres">
      <dgm:prSet presAssocID="{10BEF82B-EC5A-4E6E-87D0-2417025B5C5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5BD494-AA07-4C17-B133-052ACCAF4A98}" type="pres">
      <dgm:prSet presAssocID="{73B4028A-E9E0-4C59-BC0A-8B79BB4AC1C9}" presName="sibTrans" presStyleCnt="0"/>
      <dgm:spPr/>
    </dgm:pt>
    <dgm:pt modelId="{1BA9D769-6F90-40BE-9F07-CC78FFD8E480}" type="pres">
      <dgm:prSet presAssocID="{8A074795-2948-43AB-BC8E-AD23E4802DE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738A5-6BE9-4FE6-B87B-E36AFA86EE25}" type="pres">
      <dgm:prSet presAssocID="{0C8AB305-B90D-4F60-961E-762FD52E8772}" presName="sibTrans" presStyleCnt="0"/>
      <dgm:spPr/>
    </dgm:pt>
    <dgm:pt modelId="{53BE3324-1E02-4D49-882E-370CEFBF9306}" type="pres">
      <dgm:prSet presAssocID="{9C576871-A82F-446A-BBE4-E83A47C6A90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FBB47-8D11-467A-AA19-EC0507248510}" type="pres">
      <dgm:prSet presAssocID="{6891B276-B953-4795-A6AB-F993084FF99D}" presName="sibTrans" presStyleCnt="0"/>
      <dgm:spPr/>
    </dgm:pt>
    <dgm:pt modelId="{C8598B68-E4D6-4083-B9F9-E8E32BBFDDE8}" type="pres">
      <dgm:prSet presAssocID="{DB8599AE-2F70-4341-BC55-9CE68B6103BB}" presName="node" presStyleLbl="node1" presStyleIdx="3" presStyleCnt="5" custLinFactNeighborX="-1567" custLinFactNeighborY="-17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D9782-08E1-4724-B5EA-F9557804CC3A}" type="pres">
      <dgm:prSet presAssocID="{B8A1599B-AA83-4B5C-8285-CA658CF3AC2B}" presName="sibTrans" presStyleCnt="0"/>
      <dgm:spPr/>
    </dgm:pt>
    <dgm:pt modelId="{DFBEA6F0-E7F8-459C-BEDD-DE6EA907FEB0}" type="pres">
      <dgm:prSet presAssocID="{6B2F2B0F-8549-41EC-BE9C-1D06AE64ABDE}" presName="node" presStyleLbl="node1" presStyleIdx="4" presStyleCnt="5" custLinFactNeighborX="6267" custLinFactNeighborY="-17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74874D-F771-4FA9-964D-24C5F9C52F0E}" type="presOf" srcId="{10BEF82B-EC5A-4E6E-87D0-2417025B5C5B}" destId="{476F0B07-E64C-4169-B44B-F8040F9A433C}" srcOrd="0" destOrd="0" presId="urn:microsoft.com/office/officeart/2005/8/layout/default#3"/>
    <dgm:cxn modelId="{6BDDE952-8B6E-476D-AD22-E5B3278B8579}" srcId="{97D0CD33-2C30-439C-A101-0B0000CAEFA5}" destId="{DB8599AE-2F70-4341-BC55-9CE68B6103BB}" srcOrd="3" destOrd="0" parTransId="{E1157BA8-9ADF-4F18-AC33-150C9F69FD27}" sibTransId="{B8A1599B-AA83-4B5C-8285-CA658CF3AC2B}"/>
    <dgm:cxn modelId="{DFD70DDA-F662-493B-9639-5922876D17BF}" srcId="{97D0CD33-2C30-439C-A101-0B0000CAEFA5}" destId="{6B2F2B0F-8549-41EC-BE9C-1D06AE64ABDE}" srcOrd="4" destOrd="0" parTransId="{4FB439A8-D1C7-447C-9C9C-600E609267B5}" sibTransId="{DC45DE1F-1018-4784-86DD-A0A5165CFDAA}"/>
    <dgm:cxn modelId="{84BD4CF0-1609-4CA4-94BE-9CC1776CD60E}" srcId="{97D0CD33-2C30-439C-A101-0B0000CAEFA5}" destId="{8A074795-2948-43AB-BC8E-AD23E4802DE0}" srcOrd="1" destOrd="0" parTransId="{F6EB05A6-6933-4CB1-BEEB-52CC8A5EAB85}" sibTransId="{0C8AB305-B90D-4F60-961E-762FD52E8772}"/>
    <dgm:cxn modelId="{6278E174-B51A-4049-B9A0-A36949E86878}" type="presOf" srcId="{8A074795-2948-43AB-BC8E-AD23E4802DE0}" destId="{1BA9D769-6F90-40BE-9F07-CC78FFD8E480}" srcOrd="0" destOrd="0" presId="urn:microsoft.com/office/officeart/2005/8/layout/default#3"/>
    <dgm:cxn modelId="{41BD6742-27D8-4DD0-948C-6B9FB0A176FA}" srcId="{97D0CD33-2C30-439C-A101-0B0000CAEFA5}" destId="{10BEF82B-EC5A-4E6E-87D0-2417025B5C5B}" srcOrd="0" destOrd="0" parTransId="{75EE52EB-1CD8-4752-95FB-A8B70215B4F8}" sibTransId="{73B4028A-E9E0-4C59-BC0A-8B79BB4AC1C9}"/>
    <dgm:cxn modelId="{811F92FD-692D-4837-B5A8-A2E49DDD679B}" type="presOf" srcId="{97D0CD33-2C30-439C-A101-0B0000CAEFA5}" destId="{9CECC1E0-6B32-4516-BE01-F0AA3433B1B1}" srcOrd="0" destOrd="0" presId="urn:microsoft.com/office/officeart/2005/8/layout/default#3"/>
    <dgm:cxn modelId="{E649780B-537D-4D67-8B4E-859BB4E58D1A}" type="presOf" srcId="{DB8599AE-2F70-4341-BC55-9CE68B6103BB}" destId="{C8598B68-E4D6-4083-B9F9-E8E32BBFDDE8}" srcOrd="0" destOrd="0" presId="urn:microsoft.com/office/officeart/2005/8/layout/default#3"/>
    <dgm:cxn modelId="{2183BD1B-C99F-4451-A148-5EF66F693017}" type="presOf" srcId="{6B2F2B0F-8549-41EC-BE9C-1D06AE64ABDE}" destId="{DFBEA6F0-E7F8-459C-BEDD-DE6EA907FEB0}" srcOrd="0" destOrd="0" presId="urn:microsoft.com/office/officeart/2005/8/layout/default#3"/>
    <dgm:cxn modelId="{F38FCD59-2FC3-47EB-8DB2-588551C8D5ED}" type="presOf" srcId="{9C576871-A82F-446A-BBE4-E83A47C6A904}" destId="{53BE3324-1E02-4D49-882E-370CEFBF9306}" srcOrd="0" destOrd="0" presId="urn:microsoft.com/office/officeart/2005/8/layout/default#3"/>
    <dgm:cxn modelId="{06B1F43E-7986-4306-88E0-C13BED265E70}" srcId="{97D0CD33-2C30-439C-A101-0B0000CAEFA5}" destId="{9C576871-A82F-446A-BBE4-E83A47C6A904}" srcOrd="2" destOrd="0" parTransId="{DD1C5D7E-BDEE-48C7-9336-DBC241D2F58A}" sibTransId="{6891B276-B953-4795-A6AB-F993084FF99D}"/>
    <dgm:cxn modelId="{86070A44-63E9-434D-8CA7-BBC98ACD154E}" type="presParOf" srcId="{9CECC1E0-6B32-4516-BE01-F0AA3433B1B1}" destId="{476F0B07-E64C-4169-B44B-F8040F9A433C}" srcOrd="0" destOrd="0" presId="urn:microsoft.com/office/officeart/2005/8/layout/default#3"/>
    <dgm:cxn modelId="{11A13D72-9C2E-45D3-AEF1-A2271F0606B7}" type="presParOf" srcId="{9CECC1E0-6B32-4516-BE01-F0AA3433B1B1}" destId="{D75BD494-AA07-4C17-B133-052ACCAF4A98}" srcOrd="1" destOrd="0" presId="urn:microsoft.com/office/officeart/2005/8/layout/default#3"/>
    <dgm:cxn modelId="{3D5A1A1B-4F7E-4E89-8DD6-8FE39711D871}" type="presParOf" srcId="{9CECC1E0-6B32-4516-BE01-F0AA3433B1B1}" destId="{1BA9D769-6F90-40BE-9F07-CC78FFD8E480}" srcOrd="2" destOrd="0" presId="urn:microsoft.com/office/officeart/2005/8/layout/default#3"/>
    <dgm:cxn modelId="{40918FC1-45EB-4B15-A89E-71161AF91D19}" type="presParOf" srcId="{9CECC1E0-6B32-4516-BE01-F0AA3433B1B1}" destId="{758738A5-6BE9-4FE6-B87B-E36AFA86EE25}" srcOrd="3" destOrd="0" presId="urn:microsoft.com/office/officeart/2005/8/layout/default#3"/>
    <dgm:cxn modelId="{D412DE83-46AC-452F-8019-91348019FC8F}" type="presParOf" srcId="{9CECC1E0-6B32-4516-BE01-F0AA3433B1B1}" destId="{53BE3324-1E02-4D49-882E-370CEFBF9306}" srcOrd="4" destOrd="0" presId="urn:microsoft.com/office/officeart/2005/8/layout/default#3"/>
    <dgm:cxn modelId="{04E84784-566A-451F-B63A-5C2FAC64579D}" type="presParOf" srcId="{9CECC1E0-6B32-4516-BE01-F0AA3433B1B1}" destId="{EA5FBB47-8D11-467A-AA19-EC0507248510}" srcOrd="5" destOrd="0" presId="urn:microsoft.com/office/officeart/2005/8/layout/default#3"/>
    <dgm:cxn modelId="{2DACF697-D8A0-416A-A7E0-DDCEE196BEBD}" type="presParOf" srcId="{9CECC1E0-6B32-4516-BE01-F0AA3433B1B1}" destId="{C8598B68-E4D6-4083-B9F9-E8E32BBFDDE8}" srcOrd="6" destOrd="0" presId="urn:microsoft.com/office/officeart/2005/8/layout/default#3"/>
    <dgm:cxn modelId="{D16E7B85-0065-445B-84FA-24CE1B75C475}" type="presParOf" srcId="{9CECC1E0-6B32-4516-BE01-F0AA3433B1B1}" destId="{19BD9782-08E1-4724-B5EA-F9557804CC3A}" srcOrd="7" destOrd="0" presId="urn:microsoft.com/office/officeart/2005/8/layout/default#3"/>
    <dgm:cxn modelId="{C871B962-175E-40A5-B5DC-6B2DF206AE18}" type="presParOf" srcId="{9CECC1E0-6B32-4516-BE01-F0AA3433B1B1}" destId="{DFBEA6F0-E7F8-459C-BEDD-DE6EA907FEB0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B627556-ABC7-4945-A904-76001A38ED28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635E9DF-756D-480B-A841-C20278233D9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gm:t>
    </dgm:pt>
    <dgm:pt modelId="{23DF41D1-F40C-4BA4-BA68-CE67AD6D6B52}" type="parTrans" cxnId="{E5727595-1692-49BE-992A-2B0BF4F89231}">
      <dgm:prSet/>
      <dgm:spPr/>
      <dgm:t>
        <a:bodyPr/>
        <a:lstStyle/>
        <a:p>
          <a:endParaRPr lang="ru-RU"/>
        </a:p>
      </dgm:t>
    </dgm:pt>
    <dgm:pt modelId="{DB32B526-AD26-46EB-8C67-63D607BDBFA7}" type="sibTrans" cxnId="{E5727595-1692-49BE-992A-2B0BF4F89231}">
      <dgm:prSet/>
      <dgm:spPr/>
      <dgm:t>
        <a:bodyPr/>
        <a:lstStyle/>
        <a:p>
          <a:endParaRPr lang="ru-RU"/>
        </a:p>
      </dgm:t>
    </dgm:pt>
    <dgm:pt modelId="{2DF59D48-A0B2-4B47-A712-95A8A166C0DF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2022 год – 27,38%</a:t>
          </a:r>
        </a:p>
      </dgm:t>
    </dgm:pt>
    <dgm:pt modelId="{25509763-C8C9-48FF-9FDD-EE0147E4BD13}" type="parTrans" cxnId="{DD04B6E7-16F4-413D-9DB2-B74E12D1862A}">
      <dgm:prSet/>
      <dgm:spPr/>
      <dgm:t>
        <a:bodyPr/>
        <a:lstStyle/>
        <a:p>
          <a:endParaRPr lang="ru-RU"/>
        </a:p>
      </dgm:t>
    </dgm:pt>
    <dgm:pt modelId="{0B62F08B-FC88-4659-BC19-BACA21CA119C}" type="sibTrans" cxnId="{DD04B6E7-16F4-413D-9DB2-B74E12D1862A}">
      <dgm:prSet/>
      <dgm:spPr/>
      <dgm:t>
        <a:bodyPr/>
        <a:lstStyle/>
        <a:p>
          <a:endParaRPr lang="ru-RU"/>
        </a:p>
      </dgm:t>
    </dgm:pt>
    <dgm:pt modelId="{0884753C-5C28-47EB-A86F-1B1FD92D2DA2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2023 год –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23,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E95A7-468B-42C7-A273-267C295774D3}" type="parTrans" cxnId="{18017817-78B3-4638-911C-5AEBF5A3A358}">
      <dgm:prSet/>
      <dgm:spPr/>
      <dgm:t>
        <a:bodyPr/>
        <a:lstStyle/>
        <a:p>
          <a:endParaRPr lang="ru-RU"/>
        </a:p>
      </dgm:t>
    </dgm:pt>
    <dgm:pt modelId="{D7567747-8778-4250-8273-A0BB33D2F297}" type="sibTrans" cxnId="{18017817-78B3-4638-911C-5AEBF5A3A358}">
      <dgm:prSet/>
      <dgm:spPr/>
      <dgm:t>
        <a:bodyPr/>
        <a:lstStyle/>
        <a:p>
          <a:endParaRPr lang="ru-RU"/>
        </a:p>
      </dgm:t>
    </dgm:pt>
    <dgm:pt modelId="{E264647B-CE27-4B76-99DD-7CCB025D56AB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</a:t>
          </a:r>
        </a:p>
      </dgm:t>
    </dgm:pt>
    <dgm:pt modelId="{4F4ABA8D-0093-49B7-824A-1CFD274E12A6}" type="parTrans" cxnId="{15C5D720-655E-4139-9FBD-8288E223D607}">
      <dgm:prSet/>
      <dgm:spPr/>
      <dgm:t>
        <a:bodyPr/>
        <a:lstStyle/>
        <a:p>
          <a:endParaRPr lang="ru-RU"/>
        </a:p>
      </dgm:t>
    </dgm:pt>
    <dgm:pt modelId="{C88D61AE-D36B-4969-BFD7-E0CB7A25E88B}" type="sibTrans" cxnId="{15C5D720-655E-4139-9FBD-8288E223D607}">
      <dgm:prSet/>
      <dgm:spPr/>
      <dgm:t>
        <a:bodyPr/>
        <a:lstStyle/>
        <a:p>
          <a:endParaRPr lang="ru-RU"/>
        </a:p>
      </dgm:t>
    </dgm:pt>
    <dgm:pt modelId="{7B0F3B33-B320-46AC-A4A5-EDD76E8D53FA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2022 год - 16,90%</a:t>
          </a:r>
        </a:p>
      </dgm:t>
    </dgm:pt>
    <dgm:pt modelId="{146A7A21-C6D2-4C0F-92C7-1177718AAEF7}" type="parTrans" cxnId="{F68B2581-6FC6-4493-8582-96F0ED9CFC93}">
      <dgm:prSet/>
      <dgm:spPr/>
      <dgm:t>
        <a:bodyPr/>
        <a:lstStyle/>
        <a:p>
          <a:endParaRPr lang="ru-RU"/>
        </a:p>
      </dgm:t>
    </dgm:pt>
    <dgm:pt modelId="{9B1CB5D5-0DCE-455C-91AB-3644EC18EA59}" type="sibTrans" cxnId="{F68B2581-6FC6-4493-8582-96F0ED9CFC93}">
      <dgm:prSet/>
      <dgm:spPr/>
      <dgm:t>
        <a:bodyPr/>
        <a:lstStyle/>
        <a:p>
          <a:endParaRPr lang="ru-RU"/>
        </a:p>
      </dgm:t>
    </dgm:pt>
    <dgm:pt modelId="{ED6CDF3D-B28D-4413-968E-BB8960BB352B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2023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14.52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F09FC0-7B28-4BAC-AE38-BC53B3D68F69}" type="parTrans" cxnId="{269F83D3-D92E-4420-BF65-EE894D25FA95}">
      <dgm:prSet/>
      <dgm:spPr/>
      <dgm:t>
        <a:bodyPr/>
        <a:lstStyle/>
        <a:p>
          <a:endParaRPr lang="ru-RU"/>
        </a:p>
      </dgm:t>
    </dgm:pt>
    <dgm:pt modelId="{360F0F13-B74F-4B26-B439-C6C0B3CBCBA4}" type="sibTrans" cxnId="{269F83D3-D92E-4420-BF65-EE894D25FA95}">
      <dgm:prSet/>
      <dgm:spPr/>
      <dgm:t>
        <a:bodyPr/>
        <a:lstStyle/>
        <a:p>
          <a:endParaRPr lang="ru-RU"/>
        </a:p>
      </dgm:t>
    </dgm:pt>
    <dgm:pt modelId="{8E706CC7-4785-4E18-B716-505A4727BE3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Субвенции</a:t>
          </a:r>
        </a:p>
      </dgm:t>
    </dgm:pt>
    <dgm:pt modelId="{135E3194-CA42-4833-A916-F4730192BF05}" type="parTrans" cxnId="{645449C5-6D75-4C95-AC6E-F955C576C643}">
      <dgm:prSet/>
      <dgm:spPr/>
      <dgm:t>
        <a:bodyPr/>
        <a:lstStyle/>
        <a:p>
          <a:endParaRPr lang="ru-RU"/>
        </a:p>
      </dgm:t>
    </dgm:pt>
    <dgm:pt modelId="{5DFD9616-3786-4C74-BDA1-8267EE9BAE12}" type="sibTrans" cxnId="{645449C5-6D75-4C95-AC6E-F955C576C643}">
      <dgm:prSet/>
      <dgm:spPr/>
      <dgm:t>
        <a:bodyPr/>
        <a:lstStyle/>
        <a:p>
          <a:endParaRPr lang="ru-RU"/>
        </a:p>
      </dgm:t>
    </dgm:pt>
    <dgm:pt modelId="{C0A18455-12DB-4E36-8E76-39C465BFEE30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2022 год – 52,95%</a:t>
          </a:r>
        </a:p>
      </dgm:t>
    </dgm:pt>
    <dgm:pt modelId="{A18E66DE-6086-417A-885D-E15425C15CBB}" type="parTrans" cxnId="{4A1F40FB-DF1B-4F16-8DCA-71C0B2B0238F}">
      <dgm:prSet/>
      <dgm:spPr/>
      <dgm:t>
        <a:bodyPr/>
        <a:lstStyle/>
        <a:p>
          <a:endParaRPr lang="ru-RU"/>
        </a:p>
      </dgm:t>
    </dgm:pt>
    <dgm:pt modelId="{781BCAD8-AB43-43EE-A39F-BCAD5EF72EAE}" type="sibTrans" cxnId="{4A1F40FB-DF1B-4F16-8DCA-71C0B2B0238F}">
      <dgm:prSet/>
      <dgm:spPr/>
      <dgm:t>
        <a:bodyPr/>
        <a:lstStyle/>
        <a:p>
          <a:endParaRPr lang="ru-RU"/>
        </a:p>
      </dgm:t>
    </dgm:pt>
    <dgm:pt modelId="{88BD5CEF-C89F-4044-BA39-BAD9A5F6BE79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2023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59.09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C0D0E-9189-4EDC-9003-C08D71993339}" type="parTrans" cxnId="{B6944BF2-2D06-46B7-8C0B-C18488764C25}">
      <dgm:prSet/>
      <dgm:spPr/>
      <dgm:t>
        <a:bodyPr/>
        <a:lstStyle/>
        <a:p>
          <a:endParaRPr lang="ru-RU"/>
        </a:p>
      </dgm:t>
    </dgm:pt>
    <dgm:pt modelId="{24380F2D-3971-4069-98BF-72AD095408F2}" type="sibTrans" cxnId="{B6944BF2-2D06-46B7-8C0B-C18488764C25}">
      <dgm:prSet/>
      <dgm:spPr/>
      <dgm:t>
        <a:bodyPr/>
        <a:lstStyle/>
        <a:p>
          <a:endParaRPr lang="ru-RU"/>
        </a:p>
      </dgm:t>
    </dgm:pt>
    <dgm:pt modelId="{1CAB026E-ADC4-4AE4-A9A2-89E041C115D7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трансферты</a:t>
          </a:r>
        </a:p>
      </dgm:t>
    </dgm:pt>
    <dgm:pt modelId="{6DBEB79E-C144-4CA9-A491-540B870E20EA}" type="parTrans" cxnId="{5EBB9B8E-1E13-4F43-A3BB-EBE71B745967}">
      <dgm:prSet/>
      <dgm:spPr/>
      <dgm:t>
        <a:bodyPr/>
        <a:lstStyle/>
        <a:p>
          <a:endParaRPr lang="ru-RU"/>
        </a:p>
      </dgm:t>
    </dgm:pt>
    <dgm:pt modelId="{9870E778-E945-44A2-96FE-4C13D00588B1}" type="sibTrans" cxnId="{5EBB9B8E-1E13-4F43-A3BB-EBE71B745967}">
      <dgm:prSet/>
      <dgm:spPr/>
      <dgm:t>
        <a:bodyPr/>
        <a:lstStyle/>
        <a:p>
          <a:endParaRPr lang="ru-RU"/>
        </a:p>
      </dgm:t>
    </dgm:pt>
    <dgm:pt modelId="{1F9934CF-7562-4F36-975F-5C595493017C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2024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20.89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2754C-92ED-43B3-B200-B0114C75C961}" type="parTrans" cxnId="{7A36596E-7927-4A25-86E5-D1D853AADB82}">
      <dgm:prSet/>
      <dgm:spPr/>
      <dgm:t>
        <a:bodyPr/>
        <a:lstStyle/>
        <a:p>
          <a:endParaRPr lang="ru-RU"/>
        </a:p>
      </dgm:t>
    </dgm:pt>
    <dgm:pt modelId="{D13F68C2-54E3-41E1-B9DA-553FF86C7310}" type="sibTrans" cxnId="{7A36596E-7927-4A25-86E5-D1D853AADB82}">
      <dgm:prSet/>
      <dgm:spPr/>
      <dgm:t>
        <a:bodyPr/>
        <a:lstStyle/>
        <a:p>
          <a:endParaRPr lang="ru-RU"/>
        </a:p>
      </dgm:t>
    </dgm:pt>
    <dgm:pt modelId="{2B97B8C0-F89D-4528-A83F-A61365E374D5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2025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14.82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05ADB8-E0C3-4AA4-ADBD-B9DC31E6DDCE}" type="parTrans" cxnId="{DA76E824-80CD-4C56-A212-5BC6933EFC6A}">
      <dgm:prSet/>
      <dgm:spPr/>
      <dgm:t>
        <a:bodyPr/>
        <a:lstStyle/>
        <a:p>
          <a:endParaRPr lang="ru-RU"/>
        </a:p>
      </dgm:t>
    </dgm:pt>
    <dgm:pt modelId="{02FA8759-332F-4BEB-BD39-7D4D87EBA5CD}" type="sibTrans" cxnId="{DA76E824-80CD-4C56-A212-5BC6933EFC6A}">
      <dgm:prSet/>
      <dgm:spPr/>
      <dgm:t>
        <a:bodyPr/>
        <a:lstStyle/>
        <a:p>
          <a:endParaRPr lang="ru-RU"/>
        </a:p>
      </dgm:t>
    </dgm:pt>
    <dgm:pt modelId="{1354FE9D-DD25-4D86-9BA6-BEA27DCDB5EF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16.76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4A7F5E-46BE-47D3-91D4-D2A4A7A3DAEE}" type="parTrans" cxnId="{1FED452F-880A-4013-BAA1-D3B6565CE05B}">
      <dgm:prSet/>
      <dgm:spPr/>
      <dgm:t>
        <a:bodyPr/>
        <a:lstStyle/>
        <a:p>
          <a:endParaRPr lang="ru-RU"/>
        </a:p>
      </dgm:t>
    </dgm:pt>
    <dgm:pt modelId="{1D30C09B-E71C-40BA-BE5B-92F35BAB55FB}" type="sibTrans" cxnId="{1FED452F-880A-4013-BAA1-D3B6565CE05B}">
      <dgm:prSet/>
      <dgm:spPr/>
      <dgm:t>
        <a:bodyPr/>
        <a:lstStyle/>
        <a:p>
          <a:endParaRPr lang="ru-RU"/>
        </a:p>
      </dgm:t>
    </dgm:pt>
    <dgm:pt modelId="{595AB827-F0ED-481C-9FDD-C751D7EFDAEB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2024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29.14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0199C-B42F-4451-839B-CD8DAE9BFA60}" type="parTrans" cxnId="{DD08253A-7029-41B9-AA61-33B74E181F5E}">
      <dgm:prSet/>
      <dgm:spPr/>
      <dgm:t>
        <a:bodyPr/>
        <a:lstStyle/>
        <a:p>
          <a:endParaRPr lang="ru-RU"/>
        </a:p>
      </dgm:t>
    </dgm:pt>
    <dgm:pt modelId="{9AFEF19A-DF03-4F5F-BAA5-7C1346522F31}" type="sibTrans" cxnId="{DD08253A-7029-41B9-AA61-33B74E181F5E}">
      <dgm:prSet/>
      <dgm:spPr/>
      <dgm:t>
        <a:bodyPr/>
        <a:lstStyle/>
        <a:p>
          <a:endParaRPr lang="ru-RU"/>
        </a:p>
      </dgm:t>
    </dgm:pt>
    <dgm:pt modelId="{6991825A-A263-465F-89DB-DA7C8489285E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2025 год –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14,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43BA4-B499-4571-8B62-E22FD45203C7}" type="parTrans" cxnId="{C42AE745-D5C0-4110-9A2F-4F11179AB7AD}">
      <dgm:prSet/>
      <dgm:spPr/>
      <dgm:t>
        <a:bodyPr/>
        <a:lstStyle/>
        <a:p>
          <a:endParaRPr lang="ru-RU"/>
        </a:p>
      </dgm:t>
    </dgm:pt>
    <dgm:pt modelId="{149C5C75-FF0F-4B0A-A01B-514B99E32EB9}" type="sibTrans" cxnId="{C42AE745-D5C0-4110-9A2F-4F11179AB7AD}">
      <dgm:prSet/>
      <dgm:spPr/>
      <dgm:t>
        <a:bodyPr/>
        <a:lstStyle/>
        <a:p>
          <a:endParaRPr lang="ru-RU"/>
        </a:p>
      </dgm:t>
    </dgm:pt>
    <dgm:pt modelId="{A785C532-BAE0-434E-8D83-9FC41A988D86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2.91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60B5CE-385E-4A35-B09F-87BCA94295C9}" type="parTrans" cxnId="{D04E5B6B-914F-46CB-B5A6-0D337B9A06E5}">
      <dgm:prSet/>
      <dgm:spPr/>
      <dgm:t>
        <a:bodyPr/>
        <a:lstStyle/>
        <a:p>
          <a:endParaRPr lang="ru-RU"/>
        </a:p>
      </dgm:t>
    </dgm:pt>
    <dgm:pt modelId="{405A675B-9C6A-41B6-A154-C5EC358CED65}" type="sibTrans" cxnId="{D04E5B6B-914F-46CB-B5A6-0D337B9A06E5}">
      <dgm:prSet/>
      <dgm:spPr/>
      <dgm:t>
        <a:bodyPr/>
        <a:lstStyle/>
        <a:p>
          <a:endParaRPr lang="ru-RU"/>
        </a:p>
      </dgm:t>
    </dgm:pt>
    <dgm:pt modelId="{5EB99591-CEE2-4921-A8CA-792C43A56574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2024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47.13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C3F7F0-B6CD-4FEF-937D-42BAA39414FB}" type="parTrans" cxnId="{32608F90-1BF4-4B16-9BA7-7114324587DB}">
      <dgm:prSet/>
      <dgm:spPr/>
      <dgm:t>
        <a:bodyPr/>
        <a:lstStyle/>
        <a:p>
          <a:endParaRPr lang="ru-RU"/>
        </a:p>
      </dgm:t>
    </dgm:pt>
    <dgm:pt modelId="{E52ECB57-FA7A-4AE8-BFE9-E3BBCDCC74C7}" type="sibTrans" cxnId="{32608F90-1BF4-4B16-9BA7-7114324587DB}">
      <dgm:prSet/>
      <dgm:spPr/>
      <dgm:t>
        <a:bodyPr/>
        <a:lstStyle/>
        <a:p>
          <a:endParaRPr lang="ru-RU"/>
        </a:p>
      </dgm:t>
    </dgm:pt>
    <dgm:pt modelId="{79AEDBB1-FD5C-48F1-BA15-9FD49B85CD1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2025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67.15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627D38-0CFE-427D-A750-311A376A9FCF}" type="parTrans" cxnId="{37149A55-99D9-4B11-B4B1-3179726BF425}">
      <dgm:prSet/>
      <dgm:spPr/>
      <dgm:t>
        <a:bodyPr/>
        <a:lstStyle/>
        <a:p>
          <a:endParaRPr lang="ru-RU"/>
        </a:p>
      </dgm:t>
    </dgm:pt>
    <dgm:pt modelId="{F31DFCAC-375B-4F94-AE7A-DB3A6441F61D}" type="sibTrans" cxnId="{37149A55-99D9-4B11-B4B1-3179726BF425}">
      <dgm:prSet/>
      <dgm:spPr/>
      <dgm:t>
        <a:bodyPr/>
        <a:lstStyle/>
        <a:p>
          <a:endParaRPr lang="ru-RU"/>
        </a:p>
      </dgm:t>
    </dgm:pt>
    <dgm:pt modelId="{603C0E2F-EB6D-4EA0-BA45-1853018134B9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75.96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F8FA71-AC8D-40B2-B30E-74EF89EB76BA}" type="parTrans" cxnId="{003CFB31-DFD7-4CBD-AB5F-C11B4EB74AAB}">
      <dgm:prSet/>
      <dgm:spPr/>
      <dgm:t>
        <a:bodyPr/>
        <a:lstStyle/>
        <a:p>
          <a:endParaRPr lang="ru-RU"/>
        </a:p>
      </dgm:t>
    </dgm:pt>
    <dgm:pt modelId="{F1089013-471E-4CBC-A46E-E2B0E2F15D4A}" type="sibTrans" cxnId="{003CFB31-DFD7-4CBD-AB5F-C11B4EB74AAB}">
      <dgm:prSet/>
      <dgm:spPr/>
      <dgm:t>
        <a:bodyPr/>
        <a:lstStyle/>
        <a:p>
          <a:endParaRPr lang="ru-RU"/>
        </a:p>
      </dgm:t>
    </dgm:pt>
    <dgm:pt modelId="{133C1A0A-032C-41F4-B8E2-28F5CC2DF300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2022 год – 2,76%</a:t>
          </a:r>
        </a:p>
      </dgm:t>
    </dgm:pt>
    <dgm:pt modelId="{9BFE5542-305D-459B-A193-94DBCA90FE65}" type="parTrans" cxnId="{749A93AF-F52A-4A86-BE1F-443FD9F9242F}">
      <dgm:prSet/>
      <dgm:spPr/>
      <dgm:t>
        <a:bodyPr/>
        <a:lstStyle/>
        <a:p>
          <a:endParaRPr lang="ru-RU"/>
        </a:p>
      </dgm:t>
    </dgm:pt>
    <dgm:pt modelId="{57F93815-DCDA-42F1-90B7-150416504B4A}" type="sibTrans" cxnId="{749A93AF-F52A-4A86-BE1F-443FD9F9242F}">
      <dgm:prSet/>
      <dgm:spPr/>
      <dgm:t>
        <a:bodyPr/>
        <a:lstStyle/>
        <a:p>
          <a:endParaRPr lang="ru-RU"/>
        </a:p>
      </dgm:t>
    </dgm:pt>
    <dgm:pt modelId="{2ABB2EC7-CA94-48F1-A52C-F39D1BD76AF1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2023 год –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C8090A-23A0-4001-A014-94B4EBB7FC3B}" type="parTrans" cxnId="{853464EC-0F1E-4EEE-B4CA-C3663661A618}">
      <dgm:prSet/>
      <dgm:spPr/>
      <dgm:t>
        <a:bodyPr/>
        <a:lstStyle/>
        <a:p>
          <a:endParaRPr lang="ru-RU"/>
        </a:p>
      </dgm:t>
    </dgm:pt>
    <dgm:pt modelId="{D66C44FF-60D3-4BF3-BA73-47EE87087964}" type="sibTrans" cxnId="{853464EC-0F1E-4EEE-B4CA-C3663661A618}">
      <dgm:prSet/>
      <dgm:spPr/>
      <dgm:t>
        <a:bodyPr/>
        <a:lstStyle/>
        <a:p>
          <a:endParaRPr lang="ru-RU"/>
        </a:p>
      </dgm:t>
    </dgm:pt>
    <dgm:pt modelId="{E86F3F81-4A42-4D51-94DE-6E64E44A98D3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2024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,8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113CA2-2DF0-460B-9DB2-6E10A3A8B025}" type="parTrans" cxnId="{2BBADA1D-65DE-4E16-BCC3-24C89636DA95}">
      <dgm:prSet/>
      <dgm:spPr/>
      <dgm:t>
        <a:bodyPr/>
        <a:lstStyle/>
        <a:p>
          <a:endParaRPr lang="ru-RU"/>
        </a:p>
      </dgm:t>
    </dgm:pt>
    <dgm:pt modelId="{2F0C1B0F-F0E8-4F31-93CC-931F95975665}" type="sibTrans" cxnId="{2BBADA1D-65DE-4E16-BCC3-24C89636DA95}">
      <dgm:prSet/>
      <dgm:spPr/>
      <dgm:t>
        <a:bodyPr/>
        <a:lstStyle/>
        <a:p>
          <a:endParaRPr lang="ru-RU"/>
        </a:p>
      </dgm:t>
    </dgm:pt>
    <dgm:pt modelId="{11C83189-2706-4AA2-86E6-B2074EDBD03A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2025 год – 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3,8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62A4C8-2291-4FFA-8588-E12D0AD5E211}" type="parTrans" cxnId="{EC28AAA1-5AC8-4680-B70F-81E9EAFA0C46}">
      <dgm:prSet/>
      <dgm:spPr/>
      <dgm:t>
        <a:bodyPr/>
        <a:lstStyle/>
        <a:p>
          <a:endParaRPr lang="ru-RU"/>
        </a:p>
      </dgm:t>
    </dgm:pt>
    <dgm:pt modelId="{E16A3501-6766-4238-8D16-CB9361CCBD25}" type="sibTrans" cxnId="{EC28AAA1-5AC8-4680-B70F-81E9EAFA0C46}">
      <dgm:prSet/>
      <dgm:spPr/>
      <dgm:t>
        <a:bodyPr/>
        <a:lstStyle/>
        <a:p>
          <a:endParaRPr lang="ru-RU"/>
        </a:p>
      </dgm:t>
    </dgm:pt>
    <dgm:pt modelId="{2FC3A4D1-CC8F-423F-A233-6316D4FFE90C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4.37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B0DD94-19CE-4992-AAB9-D59D37FE52AC}" type="parTrans" cxnId="{312B3015-AB4B-4AFA-AA91-CEF1A2101E4B}">
      <dgm:prSet/>
      <dgm:spPr/>
      <dgm:t>
        <a:bodyPr/>
        <a:lstStyle/>
        <a:p>
          <a:endParaRPr lang="ru-RU"/>
        </a:p>
      </dgm:t>
    </dgm:pt>
    <dgm:pt modelId="{BE8303B6-28C3-43D1-8ABC-669910DC438C}" type="sibTrans" cxnId="{312B3015-AB4B-4AFA-AA91-CEF1A2101E4B}">
      <dgm:prSet/>
      <dgm:spPr/>
      <dgm:t>
        <a:bodyPr/>
        <a:lstStyle/>
        <a:p>
          <a:endParaRPr lang="ru-RU"/>
        </a:p>
      </dgm:t>
    </dgm:pt>
    <dgm:pt modelId="{67FE654B-61A5-4781-8732-ECBCA41C9CF8}" type="pres">
      <dgm:prSet presAssocID="{9B627556-ABC7-4945-A904-76001A38ED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D3D2BA-DBC2-4C87-A82E-04DD51125798}" type="pres">
      <dgm:prSet presAssocID="{2635E9DF-756D-480B-A841-C20278233D94}" presName="composite" presStyleCnt="0"/>
      <dgm:spPr/>
    </dgm:pt>
    <dgm:pt modelId="{A588702C-53E8-4F60-AD10-D2DE76B7CD0A}" type="pres">
      <dgm:prSet presAssocID="{2635E9DF-756D-480B-A841-C20278233D9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D0037C-A53B-43A6-8BF6-F642BF6AF500}" type="pres">
      <dgm:prSet presAssocID="{2635E9DF-756D-480B-A841-C20278233D9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735F2C-4E5B-40E6-95A2-164DD40CF6C7}" type="pres">
      <dgm:prSet presAssocID="{DB32B526-AD26-46EB-8C67-63D607BDBFA7}" presName="space" presStyleCnt="0"/>
      <dgm:spPr/>
    </dgm:pt>
    <dgm:pt modelId="{A8C95013-8121-4660-A7DA-C4B49A22D840}" type="pres">
      <dgm:prSet presAssocID="{E264647B-CE27-4B76-99DD-7CCB025D56AB}" presName="composite" presStyleCnt="0"/>
      <dgm:spPr/>
    </dgm:pt>
    <dgm:pt modelId="{C40429EA-A2E5-459F-A15A-E1AE2E6C6EE0}" type="pres">
      <dgm:prSet presAssocID="{E264647B-CE27-4B76-99DD-7CCB025D56A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A87A9-157C-46A0-BD99-6A59FCF5C11A}" type="pres">
      <dgm:prSet presAssocID="{E264647B-CE27-4B76-99DD-7CCB025D56A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86BB9E-5584-4777-92CA-62733D6C30A4}" type="pres">
      <dgm:prSet presAssocID="{C88D61AE-D36B-4969-BFD7-E0CB7A25E88B}" presName="space" presStyleCnt="0"/>
      <dgm:spPr/>
    </dgm:pt>
    <dgm:pt modelId="{C7DC0BA6-5371-4E4E-A11D-87B95682F4CD}" type="pres">
      <dgm:prSet presAssocID="{8E706CC7-4785-4E18-B716-505A4727BE3D}" presName="composite" presStyleCnt="0"/>
      <dgm:spPr/>
    </dgm:pt>
    <dgm:pt modelId="{536C3EF4-4491-4267-A10C-321B1F8D58C5}" type="pres">
      <dgm:prSet presAssocID="{8E706CC7-4785-4E18-B716-505A4727BE3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49C8C-A0FA-4D69-AC01-EED602CAC144}" type="pres">
      <dgm:prSet presAssocID="{8E706CC7-4785-4E18-B716-505A4727BE3D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8E422-9223-4D6B-91EE-84F6A337BBF2}" type="pres">
      <dgm:prSet presAssocID="{5DFD9616-3786-4C74-BDA1-8267EE9BAE12}" presName="space" presStyleCnt="0"/>
      <dgm:spPr/>
    </dgm:pt>
    <dgm:pt modelId="{0F8E1D2C-3FD2-43AF-8DF5-61F748CA3118}" type="pres">
      <dgm:prSet presAssocID="{1CAB026E-ADC4-4AE4-A9A2-89E041C115D7}" presName="composite" presStyleCnt="0"/>
      <dgm:spPr/>
    </dgm:pt>
    <dgm:pt modelId="{A2761521-C87D-41D5-BD78-68EFED8577E2}" type="pres">
      <dgm:prSet presAssocID="{1CAB026E-ADC4-4AE4-A9A2-89E041C115D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00774-2505-4CED-9505-BB29D7F78B53}" type="pres">
      <dgm:prSet presAssocID="{1CAB026E-ADC4-4AE4-A9A2-89E041C115D7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1F40FB-DF1B-4F16-8DCA-71C0B2B0238F}" srcId="{8E706CC7-4785-4E18-B716-505A4727BE3D}" destId="{C0A18455-12DB-4E36-8E76-39C465BFEE30}" srcOrd="0" destOrd="0" parTransId="{A18E66DE-6086-417A-885D-E15425C15CBB}" sibTransId="{781BCAD8-AB43-43EE-A39F-BCAD5EF72EAE}"/>
    <dgm:cxn modelId="{F68B2581-6FC6-4493-8582-96F0ED9CFC93}" srcId="{E264647B-CE27-4B76-99DD-7CCB025D56AB}" destId="{7B0F3B33-B320-46AC-A4A5-EDD76E8D53FA}" srcOrd="0" destOrd="0" parTransId="{146A7A21-C6D2-4C0F-92C7-1177718AAEF7}" sibTransId="{9B1CB5D5-0DCE-455C-91AB-3644EC18EA59}"/>
    <dgm:cxn modelId="{18017817-78B3-4638-911C-5AEBF5A3A358}" srcId="{2635E9DF-756D-480B-A841-C20278233D94}" destId="{0884753C-5C28-47EB-A86F-1B1FD92D2DA2}" srcOrd="1" destOrd="0" parTransId="{60BE95A7-468B-42C7-A273-267C295774D3}" sibTransId="{D7567747-8778-4250-8273-A0BB33D2F297}"/>
    <dgm:cxn modelId="{46C4C23C-B422-4535-BE0F-C3CE97D08A90}" type="presOf" srcId="{11C83189-2706-4AA2-86E6-B2074EDBD03A}" destId="{34300774-2505-4CED-9505-BB29D7F78B53}" srcOrd="0" destOrd="3" presId="urn:microsoft.com/office/officeart/2005/8/layout/hList1"/>
    <dgm:cxn modelId="{E23CD41C-F321-46F8-B647-5853B2D96795}" type="presOf" srcId="{5EB99591-CEE2-4921-A8CA-792C43A56574}" destId="{BCE49C8C-A0FA-4D69-AC01-EED602CAC144}" srcOrd="0" destOrd="2" presId="urn:microsoft.com/office/officeart/2005/8/layout/hList1"/>
    <dgm:cxn modelId="{312B3015-AB4B-4AFA-AA91-CEF1A2101E4B}" srcId="{1CAB026E-ADC4-4AE4-A9A2-89E041C115D7}" destId="{2FC3A4D1-CC8F-423F-A233-6316D4FFE90C}" srcOrd="4" destOrd="0" parTransId="{5BB0DD94-19CE-4992-AAB9-D59D37FE52AC}" sibTransId="{BE8303B6-28C3-43D1-8ABC-669910DC438C}"/>
    <dgm:cxn modelId="{23B6DE15-3A1F-4C68-80E4-4393BFBB54EE}" type="presOf" srcId="{6991825A-A263-465F-89DB-DA7C8489285E}" destId="{D3FA87A9-157C-46A0-BD99-6A59FCF5C11A}" srcOrd="0" destOrd="3" presId="urn:microsoft.com/office/officeart/2005/8/layout/hList1"/>
    <dgm:cxn modelId="{535089BF-9BD7-483A-8C40-DE54BB8EDB82}" type="presOf" srcId="{0884753C-5C28-47EB-A86F-1B1FD92D2DA2}" destId="{9DD0037C-A53B-43A6-8BF6-F642BF6AF500}" srcOrd="0" destOrd="1" presId="urn:microsoft.com/office/officeart/2005/8/layout/hList1"/>
    <dgm:cxn modelId="{285CF10B-D86E-4253-B22B-7A05055A0055}" type="presOf" srcId="{2B97B8C0-F89D-4528-A83F-A61365E374D5}" destId="{9DD0037C-A53B-43A6-8BF6-F642BF6AF500}" srcOrd="0" destOrd="3" presId="urn:microsoft.com/office/officeart/2005/8/layout/hList1"/>
    <dgm:cxn modelId="{853464EC-0F1E-4EEE-B4CA-C3663661A618}" srcId="{1CAB026E-ADC4-4AE4-A9A2-89E041C115D7}" destId="{2ABB2EC7-CA94-48F1-A52C-F39D1BD76AF1}" srcOrd="1" destOrd="0" parTransId="{5CC8090A-23A0-4001-A014-94B4EBB7FC3B}" sibTransId="{D66C44FF-60D3-4BF3-BA73-47EE87087964}"/>
    <dgm:cxn modelId="{1FED452F-880A-4013-BAA1-D3B6565CE05B}" srcId="{2635E9DF-756D-480B-A841-C20278233D94}" destId="{1354FE9D-DD25-4D86-9BA6-BEA27DCDB5EF}" srcOrd="4" destOrd="0" parTransId="{4C4A7F5E-46BE-47D3-91D4-D2A4A7A3DAEE}" sibTransId="{1D30C09B-E71C-40BA-BE5B-92F35BAB55FB}"/>
    <dgm:cxn modelId="{50B0AB2D-7BD1-4579-B8B8-863C668952FC}" type="presOf" srcId="{2FC3A4D1-CC8F-423F-A233-6316D4FFE90C}" destId="{34300774-2505-4CED-9505-BB29D7F78B53}" srcOrd="0" destOrd="4" presId="urn:microsoft.com/office/officeart/2005/8/layout/hList1"/>
    <dgm:cxn modelId="{32608F90-1BF4-4B16-9BA7-7114324587DB}" srcId="{8E706CC7-4785-4E18-B716-505A4727BE3D}" destId="{5EB99591-CEE2-4921-A8CA-792C43A56574}" srcOrd="2" destOrd="0" parTransId="{48C3F7F0-B6CD-4FEF-937D-42BAA39414FB}" sibTransId="{E52ECB57-FA7A-4AE8-BFE9-E3BBCDCC74C7}"/>
    <dgm:cxn modelId="{16BE3512-FC51-4283-9155-B49AD1CE612F}" type="presOf" srcId="{2635E9DF-756D-480B-A841-C20278233D94}" destId="{A588702C-53E8-4F60-AD10-D2DE76B7CD0A}" srcOrd="0" destOrd="0" presId="urn:microsoft.com/office/officeart/2005/8/layout/hList1"/>
    <dgm:cxn modelId="{15C5D720-655E-4139-9FBD-8288E223D607}" srcId="{9B627556-ABC7-4945-A904-76001A38ED28}" destId="{E264647B-CE27-4B76-99DD-7CCB025D56AB}" srcOrd="1" destOrd="0" parTransId="{4F4ABA8D-0093-49B7-824A-1CFD274E12A6}" sibTransId="{C88D61AE-D36B-4969-BFD7-E0CB7A25E88B}"/>
    <dgm:cxn modelId="{C2D0FEB9-18D9-4A39-B95B-D7F65BB615D5}" type="presOf" srcId="{7B0F3B33-B320-46AC-A4A5-EDD76E8D53FA}" destId="{D3FA87A9-157C-46A0-BD99-6A59FCF5C11A}" srcOrd="0" destOrd="0" presId="urn:microsoft.com/office/officeart/2005/8/layout/hList1"/>
    <dgm:cxn modelId="{C42AE745-D5C0-4110-9A2F-4F11179AB7AD}" srcId="{E264647B-CE27-4B76-99DD-7CCB025D56AB}" destId="{6991825A-A263-465F-89DB-DA7C8489285E}" srcOrd="3" destOrd="0" parTransId="{7EC43BA4-B499-4571-8B62-E22FD45203C7}" sibTransId="{149C5C75-FF0F-4B0A-A01B-514B99E32EB9}"/>
    <dgm:cxn modelId="{269F83D3-D92E-4420-BF65-EE894D25FA95}" srcId="{E264647B-CE27-4B76-99DD-7CCB025D56AB}" destId="{ED6CDF3D-B28D-4413-968E-BB8960BB352B}" srcOrd="1" destOrd="0" parTransId="{27F09FC0-7B28-4BAC-AE38-BC53B3D68F69}" sibTransId="{360F0F13-B74F-4B26-B439-C6C0B3CBCBA4}"/>
    <dgm:cxn modelId="{5EBB9B8E-1E13-4F43-A3BB-EBE71B745967}" srcId="{9B627556-ABC7-4945-A904-76001A38ED28}" destId="{1CAB026E-ADC4-4AE4-A9A2-89E041C115D7}" srcOrd="3" destOrd="0" parTransId="{6DBEB79E-C144-4CA9-A491-540B870E20EA}" sibTransId="{9870E778-E945-44A2-96FE-4C13D00588B1}"/>
    <dgm:cxn modelId="{7A36596E-7927-4A25-86E5-D1D853AADB82}" srcId="{2635E9DF-756D-480B-A841-C20278233D94}" destId="{1F9934CF-7562-4F36-975F-5C595493017C}" srcOrd="2" destOrd="0" parTransId="{D8D2754C-92ED-43B3-B200-B0114C75C961}" sibTransId="{D13F68C2-54E3-41E1-B9DA-553FF86C7310}"/>
    <dgm:cxn modelId="{04EFEBB9-E188-43E1-8582-8F7AED63303B}" type="presOf" srcId="{E86F3F81-4A42-4D51-94DE-6E64E44A98D3}" destId="{34300774-2505-4CED-9505-BB29D7F78B53}" srcOrd="0" destOrd="2" presId="urn:microsoft.com/office/officeart/2005/8/layout/hList1"/>
    <dgm:cxn modelId="{EC28AAA1-5AC8-4680-B70F-81E9EAFA0C46}" srcId="{1CAB026E-ADC4-4AE4-A9A2-89E041C115D7}" destId="{11C83189-2706-4AA2-86E6-B2074EDBD03A}" srcOrd="3" destOrd="0" parTransId="{DF62A4C8-2291-4FFA-8588-E12D0AD5E211}" sibTransId="{E16A3501-6766-4238-8D16-CB9361CCBD25}"/>
    <dgm:cxn modelId="{331C30BD-2230-44D1-A92F-6CD61B929B48}" type="presOf" srcId="{A785C532-BAE0-434E-8D83-9FC41A988D86}" destId="{D3FA87A9-157C-46A0-BD99-6A59FCF5C11A}" srcOrd="0" destOrd="4" presId="urn:microsoft.com/office/officeart/2005/8/layout/hList1"/>
    <dgm:cxn modelId="{DA76E824-80CD-4C56-A212-5BC6933EFC6A}" srcId="{2635E9DF-756D-480B-A841-C20278233D94}" destId="{2B97B8C0-F89D-4528-A83F-A61365E374D5}" srcOrd="3" destOrd="0" parTransId="{FA05ADB8-E0C3-4AA4-ADBD-B9DC31E6DDCE}" sibTransId="{02FA8759-332F-4BEB-BD39-7D4D87EBA5CD}"/>
    <dgm:cxn modelId="{DB095B2F-25A7-4A2B-9475-10536CDE3F90}" type="presOf" srcId="{1354FE9D-DD25-4D86-9BA6-BEA27DCDB5EF}" destId="{9DD0037C-A53B-43A6-8BF6-F642BF6AF500}" srcOrd="0" destOrd="4" presId="urn:microsoft.com/office/officeart/2005/8/layout/hList1"/>
    <dgm:cxn modelId="{FA9D5D15-F445-40B6-A81C-186EDD938E94}" type="presOf" srcId="{E264647B-CE27-4B76-99DD-7CCB025D56AB}" destId="{C40429EA-A2E5-459F-A15A-E1AE2E6C6EE0}" srcOrd="0" destOrd="0" presId="urn:microsoft.com/office/officeart/2005/8/layout/hList1"/>
    <dgm:cxn modelId="{5164C096-D264-4ED1-96F8-663FB1438D13}" type="presOf" srcId="{1F9934CF-7562-4F36-975F-5C595493017C}" destId="{9DD0037C-A53B-43A6-8BF6-F642BF6AF500}" srcOrd="0" destOrd="2" presId="urn:microsoft.com/office/officeart/2005/8/layout/hList1"/>
    <dgm:cxn modelId="{8F6298E5-759B-48FB-B8C0-E8762025A227}" type="presOf" srcId="{2ABB2EC7-CA94-48F1-A52C-F39D1BD76AF1}" destId="{34300774-2505-4CED-9505-BB29D7F78B53}" srcOrd="0" destOrd="1" presId="urn:microsoft.com/office/officeart/2005/8/layout/hList1"/>
    <dgm:cxn modelId="{3187312A-6F6C-400C-9300-37D226703AC8}" type="presOf" srcId="{ED6CDF3D-B28D-4413-968E-BB8960BB352B}" destId="{D3FA87A9-157C-46A0-BD99-6A59FCF5C11A}" srcOrd="0" destOrd="1" presId="urn:microsoft.com/office/officeart/2005/8/layout/hList1"/>
    <dgm:cxn modelId="{749A93AF-F52A-4A86-BE1F-443FD9F9242F}" srcId="{1CAB026E-ADC4-4AE4-A9A2-89E041C115D7}" destId="{133C1A0A-032C-41F4-B8E2-28F5CC2DF300}" srcOrd="0" destOrd="0" parTransId="{9BFE5542-305D-459B-A193-94DBCA90FE65}" sibTransId="{57F93815-DCDA-42F1-90B7-150416504B4A}"/>
    <dgm:cxn modelId="{003CFB31-DFD7-4CBD-AB5F-C11B4EB74AAB}" srcId="{8E706CC7-4785-4E18-B716-505A4727BE3D}" destId="{603C0E2F-EB6D-4EA0-BA45-1853018134B9}" srcOrd="4" destOrd="0" parTransId="{77F8FA71-AC8D-40B2-B30E-74EF89EB76BA}" sibTransId="{F1089013-471E-4CBC-A46E-E2B0E2F15D4A}"/>
    <dgm:cxn modelId="{3606110E-C20C-4D00-9EE9-AF6644CCFAD5}" type="presOf" srcId="{88BD5CEF-C89F-4044-BA39-BAD9A5F6BE79}" destId="{BCE49C8C-A0FA-4D69-AC01-EED602CAC144}" srcOrd="0" destOrd="1" presId="urn:microsoft.com/office/officeart/2005/8/layout/hList1"/>
    <dgm:cxn modelId="{4C53E425-5E61-4D98-A1BF-E9284E9D4298}" type="presOf" srcId="{C0A18455-12DB-4E36-8E76-39C465BFEE30}" destId="{BCE49C8C-A0FA-4D69-AC01-EED602CAC144}" srcOrd="0" destOrd="0" presId="urn:microsoft.com/office/officeart/2005/8/layout/hList1"/>
    <dgm:cxn modelId="{E8D13E43-109E-4471-A120-126E83380A26}" type="presOf" srcId="{133C1A0A-032C-41F4-B8E2-28F5CC2DF300}" destId="{34300774-2505-4CED-9505-BB29D7F78B53}" srcOrd="0" destOrd="0" presId="urn:microsoft.com/office/officeart/2005/8/layout/hList1"/>
    <dgm:cxn modelId="{1E0B43DB-AE08-44AC-8072-0A5769EA53A2}" type="presOf" srcId="{2DF59D48-A0B2-4B47-A712-95A8A166C0DF}" destId="{9DD0037C-A53B-43A6-8BF6-F642BF6AF500}" srcOrd="0" destOrd="0" presId="urn:microsoft.com/office/officeart/2005/8/layout/hList1"/>
    <dgm:cxn modelId="{F1E6010A-B955-4069-B536-4ABC8A56ECDA}" type="presOf" srcId="{1CAB026E-ADC4-4AE4-A9A2-89E041C115D7}" destId="{A2761521-C87D-41D5-BD78-68EFED8577E2}" srcOrd="0" destOrd="0" presId="urn:microsoft.com/office/officeart/2005/8/layout/hList1"/>
    <dgm:cxn modelId="{4B8E8B93-2294-42DB-A647-AD5F28236FB1}" type="presOf" srcId="{595AB827-F0ED-481C-9FDD-C751D7EFDAEB}" destId="{D3FA87A9-157C-46A0-BD99-6A59FCF5C11A}" srcOrd="0" destOrd="2" presId="urn:microsoft.com/office/officeart/2005/8/layout/hList1"/>
    <dgm:cxn modelId="{DD04B6E7-16F4-413D-9DB2-B74E12D1862A}" srcId="{2635E9DF-756D-480B-A841-C20278233D94}" destId="{2DF59D48-A0B2-4B47-A712-95A8A166C0DF}" srcOrd="0" destOrd="0" parTransId="{25509763-C8C9-48FF-9FDD-EE0147E4BD13}" sibTransId="{0B62F08B-FC88-4659-BC19-BACA21CA119C}"/>
    <dgm:cxn modelId="{C910E16E-F84B-4F28-BA7C-442940F2FB4E}" type="presOf" srcId="{79AEDBB1-FD5C-48F1-BA15-9FD49B85CD13}" destId="{BCE49C8C-A0FA-4D69-AC01-EED602CAC144}" srcOrd="0" destOrd="3" presId="urn:microsoft.com/office/officeart/2005/8/layout/hList1"/>
    <dgm:cxn modelId="{DD08253A-7029-41B9-AA61-33B74E181F5E}" srcId="{E264647B-CE27-4B76-99DD-7CCB025D56AB}" destId="{595AB827-F0ED-481C-9FDD-C751D7EFDAEB}" srcOrd="2" destOrd="0" parTransId="{6F50199C-B42F-4451-839B-CD8DAE9BFA60}" sibTransId="{9AFEF19A-DF03-4F5F-BAA5-7C1346522F31}"/>
    <dgm:cxn modelId="{37149A55-99D9-4B11-B4B1-3179726BF425}" srcId="{8E706CC7-4785-4E18-B716-505A4727BE3D}" destId="{79AEDBB1-FD5C-48F1-BA15-9FD49B85CD13}" srcOrd="3" destOrd="0" parTransId="{A4627D38-0CFE-427D-A750-311A376A9FCF}" sibTransId="{F31DFCAC-375B-4F94-AE7A-DB3A6441F61D}"/>
    <dgm:cxn modelId="{D04E5B6B-914F-46CB-B5A6-0D337B9A06E5}" srcId="{E264647B-CE27-4B76-99DD-7CCB025D56AB}" destId="{A785C532-BAE0-434E-8D83-9FC41A988D86}" srcOrd="4" destOrd="0" parTransId="{8960B5CE-385E-4A35-B09F-87BCA94295C9}" sibTransId="{405A675B-9C6A-41B6-A154-C5EC358CED65}"/>
    <dgm:cxn modelId="{B6944BF2-2D06-46B7-8C0B-C18488764C25}" srcId="{8E706CC7-4785-4E18-B716-505A4727BE3D}" destId="{88BD5CEF-C89F-4044-BA39-BAD9A5F6BE79}" srcOrd="1" destOrd="0" parTransId="{A85C0D0E-9189-4EDC-9003-C08D71993339}" sibTransId="{24380F2D-3971-4069-98BF-72AD095408F2}"/>
    <dgm:cxn modelId="{0119D311-C1E7-42BB-B0BE-058FC8AF3A67}" type="presOf" srcId="{603C0E2F-EB6D-4EA0-BA45-1853018134B9}" destId="{BCE49C8C-A0FA-4D69-AC01-EED602CAC144}" srcOrd="0" destOrd="4" presId="urn:microsoft.com/office/officeart/2005/8/layout/hList1"/>
    <dgm:cxn modelId="{645449C5-6D75-4C95-AC6E-F955C576C643}" srcId="{9B627556-ABC7-4945-A904-76001A38ED28}" destId="{8E706CC7-4785-4E18-B716-505A4727BE3D}" srcOrd="2" destOrd="0" parTransId="{135E3194-CA42-4833-A916-F4730192BF05}" sibTransId="{5DFD9616-3786-4C74-BDA1-8267EE9BAE12}"/>
    <dgm:cxn modelId="{BB0BB62A-DFB4-47F0-A577-2755EE282EF2}" type="presOf" srcId="{8E706CC7-4785-4E18-B716-505A4727BE3D}" destId="{536C3EF4-4491-4267-A10C-321B1F8D58C5}" srcOrd="0" destOrd="0" presId="urn:microsoft.com/office/officeart/2005/8/layout/hList1"/>
    <dgm:cxn modelId="{2BBADA1D-65DE-4E16-BCC3-24C89636DA95}" srcId="{1CAB026E-ADC4-4AE4-A9A2-89E041C115D7}" destId="{E86F3F81-4A42-4D51-94DE-6E64E44A98D3}" srcOrd="2" destOrd="0" parTransId="{E2113CA2-2DF0-460B-9DB2-6E10A3A8B025}" sibTransId="{2F0C1B0F-F0E8-4F31-93CC-931F95975665}"/>
    <dgm:cxn modelId="{E5727595-1692-49BE-992A-2B0BF4F89231}" srcId="{9B627556-ABC7-4945-A904-76001A38ED28}" destId="{2635E9DF-756D-480B-A841-C20278233D94}" srcOrd="0" destOrd="0" parTransId="{23DF41D1-F40C-4BA4-BA68-CE67AD6D6B52}" sibTransId="{DB32B526-AD26-46EB-8C67-63D607BDBFA7}"/>
    <dgm:cxn modelId="{9BBB5E8A-7DD6-44F1-8B31-6591D6386F7A}" type="presOf" srcId="{9B627556-ABC7-4945-A904-76001A38ED28}" destId="{67FE654B-61A5-4781-8732-ECBCA41C9CF8}" srcOrd="0" destOrd="0" presId="urn:microsoft.com/office/officeart/2005/8/layout/hList1"/>
    <dgm:cxn modelId="{12CA9ACD-55D7-465B-A378-92B937672281}" type="presParOf" srcId="{67FE654B-61A5-4781-8732-ECBCA41C9CF8}" destId="{0ED3D2BA-DBC2-4C87-A82E-04DD51125798}" srcOrd="0" destOrd="0" presId="urn:microsoft.com/office/officeart/2005/8/layout/hList1"/>
    <dgm:cxn modelId="{7A357BA1-D8E9-4994-9BB4-D618B75A6B5E}" type="presParOf" srcId="{0ED3D2BA-DBC2-4C87-A82E-04DD51125798}" destId="{A588702C-53E8-4F60-AD10-D2DE76B7CD0A}" srcOrd="0" destOrd="0" presId="urn:microsoft.com/office/officeart/2005/8/layout/hList1"/>
    <dgm:cxn modelId="{812D4CD3-4482-41AA-8AE0-F48F4DD45A05}" type="presParOf" srcId="{0ED3D2BA-DBC2-4C87-A82E-04DD51125798}" destId="{9DD0037C-A53B-43A6-8BF6-F642BF6AF500}" srcOrd="1" destOrd="0" presId="urn:microsoft.com/office/officeart/2005/8/layout/hList1"/>
    <dgm:cxn modelId="{D801F1A0-0E8D-4DF6-B393-1D252230B47E}" type="presParOf" srcId="{67FE654B-61A5-4781-8732-ECBCA41C9CF8}" destId="{B1735F2C-4E5B-40E6-95A2-164DD40CF6C7}" srcOrd="1" destOrd="0" presId="urn:microsoft.com/office/officeart/2005/8/layout/hList1"/>
    <dgm:cxn modelId="{391A7302-AA1C-421C-A14A-B70743A78A44}" type="presParOf" srcId="{67FE654B-61A5-4781-8732-ECBCA41C9CF8}" destId="{A8C95013-8121-4660-A7DA-C4B49A22D840}" srcOrd="2" destOrd="0" presId="urn:microsoft.com/office/officeart/2005/8/layout/hList1"/>
    <dgm:cxn modelId="{29612D27-EA02-4479-9596-30B4490829A0}" type="presParOf" srcId="{A8C95013-8121-4660-A7DA-C4B49A22D840}" destId="{C40429EA-A2E5-459F-A15A-E1AE2E6C6EE0}" srcOrd="0" destOrd="0" presId="urn:microsoft.com/office/officeart/2005/8/layout/hList1"/>
    <dgm:cxn modelId="{44BED027-29F9-4DE1-B849-914D66AF0E49}" type="presParOf" srcId="{A8C95013-8121-4660-A7DA-C4B49A22D840}" destId="{D3FA87A9-157C-46A0-BD99-6A59FCF5C11A}" srcOrd="1" destOrd="0" presId="urn:microsoft.com/office/officeart/2005/8/layout/hList1"/>
    <dgm:cxn modelId="{E6C61072-68A5-431E-AD41-004E1CE5D296}" type="presParOf" srcId="{67FE654B-61A5-4781-8732-ECBCA41C9CF8}" destId="{FA86BB9E-5584-4777-92CA-62733D6C30A4}" srcOrd="3" destOrd="0" presId="urn:microsoft.com/office/officeart/2005/8/layout/hList1"/>
    <dgm:cxn modelId="{77D7EF08-AC12-46A8-8254-C7F4816DC5AE}" type="presParOf" srcId="{67FE654B-61A5-4781-8732-ECBCA41C9CF8}" destId="{C7DC0BA6-5371-4E4E-A11D-87B95682F4CD}" srcOrd="4" destOrd="0" presId="urn:microsoft.com/office/officeart/2005/8/layout/hList1"/>
    <dgm:cxn modelId="{F4CC218C-D306-413B-97E2-C207CCDEA111}" type="presParOf" srcId="{C7DC0BA6-5371-4E4E-A11D-87B95682F4CD}" destId="{536C3EF4-4491-4267-A10C-321B1F8D58C5}" srcOrd="0" destOrd="0" presId="urn:microsoft.com/office/officeart/2005/8/layout/hList1"/>
    <dgm:cxn modelId="{4EF0B621-0DF8-4339-AA34-B11620296410}" type="presParOf" srcId="{C7DC0BA6-5371-4E4E-A11D-87B95682F4CD}" destId="{BCE49C8C-A0FA-4D69-AC01-EED602CAC144}" srcOrd="1" destOrd="0" presId="urn:microsoft.com/office/officeart/2005/8/layout/hList1"/>
    <dgm:cxn modelId="{38443D57-D223-48E4-9D72-65939BF6E2A5}" type="presParOf" srcId="{67FE654B-61A5-4781-8732-ECBCA41C9CF8}" destId="{C0A8E422-9223-4D6B-91EE-84F6A337BBF2}" srcOrd="5" destOrd="0" presId="urn:microsoft.com/office/officeart/2005/8/layout/hList1"/>
    <dgm:cxn modelId="{ECE859B9-A8B0-43DC-9939-602CF50DC3FC}" type="presParOf" srcId="{67FE654B-61A5-4781-8732-ECBCA41C9CF8}" destId="{0F8E1D2C-3FD2-43AF-8DF5-61F748CA3118}" srcOrd="6" destOrd="0" presId="urn:microsoft.com/office/officeart/2005/8/layout/hList1"/>
    <dgm:cxn modelId="{AAB80410-8A4A-411B-8651-5B0DC0AD0169}" type="presParOf" srcId="{0F8E1D2C-3FD2-43AF-8DF5-61F748CA3118}" destId="{A2761521-C87D-41D5-BD78-68EFED8577E2}" srcOrd="0" destOrd="0" presId="urn:microsoft.com/office/officeart/2005/8/layout/hList1"/>
    <dgm:cxn modelId="{173FE386-3DFD-49A2-A84B-37ABC9A62034}" type="presParOf" srcId="{0F8E1D2C-3FD2-43AF-8DF5-61F748CA3118}" destId="{34300774-2505-4CED-9505-BB29D7F78B5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3A16A61-A5DE-4800-A4E4-08B6DEDE13CA}" type="doc">
      <dgm:prSet loTypeId="urn:microsoft.com/office/officeart/2005/8/layout/vList4#2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EAFBF28-6A23-4246-BCEE-F8CE36CDE507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Выравнивание бюджетной обеспеченности (руб.)</a:t>
          </a:r>
        </a:p>
      </dgm:t>
    </dgm:pt>
    <dgm:pt modelId="{2052685E-7F1C-4F70-886F-E450A373F39C}" type="parTrans" cxnId="{7473D7AC-9431-4E5B-B088-2A1F641E29A0}">
      <dgm:prSet/>
      <dgm:spPr/>
      <dgm:t>
        <a:bodyPr/>
        <a:lstStyle/>
        <a:p>
          <a:endParaRPr lang="ru-RU"/>
        </a:p>
      </dgm:t>
    </dgm:pt>
    <dgm:pt modelId="{88A52B20-908F-4D56-96AD-C11DDBD6DAB3}" type="sibTrans" cxnId="{7473D7AC-9431-4E5B-B088-2A1F641E29A0}">
      <dgm:prSet/>
      <dgm:spPr/>
      <dgm:t>
        <a:bodyPr/>
        <a:lstStyle/>
        <a:p>
          <a:endParaRPr lang="ru-RU"/>
        </a:p>
      </dgm:t>
    </dgm:pt>
    <dgm:pt modelId="{05360136-266E-4897-96EA-B88B213BD59E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- 102731032</a:t>
          </a:r>
        </a:p>
      </dgm:t>
    </dgm:pt>
    <dgm:pt modelId="{E0A7A096-C6EF-4B1B-BEDF-F96FDEC3E0F7}" type="parTrans" cxnId="{40E0BCAC-8415-4A4B-8D30-9FFB3C140FFB}">
      <dgm:prSet/>
      <dgm:spPr/>
      <dgm:t>
        <a:bodyPr/>
        <a:lstStyle/>
        <a:p>
          <a:endParaRPr lang="ru-RU"/>
        </a:p>
      </dgm:t>
    </dgm:pt>
    <dgm:pt modelId="{128F71BF-C411-4927-8D03-E4C003BBFF96}" type="sibTrans" cxnId="{40E0BCAC-8415-4A4B-8D30-9FFB3C140FFB}">
      <dgm:prSet/>
      <dgm:spPr/>
      <dgm:t>
        <a:bodyPr/>
        <a:lstStyle/>
        <a:p>
          <a:endParaRPr lang="ru-RU"/>
        </a:p>
      </dgm:t>
    </dgm:pt>
    <dgm:pt modelId="{26108641-ABBE-43AE-B5F8-B34F6B66D84D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сбалансированности бюджетов</a:t>
          </a:r>
        </a:p>
      </dgm:t>
    </dgm:pt>
    <dgm:pt modelId="{5401247E-DF2C-4D9B-9D4D-826E35A30858}" type="parTrans" cxnId="{F5F3DA98-8C30-404B-BA08-C24E1D2C122D}">
      <dgm:prSet/>
      <dgm:spPr/>
      <dgm:t>
        <a:bodyPr/>
        <a:lstStyle/>
        <a:p>
          <a:endParaRPr lang="ru-RU"/>
        </a:p>
      </dgm:t>
    </dgm:pt>
    <dgm:pt modelId="{46D8E5C8-1332-4B15-A706-AC4C9A3D369B}" type="sibTrans" cxnId="{F5F3DA98-8C30-404B-BA08-C24E1D2C122D}">
      <dgm:prSet/>
      <dgm:spPr/>
      <dgm:t>
        <a:bodyPr/>
        <a:lstStyle/>
        <a:p>
          <a:endParaRPr lang="ru-RU"/>
        </a:p>
      </dgm:t>
    </dgm:pt>
    <dgm:pt modelId="{C40E2698-8326-4038-9583-C5B7DF8BAA75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- 1549800</a:t>
          </a:r>
        </a:p>
      </dgm:t>
    </dgm:pt>
    <dgm:pt modelId="{0EBFDB71-7903-4C7A-A76F-616A7E01646E}" type="parTrans" cxnId="{0306CC2C-85B4-47EB-8334-1DEEA858A91A}">
      <dgm:prSet/>
      <dgm:spPr/>
      <dgm:t>
        <a:bodyPr/>
        <a:lstStyle/>
        <a:p>
          <a:endParaRPr lang="ru-RU"/>
        </a:p>
      </dgm:t>
    </dgm:pt>
    <dgm:pt modelId="{6257A603-2961-4381-97F7-211F8CC166F1}" type="sibTrans" cxnId="{0306CC2C-85B4-47EB-8334-1DEEA858A91A}">
      <dgm:prSet/>
      <dgm:spPr/>
      <dgm:t>
        <a:bodyPr/>
        <a:lstStyle/>
        <a:p>
          <a:endParaRPr lang="ru-RU"/>
        </a:p>
      </dgm:t>
    </dgm:pt>
    <dgm:pt modelId="{F247DBBD-6993-4A83-9051-FEC9C924E2CC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10040028,97</a:t>
          </a:r>
        </a:p>
      </dgm:t>
    </dgm:pt>
    <dgm:pt modelId="{5998075B-357C-4DAA-AD56-A6A62C0852E6}" type="parTrans" cxnId="{A32A11F9-A743-4CE5-B2AC-845CD079E489}">
      <dgm:prSet/>
      <dgm:spPr/>
      <dgm:t>
        <a:bodyPr/>
        <a:lstStyle/>
        <a:p>
          <a:endParaRPr lang="ru-RU"/>
        </a:p>
      </dgm:t>
    </dgm:pt>
    <dgm:pt modelId="{825EA270-F8EA-45F7-AF2F-C9745585155C}" type="sibTrans" cxnId="{A32A11F9-A743-4CE5-B2AC-845CD079E489}">
      <dgm:prSet/>
      <dgm:spPr/>
      <dgm:t>
        <a:bodyPr/>
        <a:lstStyle/>
        <a:p>
          <a:endParaRPr lang="ru-RU"/>
        </a:p>
      </dgm:t>
    </dgm:pt>
    <dgm:pt modelId="{219B0F7C-8855-49C5-8D47-5CD8C01BB5BC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</dgm:t>
    </dgm:pt>
    <dgm:pt modelId="{2BC68E84-CE6D-40ED-80B2-D414130229A3}" type="parTrans" cxnId="{81128F0F-BF2D-4BFA-81E1-49582100FA2D}">
      <dgm:prSet/>
      <dgm:spPr/>
      <dgm:t>
        <a:bodyPr/>
        <a:lstStyle/>
        <a:p>
          <a:endParaRPr lang="ru-RU"/>
        </a:p>
      </dgm:t>
    </dgm:pt>
    <dgm:pt modelId="{133B338F-F942-488E-9042-8B5B4E64A582}" type="sibTrans" cxnId="{81128F0F-BF2D-4BFA-81E1-49582100FA2D}">
      <dgm:prSet/>
      <dgm:spPr/>
      <dgm:t>
        <a:bodyPr/>
        <a:lstStyle/>
        <a:p>
          <a:endParaRPr lang="ru-RU"/>
        </a:p>
      </dgm:t>
    </dgm:pt>
    <dgm:pt modelId="{C564CE30-1E5F-4060-B043-91E70219DCB0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28439739,24</a:t>
          </a:r>
        </a:p>
      </dgm:t>
    </dgm:pt>
    <dgm:pt modelId="{93ADC8E1-57C4-4955-9966-93BA5117F8D7}" type="parTrans" cxnId="{F9A8ED2E-3B12-457B-830C-2A3E9FE24273}">
      <dgm:prSet/>
      <dgm:spPr/>
      <dgm:t>
        <a:bodyPr/>
        <a:lstStyle/>
        <a:p>
          <a:endParaRPr lang="ru-RU"/>
        </a:p>
      </dgm:t>
    </dgm:pt>
    <dgm:pt modelId="{7D5B84D2-5557-4710-A39F-DCE6553DF74F}" type="sibTrans" cxnId="{F9A8ED2E-3B12-457B-830C-2A3E9FE24273}">
      <dgm:prSet/>
      <dgm:spPr/>
      <dgm:t>
        <a:bodyPr/>
        <a:lstStyle/>
        <a:p>
          <a:endParaRPr lang="ru-RU"/>
        </a:p>
      </dgm:t>
    </dgm:pt>
    <dgm:pt modelId="{EF087EF9-0967-4D0B-A8C4-80C23802A009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</a:t>
          </a:r>
        </a:p>
      </dgm:t>
    </dgm:pt>
    <dgm:pt modelId="{F1460786-5FFC-44C7-BAF7-491019DF1972}" type="parTrans" cxnId="{5A63580C-AD7A-41A9-9950-8A007AC1B1A4}">
      <dgm:prSet/>
      <dgm:spPr/>
      <dgm:t>
        <a:bodyPr/>
        <a:lstStyle/>
        <a:p>
          <a:endParaRPr lang="ru-RU"/>
        </a:p>
      </dgm:t>
    </dgm:pt>
    <dgm:pt modelId="{AEB95694-B350-4708-B6EF-FB989A8A8B94}" type="sibTrans" cxnId="{5A63580C-AD7A-41A9-9950-8A007AC1B1A4}">
      <dgm:prSet/>
      <dgm:spPr/>
      <dgm:t>
        <a:bodyPr/>
        <a:lstStyle/>
        <a:p>
          <a:endParaRPr lang="ru-RU"/>
        </a:p>
      </dgm:t>
    </dgm:pt>
    <dgm:pt modelId="{77B29B4B-C78D-4ECC-82B6-CAF029C1FDF8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-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137029667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AB73C0-AA6B-48A4-AB5C-DAF495AFADC4}" type="parTrans" cxnId="{D60F10F1-2775-49A7-8117-985E9FF880EA}">
      <dgm:prSet/>
      <dgm:spPr/>
      <dgm:t>
        <a:bodyPr/>
        <a:lstStyle/>
        <a:p>
          <a:endParaRPr lang="ru-RU"/>
        </a:p>
      </dgm:t>
    </dgm:pt>
    <dgm:pt modelId="{5BEBA2BC-7E8A-4BB9-BEA2-2626EACD867D}" type="sibTrans" cxnId="{D60F10F1-2775-49A7-8117-985E9FF880EA}">
      <dgm:prSet/>
      <dgm:spPr/>
      <dgm:t>
        <a:bodyPr/>
        <a:lstStyle/>
        <a:p>
          <a:endParaRPr lang="ru-RU"/>
        </a:p>
      </dgm:t>
    </dgm:pt>
    <dgm:pt modelId="{B56A1615-0F8B-4492-ACCF-90F24DCC4F98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-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71637499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2A7CC6-EA88-487E-982E-9312BFDEC942}" type="parTrans" cxnId="{1A5C64A9-EC4E-4E25-9D50-DE8C6DA9490D}">
      <dgm:prSet/>
      <dgm:spPr/>
      <dgm:t>
        <a:bodyPr/>
        <a:lstStyle/>
        <a:p>
          <a:endParaRPr lang="ru-RU"/>
        </a:p>
      </dgm:t>
    </dgm:pt>
    <dgm:pt modelId="{86A43976-6E36-4449-8693-D6E28E795B8B}" type="sibTrans" cxnId="{1A5C64A9-EC4E-4E25-9D50-DE8C6DA9490D}">
      <dgm:prSet/>
      <dgm:spPr/>
      <dgm:t>
        <a:bodyPr/>
        <a:lstStyle/>
        <a:p>
          <a:endParaRPr lang="ru-RU"/>
        </a:p>
      </dgm:t>
    </dgm:pt>
    <dgm:pt modelId="{9C4EC4B0-7FF3-423E-A9CC-6400D1148265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 -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1637499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6B334E-F6F1-40BB-9A76-2C6D7B987F60}" type="parTrans" cxnId="{E8DC8A9E-E0A6-4994-867E-C274342687EC}">
      <dgm:prSet/>
      <dgm:spPr/>
      <dgm:t>
        <a:bodyPr/>
        <a:lstStyle/>
        <a:p>
          <a:endParaRPr lang="ru-RU"/>
        </a:p>
      </dgm:t>
    </dgm:pt>
    <dgm:pt modelId="{BACDAD0F-C6B4-4BDD-97E9-C529B1610BDF}" type="sibTrans" cxnId="{E8DC8A9E-E0A6-4994-867E-C274342687EC}">
      <dgm:prSet/>
      <dgm:spPr/>
      <dgm:t>
        <a:bodyPr/>
        <a:lstStyle/>
        <a:p>
          <a:endParaRPr lang="ru-RU"/>
        </a:p>
      </dgm:t>
    </dgm:pt>
    <dgm:pt modelId="{951EB486-6F56-435D-9EA8-00D97F267EFB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- 86767408</a:t>
          </a:r>
        </a:p>
      </dgm:t>
    </dgm:pt>
    <dgm:pt modelId="{29BD1327-5A6E-413D-93BB-0923B6C9B1C6}" type="sibTrans" cxnId="{0A4F2D91-6B89-413A-95BF-0E96FEBBC331}">
      <dgm:prSet/>
      <dgm:spPr/>
      <dgm:t>
        <a:bodyPr/>
        <a:lstStyle/>
        <a:p>
          <a:endParaRPr lang="ru-RU"/>
        </a:p>
      </dgm:t>
    </dgm:pt>
    <dgm:pt modelId="{67AC1395-F9D9-4196-9E25-7E07483CF039}" type="parTrans" cxnId="{0A4F2D91-6B89-413A-95BF-0E96FEBBC331}">
      <dgm:prSet/>
      <dgm:spPr/>
      <dgm:t>
        <a:bodyPr/>
        <a:lstStyle/>
        <a:p>
          <a:endParaRPr lang="ru-RU"/>
        </a:p>
      </dgm:t>
    </dgm:pt>
    <dgm:pt modelId="{4135DBA4-13CC-43DD-8B6B-4971FB8B76FD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</a:t>
          </a:r>
        </a:p>
      </dgm:t>
    </dgm:pt>
    <dgm:pt modelId="{75EAFF6E-B30B-4E79-ABBB-85E3114D4C86}" type="parTrans" cxnId="{8F7D18E2-AB91-42ED-9511-A73A723CD33E}">
      <dgm:prSet/>
      <dgm:spPr/>
      <dgm:t>
        <a:bodyPr/>
        <a:lstStyle/>
        <a:p>
          <a:endParaRPr lang="ru-RU"/>
        </a:p>
      </dgm:t>
    </dgm:pt>
    <dgm:pt modelId="{A3D9E3E3-A5E0-40B0-AA64-9C3103BB790C}" type="sibTrans" cxnId="{8F7D18E2-AB91-42ED-9511-A73A723CD33E}">
      <dgm:prSet/>
      <dgm:spPr/>
      <dgm:t>
        <a:bodyPr/>
        <a:lstStyle/>
        <a:p>
          <a:endParaRPr lang="ru-RU"/>
        </a:p>
      </dgm:t>
    </dgm:pt>
    <dgm:pt modelId="{DF4F4AF1-8EEE-4152-81BB-BE5602232FFE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</a:t>
          </a:r>
        </a:p>
      </dgm:t>
    </dgm:pt>
    <dgm:pt modelId="{2DFB5146-B085-48A7-8544-4DB72163C007}" type="parTrans" cxnId="{94303485-9D7F-40C4-8946-307CFC9BBFC9}">
      <dgm:prSet/>
      <dgm:spPr/>
      <dgm:t>
        <a:bodyPr/>
        <a:lstStyle/>
        <a:p>
          <a:endParaRPr lang="ru-RU"/>
        </a:p>
      </dgm:t>
    </dgm:pt>
    <dgm:pt modelId="{F4F18A8E-8B7C-4F3F-9CA0-4F515CB391F0}" type="sibTrans" cxnId="{94303485-9D7F-40C4-8946-307CFC9BBFC9}">
      <dgm:prSet/>
      <dgm:spPr/>
      <dgm:t>
        <a:bodyPr/>
        <a:lstStyle/>
        <a:p>
          <a:endParaRPr lang="ru-RU"/>
        </a:p>
      </dgm:t>
    </dgm:pt>
    <dgm:pt modelId="{D176A2EF-F5B9-420A-A443-1D4F0BEF9A65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</a:t>
          </a:r>
        </a:p>
      </dgm:t>
    </dgm:pt>
    <dgm:pt modelId="{3275A294-A5D3-4636-B641-248F13A54AEC}" type="parTrans" cxnId="{D18D532D-93C6-450A-A6DE-63F132105DF9}">
      <dgm:prSet/>
      <dgm:spPr/>
      <dgm:t>
        <a:bodyPr/>
        <a:lstStyle/>
        <a:p>
          <a:endParaRPr lang="ru-RU"/>
        </a:p>
      </dgm:t>
    </dgm:pt>
    <dgm:pt modelId="{F2203F9A-7A6B-4D39-8A38-9B47663BA0D1}" type="sibTrans" cxnId="{D18D532D-93C6-450A-A6DE-63F132105DF9}">
      <dgm:prSet/>
      <dgm:spPr/>
      <dgm:t>
        <a:bodyPr/>
        <a:lstStyle/>
        <a:p>
          <a:endParaRPr lang="ru-RU"/>
        </a:p>
      </dgm:t>
    </dgm:pt>
    <dgm:pt modelId="{015589AB-7A62-402F-88AA-03ED69D6FC83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</a:t>
          </a:r>
        </a:p>
      </dgm:t>
    </dgm:pt>
    <dgm:pt modelId="{10DBF258-F269-4B4F-AA5E-E6AC821C318A}" type="parTrans" cxnId="{F4E460B0-604F-4A17-8EF1-4A572332AF4A}">
      <dgm:prSet/>
      <dgm:spPr/>
      <dgm:t>
        <a:bodyPr/>
        <a:lstStyle/>
        <a:p>
          <a:endParaRPr lang="ru-RU"/>
        </a:p>
      </dgm:t>
    </dgm:pt>
    <dgm:pt modelId="{20BB39F6-A65E-4B3F-9513-0EFF313FBC44}" type="sibTrans" cxnId="{F4E460B0-604F-4A17-8EF1-4A572332AF4A}">
      <dgm:prSet/>
      <dgm:spPr/>
      <dgm:t>
        <a:bodyPr/>
        <a:lstStyle/>
        <a:p>
          <a:endParaRPr lang="ru-RU"/>
        </a:p>
      </dgm:t>
    </dgm:pt>
    <dgm:pt modelId="{D1B74D64-9F13-445A-A7B4-07B1EFDCE565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</a:t>
          </a:r>
        </a:p>
      </dgm:t>
    </dgm:pt>
    <dgm:pt modelId="{BD444774-3F06-4173-960A-0DB403D0B416}" type="parTrans" cxnId="{5E93DFFF-E2D7-4728-9C20-092D4A036E15}">
      <dgm:prSet/>
      <dgm:spPr/>
      <dgm:t>
        <a:bodyPr/>
        <a:lstStyle/>
        <a:p>
          <a:endParaRPr lang="ru-RU"/>
        </a:p>
      </dgm:t>
    </dgm:pt>
    <dgm:pt modelId="{E3F1DB34-E157-4994-A4C8-D7FAC983ED27}" type="sibTrans" cxnId="{5E93DFFF-E2D7-4728-9C20-092D4A036E15}">
      <dgm:prSet/>
      <dgm:spPr/>
      <dgm:t>
        <a:bodyPr/>
        <a:lstStyle/>
        <a:p>
          <a:endParaRPr lang="ru-RU"/>
        </a:p>
      </dgm:t>
    </dgm:pt>
    <dgm:pt modelId="{2CE5FC5F-1A2E-4FAD-878B-DDF74155B53A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</a:t>
          </a:r>
        </a:p>
      </dgm:t>
    </dgm:pt>
    <dgm:pt modelId="{A09EA5D6-4C1D-4D10-920A-C811ABF802B3}" type="parTrans" cxnId="{2E8A02F2-07BF-483F-924B-DBBCA10556AB}">
      <dgm:prSet/>
      <dgm:spPr/>
      <dgm:t>
        <a:bodyPr/>
        <a:lstStyle/>
        <a:p>
          <a:endParaRPr lang="ru-RU"/>
        </a:p>
      </dgm:t>
    </dgm:pt>
    <dgm:pt modelId="{F1017E73-879F-432B-A632-5A41F9F994C8}" type="sibTrans" cxnId="{2E8A02F2-07BF-483F-924B-DBBCA10556AB}">
      <dgm:prSet/>
      <dgm:spPr/>
      <dgm:t>
        <a:bodyPr/>
        <a:lstStyle/>
        <a:p>
          <a:endParaRPr lang="ru-RU"/>
        </a:p>
      </dgm:t>
    </dgm:pt>
    <dgm:pt modelId="{9A340CF9-E403-48CA-A3CC-5903EAA4995F}" type="pres">
      <dgm:prSet presAssocID="{F3A16A61-A5DE-4800-A4E4-08B6DEDE13C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93955D-9391-4A09-B284-010B7BB0E8D5}" type="pres">
      <dgm:prSet presAssocID="{3EAFBF28-6A23-4246-BCEE-F8CE36CDE507}" presName="comp" presStyleCnt="0"/>
      <dgm:spPr/>
    </dgm:pt>
    <dgm:pt modelId="{BEA0F84E-DBD0-49E7-9DA2-473B737990CA}" type="pres">
      <dgm:prSet presAssocID="{3EAFBF28-6A23-4246-BCEE-F8CE36CDE507}" presName="box" presStyleLbl="node1" presStyleIdx="0" presStyleCnt="3"/>
      <dgm:spPr/>
      <dgm:t>
        <a:bodyPr/>
        <a:lstStyle/>
        <a:p>
          <a:endParaRPr lang="ru-RU"/>
        </a:p>
      </dgm:t>
    </dgm:pt>
    <dgm:pt modelId="{C46C1E67-39F6-4F02-A3E5-949BE403EFCA}" type="pres">
      <dgm:prSet presAssocID="{3EAFBF28-6A23-4246-BCEE-F8CE36CDE507}" presName="img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9A78F9F3-1690-4961-840A-ACF91DBEE109}" type="pres">
      <dgm:prSet presAssocID="{3EAFBF28-6A23-4246-BCEE-F8CE36CDE50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316B9-ACCC-484E-AB69-6FE8A9B2A35C}" type="pres">
      <dgm:prSet presAssocID="{88A52B20-908F-4D56-96AD-C11DDBD6DAB3}" presName="spacer" presStyleCnt="0"/>
      <dgm:spPr/>
    </dgm:pt>
    <dgm:pt modelId="{C54FB20D-2D77-4E0B-99CF-88ABE3962AF7}" type="pres">
      <dgm:prSet presAssocID="{26108641-ABBE-43AE-B5F8-B34F6B66D84D}" presName="comp" presStyleCnt="0"/>
      <dgm:spPr/>
    </dgm:pt>
    <dgm:pt modelId="{96F516D4-AE7F-4A69-9FA2-D71B1A79329E}" type="pres">
      <dgm:prSet presAssocID="{26108641-ABBE-43AE-B5F8-B34F6B66D84D}" presName="box" presStyleLbl="node1" presStyleIdx="1" presStyleCnt="3"/>
      <dgm:spPr/>
      <dgm:t>
        <a:bodyPr/>
        <a:lstStyle/>
        <a:p>
          <a:endParaRPr lang="ru-RU"/>
        </a:p>
      </dgm:t>
    </dgm:pt>
    <dgm:pt modelId="{48BE209B-0ADB-4F98-9518-D597F4D165BE}" type="pres">
      <dgm:prSet presAssocID="{26108641-ABBE-43AE-B5F8-B34F6B66D84D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A5DEC3C9-E936-4A02-99AE-88304D56B323}" type="pres">
      <dgm:prSet presAssocID="{26108641-ABBE-43AE-B5F8-B34F6B66D84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DB578-133B-4011-8196-86E7574A1E89}" type="pres">
      <dgm:prSet presAssocID="{46D8E5C8-1332-4B15-A706-AC4C9A3D369B}" presName="spacer" presStyleCnt="0"/>
      <dgm:spPr/>
    </dgm:pt>
    <dgm:pt modelId="{8BE4AD86-FA47-4D6C-9E40-4C7E383D1A9D}" type="pres">
      <dgm:prSet presAssocID="{219B0F7C-8855-49C5-8D47-5CD8C01BB5BC}" presName="comp" presStyleCnt="0"/>
      <dgm:spPr/>
    </dgm:pt>
    <dgm:pt modelId="{7FB1E540-1D0D-432C-A793-66C94782967D}" type="pres">
      <dgm:prSet presAssocID="{219B0F7C-8855-49C5-8D47-5CD8C01BB5BC}" presName="box" presStyleLbl="node1" presStyleIdx="2" presStyleCnt="3"/>
      <dgm:spPr/>
      <dgm:t>
        <a:bodyPr/>
        <a:lstStyle/>
        <a:p>
          <a:endParaRPr lang="ru-RU"/>
        </a:p>
      </dgm:t>
    </dgm:pt>
    <dgm:pt modelId="{EB8F1EF0-AA88-4657-9835-12A2C2C628E2}" type="pres">
      <dgm:prSet presAssocID="{219B0F7C-8855-49C5-8D47-5CD8C01BB5BC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  <dgm:pt modelId="{978A25D8-2C45-4DB4-B172-CD2009954AF3}" type="pres">
      <dgm:prSet presAssocID="{219B0F7C-8855-49C5-8D47-5CD8C01BB5B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8A02F2-07BF-483F-924B-DBBCA10556AB}" srcId="{219B0F7C-8855-49C5-8D47-5CD8C01BB5BC}" destId="{2CE5FC5F-1A2E-4FAD-878B-DDF74155B53A}" srcOrd="4" destOrd="0" parTransId="{A09EA5D6-4C1D-4D10-920A-C811ABF802B3}" sibTransId="{F1017E73-879F-432B-A632-5A41F9F994C8}"/>
    <dgm:cxn modelId="{710BC6F9-F29C-45A8-AF05-ADC4DA2D80F8}" type="presOf" srcId="{9C4EC4B0-7FF3-423E-A9CC-6400D1148265}" destId="{9A78F9F3-1690-4961-840A-ACF91DBEE109}" srcOrd="1" destOrd="5" presId="urn:microsoft.com/office/officeart/2005/8/layout/vList4#2"/>
    <dgm:cxn modelId="{E12ECD23-CEC8-4204-94FE-3068019FAAEE}" type="presOf" srcId="{C40E2698-8326-4038-9583-C5B7DF8BAA75}" destId="{A5DEC3C9-E936-4A02-99AE-88304D56B323}" srcOrd="1" destOrd="1" presId="urn:microsoft.com/office/officeart/2005/8/layout/vList4#2"/>
    <dgm:cxn modelId="{E0881025-BFF9-4520-B415-83CF9337E424}" type="presOf" srcId="{F3A16A61-A5DE-4800-A4E4-08B6DEDE13CA}" destId="{9A340CF9-E403-48CA-A3CC-5903EAA4995F}" srcOrd="0" destOrd="0" presId="urn:microsoft.com/office/officeart/2005/8/layout/vList4#2"/>
    <dgm:cxn modelId="{CE7EB91C-9B3C-4A54-820A-77D22134877F}" type="presOf" srcId="{26108641-ABBE-43AE-B5F8-B34F6B66D84D}" destId="{A5DEC3C9-E936-4A02-99AE-88304D56B323}" srcOrd="1" destOrd="0" presId="urn:microsoft.com/office/officeart/2005/8/layout/vList4#2"/>
    <dgm:cxn modelId="{7E89D1F9-5768-4A57-9895-47929C6D24D4}" type="presOf" srcId="{3EAFBF28-6A23-4246-BCEE-F8CE36CDE507}" destId="{BEA0F84E-DBD0-49E7-9DA2-473B737990CA}" srcOrd="0" destOrd="0" presId="urn:microsoft.com/office/officeart/2005/8/layout/vList4#2"/>
    <dgm:cxn modelId="{F9A8ED2E-3B12-457B-830C-2A3E9FE24273}" srcId="{219B0F7C-8855-49C5-8D47-5CD8C01BB5BC}" destId="{C564CE30-1E5F-4060-B043-91E70219DCB0}" srcOrd="0" destOrd="0" parTransId="{93ADC8E1-57C4-4955-9966-93BA5117F8D7}" sibTransId="{7D5B84D2-5557-4710-A39F-DCE6553DF74F}"/>
    <dgm:cxn modelId="{E9E4B013-C7BE-4EED-9F59-3548DC5DEC2A}" type="presOf" srcId="{B56A1615-0F8B-4492-ACCF-90F24DCC4F98}" destId="{BEA0F84E-DBD0-49E7-9DA2-473B737990CA}" srcOrd="0" destOrd="4" presId="urn:microsoft.com/office/officeart/2005/8/layout/vList4#2"/>
    <dgm:cxn modelId="{7CAE6802-F716-4015-89DD-BF73381405E6}" type="presOf" srcId="{77B29B4B-C78D-4ECC-82B6-CAF029C1FDF8}" destId="{BEA0F84E-DBD0-49E7-9DA2-473B737990CA}" srcOrd="0" destOrd="3" presId="urn:microsoft.com/office/officeart/2005/8/layout/vList4#2"/>
    <dgm:cxn modelId="{EE17911E-8F1D-473F-9DA0-C4A7CB270F8B}" type="presOf" srcId="{C40E2698-8326-4038-9583-C5B7DF8BAA75}" destId="{96F516D4-AE7F-4A69-9FA2-D71B1A79329E}" srcOrd="0" destOrd="1" presId="urn:microsoft.com/office/officeart/2005/8/layout/vList4#2"/>
    <dgm:cxn modelId="{5FFC6A9E-66A3-470F-BCD1-E7FF75C8810F}" type="presOf" srcId="{F247DBBD-6993-4A83-9051-FEC9C924E2CC}" destId="{96F516D4-AE7F-4A69-9FA2-D71B1A79329E}" srcOrd="0" destOrd="2" presId="urn:microsoft.com/office/officeart/2005/8/layout/vList4#2"/>
    <dgm:cxn modelId="{ABB0BB68-8C52-4D9D-82BC-EC10DE4DC5FB}" type="presOf" srcId="{D1B74D64-9F13-445A-A7B4-07B1EFDCE565}" destId="{978A25D8-2C45-4DB4-B172-CD2009954AF3}" srcOrd="1" destOrd="4" presId="urn:microsoft.com/office/officeart/2005/8/layout/vList4#2"/>
    <dgm:cxn modelId="{A32A11F9-A743-4CE5-B2AC-845CD079E489}" srcId="{26108641-ABBE-43AE-B5F8-B34F6B66D84D}" destId="{F247DBBD-6993-4A83-9051-FEC9C924E2CC}" srcOrd="1" destOrd="0" parTransId="{5998075B-357C-4DAA-AD56-A6A62C0852E6}" sibTransId="{825EA270-F8EA-45F7-AF2F-C9745585155C}"/>
    <dgm:cxn modelId="{24E9F9F1-BFF2-4D25-B908-3733F6A15AE7}" type="presOf" srcId="{D1B74D64-9F13-445A-A7B4-07B1EFDCE565}" destId="{7FB1E540-1D0D-432C-A793-66C94782967D}" srcOrd="0" destOrd="4" presId="urn:microsoft.com/office/officeart/2005/8/layout/vList4#2"/>
    <dgm:cxn modelId="{94303485-9D7F-40C4-8946-307CFC9BBFC9}" srcId="{26108641-ABBE-43AE-B5F8-B34F6B66D84D}" destId="{DF4F4AF1-8EEE-4152-81BB-BE5602232FFE}" srcOrd="3" destOrd="0" parTransId="{2DFB5146-B085-48A7-8544-4DB72163C007}" sibTransId="{F4F18A8E-8B7C-4F3F-9CA0-4F515CB391F0}"/>
    <dgm:cxn modelId="{E408A2AD-FF96-4918-9B8F-978EA20C29F9}" type="presOf" srcId="{05360136-266E-4897-96EA-B88B213BD59E}" destId="{9A78F9F3-1690-4961-840A-ACF91DBEE109}" srcOrd="1" destOrd="2" presId="urn:microsoft.com/office/officeart/2005/8/layout/vList4#2"/>
    <dgm:cxn modelId="{F6F23655-F519-4F92-B8D7-C1130238D19D}" type="presOf" srcId="{4135DBA4-13CC-43DD-8B6B-4971FB8B76FD}" destId="{A5DEC3C9-E936-4A02-99AE-88304D56B323}" srcOrd="1" destOrd="3" presId="urn:microsoft.com/office/officeart/2005/8/layout/vList4#2"/>
    <dgm:cxn modelId="{C499D622-B8F3-47A3-9BA2-6C48468F2538}" type="presOf" srcId="{4135DBA4-13CC-43DD-8B6B-4971FB8B76FD}" destId="{96F516D4-AE7F-4A69-9FA2-D71B1A79329E}" srcOrd="0" destOrd="3" presId="urn:microsoft.com/office/officeart/2005/8/layout/vList4#2"/>
    <dgm:cxn modelId="{F5F3DA98-8C30-404B-BA08-C24E1D2C122D}" srcId="{F3A16A61-A5DE-4800-A4E4-08B6DEDE13CA}" destId="{26108641-ABBE-43AE-B5F8-B34F6B66D84D}" srcOrd="1" destOrd="0" parTransId="{5401247E-DF2C-4D9B-9D4D-826E35A30858}" sibTransId="{46D8E5C8-1332-4B15-A706-AC4C9A3D369B}"/>
    <dgm:cxn modelId="{4AD57413-B974-412B-A09E-58FC1A0B627F}" type="presOf" srcId="{C564CE30-1E5F-4060-B043-91E70219DCB0}" destId="{7FB1E540-1D0D-432C-A793-66C94782967D}" srcOrd="0" destOrd="1" presId="urn:microsoft.com/office/officeart/2005/8/layout/vList4#2"/>
    <dgm:cxn modelId="{198266FE-87D8-4FC0-BBA0-9962BB12A46B}" type="presOf" srcId="{DF4F4AF1-8EEE-4152-81BB-BE5602232FFE}" destId="{96F516D4-AE7F-4A69-9FA2-D71B1A79329E}" srcOrd="0" destOrd="4" presId="urn:microsoft.com/office/officeart/2005/8/layout/vList4#2"/>
    <dgm:cxn modelId="{E8DC8A9E-E0A6-4994-867E-C274342687EC}" srcId="{3EAFBF28-6A23-4246-BCEE-F8CE36CDE507}" destId="{9C4EC4B0-7FF3-423E-A9CC-6400D1148265}" srcOrd="4" destOrd="0" parTransId="{256B334E-F6F1-40BB-9A76-2C6D7B987F60}" sibTransId="{BACDAD0F-C6B4-4BDD-97E9-C529B1610BDF}"/>
    <dgm:cxn modelId="{6FF5E615-DD3E-4E06-9B2F-D7659BF875BD}" type="presOf" srcId="{26108641-ABBE-43AE-B5F8-B34F6B66D84D}" destId="{96F516D4-AE7F-4A69-9FA2-D71B1A79329E}" srcOrd="0" destOrd="0" presId="urn:microsoft.com/office/officeart/2005/8/layout/vList4#2"/>
    <dgm:cxn modelId="{B8789F76-F6B7-49E0-A92D-007B8FDDC3DB}" type="presOf" srcId="{9C4EC4B0-7FF3-423E-A9CC-6400D1148265}" destId="{BEA0F84E-DBD0-49E7-9DA2-473B737990CA}" srcOrd="0" destOrd="5" presId="urn:microsoft.com/office/officeart/2005/8/layout/vList4#2"/>
    <dgm:cxn modelId="{8F7D18E2-AB91-42ED-9511-A73A723CD33E}" srcId="{26108641-ABBE-43AE-B5F8-B34F6B66D84D}" destId="{4135DBA4-13CC-43DD-8B6B-4971FB8B76FD}" srcOrd="2" destOrd="0" parTransId="{75EAFF6E-B30B-4E79-ABBB-85E3114D4C86}" sibTransId="{A3D9E3E3-A5E0-40B0-AA64-9C3103BB790C}"/>
    <dgm:cxn modelId="{143013F7-0E6E-4EEE-B328-74EEB2D63F1C}" type="presOf" srcId="{DF4F4AF1-8EEE-4152-81BB-BE5602232FFE}" destId="{A5DEC3C9-E936-4A02-99AE-88304D56B323}" srcOrd="1" destOrd="4" presId="urn:microsoft.com/office/officeart/2005/8/layout/vList4#2"/>
    <dgm:cxn modelId="{0306CC2C-85B4-47EB-8334-1DEEA858A91A}" srcId="{26108641-ABBE-43AE-B5F8-B34F6B66D84D}" destId="{C40E2698-8326-4038-9583-C5B7DF8BAA75}" srcOrd="0" destOrd="0" parTransId="{0EBFDB71-7903-4C7A-A76F-616A7E01646E}" sibTransId="{6257A603-2961-4381-97F7-211F8CC166F1}"/>
    <dgm:cxn modelId="{D60F10F1-2775-49A7-8117-985E9FF880EA}" srcId="{3EAFBF28-6A23-4246-BCEE-F8CE36CDE507}" destId="{77B29B4B-C78D-4ECC-82B6-CAF029C1FDF8}" srcOrd="2" destOrd="0" parTransId="{64AB73C0-AA6B-48A4-AB5C-DAF495AFADC4}" sibTransId="{5BEBA2BC-7E8A-4BB9-BEA2-2626EACD867D}"/>
    <dgm:cxn modelId="{C106A21B-6F2F-4D49-8ED9-70F22B8B0CFF}" type="presOf" srcId="{05360136-266E-4897-96EA-B88B213BD59E}" destId="{BEA0F84E-DBD0-49E7-9DA2-473B737990CA}" srcOrd="0" destOrd="2" presId="urn:microsoft.com/office/officeart/2005/8/layout/vList4#2"/>
    <dgm:cxn modelId="{B864C13E-5987-4096-BAC2-D919EA957139}" type="presOf" srcId="{B56A1615-0F8B-4492-ACCF-90F24DCC4F98}" destId="{9A78F9F3-1690-4961-840A-ACF91DBEE109}" srcOrd="1" destOrd="4" presId="urn:microsoft.com/office/officeart/2005/8/layout/vList4#2"/>
    <dgm:cxn modelId="{4D1A9707-91E9-4E18-9FF4-34A8A79E78A1}" type="presOf" srcId="{951EB486-6F56-435D-9EA8-00D97F267EFB}" destId="{BEA0F84E-DBD0-49E7-9DA2-473B737990CA}" srcOrd="0" destOrd="1" presId="urn:microsoft.com/office/officeart/2005/8/layout/vList4#2"/>
    <dgm:cxn modelId="{7908F617-DB2C-4D30-9213-35350799DA2D}" type="presOf" srcId="{219B0F7C-8855-49C5-8D47-5CD8C01BB5BC}" destId="{7FB1E540-1D0D-432C-A793-66C94782967D}" srcOrd="0" destOrd="0" presId="urn:microsoft.com/office/officeart/2005/8/layout/vList4#2"/>
    <dgm:cxn modelId="{4620D48C-6F90-49BB-8C57-76D0B6A7F92A}" type="presOf" srcId="{D176A2EF-F5B9-420A-A443-1D4F0BEF9A65}" destId="{96F516D4-AE7F-4A69-9FA2-D71B1A79329E}" srcOrd="0" destOrd="5" presId="urn:microsoft.com/office/officeart/2005/8/layout/vList4#2"/>
    <dgm:cxn modelId="{912F2620-7569-4261-91E6-B52AB1017DA3}" type="presOf" srcId="{EF087EF9-0967-4D0B-A8C4-80C23802A009}" destId="{7FB1E540-1D0D-432C-A793-66C94782967D}" srcOrd="0" destOrd="2" presId="urn:microsoft.com/office/officeart/2005/8/layout/vList4#2"/>
    <dgm:cxn modelId="{B2DC4601-BF96-4D6B-897D-7028A7CBA748}" type="presOf" srcId="{F247DBBD-6993-4A83-9051-FEC9C924E2CC}" destId="{A5DEC3C9-E936-4A02-99AE-88304D56B323}" srcOrd="1" destOrd="2" presId="urn:microsoft.com/office/officeart/2005/8/layout/vList4#2"/>
    <dgm:cxn modelId="{543F953E-A576-4824-AB11-81EBEC80DB4A}" type="presOf" srcId="{2CE5FC5F-1A2E-4FAD-878B-DDF74155B53A}" destId="{978A25D8-2C45-4DB4-B172-CD2009954AF3}" srcOrd="1" destOrd="5" presId="urn:microsoft.com/office/officeart/2005/8/layout/vList4#2"/>
    <dgm:cxn modelId="{94BC596B-7B7D-42FF-9B5D-093804055AB4}" type="presOf" srcId="{219B0F7C-8855-49C5-8D47-5CD8C01BB5BC}" destId="{978A25D8-2C45-4DB4-B172-CD2009954AF3}" srcOrd="1" destOrd="0" presId="urn:microsoft.com/office/officeart/2005/8/layout/vList4#2"/>
    <dgm:cxn modelId="{31EE71CB-7BB5-4C00-9364-5994F9729B4B}" type="presOf" srcId="{D176A2EF-F5B9-420A-A443-1D4F0BEF9A65}" destId="{A5DEC3C9-E936-4A02-99AE-88304D56B323}" srcOrd="1" destOrd="5" presId="urn:microsoft.com/office/officeart/2005/8/layout/vList4#2"/>
    <dgm:cxn modelId="{40E0BCAC-8415-4A4B-8D30-9FFB3C140FFB}" srcId="{3EAFBF28-6A23-4246-BCEE-F8CE36CDE507}" destId="{05360136-266E-4897-96EA-B88B213BD59E}" srcOrd="1" destOrd="0" parTransId="{E0A7A096-C6EF-4B1B-BEDF-F96FDEC3E0F7}" sibTransId="{128F71BF-C411-4927-8D03-E4C003BBFF96}"/>
    <dgm:cxn modelId="{7BEA942D-9DF0-4F74-B04F-A855CEE41ED1}" type="presOf" srcId="{77B29B4B-C78D-4ECC-82B6-CAF029C1FDF8}" destId="{9A78F9F3-1690-4961-840A-ACF91DBEE109}" srcOrd="1" destOrd="3" presId="urn:microsoft.com/office/officeart/2005/8/layout/vList4#2"/>
    <dgm:cxn modelId="{5A63580C-AD7A-41A9-9950-8A007AC1B1A4}" srcId="{219B0F7C-8855-49C5-8D47-5CD8C01BB5BC}" destId="{EF087EF9-0967-4D0B-A8C4-80C23802A009}" srcOrd="1" destOrd="0" parTransId="{F1460786-5FFC-44C7-BAF7-491019DF1972}" sibTransId="{AEB95694-B350-4708-B6EF-FB989A8A8B94}"/>
    <dgm:cxn modelId="{D18D532D-93C6-450A-A6DE-63F132105DF9}" srcId="{26108641-ABBE-43AE-B5F8-B34F6B66D84D}" destId="{D176A2EF-F5B9-420A-A443-1D4F0BEF9A65}" srcOrd="4" destOrd="0" parTransId="{3275A294-A5D3-4636-B641-248F13A54AEC}" sibTransId="{F2203F9A-7A6B-4D39-8A38-9B47663BA0D1}"/>
    <dgm:cxn modelId="{7473D7AC-9431-4E5B-B088-2A1F641E29A0}" srcId="{F3A16A61-A5DE-4800-A4E4-08B6DEDE13CA}" destId="{3EAFBF28-6A23-4246-BCEE-F8CE36CDE507}" srcOrd="0" destOrd="0" parTransId="{2052685E-7F1C-4F70-886F-E450A373F39C}" sibTransId="{88A52B20-908F-4D56-96AD-C11DDBD6DAB3}"/>
    <dgm:cxn modelId="{E981DA62-45D4-420D-B10D-4BBBA54CD0F1}" type="presOf" srcId="{EF087EF9-0967-4D0B-A8C4-80C23802A009}" destId="{978A25D8-2C45-4DB4-B172-CD2009954AF3}" srcOrd="1" destOrd="2" presId="urn:microsoft.com/office/officeart/2005/8/layout/vList4#2"/>
    <dgm:cxn modelId="{8C033E53-248A-46E3-B267-981DEB71AF45}" type="presOf" srcId="{015589AB-7A62-402F-88AA-03ED69D6FC83}" destId="{978A25D8-2C45-4DB4-B172-CD2009954AF3}" srcOrd="1" destOrd="3" presId="urn:microsoft.com/office/officeart/2005/8/layout/vList4#2"/>
    <dgm:cxn modelId="{39B6F970-B556-4E07-8F8A-A7B9600380BA}" type="presOf" srcId="{951EB486-6F56-435D-9EA8-00D97F267EFB}" destId="{9A78F9F3-1690-4961-840A-ACF91DBEE109}" srcOrd="1" destOrd="1" presId="urn:microsoft.com/office/officeart/2005/8/layout/vList4#2"/>
    <dgm:cxn modelId="{0A4F2D91-6B89-413A-95BF-0E96FEBBC331}" srcId="{3EAFBF28-6A23-4246-BCEE-F8CE36CDE507}" destId="{951EB486-6F56-435D-9EA8-00D97F267EFB}" srcOrd="0" destOrd="0" parTransId="{67AC1395-F9D9-4196-9E25-7E07483CF039}" sibTransId="{29BD1327-5A6E-413D-93BB-0923B6C9B1C6}"/>
    <dgm:cxn modelId="{EAD70CEF-10F4-4092-981A-A2AC5EDBAE91}" type="presOf" srcId="{015589AB-7A62-402F-88AA-03ED69D6FC83}" destId="{7FB1E540-1D0D-432C-A793-66C94782967D}" srcOrd="0" destOrd="3" presId="urn:microsoft.com/office/officeart/2005/8/layout/vList4#2"/>
    <dgm:cxn modelId="{1A3E110A-EFD1-4C14-A0D4-BA703E6353B5}" type="presOf" srcId="{3EAFBF28-6A23-4246-BCEE-F8CE36CDE507}" destId="{9A78F9F3-1690-4961-840A-ACF91DBEE109}" srcOrd="1" destOrd="0" presId="urn:microsoft.com/office/officeart/2005/8/layout/vList4#2"/>
    <dgm:cxn modelId="{5E93DFFF-E2D7-4728-9C20-092D4A036E15}" srcId="{219B0F7C-8855-49C5-8D47-5CD8C01BB5BC}" destId="{D1B74D64-9F13-445A-A7B4-07B1EFDCE565}" srcOrd="3" destOrd="0" parTransId="{BD444774-3F06-4173-960A-0DB403D0B416}" sibTransId="{E3F1DB34-E157-4994-A4C8-D7FAC983ED27}"/>
    <dgm:cxn modelId="{2E2222C9-F81E-475F-95D0-CD1BAADA6AD8}" type="presOf" srcId="{2CE5FC5F-1A2E-4FAD-878B-DDF74155B53A}" destId="{7FB1E540-1D0D-432C-A793-66C94782967D}" srcOrd="0" destOrd="5" presId="urn:microsoft.com/office/officeart/2005/8/layout/vList4#2"/>
    <dgm:cxn modelId="{96F06263-5BE8-4B3B-B353-488BA3E5C2AB}" type="presOf" srcId="{C564CE30-1E5F-4060-B043-91E70219DCB0}" destId="{978A25D8-2C45-4DB4-B172-CD2009954AF3}" srcOrd="1" destOrd="1" presId="urn:microsoft.com/office/officeart/2005/8/layout/vList4#2"/>
    <dgm:cxn modelId="{F4E460B0-604F-4A17-8EF1-4A572332AF4A}" srcId="{219B0F7C-8855-49C5-8D47-5CD8C01BB5BC}" destId="{015589AB-7A62-402F-88AA-03ED69D6FC83}" srcOrd="2" destOrd="0" parTransId="{10DBF258-F269-4B4F-AA5E-E6AC821C318A}" sibTransId="{20BB39F6-A65E-4B3F-9513-0EFF313FBC44}"/>
    <dgm:cxn modelId="{81128F0F-BF2D-4BFA-81E1-49582100FA2D}" srcId="{F3A16A61-A5DE-4800-A4E4-08B6DEDE13CA}" destId="{219B0F7C-8855-49C5-8D47-5CD8C01BB5BC}" srcOrd="2" destOrd="0" parTransId="{2BC68E84-CE6D-40ED-80B2-D414130229A3}" sibTransId="{133B338F-F942-488E-9042-8B5B4E64A582}"/>
    <dgm:cxn modelId="{1A5C64A9-EC4E-4E25-9D50-DE8C6DA9490D}" srcId="{3EAFBF28-6A23-4246-BCEE-F8CE36CDE507}" destId="{B56A1615-0F8B-4492-ACCF-90F24DCC4F98}" srcOrd="3" destOrd="0" parTransId="{B82A7CC6-EA88-487E-982E-9312BFDEC942}" sibTransId="{86A43976-6E36-4449-8693-D6E28E795B8B}"/>
    <dgm:cxn modelId="{8C8FF28C-8D24-4302-A302-522122F6BCFE}" type="presParOf" srcId="{9A340CF9-E403-48CA-A3CC-5903EAA4995F}" destId="{8193955D-9391-4A09-B284-010B7BB0E8D5}" srcOrd="0" destOrd="0" presId="urn:microsoft.com/office/officeart/2005/8/layout/vList4#2"/>
    <dgm:cxn modelId="{503718C8-2C0F-4CAE-9F74-DFC6D9DAC889}" type="presParOf" srcId="{8193955D-9391-4A09-B284-010B7BB0E8D5}" destId="{BEA0F84E-DBD0-49E7-9DA2-473B737990CA}" srcOrd="0" destOrd="0" presId="urn:microsoft.com/office/officeart/2005/8/layout/vList4#2"/>
    <dgm:cxn modelId="{39CED567-C5E7-44FA-B4CC-3FBC6FF50CCF}" type="presParOf" srcId="{8193955D-9391-4A09-B284-010B7BB0E8D5}" destId="{C46C1E67-39F6-4F02-A3E5-949BE403EFCA}" srcOrd="1" destOrd="0" presId="urn:microsoft.com/office/officeart/2005/8/layout/vList4#2"/>
    <dgm:cxn modelId="{2DC31A42-E186-47AB-B251-51FA546052EF}" type="presParOf" srcId="{8193955D-9391-4A09-B284-010B7BB0E8D5}" destId="{9A78F9F3-1690-4961-840A-ACF91DBEE109}" srcOrd="2" destOrd="0" presId="urn:microsoft.com/office/officeart/2005/8/layout/vList4#2"/>
    <dgm:cxn modelId="{EE7D1E27-C631-434E-8E13-5EFB90FAB2CC}" type="presParOf" srcId="{9A340CF9-E403-48CA-A3CC-5903EAA4995F}" destId="{C49316B9-ACCC-484E-AB69-6FE8A9B2A35C}" srcOrd="1" destOrd="0" presId="urn:microsoft.com/office/officeart/2005/8/layout/vList4#2"/>
    <dgm:cxn modelId="{3D1C4467-50FB-4534-894A-86F04CEC76B0}" type="presParOf" srcId="{9A340CF9-E403-48CA-A3CC-5903EAA4995F}" destId="{C54FB20D-2D77-4E0B-99CF-88ABE3962AF7}" srcOrd="2" destOrd="0" presId="urn:microsoft.com/office/officeart/2005/8/layout/vList4#2"/>
    <dgm:cxn modelId="{35F9035C-99FC-41B1-A8C2-B7522AE37EA1}" type="presParOf" srcId="{C54FB20D-2D77-4E0B-99CF-88ABE3962AF7}" destId="{96F516D4-AE7F-4A69-9FA2-D71B1A79329E}" srcOrd="0" destOrd="0" presId="urn:microsoft.com/office/officeart/2005/8/layout/vList4#2"/>
    <dgm:cxn modelId="{67FF1C73-0514-4360-804F-352ECCF7BAB9}" type="presParOf" srcId="{C54FB20D-2D77-4E0B-99CF-88ABE3962AF7}" destId="{48BE209B-0ADB-4F98-9518-D597F4D165BE}" srcOrd="1" destOrd="0" presId="urn:microsoft.com/office/officeart/2005/8/layout/vList4#2"/>
    <dgm:cxn modelId="{5FE8BBB6-924B-4D3C-A00F-394CC158AC31}" type="presParOf" srcId="{C54FB20D-2D77-4E0B-99CF-88ABE3962AF7}" destId="{A5DEC3C9-E936-4A02-99AE-88304D56B323}" srcOrd="2" destOrd="0" presId="urn:microsoft.com/office/officeart/2005/8/layout/vList4#2"/>
    <dgm:cxn modelId="{7CE5E122-E1CD-4A78-AE6B-502947B0A63D}" type="presParOf" srcId="{9A340CF9-E403-48CA-A3CC-5903EAA4995F}" destId="{D6BDB578-133B-4011-8196-86E7574A1E89}" srcOrd="3" destOrd="0" presId="urn:microsoft.com/office/officeart/2005/8/layout/vList4#2"/>
    <dgm:cxn modelId="{DA8B640C-D5D4-49BB-9C70-6B06A1A2BA4C}" type="presParOf" srcId="{9A340CF9-E403-48CA-A3CC-5903EAA4995F}" destId="{8BE4AD86-FA47-4D6C-9E40-4C7E383D1A9D}" srcOrd="4" destOrd="0" presId="urn:microsoft.com/office/officeart/2005/8/layout/vList4#2"/>
    <dgm:cxn modelId="{AC6C5557-DA9F-4EC7-B677-2DEC8B8E16A4}" type="presParOf" srcId="{8BE4AD86-FA47-4D6C-9E40-4C7E383D1A9D}" destId="{7FB1E540-1D0D-432C-A793-66C94782967D}" srcOrd="0" destOrd="0" presId="urn:microsoft.com/office/officeart/2005/8/layout/vList4#2"/>
    <dgm:cxn modelId="{D47DA8FD-D71D-421E-ABE7-B70B3592EC82}" type="presParOf" srcId="{8BE4AD86-FA47-4D6C-9E40-4C7E383D1A9D}" destId="{EB8F1EF0-AA88-4657-9835-12A2C2C628E2}" srcOrd="1" destOrd="0" presId="urn:microsoft.com/office/officeart/2005/8/layout/vList4#2"/>
    <dgm:cxn modelId="{3C38383E-A567-46BA-8AC3-BAB56A3193E0}" type="presParOf" srcId="{8BE4AD86-FA47-4D6C-9E40-4C7E383D1A9D}" destId="{978A25D8-2C45-4DB4-B172-CD2009954AF3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4BEADB1-5D87-4645-8014-FFB1F092578C}" type="doc">
      <dgm:prSet loTypeId="urn:microsoft.com/office/officeart/2005/8/layout/cycle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E6AA099-548B-4DA3-8053-AD3AC2D32305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жильем молодых семей</a:t>
          </a:r>
        </a:p>
      </dgm:t>
    </dgm:pt>
    <dgm:pt modelId="{48C16A81-AA68-49EC-B2E2-0B26AC2FE36C}" type="parTrans" cxnId="{50363B18-AECF-46BC-B7C0-78827AAD251B}">
      <dgm:prSet/>
      <dgm:spPr/>
      <dgm:t>
        <a:bodyPr/>
        <a:lstStyle/>
        <a:p>
          <a:endParaRPr lang="ru-RU"/>
        </a:p>
      </dgm:t>
    </dgm:pt>
    <dgm:pt modelId="{BF6F887C-6B3F-452C-8E97-5E2887F8BFD6}" type="sibTrans" cxnId="{50363B18-AECF-46BC-B7C0-78827AAD251B}">
      <dgm:prSet/>
      <dgm:spPr/>
      <dgm:t>
        <a:bodyPr/>
        <a:lstStyle/>
        <a:p>
          <a:endParaRPr lang="ru-RU"/>
        </a:p>
      </dgm:t>
    </dgm:pt>
    <dgm:pt modelId="{A26AE3ED-1888-4FCE-A592-7CA347FE0EC4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2538000 руб.</a:t>
          </a:r>
        </a:p>
      </dgm:t>
    </dgm:pt>
    <dgm:pt modelId="{EDFA21F2-46DB-48AE-B6FA-C887E7F6C3F2}" type="parTrans" cxnId="{1DBD9655-EB42-43F0-AD9B-AC7A76765EAD}">
      <dgm:prSet/>
      <dgm:spPr/>
      <dgm:t>
        <a:bodyPr/>
        <a:lstStyle/>
        <a:p>
          <a:endParaRPr lang="ru-RU"/>
        </a:p>
      </dgm:t>
    </dgm:pt>
    <dgm:pt modelId="{D869A437-FBD9-450B-A0BF-D21B8801560A}" type="sibTrans" cxnId="{1DBD9655-EB42-43F0-AD9B-AC7A76765EAD}">
      <dgm:prSet/>
      <dgm:spPr/>
      <dgm:t>
        <a:bodyPr/>
        <a:lstStyle/>
        <a:p>
          <a:endParaRPr lang="ru-RU"/>
        </a:p>
      </dgm:t>
    </dgm:pt>
    <dgm:pt modelId="{9404D46C-E91E-4CD0-8C31-B2E08A3E742D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2672260.78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4EE2A53E-09A8-43EB-BEBE-69EB00A08393}" type="parTrans" cxnId="{10266D8B-011C-42F5-970A-63B079D81AC9}">
      <dgm:prSet/>
      <dgm:spPr/>
      <dgm:t>
        <a:bodyPr/>
        <a:lstStyle/>
        <a:p>
          <a:endParaRPr lang="ru-RU"/>
        </a:p>
      </dgm:t>
    </dgm:pt>
    <dgm:pt modelId="{E75AB01C-F688-4125-B250-6929A6376CBB}" type="sibTrans" cxnId="{10266D8B-011C-42F5-970A-63B079D81AC9}">
      <dgm:prSet/>
      <dgm:spPr/>
      <dgm:t>
        <a:bodyPr/>
        <a:lstStyle/>
        <a:p>
          <a:endParaRPr lang="ru-RU"/>
        </a:p>
      </dgm:t>
    </dgm:pt>
    <dgm:pt modelId="{20E7773C-D320-4006-8C3E-5389E124D73F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–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3478915.21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A8DAE359-FC20-4611-8CF6-B721D30895AC}" type="parTrans" cxnId="{8BDD2314-8AB0-4D57-82B8-B44C72D421AC}">
      <dgm:prSet/>
      <dgm:spPr/>
      <dgm:t>
        <a:bodyPr/>
        <a:lstStyle/>
        <a:p>
          <a:endParaRPr lang="ru-RU"/>
        </a:p>
      </dgm:t>
    </dgm:pt>
    <dgm:pt modelId="{FF4952B0-48DF-46F0-87D1-21A0CD61834A}" type="sibTrans" cxnId="{8BDD2314-8AB0-4D57-82B8-B44C72D421AC}">
      <dgm:prSet/>
      <dgm:spPr/>
      <dgm:t>
        <a:bodyPr/>
        <a:lstStyle/>
        <a:p>
          <a:endParaRPr lang="ru-RU"/>
        </a:p>
      </dgm:t>
    </dgm:pt>
    <dgm:pt modelId="{93BCEF9E-D6B8-4647-8863-4D1920EE2412}">
      <dgm:prSet phldrT="[Текст]"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2356560 руб.</a:t>
          </a:r>
        </a:p>
      </dgm:t>
    </dgm:pt>
    <dgm:pt modelId="{95EEC466-6F27-4235-8F18-A8B7CD339AEE}" type="parTrans" cxnId="{20CE836E-6230-4980-A4BD-29025C529567}">
      <dgm:prSet/>
      <dgm:spPr/>
      <dgm:t>
        <a:bodyPr/>
        <a:lstStyle/>
        <a:p>
          <a:endParaRPr lang="ru-RU"/>
        </a:p>
      </dgm:t>
    </dgm:pt>
    <dgm:pt modelId="{EEF7D15A-B6FA-434C-AA3D-2ECFD7DE4DCA}" type="sibTrans" cxnId="{20CE836E-6230-4980-A4BD-29025C529567}">
      <dgm:prSet/>
      <dgm:spPr/>
      <dgm:t>
        <a:bodyPr/>
        <a:lstStyle/>
        <a:p>
          <a:endParaRPr lang="ru-RU"/>
        </a:p>
      </dgm:t>
    </dgm:pt>
    <dgm:pt modelId="{AD507232-407A-4E67-8A0D-A5927F54FD43}">
      <dgm:prSet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 </a:t>
          </a:r>
          <a:r>
            <a:rPr lang="ru-RU" sz="10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en-US" sz="100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2470468.</a:t>
          </a:r>
          <a:r>
            <a:rPr lang="ru-RU" sz="100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736124CE-0CDB-4BA6-A74D-4B4C183F50DD}" type="parTrans" cxnId="{A6BFEFFD-B3FD-4D81-A1F7-7C699C8A5ACA}">
      <dgm:prSet/>
      <dgm:spPr/>
      <dgm:t>
        <a:bodyPr/>
        <a:lstStyle/>
        <a:p>
          <a:endParaRPr lang="ru-RU"/>
        </a:p>
      </dgm:t>
    </dgm:pt>
    <dgm:pt modelId="{7C185B72-4434-4BEC-B137-9FF81FC4553F}" type="sibTrans" cxnId="{A6BFEFFD-B3FD-4D81-A1F7-7C699C8A5ACA}">
      <dgm:prSet/>
      <dgm:spPr/>
      <dgm:t>
        <a:bodyPr/>
        <a:lstStyle/>
        <a:p>
          <a:endParaRPr lang="ru-RU"/>
        </a:p>
      </dgm:t>
    </dgm:pt>
    <dgm:pt modelId="{5E3712C3-85AF-4EAE-AAD9-B99B29814509}" type="pres">
      <dgm:prSet presAssocID="{14BEADB1-5D87-4645-8014-FFB1F09257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5ED43-AF9A-4752-859E-6DD5666A015E}" type="pres">
      <dgm:prSet presAssocID="{5E6AA099-548B-4DA3-8053-AD3AC2D3230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D03F6-D5EC-49C5-97DE-DAAB253AA042}" type="pres">
      <dgm:prSet presAssocID="{5E6AA099-548B-4DA3-8053-AD3AC2D32305}" presName="spNode" presStyleCnt="0"/>
      <dgm:spPr/>
    </dgm:pt>
    <dgm:pt modelId="{66BF10D0-0A3E-441B-A5BD-3160158A1D16}" type="pres">
      <dgm:prSet presAssocID="{BF6F887C-6B3F-452C-8E97-5E2887F8BFD6}" presName="sibTrans" presStyleLbl="sibTrans1D1" presStyleIdx="0" presStyleCnt="6"/>
      <dgm:spPr/>
      <dgm:t>
        <a:bodyPr/>
        <a:lstStyle/>
        <a:p>
          <a:endParaRPr lang="ru-RU"/>
        </a:p>
      </dgm:t>
    </dgm:pt>
    <dgm:pt modelId="{98AE7DE9-BEA2-4219-90CD-9BA52749BEC3}" type="pres">
      <dgm:prSet presAssocID="{A26AE3ED-1888-4FCE-A592-7CA347FE0EC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9662CF-AE7A-4265-B8EA-7759B545FF72}" type="pres">
      <dgm:prSet presAssocID="{A26AE3ED-1888-4FCE-A592-7CA347FE0EC4}" presName="spNode" presStyleCnt="0"/>
      <dgm:spPr/>
    </dgm:pt>
    <dgm:pt modelId="{4B110EF9-003C-4CB1-B5AF-092FA2E38987}" type="pres">
      <dgm:prSet presAssocID="{D869A437-FBD9-450B-A0BF-D21B8801560A}" presName="sibTrans" presStyleLbl="sibTrans1D1" presStyleIdx="1" presStyleCnt="6"/>
      <dgm:spPr/>
      <dgm:t>
        <a:bodyPr/>
        <a:lstStyle/>
        <a:p>
          <a:endParaRPr lang="ru-RU"/>
        </a:p>
      </dgm:t>
    </dgm:pt>
    <dgm:pt modelId="{B11D7E43-F0B5-43A7-88E1-1F3F8636C562}" type="pres">
      <dgm:prSet presAssocID="{9404D46C-E91E-4CD0-8C31-B2E08A3E742D}" presName="node" presStyleLbl="node1" presStyleIdx="2" presStyleCnt="6" custScaleX="114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1F156-0BE8-4C8C-918C-2EF26455E772}" type="pres">
      <dgm:prSet presAssocID="{9404D46C-E91E-4CD0-8C31-B2E08A3E742D}" presName="spNode" presStyleCnt="0"/>
      <dgm:spPr/>
    </dgm:pt>
    <dgm:pt modelId="{2E8B84F9-CF9D-4D48-8984-4B3AB45C1691}" type="pres">
      <dgm:prSet presAssocID="{E75AB01C-F688-4125-B250-6929A6376CBB}" presName="sibTrans" presStyleLbl="sibTrans1D1" presStyleIdx="2" presStyleCnt="6"/>
      <dgm:spPr/>
      <dgm:t>
        <a:bodyPr/>
        <a:lstStyle/>
        <a:p>
          <a:endParaRPr lang="ru-RU"/>
        </a:p>
      </dgm:t>
    </dgm:pt>
    <dgm:pt modelId="{1695B589-2A38-4645-998A-D1FD6BAEA4B5}" type="pres">
      <dgm:prSet presAssocID="{AD507232-407A-4E67-8A0D-A5927F54FD43}" presName="node" presStyleLbl="node1" presStyleIdx="3" presStyleCnt="6" custScaleX="1169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583F45-CCF7-4231-928B-98407A5941C8}" type="pres">
      <dgm:prSet presAssocID="{AD507232-407A-4E67-8A0D-A5927F54FD43}" presName="spNode" presStyleCnt="0"/>
      <dgm:spPr/>
    </dgm:pt>
    <dgm:pt modelId="{3D286D12-9CE6-4228-839F-FC890373A6E3}" type="pres">
      <dgm:prSet presAssocID="{7C185B72-4434-4BEC-B137-9FF81FC4553F}" presName="sibTrans" presStyleLbl="sibTrans1D1" presStyleIdx="3" presStyleCnt="6"/>
      <dgm:spPr/>
      <dgm:t>
        <a:bodyPr/>
        <a:lstStyle/>
        <a:p>
          <a:endParaRPr lang="ru-RU"/>
        </a:p>
      </dgm:t>
    </dgm:pt>
    <dgm:pt modelId="{C502407C-C77F-4942-A284-621A2C7CA254}" type="pres">
      <dgm:prSet presAssocID="{20E7773C-D320-4006-8C3E-5389E124D73F}" presName="node" presStyleLbl="node1" presStyleIdx="4" presStyleCnt="6" custScaleX="118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5A8419-2A6D-4F72-A5CE-1B2063A12B16}" type="pres">
      <dgm:prSet presAssocID="{20E7773C-D320-4006-8C3E-5389E124D73F}" presName="spNode" presStyleCnt="0"/>
      <dgm:spPr/>
    </dgm:pt>
    <dgm:pt modelId="{EB6DAB79-A9ED-4E5D-B5E2-AD52E59BE671}" type="pres">
      <dgm:prSet presAssocID="{FF4952B0-48DF-46F0-87D1-21A0CD61834A}" presName="sibTrans" presStyleLbl="sibTrans1D1" presStyleIdx="4" presStyleCnt="6"/>
      <dgm:spPr/>
      <dgm:t>
        <a:bodyPr/>
        <a:lstStyle/>
        <a:p>
          <a:endParaRPr lang="ru-RU"/>
        </a:p>
      </dgm:t>
    </dgm:pt>
    <dgm:pt modelId="{6DACB04D-01F8-4C17-9073-B4D56DBB2E82}" type="pres">
      <dgm:prSet presAssocID="{93BCEF9E-D6B8-4647-8863-4D1920EE2412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56FA7-8783-4EA5-B9EF-38FDDC00E8F3}" type="pres">
      <dgm:prSet presAssocID="{93BCEF9E-D6B8-4647-8863-4D1920EE2412}" presName="spNode" presStyleCnt="0"/>
      <dgm:spPr/>
    </dgm:pt>
    <dgm:pt modelId="{A761D460-A309-483E-9A1E-E32B690E06C7}" type="pres">
      <dgm:prSet presAssocID="{EEF7D15A-B6FA-434C-AA3D-2ECFD7DE4DCA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034A15D7-7EC4-4B6D-99E7-28E9B03B164E}" type="presOf" srcId="{AD507232-407A-4E67-8A0D-A5927F54FD43}" destId="{1695B589-2A38-4645-998A-D1FD6BAEA4B5}" srcOrd="0" destOrd="0" presId="urn:microsoft.com/office/officeart/2005/8/layout/cycle5"/>
    <dgm:cxn modelId="{0A152FDF-0F6B-4328-B3E4-B0CAF39DBF19}" type="presOf" srcId="{93BCEF9E-D6B8-4647-8863-4D1920EE2412}" destId="{6DACB04D-01F8-4C17-9073-B4D56DBB2E82}" srcOrd="0" destOrd="0" presId="urn:microsoft.com/office/officeart/2005/8/layout/cycle5"/>
    <dgm:cxn modelId="{A6BFEFFD-B3FD-4D81-A1F7-7C699C8A5ACA}" srcId="{14BEADB1-5D87-4645-8014-FFB1F092578C}" destId="{AD507232-407A-4E67-8A0D-A5927F54FD43}" srcOrd="3" destOrd="0" parTransId="{736124CE-0CDB-4BA6-A74D-4B4C183F50DD}" sibTransId="{7C185B72-4434-4BEC-B137-9FF81FC4553F}"/>
    <dgm:cxn modelId="{151DBC0F-2546-41AC-930B-EBA9C5B87480}" type="presOf" srcId="{14BEADB1-5D87-4645-8014-FFB1F092578C}" destId="{5E3712C3-85AF-4EAE-AAD9-B99B29814509}" srcOrd="0" destOrd="0" presId="urn:microsoft.com/office/officeart/2005/8/layout/cycle5"/>
    <dgm:cxn modelId="{0F62AEC7-CF7B-403E-AD21-CF2F9E3A7E65}" type="presOf" srcId="{BF6F887C-6B3F-452C-8E97-5E2887F8BFD6}" destId="{66BF10D0-0A3E-441B-A5BD-3160158A1D16}" srcOrd="0" destOrd="0" presId="urn:microsoft.com/office/officeart/2005/8/layout/cycle5"/>
    <dgm:cxn modelId="{30E53317-7D41-4016-8F22-F1115A4E2AF7}" type="presOf" srcId="{A26AE3ED-1888-4FCE-A592-7CA347FE0EC4}" destId="{98AE7DE9-BEA2-4219-90CD-9BA52749BEC3}" srcOrd="0" destOrd="0" presId="urn:microsoft.com/office/officeart/2005/8/layout/cycle5"/>
    <dgm:cxn modelId="{8BDD2314-8AB0-4D57-82B8-B44C72D421AC}" srcId="{14BEADB1-5D87-4645-8014-FFB1F092578C}" destId="{20E7773C-D320-4006-8C3E-5389E124D73F}" srcOrd="4" destOrd="0" parTransId="{A8DAE359-FC20-4611-8CF6-B721D30895AC}" sibTransId="{FF4952B0-48DF-46F0-87D1-21A0CD61834A}"/>
    <dgm:cxn modelId="{7B6C1EBB-34F1-482D-AB3F-0A6510D246BB}" type="presOf" srcId="{E75AB01C-F688-4125-B250-6929A6376CBB}" destId="{2E8B84F9-CF9D-4D48-8984-4B3AB45C1691}" srcOrd="0" destOrd="0" presId="urn:microsoft.com/office/officeart/2005/8/layout/cycle5"/>
    <dgm:cxn modelId="{66EDAE57-E84A-41E4-82E8-026A54AAD343}" type="presOf" srcId="{7C185B72-4434-4BEC-B137-9FF81FC4553F}" destId="{3D286D12-9CE6-4228-839F-FC890373A6E3}" srcOrd="0" destOrd="0" presId="urn:microsoft.com/office/officeart/2005/8/layout/cycle5"/>
    <dgm:cxn modelId="{FD854C4A-1D7D-4D35-A548-FCB532E775C2}" type="presOf" srcId="{D869A437-FBD9-450B-A0BF-D21B8801560A}" destId="{4B110EF9-003C-4CB1-B5AF-092FA2E38987}" srcOrd="0" destOrd="0" presId="urn:microsoft.com/office/officeart/2005/8/layout/cycle5"/>
    <dgm:cxn modelId="{95FE20F8-A3D9-4E15-B1C6-E5D42297DB7B}" type="presOf" srcId="{20E7773C-D320-4006-8C3E-5389E124D73F}" destId="{C502407C-C77F-4942-A284-621A2C7CA254}" srcOrd="0" destOrd="0" presId="urn:microsoft.com/office/officeart/2005/8/layout/cycle5"/>
    <dgm:cxn modelId="{74DF9E21-F9E8-4D07-8AD6-467B52A259BB}" type="presOf" srcId="{5E6AA099-548B-4DA3-8053-AD3AC2D32305}" destId="{B625ED43-AF9A-4752-859E-6DD5666A015E}" srcOrd="0" destOrd="0" presId="urn:microsoft.com/office/officeart/2005/8/layout/cycle5"/>
    <dgm:cxn modelId="{20CE836E-6230-4980-A4BD-29025C529567}" srcId="{14BEADB1-5D87-4645-8014-FFB1F092578C}" destId="{93BCEF9E-D6B8-4647-8863-4D1920EE2412}" srcOrd="5" destOrd="0" parTransId="{95EEC466-6F27-4235-8F18-A8B7CD339AEE}" sibTransId="{EEF7D15A-B6FA-434C-AA3D-2ECFD7DE4DCA}"/>
    <dgm:cxn modelId="{1115AD6E-4BA5-4725-B983-A75863068F16}" type="presOf" srcId="{9404D46C-E91E-4CD0-8C31-B2E08A3E742D}" destId="{B11D7E43-F0B5-43A7-88E1-1F3F8636C562}" srcOrd="0" destOrd="0" presId="urn:microsoft.com/office/officeart/2005/8/layout/cycle5"/>
    <dgm:cxn modelId="{7CF1E197-679F-4710-9496-11D7BC145C1E}" type="presOf" srcId="{FF4952B0-48DF-46F0-87D1-21A0CD61834A}" destId="{EB6DAB79-A9ED-4E5D-B5E2-AD52E59BE671}" srcOrd="0" destOrd="0" presId="urn:microsoft.com/office/officeart/2005/8/layout/cycle5"/>
    <dgm:cxn modelId="{50363B18-AECF-46BC-B7C0-78827AAD251B}" srcId="{14BEADB1-5D87-4645-8014-FFB1F092578C}" destId="{5E6AA099-548B-4DA3-8053-AD3AC2D32305}" srcOrd="0" destOrd="0" parTransId="{48C16A81-AA68-49EC-B2E2-0B26AC2FE36C}" sibTransId="{BF6F887C-6B3F-452C-8E97-5E2887F8BFD6}"/>
    <dgm:cxn modelId="{10266D8B-011C-42F5-970A-63B079D81AC9}" srcId="{14BEADB1-5D87-4645-8014-FFB1F092578C}" destId="{9404D46C-E91E-4CD0-8C31-B2E08A3E742D}" srcOrd="2" destOrd="0" parTransId="{4EE2A53E-09A8-43EB-BEBE-69EB00A08393}" sibTransId="{E75AB01C-F688-4125-B250-6929A6376CBB}"/>
    <dgm:cxn modelId="{80104B6E-9F72-4363-8648-C69DDDB5DC24}" type="presOf" srcId="{EEF7D15A-B6FA-434C-AA3D-2ECFD7DE4DCA}" destId="{A761D460-A309-483E-9A1E-E32B690E06C7}" srcOrd="0" destOrd="0" presId="urn:microsoft.com/office/officeart/2005/8/layout/cycle5"/>
    <dgm:cxn modelId="{1DBD9655-EB42-43F0-AD9B-AC7A76765EAD}" srcId="{14BEADB1-5D87-4645-8014-FFB1F092578C}" destId="{A26AE3ED-1888-4FCE-A592-7CA347FE0EC4}" srcOrd="1" destOrd="0" parTransId="{EDFA21F2-46DB-48AE-B6FA-C887E7F6C3F2}" sibTransId="{D869A437-FBD9-450B-A0BF-D21B8801560A}"/>
    <dgm:cxn modelId="{E186FD05-6ECB-4D82-8B42-EA85B8915815}" type="presParOf" srcId="{5E3712C3-85AF-4EAE-AAD9-B99B29814509}" destId="{B625ED43-AF9A-4752-859E-6DD5666A015E}" srcOrd="0" destOrd="0" presId="urn:microsoft.com/office/officeart/2005/8/layout/cycle5"/>
    <dgm:cxn modelId="{7026C070-6123-459F-B3A8-78E30C10A356}" type="presParOf" srcId="{5E3712C3-85AF-4EAE-AAD9-B99B29814509}" destId="{FBFD03F6-D5EC-49C5-97DE-DAAB253AA042}" srcOrd="1" destOrd="0" presId="urn:microsoft.com/office/officeart/2005/8/layout/cycle5"/>
    <dgm:cxn modelId="{EA2CB659-9D7B-4BA6-BD41-F0F968279061}" type="presParOf" srcId="{5E3712C3-85AF-4EAE-AAD9-B99B29814509}" destId="{66BF10D0-0A3E-441B-A5BD-3160158A1D16}" srcOrd="2" destOrd="0" presId="urn:microsoft.com/office/officeart/2005/8/layout/cycle5"/>
    <dgm:cxn modelId="{B250AABC-51AF-42A2-A9DC-2BC4EB7D2E1D}" type="presParOf" srcId="{5E3712C3-85AF-4EAE-AAD9-B99B29814509}" destId="{98AE7DE9-BEA2-4219-90CD-9BA52749BEC3}" srcOrd="3" destOrd="0" presId="urn:microsoft.com/office/officeart/2005/8/layout/cycle5"/>
    <dgm:cxn modelId="{CD94EA2A-B622-42E9-9D94-6C50AC6910FE}" type="presParOf" srcId="{5E3712C3-85AF-4EAE-AAD9-B99B29814509}" destId="{509662CF-AE7A-4265-B8EA-7759B545FF72}" srcOrd="4" destOrd="0" presId="urn:microsoft.com/office/officeart/2005/8/layout/cycle5"/>
    <dgm:cxn modelId="{220B7491-0BE2-47EF-890B-0A0524523FB1}" type="presParOf" srcId="{5E3712C3-85AF-4EAE-AAD9-B99B29814509}" destId="{4B110EF9-003C-4CB1-B5AF-092FA2E38987}" srcOrd="5" destOrd="0" presId="urn:microsoft.com/office/officeart/2005/8/layout/cycle5"/>
    <dgm:cxn modelId="{465B0C8F-98B6-4B8D-96E6-7D0690812416}" type="presParOf" srcId="{5E3712C3-85AF-4EAE-AAD9-B99B29814509}" destId="{B11D7E43-F0B5-43A7-88E1-1F3F8636C562}" srcOrd="6" destOrd="0" presId="urn:microsoft.com/office/officeart/2005/8/layout/cycle5"/>
    <dgm:cxn modelId="{F0D971BD-7F6D-4C0A-B34C-D19134284B69}" type="presParOf" srcId="{5E3712C3-85AF-4EAE-AAD9-B99B29814509}" destId="{2AB1F156-0BE8-4C8C-918C-2EF26455E772}" srcOrd="7" destOrd="0" presId="urn:microsoft.com/office/officeart/2005/8/layout/cycle5"/>
    <dgm:cxn modelId="{10D7B5A3-619A-4906-B6EB-B5A060E5EB7F}" type="presParOf" srcId="{5E3712C3-85AF-4EAE-AAD9-B99B29814509}" destId="{2E8B84F9-CF9D-4D48-8984-4B3AB45C1691}" srcOrd="8" destOrd="0" presId="urn:microsoft.com/office/officeart/2005/8/layout/cycle5"/>
    <dgm:cxn modelId="{DB03B69E-B9F4-42CD-8003-C75A29E80B41}" type="presParOf" srcId="{5E3712C3-85AF-4EAE-AAD9-B99B29814509}" destId="{1695B589-2A38-4645-998A-D1FD6BAEA4B5}" srcOrd="9" destOrd="0" presId="urn:microsoft.com/office/officeart/2005/8/layout/cycle5"/>
    <dgm:cxn modelId="{BCCD4192-D1B0-4D0A-996F-6099589972B9}" type="presParOf" srcId="{5E3712C3-85AF-4EAE-AAD9-B99B29814509}" destId="{81583F45-CCF7-4231-928B-98407A5941C8}" srcOrd="10" destOrd="0" presId="urn:microsoft.com/office/officeart/2005/8/layout/cycle5"/>
    <dgm:cxn modelId="{003781DA-A11F-4FC0-8F7E-F6814A051868}" type="presParOf" srcId="{5E3712C3-85AF-4EAE-AAD9-B99B29814509}" destId="{3D286D12-9CE6-4228-839F-FC890373A6E3}" srcOrd="11" destOrd="0" presId="urn:microsoft.com/office/officeart/2005/8/layout/cycle5"/>
    <dgm:cxn modelId="{9ABBBC49-2559-4A4C-9D8D-C8839F8C3F88}" type="presParOf" srcId="{5E3712C3-85AF-4EAE-AAD9-B99B29814509}" destId="{C502407C-C77F-4942-A284-621A2C7CA254}" srcOrd="12" destOrd="0" presId="urn:microsoft.com/office/officeart/2005/8/layout/cycle5"/>
    <dgm:cxn modelId="{3BB69919-4FE2-497B-9BBB-E69C9BE7C87A}" type="presParOf" srcId="{5E3712C3-85AF-4EAE-AAD9-B99B29814509}" destId="{785A8419-2A6D-4F72-A5CE-1B2063A12B16}" srcOrd="13" destOrd="0" presId="urn:microsoft.com/office/officeart/2005/8/layout/cycle5"/>
    <dgm:cxn modelId="{9BA5A91E-0AE1-4E63-B569-74E172081C7C}" type="presParOf" srcId="{5E3712C3-85AF-4EAE-AAD9-B99B29814509}" destId="{EB6DAB79-A9ED-4E5D-B5E2-AD52E59BE671}" srcOrd="14" destOrd="0" presId="urn:microsoft.com/office/officeart/2005/8/layout/cycle5"/>
    <dgm:cxn modelId="{21A05801-8728-4EE7-AF57-935A8C86079D}" type="presParOf" srcId="{5E3712C3-85AF-4EAE-AAD9-B99B29814509}" destId="{6DACB04D-01F8-4C17-9073-B4D56DBB2E82}" srcOrd="15" destOrd="0" presId="urn:microsoft.com/office/officeart/2005/8/layout/cycle5"/>
    <dgm:cxn modelId="{A1D4E338-E758-4CD4-8D92-A642CD7BAE57}" type="presParOf" srcId="{5E3712C3-85AF-4EAE-AAD9-B99B29814509}" destId="{18C56FA7-8783-4EA5-B9EF-38FDDC00E8F3}" srcOrd="16" destOrd="0" presId="urn:microsoft.com/office/officeart/2005/8/layout/cycle5"/>
    <dgm:cxn modelId="{13092C89-79ED-4FC9-8B80-1E6D3E0E819E}" type="presParOf" srcId="{5E3712C3-85AF-4EAE-AAD9-B99B29814509}" destId="{A761D460-A309-483E-9A1E-E32B690E06C7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3C65A25-0A86-471F-B5CB-7990EAA4361A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</dgm:pt>
    <dgm:pt modelId="{A5CF8427-2AE6-4184-A4E3-19583FEDD39E}">
      <dgm:prSet phldrT="[Текст]" custT="1"/>
      <dgm:spPr>
        <a:solidFill>
          <a:srgbClr val="FDD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Субсидия на развитие культуры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</a:t>
          </a:r>
          <a:r>
            <a:rPr lang="ru-RU" sz="10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ru-RU" sz="100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17300866,49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9266ED5A-8A09-47DC-9932-6292D26F406C}" type="parTrans" cxnId="{FB5AE7A6-D4AE-4D04-AA29-270C67C14F41}">
      <dgm:prSet/>
      <dgm:spPr/>
      <dgm:t>
        <a:bodyPr/>
        <a:lstStyle/>
        <a:p>
          <a:endParaRPr lang="ru-RU"/>
        </a:p>
      </dgm:t>
    </dgm:pt>
    <dgm:pt modelId="{2978E35F-446F-4FA6-ACF5-A4F30E02719F}" type="sibTrans" cxnId="{FB5AE7A6-D4AE-4D04-AA29-270C67C14F41}">
      <dgm:prSet/>
      <dgm:spPr/>
      <dgm:t>
        <a:bodyPr/>
        <a:lstStyle/>
        <a:p>
          <a:endParaRPr lang="ru-RU"/>
        </a:p>
      </dgm:t>
    </dgm:pt>
    <dgm:pt modelId="{3FC9E805-DCCA-460C-A1E2-BB60949528DA}">
      <dgm:prSet phldrT="[Текст]" custT="1"/>
      <dgm:spPr>
        <a:solidFill>
          <a:srgbClr val="FDD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Субсидия на подготовку проектов межевания земельных участков и на проведение кадастровых работ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1639400руб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E0822A-9A4C-4880-A1D2-6E984D9B74FA}" type="parTrans" cxnId="{57035035-3ABB-4D67-B400-07B5D8821CEF}">
      <dgm:prSet/>
      <dgm:spPr/>
      <dgm:t>
        <a:bodyPr/>
        <a:lstStyle/>
        <a:p>
          <a:endParaRPr lang="ru-RU"/>
        </a:p>
      </dgm:t>
    </dgm:pt>
    <dgm:pt modelId="{7B377590-58C2-4D59-8B96-0D6BC8D4A894}" type="sibTrans" cxnId="{57035035-3ABB-4D67-B400-07B5D8821CEF}">
      <dgm:prSet/>
      <dgm:spPr/>
      <dgm:t>
        <a:bodyPr/>
        <a:lstStyle/>
        <a:p>
          <a:endParaRPr lang="ru-RU"/>
        </a:p>
      </dgm:t>
    </dgm:pt>
    <dgm:pt modelId="{B1C882C3-196D-4374-A7FB-3DAB034D848E}">
      <dgm:prSet phldrT="[Текст]" custT="1"/>
      <dgm:spPr>
        <a:solidFill>
          <a:srgbClr val="FDD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– 52409307,62руб.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–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66490199.56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</a:t>
          </a:r>
          <a:r>
            <a:rPr lang="en-US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187628674.22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– 68802491,11руб.</a:t>
          </a:r>
        </a:p>
        <a:p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 – 9985893,93руб.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1757F8-50EF-4B47-978E-46664A748C83}" type="parTrans" cxnId="{F8099C94-58AE-4B3E-98EB-72AF10328A8A}">
      <dgm:prSet/>
      <dgm:spPr/>
      <dgm:t>
        <a:bodyPr/>
        <a:lstStyle/>
        <a:p>
          <a:endParaRPr lang="ru-RU"/>
        </a:p>
      </dgm:t>
    </dgm:pt>
    <dgm:pt modelId="{8B6C76E8-7E88-4D6C-A7D8-2515AFBD0C65}" type="sibTrans" cxnId="{F8099C94-58AE-4B3E-98EB-72AF10328A8A}">
      <dgm:prSet/>
      <dgm:spPr/>
      <dgm:t>
        <a:bodyPr/>
        <a:lstStyle/>
        <a:p>
          <a:endParaRPr lang="ru-RU"/>
        </a:p>
      </dgm:t>
    </dgm:pt>
    <dgm:pt modelId="{15A67EBB-9EF1-4FAD-8D3C-E8D298F5ABCC}" type="pres">
      <dgm:prSet presAssocID="{F3C65A25-0A86-471F-B5CB-7990EAA4361A}" presName="linearFlow" presStyleCnt="0">
        <dgm:presLayoutVars>
          <dgm:dir/>
          <dgm:resizeHandles val="exact"/>
        </dgm:presLayoutVars>
      </dgm:prSet>
      <dgm:spPr/>
    </dgm:pt>
    <dgm:pt modelId="{CD456B95-CD22-43B4-B183-2C107B3B815B}" type="pres">
      <dgm:prSet presAssocID="{A5CF8427-2AE6-4184-A4E3-19583FEDD39E}" presName="comp" presStyleCnt="0"/>
      <dgm:spPr/>
    </dgm:pt>
    <dgm:pt modelId="{469EBDDA-B9DC-4030-9280-0AECBF771D87}" type="pres">
      <dgm:prSet presAssocID="{A5CF8427-2AE6-4184-A4E3-19583FEDD39E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1FBD5-742E-4423-9CAA-B761A36C2488}" type="pres">
      <dgm:prSet presAssocID="{A5CF8427-2AE6-4184-A4E3-19583FEDD39E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22000" r="-22000"/>
          </a:stretch>
        </a:blipFill>
      </dgm:spPr>
    </dgm:pt>
    <dgm:pt modelId="{96155496-E162-4E77-B870-7BCCAB698C0F}" type="pres">
      <dgm:prSet presAssocID="{2978E35F-446F-4FA6-ACF5-A4F30E02719F}" presName="sibTrans" presStyleCnt="0"/>
      <dgm:spPr/>
    </dgm:pt>
    <dgm:pt modelId="{5DCFACFA-ED02-4604-8D2E-81DC5DBCBB0A}" type="pres">
      <dgm:prSet presAssocID="{3FC9E805-DCCA-460C-A1E2-BB60949528DA}" presName="comp" presStyleCnt="0"/>
      <dgm:spPr/>
    </dgm:pt>
    <dgm:pt modelId="{4AC25DA8-BE75-4C0E-BAE1-2C6F6469ECB8}" type="pres">
      <dgm:prSet presAssocID="{3FC9E805-DCCA-460C-A1E2-BB60949528DA}" presName="rect2" presStyleLbl="node1" presStyleIdx="1" presStyleCnt="3" custScaleY="123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D862C-2196-4849-AA85-D380621EDE36}" type="pres">
      <dgm:prSet presAssocID="{3FC9E805-DCCA-460C-A1E2-BB60949528DA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9000" r="-9000"/>
          </a:stretch>
        </a:blipFill>
      </dgm:spPr>
    </dgm:pt>
    <dgm:pt modelId="{2E82A9BB-5D69-4A60-98CD-9FA952280A1A}" type="pres">
      <dgm:prSet presAssocID="{7B377590-58C2-4D59-8B96-0D6BC8D4A894}" presName="sibTrans" presStyleCnt="0"/>
      <dgm:spPr/>
    </dgm:pt>
    <dgm:pt modelId="{053CA476-5ABD-4037-B750-666C6F560216}" type="pres">
      <dgm:prSet presAssocID="{B1C882C3-196D-4374-A7FB-3DAB034D848E}" presName="comp" presStyleCnt="0"/>
      <dgm:spPr/>
    </dgm:pt>
    <dgm:pt modelId="{9442B4B1-794F-4A29-8F3D-024E26013424}" type="pres">
      <dgm:prSet presAssocID="{B1C882C3-196D-4374-A7FB-3DAB034D848E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14BC5-2A62-415D-93BA-1CD076D75D4B}" type="pres">
      <dgm:prSet presAssocID="{B1C882C3-196D-4374-A7FB-3DAB034D848E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6000" r="-26000"/>
          </a:stretch>
        </a:blipFill>
      </dgm:spPr>
    </dgm:pt>
  </dgm:ptLst>
  <dgm:cxnLst>
    <dgm:cxn modelId="{778A1119-6726-49F1-B3B3-B605AC56705E}" type="presOf" srcId="{B1C882C3-196D-4374-A7FB-3DAB034D848E}" destId="{9442B4B1-794F-4A29-8F3D-024E26013424}" srcOrd="0" destOrd="0" presId="urn:microsoft.com/office/officeart/2008/layout/AlternatingPictureBlocks"/>
    <dgm:cxn modelId="{57035035-3ABB-4D67-B400-07B5D8821CEF}" srcId="{F3C65A25-0A86-471F-B5CB-7990EAA4361A}" destId="{3FC9E805-DCCA-460C-A1E2-BB60949528DA}" srcOrd="1" destOrd="0" parTransId="{7CE0822A-9A4C-4880-A1D2-6E984D9B74FA}" sibTransId="{7B377590-58C2-4D59-8B96-0D6BC8D4A894}"/>
    <dgm:cxn modelId="{30329F3A-57BC-4778-8A18-9DA78265EA1F}" type="presOf" srcId="{A5CF8427-2AE6-4184-A4E3-19583FEDD39E}" destId="{469EBDDA-B9DC-4030-9280-0AECBF771D87}" srcOrd="0" destOrd="0" presId="urn:microsoft.com/office/officeart/2008/layout/AlternatingPictureBlocks"/>
    <dgm:cxn modelId="{FB5AE7A6-D4AE-4D04-AA29-270C67C14F41}" srcId="{F3C65A25-0A86-471F-B5CB-7990EAA4361A}" destId="{A5CF8427-2AE6-4184-A4E3-19583FEDD39E}" srcOrd="0" destOrd="0" parTransId="{9266ED5A-8A09-47DC-9932-6292D26F406C}" sibTransId="{2978E35F-446F-4FA6-ACF5-A4F30E02719F}"/>
    <dgm:cxn modelId="{F8099C94-58AE-4B3E-98EB-72AF10328A8A}" srcId="{F3C65A25-0A86-471F-B5CB-7990EAA4361A}" destId="{B1C882C3-196D-4374-A7FB-3DAB034D848E}" srcOrd="2" destOrd="0" parTransId="{F11757F8-50EF-4B47-978E-46664A748C83}" sibTransId="{8B6C76E8-7E88-4D6C-A7D8-2515AFBD0C65}"/>
    <dgm:cxn modelId="{E6AE359B-3C0B-4C86-97DD-A7FAD8921AD8}" type="presOf" srcId="{3FC9E805-DCCA-460C-A1E2-BB60949528DA}" destId="{4AC25DA8-BE75-4C0E-BAE1-2C6F6469ECB8}" srcOrd="0" destOrd="0" presId="urn:microsoft.com/office/officeart/2008/layout/AlternatingPictureBlocks"/>
    <dgm:cxn modelId="{3286ACD8-D53A-409C-B32C-D01024F9472F}" type="presOf" srcId="{F3C65A25-0A86-471F-B5CB-7990EAA4361A}" destId="{15A67EBB-9EF1-4FAD-8D3C-E8D298F5ABCC}" srcOrd="0" destOrd="0" presId="urn:microsoft.com/office/officeart/2008/layout/AlternatingPictureBlocks"/>
    <dgm:cxn modelId="{D6C8ECAD-380A-45CA-8C6E-13E0DC1AC3A5}" type="presParOf" srcId="{15A67EBB-9EF1-4FAD-8D3C-E8D298F5ABCC}" destId="{CD456B95-CD22-43B4-B183-2C107B3B815B}" srcOrd="0" destOrd="0" presId="urn:microsoft.com/office/officeart/2008/layout/AlternatingPictureBlocks"/>
    <dgm:cxn modelId="{BAA05262-31A6-465D-9AF3-D0FE0539B991}" type="presParOf" srcId="{CD456B95-CD22-43B4-B183-2C107B3B815B}" destId="{469EBDDA-B9DC-4030-9280-0AECBF771D87}" srcOrd="0" destOrd="0" presId="urn:microsoft.com/office/officeart/2008/layout/AlternatingPictureBlocks"/>
    <dgm:cxn modelId="{C76F0C7A-2E42-47D0-9B86-B59FAF6B7B43}" type="presParOf" srcId="{CD456B95-CD22-43B4-B183-2C107B3B815B}" destId="{F2C1FBD5-742E-4423-9CAA-B761A36C2488}" srcOrd="1" destOrd="0" presId="urn:microsoft.com/office/officeart/2008/layout/AlternatingPictureBlocks"/>
    <dgm:cxn modelId="{6CB00DB9-CE25-4F87-A3DB-5E177761D18C}" type="presParOf" srcId="{15A67EBB-9EF1-4FAD-8D3C-E8D298F5ABCC}" destId="{96155496-E162-4E77-B870-7BCCAB698C0F}" srcOrd="1" destOrd="0" presId="urn:microsoft.com/office/officeart/2008/layout/AlternatingPictureBlocks"/>
    <dgm:cxn modelId="{CEAE8D2C-5114-4E57-9FDF-8E55E8AC6093}" type="presParOf" srcId="{15A67EBB-9EF1-4FAD-8D3C-E8D298F5ABCC}" destId="{5DCFACFA-ED02-4604-8D2E-81DC5DBCBB0A}" srcOrd="2" destOrd="0" presId="urn:microsoft.com/office/officeart/2008/layout/AlternatingPictureBlocks"/>
    <dgm:cxn modelId="{20B7405E-572E-458E-B1E1-F5DD87B8E2D6}" type="presParOf" srcId="{5DCFACFA-ED02-4604-8D2E-81DC5DBCBB0A}" destId="{4AC25DA8-BE75-4C0E-BAE1-2C6F6469ECB8}" srcOrd="0" destOrd="0" presId="urn:microsoft.com/office/officeart/2008/layout/AlternatingPictureBlocks"/>
    <dgm:cxn modelId="{C37545FE-01EB-4D67-BD82-912EE8F4B6CB}" type="presParOf" srcId="{5DCFACFA-ED02-4604-8D2E-81DC5DBCBB0A}" destId="{165D862C-2196-4849-AA85-D380621EDE36}" srcOrd="1" destOrd="0" presId="urn:microsoft.com/office/officeart/2008/layout/AlternatingPictureBlocks"/>
    <dgm:cxn modelId="{61F613D1-816B-47DE-A75E-0DE67EC5FE82}" type="presParOf" srcId="{15A67EBB-9EF1-4FAD-8D3C-E8D298F5ABCC}" destId="{2E82A9BB-5D69-4A60-98CD-9FA952280A1A}" srcOrd="3" destOrd="0" presId="urn:microsoft.com/office/officeart/2008/layout/AlternatingPictureBlocks"/>
    <dgm:cxn modelId="{DC78551D-9BEF-4BFD-AB4A-505F112AB427}" type="presParOf" srcId="{15A67EBB-9EF1-4FAD-8D3C-E8D298F5ABCC}" destId="{053CA476-5ABD-4037-B750-666C6F560216}" srcOrd="4" destOrd="0" presId="urn:microsoft.com/office/officeart/2008/layout/AlternatingPictureBlocks"/>
    <dgm:cxn modelId="{93861824-EB66-4ABD-B890-75AC05D51613}" type="presParOf" srcId="{053CA476-5ABD-4037-B750-666C6F560216}" destId="{9442B4B1-794F-4A29-8F3D-024E26013424}" srcOrd="0" destOrd="0" presId="urn:microsoft.com/office/officeart/2008/layout/AlternatingPictureBlocks"/>
    <dgm:cxn modelId="{0D5F85E5-05B3-4342-8589-DE68ABD34C16}" type="presParOf" srcId="{053CA476-5ABD-4037-B750-666C6F560216}" destId="{C6814BC5-2A62-415D-93BA-1CD076D75D4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05FEC6E-262F-4A48-AF05-D755CEA5BDCB}" type="doc">
      <dgm:prSet loTypeId="urn:microsoft.com/office/officeart/2005/8/layout/hList3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79E09CD-4412-42E0-8B8D-F3DD398A6A0C}">
      <dgm:prSet phldrT="[Текст]" custT="1"/>
      <dgm:spPr/>
      <dgm:t>
        <a:bodyPr/>
        <a:lstStyle/>
        <a:p>
          <a:r>
            <a:rPr lang="ru-RU" sz="1100" b="1" i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</dgm:t>
    </dgm:pt>
    <dgm:pt modelId="{B9AE9BB1-0C3B-45EF-B482-D44A3582BB94}" type="parTrans" cxnId="{F6DA13A3-154F-4DC6-B0CD-200D51181884}">
      <dgm:prSet/>
      <dgm:spPr/>
      <dgm:t>
        <a:bodyPr/>
        <a:lstStyle/>
        <a:p>
          <a:endParaRPr lang="ru-RU"/>
        </a:p>
      </dgm:t>
    </dgm:pt>
    <dgm:pt modelId="{060369C2-A648-445F-B48C-088E57B36EF3}" type="sibTrans" cxnId="{F6DA13A3-154F-4DC6-B0CD-200D51181884}">
      <dgm:prSet/>
      <dgm:spPr/>
      <dgm:t>
        <a:bodyPr/>
        <a:lstStyle/>
        <a:p>
          <a:endParaRPr lang="ru-RU"/>
        </a:p>
      </dgm:t>
    </dgm:pt>
    <dgm:pt modelId="{D70FBEED-0A3A-4FCD-80BD-BCA9200CBEAB}">
      <dgm:prSet phldrT="[Текст]"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полномочия по установлению регулируемых тарифов на регулярные перевозки пассажиров и багажа</a:t>
          </a:r>
        </a:p>
      </dgm:t>
    </dgm:pt>
    <dgm:pt modelId="{E45F098D-C054-4379-951B-0CBBA84A98E5}" type="parTrans" cxnId="{910CD71B-CE94-4D71-BCA8-681D79016D90}">
      <dgm:prSet/>
      <dgm:spPr/>
      <dgm:t>
        <a:bodyPr/>
        <a:lstStyle/>
        <a:p>
          <a:endParaRPr lang="ru-RU"/>
        </a:p>
      </dgm:t>
    </dgm:pt>
    <dgm:pt modelId="{58A51250-257A-4456-8AC0-2FDE3ECCD4DE}" type="sibTrans" cxnId="{910CD71B-CE94-4D71-BCA8-681D79016D90}">
      <dgm:prSet/>
      <dgm:spPr/>
      <dgm:t>
        <a:bodyPr/>
        <a:lstStyle/>
        <a:p>
          <a:endParaRPr lang="ru-RU"/>
        </a:p>
      </dgm:t>
    </dgm:pt>
    <dgm:pt modelId="{6168323E-4ACF-415F-B828-EC87B84A40B6}">
      <dgm:prSet phldrT="[Текст]"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осуществление первичного воинского учета на территориях, где отсутствуют военные комиссариаты</a:t>
          </a:r>
        </a:p>
      </dgm:t>
    </dgm:pt>
    <dgm:pt modelId="{228281CB-4222-4999-A4A1-29A3A9975E49}" type="parTrans" cxnId="{3EA372A0-36AB-4C18-8287-F720C9DE18E8}">
      <dgm:prSet/>
      <dgm:spPr/>
      <dgm:t>
        <a:bodyPr/>
        <a:lstStyle/>
        <a:p>
          <a:endParaRPr lang="ru-RU"/>
        </a:p>
      </dgm:t>
    </dgm:pt>
    <dgm:pt modelId="{475DACB5-6FF2-44B1-B459-D60047C1CA2E}" type="sibTrans" cxnId="{3EA372A0-36AB-4C18-8287-F720C9DE18E8}">
      <dgm:prSet/>
      <dgm:spPr/>
      <dgm:t>
        <a:bodyPr/>
        <a:lstStyle/>
        <a:p>
          <a:endParaRPr lang="ru-RU"/>
        </a:p>
      </dgm:t>
    </dgm:pt>
    <dgm:pt modelId="{CF9435AA-AD18-4836-A157-7388BD83BD0E}">
      <dgm:prSet phldrT="[Текст]"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осуществление полномочий по управлению охраной труда</a:t>
          </a:r>
        </a:p>
      </dgm:t>
    </dgm:pt>
    <dgm:pt modelId="{2E6DD442-DB8B-44F1-AB3A-CCD2CBB3F99B}" type="sibTrans" cxnId="{815F601D-5EDF-49C5-A387-4DF2C16D26AC}">
      <dgm:prSet/>
      <dgm:spPr/>
      <dgm:t>
        <a:bodyPr/>
        <a:lstStyle/>
        <a:p>
          <a:endParaRPr lang="ru-RU"/>
        </a:p>
      </dgm:t>
    </dgm:pt>
    <dgm:pt modelId="{EBF5EE9C-E225-4F56-9BB3-352EE6C08FDD}" type="parTrans" cxnId="{815F601D-5EDF-49C5-A387-4DF2C16D26AC}">
      <dgm:prSet/>
      <dgm:spPr/>
      <dgm:t>
        <a:bodyPr/>
        <a:lstStyle/>
        <a:p>
          <a:endParaRPr lang="ru-RU"/>
        </a:p>
      </dgm:t>
    </dgm:pt>
    <dgm:pt modelId="{37236DC8-4AB3-4260-900D-4302CA8199FF}">
      <dgm:prSet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осуществление полномочия по возмещению специализированным службам по вопросам похоронного дела стоимости услуг по погребению умерших</a:t>
          </a:r>
        </a:p>
      </dgm:t>
    </dgm:pt>
    <dgm:pt modelId="{01953CFF-C066-44EF-9A2A-575D0BF23E16}" type="parTrans" cxnId="{DD81F752-A36D-4B7E-90F3-B6C479ABB7CA}">
      <dgm:prSet/>
      <dgm:spPr/>
      <dgm:t>
        <a:bodyPr/>
        <a:lstStyle/>
        <a:p>
          <a:endParaRPr lang="ru-RU"/>
        </a:p>
      </dgm:t>
    </dgm:pt>
    <dgm:pt modelId="{3C8A6DB0-3FA3-4B80-8B52-FE36782E498E}" type="sibTrans" cxnId="{DD81F752-A36D-4B7E-90F3-B6C479ABB7CA}">
      <dgm:prSet/>
      <dgm:spPr/>
      <dgm:t>
        <a:bodyPr/>
        <a:lstStyle/>
        <a:p>
          <a:endParaRPr lang="ru-RU"/>
        </a:p>
      </dgm:t>
    </dgm:pt>
    <dgm:pt modelId="{75297C4E-4827-48E0-A2B3-24C632046CA0}">
      <dgm:prSet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осуществление полномочий по составлению (изменению) списков кандидатов в присяжные заседатели</a:t>
          </a:r>
        </a:p>
      </dgm:t>
    </dgm:pt>
    <dgm:pt modelId="{8CA3D3F8-0D4D-45A2-8AA2-CBE5558B6108}" type="parTrans" cxnId="{CCF14250-2AC9-45D7-866C-30CE74DC93C7}">
      <dgm:prSet/>
      <dgm:spPr/>
      <dgm:t>
        <a:bodyPr/>
        <a:lstStyle/>
        <a:p>
          <a:endParaRPr lang="ru-RU"/>
        </a:p>
      </dgm:t>
    </dgm:pt>
    <dgm:pt modelId="{6385675D-E359-4F9F-B93A-A8605C4BC728}" type="sibTrans" cxnId="{CCF14250-2AC9-45D7-866C-30CE74DC93C7}">
      <dgm:prSet/>
      <dgm:spPr/>
      <dgm:t>
        <a:bodyPr/>
        <a:lstStyle/>
        <a:p>
          <a:endParaRPr lang="ru-RU"/>
        </a:p>
      </dgm:t>
    </dgm:pt>
    <dgm:pt modelId="{2EA7AA12-1CE1-43D3-B4D5-A34C0ACE535E}">
      <dgm:prSet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</dgm:t>
    </dgm:pt>
    <dgm:pt modelId="{17753543-0C2E-4A9E-8155-67199BF7F6F1}" type="parTrans" cxnId="{352C3887-F43D-41FF-8DE6-362BA32C9784}">
      <dgm:prSet/>
      <dgm:spPr/>
      <dgm:t>
        <a:bodyPr/>
        <a:lstStyle/>
        <a:p>
          <a:endParaRPr lang="ru-RU"/>
        </a:p>
      </dgm:t>
    </dgm:pt>
    <dgm:pt modelId="{33C5F3A8-2AEA-4CAA-A85D-5DA2B9C7B548}" type="sibTrans" cxnId="{352C3887-F43D-41FF-8DE6-362BA32C9784}">
      <dgm:prSet/>
      <dgm:spPr/>
      <dgm:t>
        <a:bodyPr/>
        <a:lstStyle/>
        <a:p>
          <a:endParaRPr lang="ru-RU"/>
        </a:p>
      </dgm:t>
    </dgm:pt>
    <dgm:pt modelId="{AD072FF2-6757-4D57-BC01-2BFB12A14271}">
      <dgm:prSet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государственную регистрацию актов гражданского состояния</a:t>
          </a:r>
        </a:p>
      </dgm:t>
    </dgm:pt>
    <dgm:pt modelId="{05266604-A6D7-4AB1-8485-550BB6697A47}" type="parTrans" cxnId="{88F03C29-DC7C-4915-B360-45FBB2F97D14}">
      <dgm:prSet/>
      <dgm:spPr/>
      <dgm:t>
        <a:bodyPr/>
        <a:lstStyle/>
        <a:p>
          <a:endParaRPr lang="ru-RU"/>
        </a:p>
      </dgm:t>
    </dgm:pt>
    <dgm:pt modelId="{38FAF544-6D0B-4D5C-845D-2F3B8449D63E}" type="sibTrans" cxnId="{88F03C29-DC7C-4915-B360-45FBB2F97D14}">
      <dgm:prSet/>
      <dgm:spPr/>
      <dgm:t>
        <a:bodyPr/>
        <a:lstStyle/>
        <a:p>
          <a:endParaRPr lang="ru-RU"/>
        </a:p>
      </dgm:t>
    </dgm:pt>
    <dgm:pt modelId="{3563E65C-56D7-4DEA-822E-684E25A6DED0}">
      <dgm:prSet custT="1"/>
      <dgm:spPr/>
      <dgm:t>
        <a:bodyPr/>
        <a:lstStyle/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субвенции</a:t>
          </a:r>
        </a:p>
      </dgm:t>
    </dgm:pt>
    <dgm:pt modelId="{A48146E0-422C-4C6A-8657-E244B65A312D}" type="parTrans" cxnId="{22890E1E-8ADD-448A-91BB-B0D093A4A2B4}">
      <dgm:prSet/>
      <dgm:spPr/>
      <dgm:t>
        <a:bodyPr/>
        <a:lstStyle/>
        <a:p>
          <a:endParaRPr lang="ru-RU"/>
        </a:p>
      </dgm:t>
    </dgm:pt>
    <dgm:pt modelId="{1ADF44F9-C940-42DD-9207-4AABF50DC321}" type="sibTrans" cxnId="{22890E1E-8ADD-448A-91BB-B0D093A4A2B4}">
      <dgm:prSet/>
      <dgm:spPr/>
      <dgm:t>
        <a:bodyPr/>
        <a:lstStyle/>
        <a:p>
          <a:endParaRPr lang="ru-RU"/>
        </a:p>
      </dgm:t>
    </dgm:pt>
    <dgm:pt modelId="{08373817-62B3-461E-8FC2-1FAE580B1399}" type="pres">
      <dgm:prSet presAssocID="{105FEC6E-262F-4A48-AF05-D755CEA5BDC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D7A6F3-77FB-448B-81F5-08866C99F4BE}" type="pres">
      <dgm:prSet presAssocID="{079E09CD-4412-42E0-8B8D-F3DD398A6A0C}" presName="roof" presStyleLbl="dkBgShp" presStyleIdx="0" presStyleCnt="2"/>
      <dgm:spPr/>
      <dgm:t>
        <a:bodyPr/>
        <a:lstStyle/>
        <a:p>
          <a:endParaRPr lang="ru-RU"/>
        </a:p>
      </dgm:t>
    </dgm:pt>
    <dgm:pt modelId="{D73B9DA9-F477-4884-A6D2-C0981947D7E8}" type="pres">
      <dgm:prSet presAssocID="{079E09CD-4412-42E0-8B8D-F3DD398A6A0C}" presName="pillars" presStyleCnt="0"/>
      <dgm:spPr/>
    </dgm:pt>
    <dgm:pt modelId="{978206F4-994C-47E5-AE5D-BCD3CC257E6B}" type="pres">
      <dgm:prSet presAssocID="{079E09CD-4412-42E0-8B8D-F3DD398A6A0C}" presName="pillar1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F9E03-4C57-4062-A22A-D5676B2C5F4F}" type="pres">
      <dgm:prSet presAssocID="{D70FBEED-0A3A-4FCD-80BD-BCA9200CBEAB}" presName="pillar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800B5-CA04-4186-99B6-9EC23ED88C76}" type="pres">
      <dgm:prSet presAssocID="{6168323E-4ACF-415F-B828-EC87B84A40B6}" presName="pillar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FA4DA-4AD2-4CFD-B92C-6E9EA71F2070}" type="pres">
      <dgm:prSet presAssocID="{37236DC8-4AB3-4260-900D-4302CA8199FF}" presName="pillar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AFAF5-6E80-4316-AF5B-DDBC8FB37A26}" type="pres">
      <dgm:prSet presAssocID="{75297C4E-4827-48E0-A2B3-24C632046CA0}" presName="pillar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A6B40-155D-4F0A-A693-1FD5EB43CE36}" type="pres">
      <dgm:prSet presAssocID="{2EA7AA12-1CE1-43D3-B4D5-A34C0ACE535E}" presName="pillar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9F0338-9523-4841-8C4F-ECC0C46A04CD}" type="pres">
      <dgm:prSet presAssocID="{AD072FF2-6757-4D57-BC01-2BFB12A14271}" presName="pillar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78F06A-18A1-43CF-946C-D1E2CD902032}" type="pres">
      <dgm:prSet presAssocID="{3563E65C-56D7-4DEA-822E-684E25A6DED0}" presName="pillar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3E8642-D1A9-4CF0-9F6E-87D5F26A5DA4}" type="pres">
      <dgm:prSet presAssocID="{079E09CD-4412-42E0-8B8D-F3DD398A6A0C}" presName="base" presStyleLbl="dkBgShp" presStyleIdx="1" presStyleCnt="2"/>
      <dgm:spPr/>
    </dgm:pt>
  </dgm:ptLst>
  <dgm:cxnLst>
    <dgm:cxn modelId="{8005D6C0-9C53-4607-B1DD-AEA97452DC54}" type="presOf" srcId="{105FEC6E-262F-4A48-AF05-D755CEA5BDCB}" destId="{08373817-62B3-461E-8FC2-1FAE580B1399}" srcOrd="0" destOrd="0" presId="urn:microsoft.com/office/officeart/2005/8/layout/hList3"/>
    <dgm:cxn modelId="{097BBE31-BE4E-4720-A8CA-E5C962360819}" type="presOf" srcId="{D70FBEED-0A3A-4FCD-80BD-BCA9200CBEAB}" destId="{74EF9E03-4C57-4062-A22A-D5676B2C5F4F}" srcOrd="0" destOrd="0" presId="urn:microsoft.com/office/officeart/2005/8/layout/hList3"/>
    <dgm:cxn modelId="{88F03C29-DC7C-4915-B360-45FBB2F97D14}" srcId="{079E09CD-4412-42E0-8B8D-F3DD398A6A0C}" destId="{AD072FF2-6757-4D57-BC01-2BFB12A14271}" srcOrd="6" destOrd="0" parTransId="{05266604-A6D7-4AB1-8485-550BB6697A47}" sibTransId="{38FAF544-6D0B-4D5C-845D-2F3B8449D63E}"/>
    <dgm:cxn modelId="{DCE1CBF3-3542-4B3D-91F3-BD66BD5DD645}" type="presOf" srcId="{37236DC8-4AB3-4260-900D-4302CA8199FF}" destId="{748FA4DA-4AD2-4CFD-B92C-6E9EA71F2070}" srcOrd="0" destOrd="0" presId="urn:microsoft.com/office/officeart/2005/8/layout/hList3"/>
    <dgm:cxn modelId="{89E49C3E-1916-420B-B602-C5FF8ADC1566}" type="presOf" srcId="{3563E65C-56D7-4DEA-822E-684E25A6DED0}" destId="{A778F06A-18A1-43CF-946C-D1E2CD902032}" srcOrd="0" destOrd="0" presId="urn:microsoft.com/office/officeart/2005/8/layout/hList3"/>
    <dgm:cxn modelId="{DD81F752-A36D-4B7E-90F3-B6C479ABB7CA}" srcId="{079E09CD-4412-42E0-8B8D-F3DD398A6A0C}" destId="{37236DC8-4AB3-4260-900D-4302CA8199FF}" srcOrd="3" destOrd="0" parTransId="{01953CFF-C066-44EF-9A2A-575D0BF23E16}" sibTransId="{3C8A6DB0-3FA3-4B80-8B52-FE36782E498E}"/>
    <dgm:cxn modelId="{815F601D-5EDF-49C5-A387-4DF2C16D26AC}" srcId="{079E09CD-4412-42E0-8B8D-F3DD398A6A0C}" destId="{CF9435AA-AD18-4836-A157-7388BD83BD0E}" srcOrd="0" destOrd="0" parTransId="{EBF5EE9C-E225-4F56-9BB3-352EE6C08FDD}" sibTransId="{2E6DD442-DB8B-44F1-AB3A-CCD2CBB3F99B}"/>
    <dgm:cxn modelId="{C544015A-0B57-4E15-AFF5-B76D758760E9}" type="presOf" srcId="{75297C4E-4827-48E0-A2B3-24C632046CA0}" destId="{B28AFAF5-6E80-4316-AF5B-DDBC8FB37A26}" srcOrd="0" destOrd="0" presId="urn:microsoft.com/office/officeart/2005/8/layout/hList3"/>
    <dgm:cxn modelId="{D916C004-35CB-4891-8171-7F7F9A1CC3A5}" type="presOf" srcId="{2EA7AA12-1CE1-43D3-B4D5-A34C0ACE535E}" destId="{543A6B40-155D-4F0A-A693-1FD5EB43CE36}" srcOrd="0" destOrd="0" presId="urn:microsoft.com/office/officeart/2005/8/layout/hList3"/>
    <dgm:cxn modelId="{F6DA13A3-154F-4DC6-B0CD-200D51181884}" srcId="{105FEC6E-262F-4A48-AF05-D755CEA5BDCB}" destId="{079E09CD-4412-42E0-8B8D-F3DD398A6A0C}" srcOrd="0" destOrd="0" parTransId="{B9AE9BB1-0C3B-45EF-B482-D44A3582BB94}" sibTransId="{060369C2-A648-445F-B48C-088E57B36EF3}"/>
    <dgm:cxn modelId="{3EA372A0-36AB-4C18-8287-F720C9DE18E8}" srcId="{079E09CD-4412-42E0-8B8D-F3DD398A6A0C}" destId="{6168323E-4ACF-415F-B828-EC87B84A40B6}" srcOrd="2" destOrd="0" parTransId="{228281CB-4222-4999-A4A1-29A3A9975E49}" sibTransId="{475DACB5-6FF2-44B1-B459-D60047C1CA2E}"/>
    <dgm:cxn modelId="{CCF14250-2AC9-45D7-866C-30CE74DC93C7}" srcId="{079E09CD-4412-42E0-8B8D-F3DD398A6A0C}" destId="{75297C4E-4827-48E0-A2B3-24C632046CA0}" srcOrd="4" destOrd="0" parTransId="{8CA3D3F8-0D4D-45A2-8AA2-CBE5558B6108}" sibTransId="{6385675D-E359-4F9F-B93A-A8605C4BC728}"/>
    <dgm:cxn modelId="{E59E1851-5474-4E81-BAFA-039D2E3CD17E}" type="presOf" srcId="{6168323E-4ACF-415F-B828-EC87B84A40B6}" destId="{41F800B5-CA04-4186-99B6-9EC23ED88C76}" srcOrd="0" destOrd="0" presId="urn:microsoft.com/office/officeart/2005/8/layout/hList3"/>
    <dgm:cxn modelId="{22890E1E-8ADD-448A-91BB-B0D093A4A2B4}" srcId="{079E09CD-4412-42E0-8B8D-F3DD398A6A0C}" destId="{3563E65C-56D7-4DEA-822E-684E25A6DED0}" srcOrd="7" destOrd="0" parTransId="{A48146E0-422C-4C6A-8657-E244B65A312D}" sibTransId="{1ADF44F9-C940-42DD-9207-4AABF50DC321}"/>
    <dgm:cxn modelId="{CD1F69B4-F354-4463-91FF-B29C603CC635}" type="presOf" srcId="{AD072FF2-6757-4D57-BC01-2BFB12A14271}" destId="{DE9F0338-9523-4841-8C4F-ECC0C46A04CD}" srcOrd="0" destOrd="0" presId="urn:microsoft.com/office/officeart/2005/8/layout/hList3"/>
    <dgm:cxn modelId="{929F8682-2514-46C4-BD5D-87A4E34B1487}" type="presOf" srcId="{079E09CD-4412-42E0-8B8D-F3DD398A6A0C}" destId="{89D7A6F3-77FB-448B-81F5-08866C99F4BE}" srcOrd="0" destOrd="0" presId="urn:microsoft.com/office/officeart/2005/8/layout/hList3"/>
    <dgm:cxn modelId="{1C346D8F-4577-4A6A-B906-C782F7F7E48A}" type="presOf" srcId="{CF9435AA-AD18-4836-A157-7388BD83BD0E}" destId="{978206F4-994C-47E5-AE5D-BCD3CC257E6B}" srcOrd="0" destOrd="0" presId="urn:microsoft.com/office/officeart/2005/8/layout/hList3"/>
    <dgm:cxn modelId="{910CD71B-CE94-4D71-BCA8-681D79016D90}" srcId="{079E09CD-4412-42E0-8B8D-F3DD398A6A0C}" destId="{D70FBEED-0A3A-4FCD-80BD-BCA9200CBEAB}" srcOrd="1" destOrd="0" parTransId="{E45F098D-C054-4379-951B-0CBBA84A98E5}" sibTransId="{58A51250-257A-4456-8AC0-2FDE3ECCD4DE}"/>
    <dgm:cxn modelId="{352C3887-F43D-41FF-8DE6-362BA32C9784}" srcId="{079E09CD-4412-42E0-8B8D-F3DD398A6A0C}" destId="{2EA7AA12-1CE1-43D3-B4D5-A34C0ACE535E}" srcOrd="5" destOrd="0" parTransId="{17753543-0C2E-4A9E-8155-67199BF7F6F1}" sibTransId="{33C5F3A8-2AEA-4CAA-A85D-5DA2B9C7B548}"/>
    <dgm:cxn modelId="{2BA5714F-F081-4DD1-AFFC-F4A5BB875173}" type="presParOf" srcId="{08373817-62B3-461E-8FC2-1FAE580B1399}" destId="{89D7A6F3-77FB-448B-81F5-08866C99F4BE}" srcOrd="0" destOrd="0" presId="urn:microsoft.com/office/officeart/2005/8/layout/hList3"/>
    <dgm:cxn modelId="{492F7A7C-2535-43AA-9629-5644497D48E1}" type="presParOf" srcId="{08373817-62B3-461E-8FC2-1FAE580B1399}" destId="{D73B9DA9-F477-4884-A6D2-C0981947D7E8}" srcOrd="1" destOrd="0" presId="urn:microsoft.com/office/officeart/2005/8/layout/hList3"/>
    <dgm:cxn modelId="{F064CA55-C2DC-43F2-B0F9-363C92D79738}" type="presParOf" srcId="{D73B9DA9-F477-4884-A6D2-C0981947D7E8}" destId="{978206F4-994C-47E5-AE5D-BCD3CC257E6B}" srcOrd="0" destOrd="0" presId="urn:microsoft.com/office/officeart/2005/8/layout/hList3"/>
    <dgm:cxn modelId="{ACF64E5D-54B7-4D77-974A-F1A528E63580}" type="presParOf" srcId="{D73B9DA9-F477-4884-A6D2-C0981947D7E8}" destId="{74EF9E03-4C57-4062-A22A-D5676B2C5F4F}" srcOrd="1" destOrd="0" presId="urn:microsoft.com/office/officeart/2005/8/layout/hList3"/>
    <dgm:cxn modelId="{A5005B31-9639-46B1-9EA6-8C0BE7E8007C}" type="presParOf" srcId="{D73B9DA9-F477-4884-A6D2-C0981947D7E8}" destId="{41F800B5-CA04-4186-99B6-9EC23ED88C76}" srcOrd="2" destOrd="0" presId="urn:microsoft.com/office/officeart/2005/8/layout/hList3"/>
    <dgm:cxn modelId="{AD16E006-6DB4-495F-99B2-016AC5A8A1EF}" type="presParOf" srcId="{D73B9DA9-F477-4884-A6D2-C0981947D7E8}" destId="{748FA4DA-4AD2-4CFD-B92C-6E9EA71F2070}" srcOrd="3" destOrd="0" presId="urn:microsoft.com/office/officeart/2005/8/layout/hList3"/>
    <dgm:cxn modelId="{F25FA10D-6141-4D18-8172-F16BD23392B9}" type="presParOf" srcId="{D73B9DA9-F477-4884-A6D2-C0981947D7E8}" destId="{B28AFAF5-6E80-4316-AF5B-DDBC8FB37A26}" srcOrd="4" destOrd="0" presId="urn:microsoft.com/office/officeart/2005/8/layout/hList3"/>
    <dgm:cxn modelId="{88B04164-21FE-4402-9073-5B1D5E57CDEA}" type="presParOf" srcId="{D73B9DA9-F477-4884-A6D2-C0981947D7E8}" destId="{543A6B40-155D-4F0A-A693-1FD5EB43CE36}" srcOrd="5" destOrd="0" presId="urn:microsoft.com/office/officeart/2005/8/layout/hList3"/>
    <dgm:cxn modelId="{245A77B4-895B-4D03-85D2-B3C12AB201B4}" type="presParOf" srcId="{D73B9DA9-F477-4884-A6D2-C0981947D7E8}" destId="{DE9F0338-9523-4841-8C4F-ECC0C46A04CD}" srcOrd="6" destOrd="0" presId="urn:microsoft.com/office/officeart/2005/8/layout/hList3"/>
    <dgm:cxn modelId="{F62FCD8D-167B-41BA-BDF9-503BE3DFF1CD}" type="presParOf" srcId="{D73B9DA9-F477-4884-A6D2-C0981947D7E8}" destId="{A778F06A-18A1-43CF-946C-D1E2CD902032}" srcOrd="7" destOrd="0" presId="urn:microsoft.com/office/officeart/2005/8/layout/hList3"/>
    <dgm:cxn modelId="{879A8F6D-DABF-40AE-8D70-4DDDF9075AE5}" type="presParOf" srcId="{08373817-62B3-461E-8FC2-1FAE580B1399}" destId="{8F3E8642-D1A9-4CF0-9F6E-87D5F26A5DA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76F87B3-54B7-4065-9BD6-F387A5D2F507}" type="doc">
      <dgm:prSet loTypeId="urn:microsoft.com/office/officeart/2005/8/layout/vList6" loCatId="list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557C5BA-F45A-4931-ADA6-0A400F721A05}">
      <dgm:prSet phldrT="[Текст]" custT="1"/>
      <dgm:spPr>
        <a:solidFill>
          <a:srgbClr val="00FF00"/>
        </a:solidFill>
      </dgm:spPr>
      <dgm:t>
        <a:bodyPr/>
        <a:lstStyle/>
        <a:p>
          <a:pPr algn="ctr"/>
          <a:r>
            <a:rPr lang="ru-RU" sz="1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образования:</a:t>
          </a:r>
        </a:p>
        <a:p>
          <a:pPr algn="l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на получение общедоступного и бесплатного дошкольного, общего и дополнительного образования;</a:t>
          </a:r>
        </a:p>
        <a:p>
          <a:pPr algn="l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на организацию и обеспечение оздоровления и отдыха детей;</a:t>
          </a:r>
        </a:p>
        <a:p>
          <a:pPr algn="l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на меры социальной поддержки педагогическим работникам;</a:t>
          </a:r>
        </a:p>
        <a:p>
          <a:pPr algn="l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бесплатным питанием;</a:t>
          </a:r>
        </a:p>
        <a:p>
          <a:pPr algn="l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-на компенсацию части платы, взимаемой с родителей  за присмотр и уход за детьми</a:t>
          </a:r>
        </a:p>
      </dgm:t>
    </dgm:pt>
    <dgm:pt modelId="{10A20F8B-FC24-4BF2-B030-FB17D8303FDF}" type="parTrans" cxnId="{C12B3141-8B0D-4855-A8E2-48AF4E811EF0}">
      <dgm:prSet/>
      <dgm:spPr/>
      <dgm:t>
        <a:bodyPr/>
        <a:lstStyle/>
        <a:p>
          <a:endParaRPr lang="ru-RU"/>
        </a:p>
      </dgm:t>
    </dgm:pt>
    <dgm:pt modelId="{BADB7731-0777-413C-9A5D-ADECAF2783E8}" type="sibTrans" cxnId="{C12B3141-8B0D-4855-A8E2-48AF4E811EF0}">
      <dgm:prSet/>
      <dgm:spPr/>
      <dgm:t>
        <a:bodyPr/>
        <a:lstStyle/>
        <a:p>
          <a:endParaRPr lang="ru-RU"/>
        </a:p>
      </dgm:t>
    </dgm:pt>
    <dgm:pt modelId="{5CA8DFBE-DC66-45FC-8700-EAA1ED6198A7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(отчет) – 194618976,39 руб.</a:t>
          </a:r>
        </a:p>
      </dgm:t>
    </dgm:pt>
    <dgm:pt modelId="{F2207174-2C0C-4B9C-A2C7-721D70A69F06}" type="parTrans" cxnId="{B5DA8C20-6372-4CCF-B4D8-1D20F946E523}">
      <dgm:prSet/>
      <dgm:spPr/>
      <dgm:t>
        <a:bodyPr/>
        <a:lstStyle/>
        <a:p>
          <a:endParaRPr lang="ru-RU"/>
        </a:p>
      </dgm:t>
    </dgm:pt>
    <dgm:pt modelId="{B75BD8A5-5D6A-49A8-9005-9C103C6929EC}" type="sibTrans" cxnId="{B5DA8C20-6372-4CCF-B4D8-1D20F946E523}">
      <dgm:prSet/>
      <dgm:spPr/>
      <dgm:t>
        <a:bodyPr/>
        <a:lstStyle/>
        <a:p>
          <a:endParaRPr lang="ru-RU"/>
        </a:p>
      </dgm:t>
    </dgm:pt>
    <dgm:pt modelId="{393D8115-C7FB-418C-BA68-E794121F1B75}">
      <dgm:prSet phldrT="[Текст]" custT="1"/>
      <dgm:spPr>
        <a:solidFill>
          <a:srgbClr val="00FF00"/>
        </a:solidFill>
      </dgm:spPr>
      <dgm:t>
        <a:bodyPr/>
        <a:lstStyle/>
        <a:p>
          <a:pPr algn="ctr"/>
          <a:r>
            <a:rPr lang="ru-RU" sz="1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сфере опеки и попечительства:</a:t>
          </a:r>
        </a:p>
        <a:p>
          <a:pPr algn="l"/>
          <a:r>
            <a:rPr lang="ru-RU" sz="1000" b="0" i="0" dirty="0">
              <a:solidFill>
                <a:srgbClr val="19011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обеспечение детей – сирот и детей, оставшихся без попечения родителей жилыми помещениями;</a:t>
          </a:r>
        </a:p>
        <a:p>
          <a:pPr algn="l"/>
          <a:r>
            <a:rPr lang="ru-RU" sz="1000" b="0" i="0" dirty="0">
              <a:solidFill>
                <a:srgbClr val="19011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социальная поддержка детей, оставшихся без попечения родителей;</a:t>
          </a:r>
        </a:p>
        <a:p>
          <a:pPr algn="l"/>
          <a:r>
            <a:rPr lang="ru-RU" sz="1000" b="0" i="0" dirty="0">
              <a:solidFill>
                <a:srgbClr val="19011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на реализацию полномочий органов опеки и попечительства в отношении несовершеннолетних</a:t>
          </a:r>
          <a:r>
            <a:rPr lang="ru-RU" sz="1000" b="1" i="1" dirty="0">
              <a:solidFill>
                <a:srgbClr val="19011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28087584-0F91-4CF4-A2F4-0F47C6EC0F93}" type="parTrans" cxnId="{320238FB-5000-4F43-832C-25145D6714F6}">
      <dgm:prSet/>
      <dgm:spPr/>
      <dgm:t>
        <a:bodyPr/>
        <a:lstStyle/>
        <a:p>
          <a:endParaRPr lang="ru-RU"/>
        </a:p>
      </dgm:t>
    </dgm:pt>
    <dgm:pt modelId="{CEFD5DC8-4C68-493F-8630-6FE6E0BAEAAD}" type="sibTrans" cxnId="{320238FB-5000-4F43-832C-25145D6714F6}">
      <dgm:prSet/>
      <dgm:spPr/>
      <dgm:t>
        <a:bodyPr/>
        <a:lstStyle/>
        <a:p>
          <a:endParaRPr lang="ru-RU"/>
        </a:p>
      </dgm:t>
    </dgm:pt>
    <dgm:pt modelId="{B3DB9349-7749-4695-9CDB-00409DDC0BB9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(оценка)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2265083867,95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0E074523-AD6F-473A-B9C8-5372F17B33E3}" type="parTrans" cxnId="{76A278C0-DC93-44EE-A5FB-A6A9609F7807}">
      <dgm:prSet/>
      <dgm:spPr/>
      <dgm:t>
        <a:bodyPr/>
        <a:lstStyle/>
        <a:p>
          <a:endParaRPr lang="ru-RU"/>
        </a:p>
      </dgm:t>
    </dgm:pt>
    <dgm:pt modelId="{E7C8E6C5-7079-4901-86C5-6E7E9B8498B1}" type="sibTrans" cxnId="{76A278C0-DC93-44EE-A5FB-A6A9609F7807}">
      <dgm:prSet/>
      <dgm:spPr/>
      <dgm:t>
        <a:bodyPr/>
        <a:lstStyle/>
        <a:p>
          <a:endParaRPr lang="ru-RU"/>
        </a:p>
      </dgm:t>
    </dgm:pt>
    <dgm:pt modelId="{EF586555-6339-4BAF-BD70-BA959296679A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(проект)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244936954,2руб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CE1A31F7-6979-4A50-B930-4D5549993B15}" type="parTrans" cxnId="{ED0D5F63-55C3-43BD-9C18-2EFFCAA0F0D6}">
      <dgm:prSet/>
      <dgm:spPr/>
      <dgm:t>
        <a:bodyPr/>
        <a:lstStyle/>
        <a:p>
          <a:endParaRPr lang="ru-RU"/>
        </a:p>
      </dgm:t>
    </dgm:pt>
    <dgm:pt modelId="{67977A92-4DB9-4D0A-A1B2-11B4AD21263E}" type="sibTrans" cxnId="{ED0D5F63-55C3-43BD-9C18-2EFFCAA0F0D6}">
      <dgm:prSet/>
      <dgm:spPr/>
      <dgm:t>
        <a:bodyPr/>
        <a:lstStyle/>
        <a:p>
          <a:endParaRPr lang="ru-RU"/>
        </a:p>
      </dgm:t>
    </dgm:pt>
    <dgm:pt modelId="{124E2B00-5D2A-453A-84F8-54E6E00C3C22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(прогноз)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265950985руб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1580EDE3-251D-4B1C-A771-34F241805788}" type="parTrans" cxnId="{2850E9CC-DEF3-495A-933A-E77E24217B61}">
      <dgm:prSet/>
      <dgm:spPr/>
      <dgm:t>
        <a:bodyPr/>
        <a:lstStyle/>
        <a:p>
          <a:endParaRPr lang="ru-RU"/>
        </a:p>
      </dgm:t>
    </dgm:pt>
    <dgm:pt modelId="{E6F24036-E552-446C-9FFB-69D47A3BB98E}" type="sibTrans" cxnId="{2850E9CC-DEF3-495A-933A-E77E24217B61}">
      <dgm:prSet/>
      <dgm:spPr/>
      <dgm:t>
        <a:bodyPr/>
        <a:lstStyle/>
        <a:p>
          <a:endParaRPr lang="ru-RU"/>
        </a:p>
      </dgm:t>
    </dgm:pt>
    <dgm:pt modelId="{99824591-1475-4A7F-B57F-9490AE657F49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 (прогноз)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278841566,5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7CCCE48-EECC-4C24-818F-437FC2BC8B8D}" type="parTrans" cxnId="{F4DC2347-046B-4186-9A8A-4E670F26FA3F}">
      <dgm:prSet/>
      <dgm:spPr/>
      <dgm:t>
        <a:bodyPr/>
        <a:lstStyle/>
        <a:p>
          <a:endParaRPr lang="ru-RU"/>
        </a:p>
      </dgm:t>
    </dgm:pt>
    <dgm:pt modelId="{81A8240D-C4B9-4548-BE5B-B4C267D83FA1}" type="sibTrans" cxnId="{F4DC2347-046B-4186-9A8A-4E670F26FA3F}">
      <dgm:prSet/>
      <dgm:spPr/>
      <dgm:t>
        <a:bodyPr/>
        <a:lstStyle/>
        <a:p>
          <a:endParaRPr lang="ru-RU"/>
        </a:p>
      </dgm:t>
    </dgm:pt>
    <dgm:pt modelId="{7D78ABC0-89FE-4942-8A1D-FE1638FEBA58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109975-6256-4047-8590-3A56F10277C3}" type="parTrans" cxnId="{A969E7F2-CDF1-4D6B-BF00-E49AE92F23B5}">
      <dgm:prSet/>
      <dgm:spPr/>
      <dgm:t>
        <a:bodyPr/>
        <a:lstStyle/>
        <a:p>
          <a:endParaRPr lang="ru-RU"/>
        </a:p>
      </dgm:t>
    </dgm:pt>
    <dgm:pt modelId="{ADA16113-7A95-4379-929F-CD55B68D89E1}" type="sibTrans" cxnId="{A969E7F2-CDF1-4D6B-BF00-E49AE92F23B5}">
      <dgm:prSet/>
      <dgm:spPr/>
      <dgm:t>
        <a:bodyPr/>
        <a:lstStyle/>
        <a:p>
          <a:endParaRPr lang="ru-RU"/>
        </a:p>
      </dgm:t>
    </dgm:pt>
    <dgm:pt modelId="{BF27348E-637F-4AA4-B3C4-D1AEDE14D3B2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(оценка) - 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33311410,81руб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D551C8B-5853-41A1-A846-E4AFDC70E204}" type="parTrans" cxnId="{9162BDD1-B1D8-4FD1-A6A4-001A6440D6F0}">
      <dgm:prSet/>
      <dgm:spPr/>
      <dgm:t>
        <a:bodyPr/>
        <a:lstStyle/>
        <a:p>
          <a:endParaRPr lang="ru-RU"/>
        </a:p>
      </dgm:t>
    </dgm:pt>
    <dgm:pt modelId="{7961C87C-F582-44AC-A188-982F4738F28C}" type="sibTrans" cxnId="{9162BDD1-B1D8-4FD1-A6A4-001A6440D6F0}">
      <dgm:prSet/>
      <dgm:spPr/>
      <dgm:t>
        <a:bodyPr/>
        <a:lstStyle/>
        <a:p>
          <a:endParaRPr lang="ru-RU"/>
        </a:p>
      </dgm:t>
    </dgm:pt>
    <dgm:pt modelId="{8861868E-07C5-4DD8-B590-E0D81DB4290F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2024г (проект)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47847967,15руб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4CABC682-075D-44E8-8DB0-BF421D297162}" type="parTrans" cxnId="{C8CC6D49-13F9-4BF5-8743-0B3C03664879}">
      <dgm:prSet/>
      <dgm:spPr/>
      <dgm:t>
        <a:bodyPr/>
        <a:lstStyle/>
        <a:p>
          <a:endParaRPr lang="ru-RU"/>
        </a:p>
      </dgm:t>
    </dgm:pt>
    <dgm:pt modelId="{907B4F20-4D8A-45B4-96F0-32B230299C89}" type="sibTrans" cxnId="{C8CC6D49-13F9-4BF5-8743-0B3C03664879}">
      <dgm:prSet/>
      <dgm:spPr/>
      <dgm:t>
        <a:bodyPr/>
        <a:lstStyle/>
        <a:p>
          <a:endParaRPr lang="ru-RU"/>
        </a:p>
      </dgm:t>
    </dgm:pt>
    <dgm:pt modelId="{B949281C-11BA-4C53-A037-7483BAE28264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2025г (прогноз)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36351120,07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FDE9CA52-0351-4CE2-8795-49E85671219C}" type="parTrans" cxnId="{463FF9D8-5773-4A68-A892-BCC4ADF7CFE7}">
      <dgm:prSet/>
      <dgm:spPr/>
      <dgm:t>
        <a:bodyPr/>
        <a:lstStyle/>
        <a:p>
          <a:endParaRPr lang="ru-RU"/>
        </a:p>
      </dgm:t>
    </dgm:pt>
    <dgm:pt modelId="{81825708-346E-4844-BE0A-1B249A5378F5}" type="sibTrans" cxnId="{463FF9D8-5773-4A68-A892-BCC4ADF7CFE7}">
      <dgm:prSet/>
      <dgm:spPr/>
      <dgm:t>
        <a:bodyPr/>
        <a:lstStyle/>
        <a:p>
          <a:endParaRPr lang="ru-RU"/>
        </a:p>
      </dgm:t>
    </dgm:pt>
    <dgm:pt modelId="{F0D9BC59-155F-483A-A8E0-115FB46FA5D0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2026г (прогноз)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41852163,11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 </a:t>
          </a:r>
        </a:p>
      </dgm:t>
    </dgm:pt>
    <dgm:pt modelId="{A1B85B20-BF6A-4EAA-8A39-90666D045F71}" type="parTrans" cxnId="{AEE7FEFC-B08C-4418-914B-26BBD5241AE6}">
      <dgm:prSet/>
      <dgm:spPr/>
      <dgm:t>
        <a:bodyPr/>
        <a:lstStyle/>
        <a:p>
          <a:endParaRPr lang="ru-RU"/>
        </a:p>
      </dgm:t>
    </dgm:pt>
    <dgm:pt modelId="{BE4E2CB6-43B0-412D-97AE-602C1A8A3FFF}" type="sibTrans" cxnId="{AEE7FEFC-B08C-4418-914B-26BBD5241AE6}">
      <dgm:prSet/>
      <dgm:spPr/>
      <dgm:t>
        <a:bodyPr/>
        <a:lstStyle/>
        <a:p>
          <a:endParaRPr lang="ru-RU"/>
        </a:p>
      </dgm:t>
    </dgm:pt>
    <dgm:pt modelId="{DD22AFB8-1079-4403-A674-23E365C751D2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C74E31-32DA-4545-AFD7-48C7BE2434CD}" type="parTrans" cxnId="{DE5A4CBF-E0A6-4526-8E44-083AAAFC58BE}">
      <dgm:prSet/>
      <dgm:spPr/>
      <dgm:t>
        <a:bodyPr/>
        <a:lstStyle/>
        <a:p>
          <a:endParaRPr lang="ru-RU"/>
        </a:p>
      </dgm:t>
    </dgm:pt>
    <dgm:pt modelId="{EE2041F2-1F50-4ABF-8000-C569845C081E}" type="sibTrans" cxnId="{DE5A4CBF-E0A6-4526-8E44-083AAAFC58BE}">
      <dgm:prSet/>
      <dgm:spPr/>
      <dgm:t>
        <a:bodyPr/>
        <a:lstStyle/>
        <a:p>
          <a:endParaRPr lang="ru-RU"/>
        </a:p>
      </dgm:t>
    </dgm:pt>
    <dgm:pt modelId="{6E2022A7-3E65-4B64-851E-28D1EC41E9AC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968D66-66B9-419B-B04D-DA8892A81ED9}" type="parTrans" cxnId="{898D6A93-7980-4E86-B4C5-F81630874518}">
      <dgm:prSet/>
      <dgm:spPr/>
      <dgm:t>
        <a:bodyPr/>
        <a:lstStyle/>
        <a:p>
          <a:endParaRPr lang="ru-RU"/>
        </a:p>
      </dgm:t>
    </dgm:pt>
    <dgm:pt modelId="{6042E4F9-9B61-4176-9CC5-D0603FB89A83}" type="sibTrans" cxnId="{898D6A93-7980-4E86-B4C5-F81630874518}">
      <dgm:prSet/>
      <dgm:spPr/>
      <dgm:t>
        <a:bodyPr/>
        <a:lstStyle/>
        <a:p>
          <a:endParaRPr lang="ru-RU"/>
        </a:p>
      </dgm:t>
    </dgm:pt>
    <dgm:pt modelId="{948455FB-6445-4A7C-A65C-B23C2EC91E01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67A7CB-85CD-412A-A85D-0AA3054F4A56}" type="parTrans" cxnId="{DF04BC04-52A8-41C8-A2BD-315705837C66}">
      <dgm:prSet/>
      <dgm:spPr/>
      <dgm:t>
        <a:bodyPr/>
        <a:lstStyle/>
        <a:p>
          <a:endParaRPr lang="ru-RU"/>
        </a:p>
      </dgm:t>
    </dgm:pt>
    <dgm:pt modelId="{E60B698C-040D-4AC4-8FB7-1E94D3AF835B}" type="sibTrans" cxnId="{DF04BC04-52A8-41C8-A2BD-315705837C66}">
      <dgm:prSet/>
      <dgm:spPr/>
      <dgm:t>
        <a:bodyPr/>
        <a:lstStyle/>
        <a:p>
          <a:endParaRPr lang="ru-RU"/>
        </a:p>
      </dgm:t>
    </dgm:pt>
    <dgm:pt modelId="{8712D912-E6ED-486F-9B90-C921E6F9BB2A}">
      <dgm:prSet phldrT="[Текст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(отчет) – </a:t>
          </a:r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25006140,56 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dgm:t>
    </dgm:pt>
    <dgm:pt modelId="{DFFF8000-73A6-44B7-AA9D-00BEF8CBD7DA}" type="parTrans" cxnId="{212F66AB-980B-4AC6-B3E1-2FBA56DBAC53}">
      <dgm:prSet/>
      <dgm:spPr/>
      <dgm:t>
        <a:bodyPr/>
        <a:lstStyle/>
        <a:p>
          <a:endParaRPr lang="ru-RU"/>
        </a:p>
      </dgm:t>
    </dgm:pt>
    <dgm:pt modelId="{DB7C2980-9FCF-4A14-8DCF-FA5AF2A88374}" type="sibTrans" cxnId="{212F66AB-980B-4AC6-B3E1-2FBA56DBAC53}">
      <dgm:prSet/>
      <dgm:spPr/>
      <dgm:t>
        <a:bodyPr/>
        <a:lstStyle/>
        <a:p>
          <a:endParaRPr lang="ru-RU"/>
        </a:p>
      </dgm:t>
    </dgm:pt>
    <dgm:pt modelId="{A44A16D2-7A12-4C65-B3EE-280C9741D7A8}" type="pres">
      <dgm:prSet presAssocID="{C76F87B3-54B7-4065-9BD6-F387A5D2F50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621B9FE-E3D5-4C6F-A874-8273F80F578D}" type="pres">
      <dgm:prSet presAssocID="{1557C5BA-F45A-4931-ADA6-0A400F721A05}" presName="linNode" presStyleCnt="0"/>
      <dgm:spPr/>
    </dgm:pt>
    <dgm:pt modelId="{1A3004DD-D44C-45B6-9CB3-9915E144752E}" type="pres">
      <dgm:prSet presAssocID="{1557C5BA-F45A-4931-ADA6-0A400F721A05}" presName="parentShp" presStyleLbl="node1" presStyleIdx="0" presStyleCnt="2" custScaleX="73360" custLinFactNeighborX="14590" custLinFactNeighborY="-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B6233B-EFE5-45CE-A308-FED370E48C32}" type="pres">
      <dgm:prSet presAssocID="{1557C5BA-F45A-4931-ADA6-0A400F721A05}" presName="childShp" presStyleLbl="bgAccFollowNode1" presStyleIdx="0" presStyleCnt="2" custScaleX="69511" custLinFactNeighborX="22155" custLinFactNeighborY="-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1D3D2-3A6D-4918-8350-3320F18AB1AF}" type="pres">
      <dgm:prSet presAssocID="{BADB7731-0777-413C-9A5D-ADECAF2783E8}" presName="spacing" presStyleCnt="0"/>
      <dgm:spPr/>
    </dgm:pt>
    <dgm:pt modelId="{26EDC62E-65C5-4B27-95D4-12D1D17490BD}" type="pres">
      <dgm:prSet presAssocID="{393D8115-C7FB-418C-BA68-E794121F1B75}" presName="linNode" presStyleCnt="0"/>
      <dgm:spPr/>
    </dgm:pt>
    <dgm:pt modelId="{9EC1D6B7-92E6-4B4E-BB4F-8A1C037E7D82}" type="pres">
      <dgm:prSet presAssocID="{393D8115-C7FB-418C-BA68-E794121F1B75}" presName="parentShp" presStyleLbl="node1" presStyleIdx="1" presStyleCnt="2" custScaleX="74219" custLinFactNeighborX="14838" custLinFactNeighborY="-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5EBBF-16D6-40A6-8E5E-C8FF78BA9941}" type="pres">
      <dgm:prSet presAssocID="{393D8115-C7FB-418C-BA68-E794121F1B75}" presName="childShp" presStyleLbl="bgAccFollowNode1" presStyleIdx="1" presStyleCnt="2" custScaleX="71915" custLinFactNeighborX="22020" custLinFactNeighborY="-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62BDD1-B1D8-4FD1-A6A4-001A6440D6F0}" srcId="{393D8115-C7FB-418C-BA68-E794121F1B75}" destId="{BF27348E-637F-4AA4-B3C4-D1AEDE14D3B2}" srcOrd="3" destOrd="0" parTransId="{8D551C8B-5853-41A1-A846-E4AFDC70E204}" sibTransId="{7961C87C-F582-44AC-A188-982F4738F28C}"/>
    <dgm:cxn modelId="{9A5AA1AF-FEE3-4FB7-9549-DA7CAD2FF1B4}" type="presOf" srcId="{F0D9BC59-155F-483A-A8E0-115FB46FA5D0}" destId="{8515EBBF-16D6-40A6-8E5E-C8FF78BA9941}" srcOrd="0" destOrd="6" presId="urn:microsoft.com/office/officeart/2005/8/layout/vList6"/>
    <dgm:cxn modelId="{B1016FA1-56DF-403F-87C4-18762F864E8B}" type="presOf" srcId="{5CA8DFBE-DC66-45FC-8700-EAA1ED6198A7}" destId="{D8B6233B-EFE5-45CE-A308-FED370E48C32}" srcOrd="0" destOrd="2" presId="urn:microsoft.com/office/officeart/2005/8/layout/vList6"/>
    <dgm:cxn modelId="{AB0145D2-B616-429A-B784-20FE35B90BAF}" type="presOf" srcId="{BF27348E-637F-4AA4-B3C4-D1AEDE14D3B2}" destId="{8515EBBF-16D6-40A6-8E5E-C8FF78BA9941}" srcOrd="0" destOrd="3" presId="urn:microsoft.com/office/officeart/2005/8/layout/vList6"/>
    <dgm:cxn modelId="{66C2761A-9927-455E-8CAD-62789A4E7F98}" type="presOf" srcId="{C76F87B3-54B7-4065-9BD6-F387A5D2F507}" destId="{A44A16D2-7A12-4C65-B3EE-280C9741D7A8}" srcOrd="0" destOrd="0" presId="urn:microsoft.com/office/officeart/2005/8/layout/vList6"/>
    <dgm:cxn modelId="{DF04BC04-52A8-41C8-A2BD-315705837C66}" srcId="{1557C5BA-F45A-4931-ADA6-0A400F721A05}" destId="{948455FB-6445-4A7C-A65C-B23C2EC91E01}" srcOrd="1" destOrd="0" parTransId="{E867A7CB-85CD-412A-A85D-0AA3054F4A56}" sibTransId="{E60B698C-040D-4AC4-8FB7-1E94D3AF835B}"/>
    <dgm:cxn modelId="{B3C543DC-9B93-4333-B6DB-7F61007BF5B1}" type="presOf" srcId="{B949281C-11BA-4C53-A037-7483BAE28264}" destId="{8515EBBF-16D6-40A6-8E5E-C8FF78BA9941}" srcOrd="0" destOrd="5" presId="urn:microsoft.com/office/officeart/2005/8/layout/vList6"/>
    <dgm:cxn modelId="{C555C1D8-F23E-4407-97EE-7377F8F74907}" type="presOf" srcId="{393D8115-C7FB-418C-BA68-E794121F1B75}" destId="{9EC1D6B7-92E6-4B4E-BB4F-8A1C037E7D82}" srcOrd="0" destOrd="0" presId="urn:microsoft.com/office/officeart/2005/8/layout/vList6"/>
    <dgm:cxn modelId="{76A278C0-DC93-44EE-A5FB-A6A9609F7807}" srcId="{1557C5BA-F45A-4931-ADA6-0A400F721A05}" destId="{B3DB9349-7749-4695-9CDB-00409DDC0BB9}" srcOrd="3" destOrd="0" parTransId="{0E074523-AD6F-473A-B9C8-5372F17B33E3}" sibTransId="{E7C8E6C5-7079-4901-86C5-6E7E9B8498B1}"/>
    <dgm:cxn modelId="{0F643680-4EF8-4D33-866C-F98AB1CAE41C}" type="presOf" srcId="{DD22AFB8-1079-4403-A674-23E365C751D2}" destId="{8515EBBF-16D6-40A6-8E5E-C8FF78BA9941}" srcOrd="0" destOrd="0" presId="urn:microsoft.com/office/officeart/2005/8/layout/vList6"/>
    <dgm:cxn modelId="{B5DA8C20-6372-4CCF-B4D8-1D20F946E523}" srcId="{1557C5BA-F45A-4931-ADA6-0A400F721A05}" destId="{5CA8DFBE-DC66-45FC-8700-EAA1ED6198A7}" srcOrd="2" destOrd="0" parTransId="{F2207174-2C0C-4B9C-A2C7-721D70A69F06}" sibTransId="{B75BD8A5-5D6A-49A8-9005-9C103C6929EC}"/>
    <dgm:cxn modelId="{F4DC2347-046B-4186-9A8A-4E670F26FA3F}" srcId="{1557C5BA-F45A-4931-ADA6-0A400F721A05}" destId="{99824591-1475-4A7F-B57F-9490AE657F49}" srcOrd="6" destOrd="0" parTransId="{D7CCCE48-EECC-4C24-818F-437FC2BC8B8D}" sibTransId="{81A8240D-C4B9-4548-BE5B-B4C267D83FA1}"/>
    <dgm:cxn modelId="{A8835A04-7416-487D-B6F4-FA1E98AE0F07}" type="presOf" srcId="{8861868E-07C5-4DD8-B590-E0D81DB4290F}" destId="{8515EBBF-16D6-40A6-8E5E-C8FF78BA9941}" srcOrd="0" destOrd="4" presId="urn:microsoft.com/office/officeart/2005/8/layout/vList6"/>
    <dgm:cxn modelId="{320238FB-5000-4F43-832C-25145D6714F6}" srcId="{C76F87B3-54B7-4065-9BD6-F387A5D2F507}" destId="{393D8115-C7FB-418C-BA68-E794121F1B75}" srcOrd="1" destOrd="0" parTransId="{28087584-0F91-4CF4-A2F4-0F47C6EC0F93}" sibTransId="{CEFD5DC8-4C68-493F-8630-6FE6E0BAEAAD}"/>
    <dgm:cxn modelId="{A969E7F2-CDF1-4D6B-BF00-E49AE92F23B5}" srcId="{1557C5BA-F45A-4931-ADA6-0A400F721A05}" destId="{7D78ABC0-89FE-4942-8A1D-FE1638FEBA58}" srcOrd="0" destOrd="0" parTransId="{2F109975-6256-4047-8590-3A56F10277C3}" sibTransId="{ADA16113-7A95-4379-929F-CD55B68D89E1}"/>
    <dgm:cxn modelId="{E4341BD3-E6CD-4AB6-BC89-5D4B839654B1}" type="presOf" srcId="{124E2B00-5D2A-453A-84F8-54E6E00C3C22}" destId="{D8B6233B-EFE5-45CE-A308-FED370E48C32}" srcOrd="0" destOrd="5" presId="urn:microsoft.com/office/officeart/2005/8/layout/vList6"/>
    <dgm:cxn modelId="{2850E9CC-DEF3-495A-933A-E77E24217B61}" srcId="{1557C5BA-F45A-4931-ADA6-0A400F721A05}" destId="{124E2B00-5D2A-453A-84F8-54E6E00C3C22}" srcOrd="5" destOrd="0" parTransId="{1580EDE3-251D-4B1C-A771-34F241805788}" sibTransId="{E6F24036-E552-446C-9FFB-69D47A3BB98E}"/>
    <dgm:cxn modelId="{51F878CD-A298-4806-8453-9BCDCCF38BA8}" type="presOf" srcId="{EF586555-6339-4BAF-BD70-BA959296679A}" destId="{D8B6233B-EFE5-45CE-A308-FED370E48C32}" srcOrd="0" destOrd="4" presId="urn:microsoft.com/office/officeart/2005/8/layout/vList6"/>
    <dgm:cxn modelId="{B6A15461-0471-4DCA-A8D4-346ADEB1F4EC}" type="presOf" srcId="{8712D912-E6ED-486F-9B90-C921E6F9BB2A}" destId="{8515EBBF-16D6-40A6-8E5E-C8FF78BA9941}" srcOrd="0" destOrd="2" presId="urn:microsoft.com/office/officeart/2005/8/layout/vList6"/>
    <dgm:cxn modelId="{ED0D5F63-55C3-43BD-9C18-2EFFCAA0F0D6}" srcId="{1557C5BA-F45A-4931-ADA6-0A400F721A05}" destId="{EF586555-6339-4BAF-BD70-BA959296679A}" srcOrd="4" destOrd="0" parTransId="{CE1A31F7-6979-4A50-B930-4D5549993B15}" sibTransId="{67977A92-4DB9-4D0A-A1B2-11B4AD21263E}"/>
    <dgm:cxn modelId="{0E414E47-1AF0-494C-B0B6-F4AD26D29A71}" type="presOf" srcId="{B3DB9349-7749-4695-9CDB-00409DDC0BB9}" destId="{D8B6233B-EFE5-45CE-A308-FED370E48C32}" srcOrd="0" destOrd="3" presId="urn:microsoft.com/office/officeart/2005/8/layout/vList6"/>
    <dgm:cxn modelId="{898D6A93-7980-4E86-B4C5-F81630874518}" srcId="{393D8115-C7FB-418C-BA68-E794121F1B75}" destId="{6E2022A7-3E65-4B64-851E-28D1EC41E9AC}" srcOrd="1" destOrd="0" parTransId="{D1968D66-66B9-419B-B04D-DA8892A81ED9}" sibTransId="{6042E4F9-9B61-4176-9CC5-D0603FB89A83}"/>
    <dgm:cxn modelId="{2A88CEAA-0730-41FA-908E-E644A2F9B7FA}" type="presOf" srcId="{99824591-1475-4A7F-B57F-9490AE657F49}" destId="{D8B6233B-EFE5-45CE-A308-FED370E48C32}" srcOrd="0" destOrd="6" presId="urn:microsoft.com/office/officeart/2005/8/layout/vList6"/>
    <dgm:cxn modelId="{CE1BEB68-0720-4ACE-B222-7C65F2B1895E}" type="presOf" srcId="{1557C5BA-F45A-4931-ADA6-0A400F721A05}" destId="{1A3004DD-D44C-45B6-9CB3-9915E144752E}" srcOrd="0" destOrd="0" presId="urn:microsoft.com/office/officeart/2005/8/layout/vList6"/>
    <dgm:cxn modelId="{AEE7FEFC-B08C-4418-914B-26BBD5241AE6}" srcId="{393D8115-C7FB-418C-BA68-E794121F1B75}" destId="{F0D9BC59-155F-483A-A8E0-115FB46FA5D0}" srcOrd="6" destOrd="0" parTransId="{A1B85B20-BF6A-4EAA-8A39-90666D045F71}" sibTransId="{BE4E2CB6-43B0-412D-97AE-602C1A8A3FFF}"/>
    <dgm:cxn modelId="{212F66AB-980B-4AC6-B3E1-2FBA56DBAC53}" srcId="{393D8115-C7FB-418C-BA68-E794121F1B75}" destId="{8712D912-E6ED-486F-9B90-C921E6F9BB2A}" srcOrd="2" destOrd="0" parTransId="{DFFF8000-73A6-44B7-AA9D-00BEF8CBD7DA}" sibTransId="{DB7C2980-9FCF-4A14-8DCF-FA5AF2A88374}"/>
    <dgm:cxn modelId="{463FF9D8-5773-4A68-A892-BCC4ADF7CFE7}" srcId="{393D8115-C7FB-418C-BA68-E794121F1B75}" destId="{B949281C-11BA-4C53-A037-7483BAE28264}" srcOrd="5" destOrd="0" parTransId="{FDE9CA52-0351-4CE2-8795-49E85671219C}" sibTransId="{81825708-346E-4844-BE0A-1B249A5378F5}"/>
    <dgm:cxn modelId="{C12B3141-8B0D-4855-A8E2-48AF4E811EF0}" srcId="{C76F87B3-54B7-4065-9BD6-F387A5D2F507}" destId="{1557C5BA-F45A-4931-ADA6-0A400F721A05}" srcOrd="0" destOrd="0" parTransId="{10A20F8B-FC24-4BF2-B030-FB17D8303FDF}" sibTransId="{BADB7731-0777-413C-9A5D-ADECAF2783E8}"/>
    <dgm:cxn modelId="{99D43C8B-C4E4-4411-818A-0026B930D609}" type="presOf" srcId="{948455FB-6445-4A7C-A65C-B23C2EC91E01}" destId="{D8B6233B-EFE5-45CE-A308-FED370E48C32}" srcOrd="0" destOrd="1" presId="urn:microsoft.com/office/officeart/2005/8/layout/vList6"/>
    <dgm:cxn modelId="{674CD635-398D-45FA-A38E-5AAAD6BE6592}" type="presOf" srcId="{6E2022A7-3E65-4B64-851E-28D1EC41E9AC}" destId="{8515EBBF-16D6-40A6-8E5E-C8FF78BA9941}" srcOrd="0" destOrd="1" presId="urn:microsoft.com/office/officeart/2005/8/layout/vList6"/>
    <dgm:cxn modelId="{11B19210-1654-4943-9D57-274A9F34C6E8}" type="presOf" srcId="{7D78ABC0-89FE-4942-8A1D-FE1638FEBA58}" destId="{D8B6233B-EFE5-45CE-A308-FED370E48C32}" srcOrd="0" destOrd="0" presId="urn:microsoft.com/office/officeart/2005/8/layout/vList6"/>
    <dgm:cxn modelId="{DE5A4CBF-E0A6-4526-8E44-083AAAFC58BE}" srcId="{393D8115-C7FB-418C-BA68-E794121F1B75}" destId="{DD22AFB8-1079-4403-A674-23E365C751D2}" srcOrd="0" destOrd="0" parTransId="{DAC74E31-32DA-4545-AFD7-48C7BE2434CD}" sibTransId="{EE2041F2-1F50-4ABF-8000-C569845C081E}"/>
    <dgm:cxn modelId="{C8CC6D49-13F9-4BF5-8743-0B3C03664879}" srcId="{393D8115-C7FB-418C-BA68-E794121F1B75}" destId="{8861868E-07C5-4DD8-B590-E0D81DB4290F}" srcOrd="4" destOrd="0" parTransId="{4CABC682-075D-44E8-8DB0-BF421D297162}" sibTransId="{907B4F20-4D8A-45B4-96F0-32B230299C89}"/>
    <dgm:cxn modelId="{7622D3D7-1BA1-4798-9EF5-D50866EF85C9}" type="presParOf" srcId="{A44A16D2-7A12-4C65-B3EE-280C9741D7A8}" destId="{F621B9FE-E3D5-4C6F-A874-8273F80F578D}" srcOrd="0" destOrd="0" presId="urn:microsoft.com/office/officeart/2005/8/layout/vList6"/>
    <dgm:cxn modelId="{A5BCBBD5-214C-4B43-B779-439FB8AC8703}" type="presParOf" srcId="{F621B9FE-E3D5-4C6F-A874-8273F80F578D}" destId="{1A3004DD-D44C-45B6-9CB3-9915E144752E}" srcOrd="0" destOrd="0" presId="urn:microsoft.com/office/officeart/2005/8/layout/vList6"/>
    <dgm:cxn modelId="{51A4BF4C-E518-4C82-904E-38C5E22B7541}" type="presParOf" srcId="{F621B9FE-E3D5-4C6F-A874-8273F80F578D}" destId="{D8B6233B-EFE5-45CE-A308-FED370E48C32}" srcOrd="1" destOrd="0" presId="urn:microsoft.com/office/officeart/2005/8/layout/vList6"/>
    <dgm:cxn modelId="{A1F08437-22C1-4382-8819-084A097CF502}" type="presParOf" srcId="{A44A16D2-7A12-4C65-B3EE-280C9741D7A8}" destId="{0D21D3D2-3A6D-4918-8350-3320F18AB1AF}" srcOrd="1" destOrd="0" presId="urn:microsoft.com/office/officeart/2005/8/layout/vList6"/>
    <dgm:cxn modelId="{F73AC04C-AB35-46AC-974D-B7A14071C1CB}" type="presParOf" srcId="{A44A16D2-7A12-4C65-B3EE-280C9741D7A8}" destId="{26EDC62E-65C5-4B27-95D4-12D1D17490BD}" srcOrd="2" destOrd="0" presId="urn:microsoft.com/office/officeart/2005/8/layout/vList6"/>
    <dgm:cxn modelId="{8A5B227C-B898-4ECB-8D4B-89A43A5EB0F8}" type="presParOf" srcId="{26EDC62E-65C5-4B27-95D4-12D1D17490BD}" destId="{9EC1D6B7-92E6-4B4E-BB4F-8A1C037E7D82}" srcOrd="0" destOrd="0" presId="urn:microsoft.com/office/officeart/2005/8/layout/vList6"/>
    <dgm:cxn modelId="{AAD5BD38-10BF-42B8-ABF7-FA05758016B2}" type="presParOf" srcId="{26EDC62E-65C5-4B27-95D4-12D1D17490BD}" destId="{8515EBBF-16D6-40A6-8E5E-C8FF78BA9941}" srcOrd="1" destOrd="0" presId="urn:microsoft.com/office/officeart/2005/8/layout/vList6"/>
  </dgm:cxnLst>
  <dgm:bg>
    <a:solidFill>
      <a:srgbClr val="FDD7F8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93D43BE-BC91-486B-8469-AE5BD8C9AA9E}" type="doc">
      <dgm:prSet loTypeId="urn:microsoft.com/office/officeart/2005/8/layout/vProcess5" loCatId="process" qsTypeId="urn:microsoft.com/office/officeart/2005/8/quickstyle/3d2" qsCatId="3D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14B3A9B8-327B-4EE4-BA74-DB58ED9C370D}">
      <dgm:prSet phldrT="[Текст]" custT="1"/>
      <dgm:spPr/>
      <dgm:t>
        <a:bodyPr/>
        <a:lstStyle/>
        <a:p>
          <a:r>
            <a: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Расходные обязательства – это возникающие на основе закона, иного нормативного правового акта, договора или соглашения обязанности публично-правового образования или действующего от его имени бюджетного учреждения предоставить физическому или юридическому лицу, иному публично-правовому образованию средства из соответствующего бюджета.</a:t>
          </a:r>
        </a:p>
      </dgm:t>
    </dgm:pt>
    <dgm:pt modelId="{0555B1E6-B4E5-4F91-8C7E-2C25097FBA87}" type="parTrans" cxnId="{C0248932-126E-4BD3-B432-46808F510108}">
      <dgm:prSet/>
      <dgm:spPr/>
      <dgm:t>
        <a:bodyPr/>
        <a:lstStyle/>
        <a:p>
          <a:endParaRPr lang="ru-RU"/>
        </a:p>
      </dgm:t>
    </dgm:pt>
    <dgm:pt modelId="{EC634636-F4BD-4EB3-83FE-568B3F3B1E25}" type="sibTrans" cxnId="{C0248932-126E-4BD3-B432-46808F510108}">
      <dgm:prSet/>
      <dgm:spPr/>
      <dgm:t>
        <a:bodyPr/>
        <a:lstStyle/>
        <a:p>
          <a:endParaRPr lang="ru-RU"/>
        </a:p>
      </dgm:t>
    </dgm:pt>
    <dgm:pt modelId="{1FBE5DB4-8CAB-4217-AA12-A3481EC46CE4}">
      <dgm:prSet/>
      <dgm:spPr/>
      <dgm:t>
        <a:bodyPr/>
        <a:lstStyle/>
        <a:p>
          <a:r>
            <a: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– возникающие на основе закона, иного нормативного правового акта публично-правового образования перед физическим или юридическим лицом, иным публично – правовым образованием, подлежащее исполнению в установленном соответствующим законом, иным нормативным правовым актом размере или имеющие установленный законом, актом порядок его определения</a:t>
          </a:r>
        </a:p>
      </dgm:t>
    </dgm:pt>
    <dgm:pt modelId="{59442E30-F1AE-4F82-944C-2A8AF9FFA167}" type="parTrans" cxnId="{A5B53D92-5638-410B-82F7-CEDABC5238E9}">
      <dgm:prSet/>
      <dgm:spPr/>
      <dgm:t>
        <a:bodyPr/>
        <a:lstStyle/>
        <a:p>
          <a:endParaRPr lang="ru-RU"/>
        </a:p>
      </dgm:t>
    </dgm:pt>
    <dgm:pt modelId="{083B24E8-363E-4711-806F-A346B8BBE677}" type="sibTrans" cxnId="{A5B53D92-5638-410B-82F7-CEDABC5238E9}">
      <dgm:prSet/>
      <dgm:spPr/>
      <dgm:t>
        <a:bodyPr/>
        <a:lstStyle/>
        <a:p>
          <a:endParaRPr lang="ru-RU"/>
        </a:p>
      </dgm:t>
    </dgm:pt>
    <dgm:pt modelId="{6F0A3A8B-670B-40D8-9F36-F0DD39B746DD}">
      <dgm:prSet/>
      <dgm:spPr/>
      <dgm:t>
        <a:bodyPr/>
        <a:lstStyle/>
        <a:p>
          <a:r>
            <a:rPr lang="ru-RU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нормативные – публичные обязательства перед физическим лицом, подлежащие исполнению в денежной форме в установленном соответствующим законом, иным нормативным правовым актом размере или имеющие установленный порядок индексации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CAF9C0-6117-4CAF-89F3-CD78938D85D6}" type="parTrans" cxnId="{36C092B5-E3C7-414B-8C76-A1AE23DFC924}">
      <dgm:prSet/>
      <dgm:spPr/>
      <dgm:t>
        <a:bodyPr/>
        <a:lstStyle/>
        <a:p>
          <a:endParaRPr lang="ru-RU"/>
        </a:p>
      </dgm:t>
    </dgm:pt>
    <dgm:pt modelId="{1E544581-33F8-4000-BB9C-8BD09D75E743}" type="sibTrans" cxnId="{36C092B5-E3C7-414B-8C76-A1AE23DFC924}">
      <dgm:prSet/>
      <dgm:spPr/>
      <dgm:t>
        <a:bodyPr/>
        <a:lstStyle/>
        <a:p>
          <a:endParaRPr lang="ru-RU"/>
        </a:p>
      </dgm:t>
    </dgm:pt>
    <dgm:pt modelId="{A932A220-8512-4EAB-A02D-7D1D3B63EE26}" type="pres">
      <dgm:prSet presAssocID="{993D43BE-BC91-486B-8469-AE5BD8C9AA9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DAF765-9CC9-42BA-BB3C-619E57557DC4}" type="pres">
      <dgm:prSet presAssocID="{993D43BE-BC91-486B-8469-AE5BD8C9AA9E}" presName="dummyMaxCanvas" presStyleCnt="0">
        <dgm:presLayoutVars/>
      </dgm:prSet>
      <dgm:spPr/>
    </dgm:pt>
    <dgm:pt modelId="{E3B1E380-647C-4A10-8836-9FEF7CBC8A93}" type="pres">
      <dgm:prSet presAssocID="{993D43BE-BC91-486B-8469-AE5BD8C9AA9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65195-48EA-45BA-A4E7-CF1490C0EC9E}" type="pres">
      <dgm:prSet presAssocID="{993D43BE-BC91-486B-8469-AE5BD8C9AA9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477AA-6D65-458E-8FEA-BE776109D7CA}" type="pres">
      <dgm:prSet presAssocID="{993D43BE-BC91-486B-8469-AE5BD8C9AA9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2A3CC-5E0B-4311-A45D-3311C0D1D590}" type="pres">
      <dgm:prSet presAssocID="{993D43BE-BC91-486B-8469-AE5BD8C9AA9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A866D2-099A-47EA-8E1D-63EEEDE9FD89}" type="pres">
      <dgm:prSet presAssocID="{993D43BE-BC91-486B-8469-AE5BD8C9AA9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E6901-A1D0-44B8-AC3D-BE7653D28AB4}" type="pres">
      <dgm:prSet presAssocID="{993D43BE-BC91-486B-8469-AE5BD8C9AA9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59020-7F55-4FED-BF18-813035B639ED}" type="pres">
      <dgm:prSet presAssocID="{993D43BE-BC91-486B-8469-AE5BD8C9AA9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5048D-12B6-48AC-BE75-D156C78D1594}" type="pres">
      <dgm:prSet presAssocID="{993D43BE-BC91-486B-8469-AE5BD8C9AA9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9A72FD-A950-415F-80F0-740B4597086B}" type="presOf" srcId="{6F0A3A8B-670B-40D8-9F36-F0DD39B746DD}" destId="{0C55048D-12B6-48AC-BE75-D156C78D1594}" srcOrd="1" destOrd="0" presId="urn:microsoft.com/office/officeart/2005/8/layout/vProcess5"/>
    <dgm:cxn modelId="{3B6FE6DF-D043-4EFC-B119-FA85063FE94C}" type="presOf" srcId="{14B3A9B8-327B-4EE4-BA74-DB58ED9C370D}" destId="{C83E6901-A1D0-44B8-AC3D-BE7653D28AB4}" srcOrd="1" destOrd="0" presId="urn:microsoft.com/office/officeart/2005/8/layout/vProcess5"/>
    <dgm:cxn modelId="{36C092B5-E3C7-414B-8C76-A1AE23DFC924}" srcId="{993D43BE-BC91-486B-8469-AE5BD8C9AA9E}" destId="{6F0A3A8B-670B-40D8-9F36-F0DD39B746DD}" srcOrd="2" destOrd="0" parTransId="{15CAF9C0-6117-4CAF-89F3-CD78938D85D6}" sibTransId="{1E544581-33F8-4000-BB9C-8BD09D75E743}"/>
    <dgm:cxn modelId="{6F4D3B1E-EAF4-4E48-8E0F-6A8A06BD8778}" type="presOf" srcId="{EC634636-F4BD-4EB3-83FE-568B3F3B1E25}" destId="{DBA2A3CC-5E0B-4311-A45D-3311C0D1D590}" srcOrd="0" destOrd="0" presId="urn:microsoft.com/office/officeart/2005/8/layout/vProcess5"/>
    <dgm:cxn modelId="{C0248932-126E-4BD3-B432-46808F510108}" srcId="{993D43BE-BC91-486B-8469-AE5BD8C9AA9E}" destId="{14B3A9B8-327B-4EE4-BA74-DB58ED9C370D}" srcOrd="0" destOrd="0" parTransId="{0555B1E6-B4E5-4F91-8C7E-2C25097FBA87}" sibTransId="{EC634636-F4BD-4EB3-83FE-568B3F3B1E25}"/>
    <dgm:cxn modelId="{A829EEBF-5736-40E6-B151-B9FC1879A2D5}" type="presOf" srcId="{14B3A9B8-327B-4EE4-BA74-DB58ED9C370D}" destId="{E3B1E380-647C-4A10-8836-9FEF7CBC8A93}" srcOrd="0" destOrd="0" presId="urn:microsoft.com/office/officeart/2005/8/layout/vProcess5"/>
    <dgm:cxn modelId="{71B31602-53CD-41A8-B7EA-905031CBE034}" type="presOf" srcId="{1FBE5DB4-8CAB-4217-AA12-A3481EC46CE4}" destId="{98865195-48EA-45BA-A4E7-CF1490C0EC9E}" srcOrd="0" destOrd="0" presId="urn:microsoft.com/office/officeart/2005/8/layout/vProcess5"/>
    <dgm:cxn modelId="{98E89B05-4086-473D-B0CB-26A5A45F90FD}" type="presOf" srcId="{1FBE5DB4-8CAB-4217-AA12-A3481EC46CE4}" destId="{15B59020-7F55-4FED-BF18-813035B639ED}" srcOrd="1" destOrd="0" presId="urn:microsoft.com/office/officeart/2005/8/layout/vProcess5"/>
    <dgm:cxn modelId="{4484FB3A-76C8-4971-A362-746C6C63DD7C}" type="presOf" srcId="{6F0A3A8B-670B-40D8-9F36-F0DD39B746DD}" destId="{857477AA-6D65-458E-8FEA-BE776109D7CA}" srcOrd="0" destOrd="0" presId="urn:microsoft.com/office/officeart/2005/8/layout/vProcess5"/>
    <dgm:cxn modelId="{A5B53D92-5638-410B-82F7-CEDABC5238E9}" srcId="{993D43BE-BC91-486B-8469-AE5BD8C9AA9E}" destId="{1FBE5DB4-8CAB-4217-AA12-A3481EC46CE4}" srcOrd="1" destOrd="0" parTransId="{59442E30-F1AE-4F82-944C-2A8AF9FFA167}" sibTransId="{083B24E8-363E-4711-806F-A346B8BBE677}"/>
    <dgm:cxn modelId="{A30ED82B-518F-47D1-A9BD-233CB11B47CC}" type="presOf" srcId="{993D43BE-BC91-486B-8469-AE5BD8C9AA9E}" destId="{A932A220-8512-4EAB-A02D-7D1D3B63EE26}" srcOrd="0" destOrd="0" presId="urn:microsoft.com/office/officeart/2005/8/layout/vProcess5"/>
    <dgm:cxn modelId="{487E09E3-7E5D-45B4-B23F-0702885DF938}" type="presOf" srcId="{083B24E8-363E-4711-806F-A346B8BBE677}" destId="{FFA866D2-099A-47EA-8E1D-63EEEDE9FD89}" srcOrd="0" destOrd="0" presId="urn:microsoft.com/office/officeart/2005/8/layout/vProcess5"/>
    <dgm:cxn modelId="{01454D01-EAED-4C73-962A-A29B905B3DDB}" type="presParOf" srcId="{A932A220-8512-4EAB-A02D-7D1D3B63EE26}" destId="{C9DAF765-9CC9-42BA-BB3C-619E57557DC4}" srcOrd="0" destOrd="0" presId="urn:microsoft.com/office/officeart/2005/8/layout/vProcess5"/>
    <dgm:cxn modelId="{550BD3D1-2907-431D-B38E-D032EA79D8C2}" type="presParOf" srcId="{A932A220-8512-4EAB-A02D-7D1D3B63EE26}" destId="{E3B1E380-647C-4A10-8836-9FEF7CBC8A93}" srcOrd="1" destOrd="0" presId="urn:microsoft.com/office/officeart/2005/8/layout/vProcess5"/>
    <dgm:cxn modelId="{E27A5EFC-7565-4DCA-86D3-981AE9516E96}" type="presParOf" srcId="{A932A220-8512-4EAB-A02D-7D1D3B63EE26}" destId="{98865195-48EA-45BA-A4E7-CF1490C0EC9E}" srcOrd="2" destOrd="0" presId="urn:microsoft.com/office/officeart/2005/8/layout/vProcess5"/>
    <dgm:cxn modelId="{12C40580-7240-4848-82C0-7A8F5E5D5A9B}" type="presParOf" srcId="{A932A220-8512-4EAB-A02D-7D1D3B63EE26}" destId="{857477AA-6D65-458E-8FEA-BE776109D7CA}" srcOrd="3" destOrd="0" presId="urn:microsoft.com/office/officeart/2005/8/layout/vProcess5"/>
    <dgm:cxn modelId="{A4BEC05C-8F64-4312-BC26-2374E4F0C003}" type="presParOf" srcId="{A932A220-8512-4EAB-A02D-7D1D3B63EE26}" destId="{DBA2A3CC-5E0B-4311-A45D-3311C0D1D590}" srcOrd="4" destOrd="0" presId="urn:microsoft.com/office/officeart/2005/8/layout/vProcess5"/>
    <dgm:cxn modelId="{2CEE09CD-DDE3-42CB-A69B-7C7C22978E00}" type="presParOf" srcId="{A932A220-8512-4EAB-A02D-7D1D3B63EE26}" destId="{FFA866D2-099A-47EA-8E1D-63EEEDE9FD89}" srcOrd="5" destOrd="0" presId="urn:microsoft.com/office/officeart/2005/8/layout/vProcess5"/>
    <dgm:cxn modelId="{03873CB9-D7A7-4B6A-9F62-8C31025D6B46}" type="presParOf" srcId="{A932A220-8512-4EAB-A02D-7D1D3B63EE26}" destId="{C83E6901-A1D0-44B8-AC3D-BE7653D28AB4}" srcOrd="6" destOrd="0" presId="urn:microsoft.com/office/officeart/2005/8/layout/vProcess5"/>
    <dgm:cxn modelId="{61162453-9491-47B3-A24F-470EE8A89312}" type="presParOf" srcId="{A932A220-8512-4EAB-A02D-7D1D3B63EE26}" destId="{15B59020-7F55-4FED-BF18-813035B639ED}" srcOrd="7" destOrd="0" presId="urn:microsoft.com/office/officeart/2005/8/layout/vProcess5"/>
    <dgm:cxn modelId="{40C39B20-B6E6-427E-8012-A040AB136833}" type="presParOf" srcId="{A932A220-8512-4EAB-A02D-7D1D3B63EE26}" destId="{0C55048D-12B6-48AC-BE75-D156C78D159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2C0A415-0728-425D-B220-9BD0D7E5FA00}" type="doc">
      <dgm:prSet loTypeId="urn:microsoft.com/office/officeart/2008/layout/AlternatingPictureBlocks" loCatId="list" qsTypeId="urn:microsoft.com/office/officeart/2005/8/quickstyle/3d3" qsCatId="3D" csTypeId="urn:microsoft.com/office/officeart/2005/8/colors/colorful2" csCatId="colorful" phldr="1"/>
      <dgm:spPr/>
    </dgm:pt>
    <dgm:pt modelId="{452F1029-60D9-41C5-833B-BAC435AE1B37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 вопросы</a:t>
          </a:r>
        </a:p>
      </dgm:t>
    </dgm:pt>
    <dgm:pt modelId="{EB636FCC-A571-459A-BFAD-7EC6A65AE65A}" type="parTrans" cxnId="{8A583AEF-074C-4D3F-BF7C-B6FD5882D439}">
      <dgm:prSet/>
      <dgm:spPr/>
      <dgm:t>
        <a:bodyPr/>
        <a:lstStyle/>
        <a:p>
          <a:endParaRPr lang="ru-RU"/>
        </a:p>
      </dgm:t>
    </dgm:pt>
    <dgm:pt modelId="{B9295178-4701-41C7-9049-6433DC053912}" type="sibTrans" cxnId="{8A583AEF-074C-4D3F-BF7C-B6FD5882D439}">
      <dgm:prSet/>
      <dgm:spPr/>
      <dgm:t>
        <a:bodyPr/>
        <a:lstStyle/>
        <a:p>
          <a:endParaRPr lang="ru-RU"/>
        </a:p>
      </dgm:t>
    </dgm:pt>
    <dgm:pt modelId="{54897230-0305-4957-AC8F-113D725F915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оборона</a:t>
          </a:r>
        </a:p>
      </dgm:t>
    </dgm:pt>
    <dgm:pt modelId="{DE29E7DB-4F93-4E14-9C7F-7E21195CFEDB}" type="parTrans" cxnId="{365E8306-3BC2-468A-910D-8C05045C7386}">
      <dgm:prSet/>
      <dgm:spPr/>
      <dgm:t>
        <a:bodyPr/>
        <a:lstStyle/>
        <a:p>
          <a:endParaRPr lang="ru-RU"/>
        </a:p>
      </dgm:t>
    </dgm:pt>
    <dgm:pt modelId="{9D904003-E0C0-4258-AB45-451683A1519E}" type="sibTrans" cxnId="{365E8306-3BC2-468A-910D-8C05045C7386}">
      <dgm:prSet/>
      <dgm:spPr/>
      <dgm:t>
        <a:bodyPr/>
        <a:lstStyle/>
        <a:p>
          <a:endParaRPr lang="ru-RU"/>
        </a:p>
      </dgm:t>
    </dgm:pt>
    <dgm:pt modelId="{771FCFE7-8BCF-4166-8750-D03863A943E6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</a:p>
      </dgm:t>
    </dgm:pt>
    <dgm:pt modelId="{01D2384D-1423-4219-B90F-4942555C97A4}" type="parTrans" cxnId="{A98840C2-00A6-41A0-BE0D-0EB63C1A9EAC}">
      <dgm:prSet/>
      <dgm:spPr/>
      <dgm:t>
        <a:bodyPr/>
        <a:lstStyle/>
        <a:p>
          <a:endParaRPr lang="ru-RU"/>
        </a:p>
      </dgm:t>
    </dgm:pt>
    <dgm:pt modelId="{B2E76460-FBC8-4338-A26F-562D339B796C}" type="sibTrans" cxnId="{A98840C2-00A6-41A0-BE0D-0EB63C1A9EAC}">
      <dgm:prSet/>
      <dgm:spPr/>
      <dgm:t>
        <a:bodyPr/>
        <a:lstStyle/>
        <a:p>
          <a:endParaRPr lang="ru-RU"/>
        </a:p>
      </dgm:t>
    </dgm:pt>
    <dgm:pt modelId="{91C539BE-81FE-4A2F-A8BA-CBCA47284F65}" type="pres">
      <dgm:prSet presAssocID="{C2C0A415-0728-425D-B220-9BD0D7E5FA00}" presName="linearFlow" presStyleCnt="0">
        <dgm:presLayoutVars>
          <dgm:dir/>
          <dgm:resizeHandles val="exact"/>
        </dgm:presLayoutVars>
      </dgm:prSet>
      <dgm:spPr/>
    </dgm:pt>
    <dgm:pt modelId="{993CA625-A806-4968-B95F-FB92E2B643A4}" type="pres">
      <dgm:prSet presAssocID="{452F1029-60D9-41C5-833B-BAC435AE1B37}" presName="comp" presStyleCnt="0"/>
      <dgm:spPr/>
    </dgm:pt>
    <dgm:pt modelId="{95FA071F-A80E-4080-81DF-A77EEDA19CA2}" type="pres">
      <dgm:prSet presAssocID="{452F1029-60D9-41C5-833B-BAC435AE1B37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A1F17-23CB-4E1A-9670-E367724920A9}" type="pres">
      <dgm:prSet presAssocID="{452F1029-60D9-41C5-833B-BAC435AE1B37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29000" r="-29000"/>
          </a:stretch>
        </a:blipFill>
      </dgm:spPr>
    </dgm:pt>
    <dgm:pt modelId="{BD3B3DDF-C368-4874-969F-EB400A7A4165}" type="pres">
      <dgm:prSet presAssocID="{B9295178-4701-41C7-9049-6433DC053912}" presName="sibTrans" presStyleCnt="0"/>
      <dgm:spPr/>
    </dgm:pt>
    <dgm:pt modelId="{2A24DF44-5ACC-4C69-A313-C83BD76A65E6}" type="pres">
      <dgm:prSet presAssocID="{54897230-0305-4957-AC8F-113D725F9154}" presName="comp" presStyleCnt="0"/>
      <dgm:spPr/>
    </dgm:pt>
    <dgm:pt modelId="{E00804B1-DC80-4A54-A6F6-8D398D06296C}" type="pres">
      <dgm:prSet presAssocID="{54897230-0305-4957-AC8F-113D725F9154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928FB-DCDC-4942-A6CC-5AFB8DD516FF}" type="pres">
      <dgm:prSet presAssocID="{54897230-0305-4957-AC8F-113D725F9154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7000" r="-17000"/>
          </a:stretch>
        </a:blipFill>
      </dgm:spPr>
    </dgm:pt>
    <dgm:pt modelId="{FF40D060-1E68-4EE4-9238-E00248520273}" type="pres">
      <dgm:prSet presAssocID="{9D904003-E0C0-4258-AB45-451683A1519E}" presName="sibTrans" presStyleCnt="0"/>
      <dgm:spPr/>
    </dgm:pt>
    <dgm:pt modelId="{2C851400-B22C-4CA9-8A49-441C677D7CFA}" type="pres">
      <dgm:prSet presAssocID="{771FCFE7-8BCF-4166-8750-D03863A943E6}" presName="comp" presStyleCnt="0"/>
      <dgm:spPr/>
    </dgm:pt>
    <dgm:pt modelId="{7A533F2A-9F3F-4CA3-9704-B694C1FD6BC6}" type="pres">
      <dgm:prSet presAssocID="{771FCFE7-8BCF-4166-8750-D03863A943E6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A48E-6ADF-40A2-8B52-F3E4B7ACA1D0}" type="pres">
      <dgm:prSet presAssocID="{771FCFE7-8BCF-4166-8750-D03863A943E6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</dgm:ptLst>
  <dgm:cxnLst>
    <dgm:cxn modelId="{7755AB2B-7EC1-40F3-A7D1-99B06AFB3FBF}" type="presOf" srcId="{771FCFE7-8BCF-4166-8750-D03863A943E6}" destId="{7A533F2A-9F3F-4CA3-9704-B694C1FD6BC6}" srcOrd="0" destOrd="0" presId="urn:microsoft.com/office/officeart/2008/layout/AlternatingPictureBlocks"/>
    <dgm:cxn modelId="{8A583AEF-074C-4D3F-BF7C-B6FD5882D439}" srcId="{C2C0A415-0728-425D-B220-9BD0D7E5FA00}" destId="{452F1029-60D9-41C5-833B-BAC435AE1B37}" srcOrd="0" destOrd="0" parTransId="{EB636FCC-A571-459A-BFAD-7EC6A65AE65A}" sibTransId="{B9295178-4701-41C7-9049-6433DC053912}"/>
    <dgm:cxn modelId="{A98840C2-00A6-41A0-BE0D-0EB63C1A9EAC}" srcId="{C2C0A415-0728-425D-B220-9BD0D7E5FA00}" destId="{771FCFE7-8BCF-4166-8750-D03863A943E6}" srcOrd="2" destOrd="0" parTransId="{01D2384D-1423-4219-B90F-4942555C97A4}" sibTransId="{B2E76460-FBC8-4338-A26F-562D339B796C}"/>
    <dgm:cxn modelId="{365E8306-3BC2-468A-910D-8C05045C7386}" srcId="{C2C0A415-0728-425D-B220-9BD0D7E5FA00}" destId="{54897230-0305-4957-AC8F-113D725F9154}" srcOrd="1" destOrd="0" parTransId="{DE29E7DB-4F93-4E14-9C7F-7E21195CFEDB}" sibTransId="{9D904003-E0C0-4258-AB45-451683A1519E}"/>
    <dgm:cxn modelId="{C77471FB-76DE-4755-B6C3-4273699BAC8B}" type="presOf" srcId="{452F1029-60D9-41C5-833B-BAC435AE1B37}" destId="{95FA071F-A80E-4080-81DF-A77EEDA19CA2}" srcOrd="0" destOrd="0" presId="urn:microsoft.com/office/officeart/2008/layout/AlternatingPictureBlocks"/>
    <dgm:cxn modelId="{682F606D-8026-463B-AC0B-1D5461385355}" type="presOf" srcId="{54897230-0305-4957-AC8F-113D725F9154}" destId="{E00804B1-DC80-4A54-A6F6-8D398D06296C}" srcOrd="0" destOrd="0" presId="urn:microsoft.com/office/officeart/2008/layout/AlternatingPictureBlocks"/>
    <dgm:cxn modelId="{D340AC55-6900-47E2-AAC5-8EFBC7DBAB29}" type="presOf" srcId="{C2C0A415-0728-425D-B220-9BD0D7E5FA00}" destId="{91C539BE-81FE-4A2F-A8BA-CBCA47284F65}" srcOrd="0" destOrd="0" presId="urn:microsoft.com/office/officeart/2008/layout/AlternatingPictureBlocks"/>
    <dgm:cxn modelId="{A0EFFDBA-EF78-42D9-833E-EA37E6BFAB99}" type="presParOf" srcId="{91C539BE-81FE-4A2F-A8BA-CBCA47284F65}" destId="{993CA625-A806-4968-B95F-FB92E2B643A4}" srcOrd="0" destOrd="0" presId="urn:microsoft.com/office/officeart/2008/layout/AlternatingPictureBlocks"/>
    <dgm:cxn modelId="{73A1391D-AFA3-4B56-9360-62AE2A764715}" type="presParOf" srcId="{993CA625-A806-4968-B95F-FB92E2B643A4}" destId="{95FA071F-A80E-4080-81DF-A77EEDA19CA2}" srcOrd="0" destOrd="0" presId="urn:microsoft.com/office/officeart/2008/layout/AlternatingPictureBlocks"/>
    <dgm:cxn modelId="{0BE05C2B-9B66-4340-947A-FD6D8D5E929A}" type="presParOf" srcId="{993CA625-A806-4968-B95F-FB92E2B643A4}" destId="{5F4A1F17-23CB-4E1A-9670-E367724920A9}" srcOrd="1" destOrd="0" presId="urn:microsoft.com/office/officeart/2008/layout/AlternatingPictureBlocks"/>
    <dgm:cxn modelId="{E27AA3E4-F0E5-4781-B187-58DEA8BC2E51}" type="presParOf" srcId="{91C539BE-81FE-4A2F-A8BA-CBCA47284F65}" destId="{BD3B3DDF-C368-4874-969F-EB400A7A4165}" srcOrd="1" destOrd="0" presId="urn:microsoft.com/office/officeart/2008/layout/AlternatingPictureBlocks"/>
    <dgm:cxn modelId="{7D18BAE5-D6E7-4DFB-A470-E79E02034774}" type="presParOf" srcId="{91C539BE-81FE-4A2F-A8BA-CBCA47284F65}" destId="{2A24DF44-5ACC-4C69-A313-C83BD76A65E6}" srcOrd="2" destOrd="0" presId="urn:microsoft.com/office/officeart/2008/layout/AlternatingPictureBlocks"/>
    <dgm:cxn modelId="{E6FDCAB8-0CAB-4643-9FEA-27B6F1439305}" type="presParOf" srcId="{2A24DF44-5ACC-4C69-A313-C83BD76A65E6}" destId="{E00804B1-DC80-4A54-A6F6-8D398D06296C}" srcOrd="0" destOrd="0" presId="urn:microsoft.com/office/officeart/2008/layout/AlternatingPictureBlocks"/>
    <dgm:cxn modelId="{A6C45B3B-F129-44F7-AB49-833835204AB1}" type="presParOf" srcId="{2A24DF44-5ACC-4C69-A313-C83BD76A65E6}" destId="{52F928FB-DCDC-4942-A6CC-5AFB8DD516FF}" srcOrd="1" destOrd="0" presId="urn:microsoft.com/office/officeart/2008/layout/AlternatingPictureBlocks"/>
    <dgm:cxn modelId="{90A4890E-FE3B-4CC0-963E-93F624103C90}" type="presParOf" srcId="{91C539BE-81FE-4A2F-A8BA-CBCA47284F65}" destId="{FF40D060-1E68-4EE4-9238-E00248520273}" srcOrd="3" destOrd="0" presId="urn:microsoft.com/office/officeart/2008/layout/AlternatingPictureBlocks"/>
    <dgm:cxn modelId="{52ADC55C-7BF7-47BD-A301-DAF357DABFEB}" type="presParOf" srcId="{91C539BE-81FE-4A2F-A8BA-CBCA47284F65}" destId="{2C851400-B22C-4CA9-8A49-441C677D7CFA}" srcOrd="4" destOrd="0" presId="urn:microsoft.com/office/officeart/2008/layout/AlternatingPictureBlocks"/>
    <dgm:cxn modelId="{05107654-E510-40D7-BBD0-F724C3F9C450}" type="presParOf" srcId="{2C851400-B22C-4CA9-8A49-441C677D7CFA}" destId="{7A533F2A-9F3F-4CA3-9704-B694C1FD6BC6}" srcOrd="0" destOrd="0" presId="urn:microsoft.com/office/officeart/2008/layout/AlternatingPictureBlocks"/>
    <dgm:cxn modelId="{3E802286-C53C-4D85-8D88-718CEE9A6F71}" type="presParOf" srcId="{2C851400-B22C-4CA9-8A49-441C677D7CFA}" destId="{F35BA48E-6ADF-40A2-8B52-F3E4B7ACA1D0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2C0A415-0728-425D-B220-9BD0D7E5FA00}" type="doc">
      <dgm:prSet loTypeId="urn:microsoft.com/office/officeart/2008/layout/AlternatingPictureBlocks" loCatId="list" qsTypeId="urn:microsoft.com/office/officeart/2005/8/quickstyle/3d3" qsCatId="3D" csTypeId="urn:microsoft.com/office/officeart/2005/8/colors/colorful2" csCatId="colorful" phldr="1"/>
      <dgm:spPr/>
    </dgm:pt>
    <dgm:pt modelId="{452F1029-60D9-41C5-833B-BAC435AE1B37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экономика</a:t>
          </a:r>
        </a:p>
      </dgm:t>
    </dgm:pt>
    <dgm:pt modelId="{EB636FCC-A571-459A-BFAD-7EC6A65AE65A}" type="parTrans" cxnId="{8A583AEF-074C-4D3F-BF7C-B6FD5882D439}">
      <dgm:prSet/>
      <dgm:spPr/>
      <dgm:t>
        <a:bodyPr/>
        <a:lstStyle/>
        <a:p>
          <a:endParaRPr lang="ru-RU"/>
        </a:p>
      </dgm:t>
    </dgm:pt>
    <dgm:pt modelId="{B9295178-4701-41C7-9049-6433DC053912}" type="sibTrans" cxnId="{8A583AEF-074C-4D3F-BF7C-B6FD5882D439}">
      <dgm:prSet/>
      <dgm:spPr/>
      <dgm:t>
        <a:bodyPr/>
        <a:lstStyle/>
        <a:p>
          <a:endParaRPr lang="ru-RU"/>
        </a:p>
      </dgm:t>
    </dgm:pt>
    <dgm:pt modelId="{54897230-0305-4957-AC8F-113D725F915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Жилищно-коммунальное хозяйство</a:t>
          </a:r>
        </a:p>
      </dgm:t>
    </dgm:pt>
    <dgm:pt modelId="{DE29E7DB-4F93-4E14-9C7F-7E21195CFEDB}" type="parTrans" cxnId="{365E8306-3BC2-468A-910D-8C05045C7386}">
      <dgm:prSet/>
      <dgm:spPr/>
      <dgm:t>
        <a:bodyPr/>
        <a:lstStyle/>
        <a:p>
          <a:endParaRPr lang="ru-RU"/>
        </a:p>
      </dgm:t>
    </dgm:pt>
    <dgm:pt modelId="{9D904003-E0C0-4258-AB45-451683A1519E}" type="sibTrans" cxnId="{365E8306-3BC2-468A-910D-8C05045C7386}">
      <dgm:prSet/>
      <dgm:spPr/>
      <dgm:t>
        <a:bodyPr/>
        <a:lstStyle/>
        <a:p>
          <a:endParaRPr lang="ru-RU"/>
        </a:p>
      </dgm:t>
    </dgm:pt>
    <dgm:pt modelId="{771FCFE7-8BCF-4166-8750-D03863A943E6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gm:t>
    </dgm:pt>
    <dgm:pt modelId="{01D2384D-1423-4219-B90F-4942555C97A4}" type="parTrans" cxnId="{A98840C2-00A6-41A0-BE0D-0EB63C1A9EAC}">
      <dgm:prSet/>
      <dgm:spPr/>
      <dgm:t>
        <a:bodyPr/>
        <a:lstStyle/>
        <a:p>
          <a:endParaRPr lang="ru-RU"/>
        </a:p>
      </dgm:t>
    </dgm:pt>
    <dgm:pt modelId="{B2E76460-FBC8-4338-A26F-562D339B796C}" type="sibTrans" cxnId="{A98840C2-00A6-41A0-BE0D-0EB63C1A9EAC}">
      <dgm:prSet/>
      <dgm:spPr/>
      <dgm:t>
        <a:bodyPr/>
        <a:lstStyle/>
        <a:p>
          <a:endParaRPr lang="ru-RU"/>
        </a:p>
      </dgm:t>
    </dgm:pt>
    <dgm:pt modelId="{91C539BE-81FE-4A2F-A8BA-CBCA47284F65}" type="pres">
      <dgm:prSet presAssocID="{C2C0A415-0728-425D-B220-9BD0D7E5FA00}" presName="linearFlow" presStyleCnt="0">
        <dgm:presLayoutVars>
          <dgm:dir/>
          <dgm:resizeHandles val="exact"/>
        </dgm:presLayoutVars>
      </dgm:prSet>
      <dgm:spPr/>
    </dgm:pt>
    <dgm:pt modelId="{993CA625-A806-4968-B95F-FB92E2B643A4}" type="pres">
      <dgm:prSet presAssocID="{452F1029-60D9-41C5-833B-BAC435AE1B37}" presName="comp" presStyleCnt="0"/>
      <dgm:spPr/>
    </dgm:pt>
    <dgm:pt modelId="{95FA071F-A80E-4080-81DF-A77EEDA19CA2}" type="pres">
      <dgm:prSet presAssocID="{452F1029-60D9-41C5-833B-BAC435AE1B37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A1F17-23CB-4E1A-9670-E367724920A9}" type="pres">
      <dgm:prSet presAssocID="{452F1029-60D9-41C5-833B-BAC435AE1B37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8000" r="-18000"/>
          </a:stretch>
        </a:blipFill>
      </dgm:spPr>
    </dgm:pt>
    <dgm:pt modelId="{BD3B3DDF-C368-4874-969F-EB400A7A4165}" type="pres">
      <dgm:prSet presAssocID="{B9295178-4701-41C7-9049-6433DC053912}" presName="sibTrans" presStyleCnt="0"/>
      <dgm:spPr/>
    </dgm:pt>
    <dgm:pt modelId="{2A24DF44-5ACC-4C69-A313-C83BD76A65E6}" type="pres">
      <dgm:prSet presAssocID="{54897230-0305-4957-AC8F-113D725F9154}" presName="comp" presStyleCnt="0"/>
      <dgm:spPr/>
    </dgm:pt>
    <dgm:pt modelId="{E00804B1-DC80-4A54-A6F6-8D398D06296C}" type="pres">
      <dgm:prSet presAssocID="{54897230-0305-4957-AC8F-113D725F9154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928FB-DCDC-4942-A6CC-5AFB8DD516FF}" type="pres">
      <dgm:prSet presAssocID="{54897230-0305-4957-AC8F-113D725F9154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FF40D060-1E68-4EE4-9238-E00248520273}" type="pres">
      <dgm:prSet presAssocID="{9D904003-E0C0-4258-AB45-451683A1519E}" presName="sibTrans" presStyleCnt="0"/>
      <dgm:spPr/>
    </dgm:pt>
    <dgm:pt modelId="{2C851400-B22C-4CA9-8A49-441C677D7CFA}" type="pres">
      <dgm:prSet presAssocID="{771FCFE7-8BCF-4166-8750-D03863A943E6}" presName="comp" presStyleCnt="0"/>
      <dgm:spPr/>
    </dgm:pt>
    <dgm:pt modelId="{7A533F2A-9F3F-4CA3-9704-B694C1FD6BC6}" type="pres">
      <dgm:prSet presAssocID="{771FCFE7-8BCF-4166-8750-D03863A943E6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A48E-6ADF-40A2-8B52-F3E4B7ACA1D0}" type="pres">
      <dgm:prSet presAssocID="{771FCFE7-8BCF-4166-8750-D03863A943E6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</dgm:spPr>
    </dgm:pt>
  </dgm:ptLst>
  <dgm:cxnLst>
    <dgm:cxn modelId="{7755AB2B-7EC1-40F3-A7D1-99B06AFB3FBF}" type="presOf" srcId="{771FCFE7-8BCF-4166-8750-D03863A943E6}" destId="{7A533F2A-9F3F-4CA3-9704-B694C1FD6BC6}" srcOrd="0" destOrd="0" presId="urn:microsoft.com/office/officeart/2008/layout/AlternatingPictureBlocks"/>
    <dgm:cxn modelId="{8A583AEF-074C-4D3F-BF7C-B6FD5882D439}" srcId="{C2C0A415-0728-425D-B220-9BD0D7E5FA00}" destId="{452F1029-60D9-41C5-833B-BAC435AE1B37}" srcOrd="0" destOrd="0" parTransId="{EB636FCC-A571-459A-BFAD-7EC6A65AE65A}" sibTransId="{B9295178-4701-41C7-9049-6433DC053912}"/>
    <dgm:cxn modelId="{A98840C2-00A6-41A0-BE0D-0EB63C1A9EAC}" srcId="{C2C0A415-0728-425D-B220-9BD0D7E5FA00}" destId="{771FCFE7-8BCF-4166-8750-D03863A943E6}" srcOrd="2" destOrd="0" parTransId="{01D2384D-1423-4219-B90F-4942555C97A4}" sibTransId="{B2E76460-FBC8-4338-A26F-562D339B796C}"/>
    <dgm:cxn modelId="{365E8306-3BC2-468A-910D-8C05045C7386}" srcId="{C2C0A415-0728-425D-B220-9BD0D7E5FA00}" destId="{54897230-0305-4957-AC8F-113D725F9154}" srcOrd="1" destOrd="0" parTransId="{DE29E7DB-4F93-4E14-9C7F-7E21195CFEDB}" sibTransId="{9D904003-E0C0-4258-AB45-451683A1519E}"/>
    <dgm:cxn modelId="{C77471FB-76DE-4755-B6C3-4273699BAC8B}" type="presOf" srcId="{452F1029-60D9-41C5-833B-BAC435AE1B37}" destId="{95FA071F-A80E-4080-81DF-A77EEDA19CA2}" srcOrd="0" destOrd="0" presId="urn:microsoft.com/office/officeart/2008/layout/AlternatingPictureBlocks"/>
    <dgm:cxn modelId="{682F606D-8026-463B-AC0B-1D5461385355}" type="presOf" srcId="{54897230-0305-4957-AC8F-113D725F9154}" destId="{E00804B1-DC80-4A54-A6F6-8D398D06296C}" srcOrd="0" destOrd="0" presId="urn:microsoft.com/office/officeart/2008/layout/AlternatingPictureBlocks"/>
    <dgm:cxn modelId="{D340AC55-6900-47E2-AAC5-8EFBC7DBAB29}" type="presOf" srcId="{C2C0A415-0728-425D-B220-9BD0D7E5FA00}" destId="{91C539BE-81FE-4A2F-A8BA-CBCA47284F65}" srcOrd="0" destOrd="0" presId="urn:microsoft.com/office/officeart/2008/layout/AlternatingPictureBlocks"/>
    <dgm:cxn modelId="{A0EFFDBA-EF78-42D9-833E-EA37E6BFAB99}" type="presParOf" srcId="{91C539BE-81FE-4A2F-A8BA-CBCA47284F65}" destId="{993CA625-A806-4968-B95F-FB92E2B643A4}" srcOrd="0" destOrd="0" presId="urn:microsoft.com/office/officeart/2008/layout/AlternatingPictureBlocks"/>
    <dgm:cxn modelId="{73A1391D-AFA3-4B56-9360-62AE2A764715}" type="presParOf" srcId="{993CA625-A806-4968-B95F-FB92E2B643A4}" destId="{95FA071F-A80E-4080-81DF-A77EEDA19CA2}" srcOrd="0" destOrd="0" presId="urn:microsoft.com/office/officeart/2008/layout/AlternatingPictureBlocks"/>
    <dgm:cxn modelId="{0BE05C2B-9B66-4340-947A-FD6D8D5E929A}" type="presParOf" srcId="{993CA625-A806-4968-B95F-FB92E2B643A4}" destId="{5F4A1F17-23CB-4E1A-9670-E367724920A9}" srcOrd="1" destOrd="0" presId="urn:microsoft.com/office/officeart/2008/layout/AlternatingPictureBlocks"/>
    <dgm:cxn modelId="{E27AA3E4-F0E5-4781-B187-58DEA8BC2E51}" type="presParOf" srcId="{91C539BE-81FE-4A2F-A8BA-CBCA47284F65}" destId="{BD3B3DDF-C368-4874-969F-EB400A7A4165}" srcOrd="1" destOrd="0" presId="urn:microsoft.com/office/officeart/2008/layout/AlternatingPictureBlocks"/>
    <dgm:cxn modelId="{7D18BAE5-D6E7-4DFB-A470-E79E02034774}" type="presParOf" srcId="{91C539BE-81FE-4A2F-A8BA-CBCA47284F65}" destId="{2A24DF44-5ACC-4C69-A313-C83BD76A65E6}" srcOrd="2" destOrd="0" presId="urn:microsoft.com/office/officeart/2008/layout/AlternatingPictureBlocks"/>
    <dgm:cxn modelId="{E6FDCAB8-0CAB-4643-9FEA-27B6F1439305}" type="presParOf" srcId="{2A24DF44-5ACC-4C69-A313-C83BD76A65E6}" destId="{E00804B1-DC80-4A54-A6F6-8D398D06296C}" srcOrd="0" destOrd="0" presId="urn:microsoft.com/office/officeart/2008/layout/AlternatingPictureBlocks"/>
    <dgm:cxn modelId="{A6C45B3B-F129-44F7-AB49-833835204AB1}" type="presParOf" srcId="{2A24DF44-5ACC-4C69-A313-C83BD76A65E6}" destId="{52F928FB-DCDC-4942-A6CC-5AFB8DD516FF}" srcOrd="1" destOrd="0" presId="urn:microsoft.com/office/officeart/2008/layout/AlternatingPictureBlocks"/>
    <dgm:cxn modelId="{90A4890E-FE3B-4CC0-963E-93F624103C90}" type="presParOf" srcId="{91C539BE-81FE-4A2F-A8BA-CBCA47284F65}" destId="{FF40D060-1E68-4EE4-9238-E00248520273}" srcOrd="3" destOrd="0" presId="urn:microsoft.com/office/officeart/2008/layout/AlternatingPictureBlocks"/>
    <dgm:cxn modelId="{52ADC55C-7BF7-47BD-A301-DAF357DABFEB}" type="presParOf" srcId="{91C539BE-81FE-4A2F-A8BA-CBCA47284F65}" destId="{2C851400-B22C-4CA9-8A49-441C677D7CFA}" srcOrd="4" destOrd="0" presId="urn:microsoft.com/office/officeart/2008/layout/AlternatingPictureBlocks"/>
    <dgm:cxn modelId="{05107654-E510-40D7-BBD0-F724C3F9C450}" type="presParOf" srcId="{2C851400-B22C-4CA9-8A49-441C677D7CFA}" destId="{7A533F2A-9F3F-4CA3-9704-B694C1FD6BC6}" srcOrd="0" destOrd="0" presId="urn:microsoft.com/office/officeart/2008/layout/AlternatingPictureBlocks"/>
    <dgm:cxn modelId="{3E802286-C53C-4D85-8D88-718CEE9A6F71}" type="presParOf" srcId="{2C851400-B22C-4CA9-8A49-441C677D7CFA}" destId="{F35BA48E-6ADF-40A2-8B52-F3E4B7ACA1D0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2C0A415-0728-425D-B220-9BD0D7E5FA00}" type="doc">
      <dgm:prSet loTypeId="urn:microsoft.com/office/officeart/2008/layout/AlternatingPictureBlocks" loCatId="list" qsTypeId="urn:microsoft.com/office/officeart/2005/8/quickstyle/3d3" qsCatId="3D" csTypeId="urn:microsoft.com/office/officeart/2005/8/colors/colorful2" csCatId="colorful" phldr="1"/>
      <dgm:spPr/>
    </dgm:pt>
    <dgm:pt modelId="{452F1029-60D9-41C5-833B-BAC435AE1B37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</a:p>
      </dgm:t>
    </dgm:pt>
    <dgm:pt modelId="{EB636FCC-A571-459A-BFAD-7EC6A65AE65A}" type="parTrans" cxnId="{8A583AEF-074C-4D3F-BF7C-B6FD5882D439}">
      <dgm:prSet/>
      <dgm:spPr/>
      <dgm:t>
        <a:bodyPr/>
        <a:lstStyle/>
        <a:p>
          <a:endParaRPr lang="ru-RU"/>
        </a:p>
      </dgm:t>
    </dgm:pt>
    <dgm:pt modelId="{B9295178-4701-41C7-9049-6433DC053912}" type="sibTrans" cxnId="{8A583AEF-074C-4D3F-BF7C-B6FD5882D439}">
      <dgm:prSet/>
      <dgm:spPr/>
      <dgm:t>
        <a:bodyPr/>
        <a:lstStyle/>
        <a:p>
          <a:endParaRPr lang="ru-RU"/>
        </a:p>
      </dgm:t>
    </dgm:pt>
    <dgm:pt modelId="{54897230-0305-4957-AC8F-113D725F9154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политика</a:t>
          </a:r>
        </a:p>
      </dgm:t>
    </dgm:pt>
    <dgm:pt modelId="{DE29E7DB-4F93-4E14-9C7F-7E21195CFEDB}" type="parTrans" cxnId="{365E8306-3BC2-468A-910D-8C05045C7386}">
      <dgm:prSet/>
      <dgm:spPr/>
      <dgm:t>
        <a:bodyPr/>
        <a:lstStyle/>
        <a:p>
          <a:endParaRPr lang="ru-RU"/>
        </a:p>
      </dgm:t>
    </dgm:pt>
    <dgm:pt modelId="{9D904003-E0C0-4258-AB45-451683A1519E}" type="sibTrans" cxnId="{365E8306-3BC2-468A-910D-8C05045C7386}">
      <dgm:prSet/>
      <dgm:spPr/>
      <dgm:t>
        <a:bodyPr/>
        <a:lstStyle/>
        <a:p>
          <a:endParaRPr lang="ru-RU"/>
        </a:p>
      </dgm:t>
    </dgm:pt>
    <dgm:pt modelId="{771FCFE7-8BCF-4166-8750-D03863A943E6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Физкультура и спорт</a:t>
          </a:r>
        </a:p>
      </dgm:t>
    </dgm:pt>
    <dgm:pt modelId="{01D2384D-1423-4219-B90F-4942555C97A4}" type="parTrans" cxnId="{A98840C2-00A6-41A0-BE0D-0EB63C1A9EAC}">
      <dgm:prSet/>
      <dgm:spPr/>
      <dgm:t>
        <a:bodyPr/>
        <a:lstStyle/>
        <a:p>
          <a:endParaRPr lang="ru-RU"/>
        </a:p>
      </dgm:t>
    </dgm:pt>
    <dgm:pt modelId="{B2E76460-FBC8-4338-A26F-562D339B796C}" type="sibTrans" cxnId="{A98840C2-00A6-41A0-BE0D-0EB63C1A9EAC}">
      <dgm:prSet/>
      <dgm:spPr/>
      <dgm:t>
        <a:bodyPr/>
        <a:lstStyle/>
        <a:p>
          <a:endParaRPr lang="ru-RU"/>
        </a:p>
      </dgm:t>
    </dgm:pt>
    <dgm:pt modelId="{91C539BE-81FE-4A2F-A8BA-CBCA47284F65}" type="pres">
      <dgm:prSet presAssocID="{C2C0A415-0728-425D-B220-9BD0D7E5FA00}" presName="linearFlow" presStyleCnt="0">
        <dgm:presLayoutVars>
          <dgm:dir/>
          <dgm:resizeHandles val="exact"/>
        </dgm:presLayoutVars>
      </dgm:prSet>
      <dgm:spPr/>
    </dgm:pt>
    <dgm:pt modelId="{993CA625-A806-4968-B95F-FB92E2B643A4}" type="pres">
      <dgm:prSet presAssocID="{452F1029-60D9-41C5-833B-BAC435AE1B37}" presName="comp" presStyleCnt="0"/>
      <dgm:spPr/>
    </dgm:pt>
    <dgm:pt modelId="{95FA071F-A80E-4080-81DF-A77EEDA19CA2}" type="pres">
      <dgm:prSet presAssocID="{452F1029-60D9-41C5-833B-BAC435AE1B37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A1F17-23CB-4E1A-9670-E367724920A9}" type="pres">
      <dgm:prSet presAssocID="{452F1029-60D9-41C5-833B-BAC435AE1B37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BD3B3DDF-C368-4874-969F-EB400A7A4165}" type="pres">
      <dgm:prSet presAssocID="{B9295178-4701-41C7-9049-6433DC053912}" presName="sibTrans" presStyleCnt="0"/>
      <dgm:spPr/>
    </dgm:pt>
    <dgm:pt modelId="{2A24DF44-5ACC-4C69-A313-C83BD76A65E6}" type="pres">
      <dgm:prSet presAssocID="{54897230-0305-4957-AC8F-113D725F9154}" presName="comp" presStyleCnt="0"/>
      <dgm:spPr/>
    </dgm:pt>
    <dgm:pt modelId="{E00804B1-DC80-4A54-A6F6-8D398D06296C}" type="pres">
      <dgm:prSet presAssocID="{54897230-0305-4957-AC8F-113D725F9154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928FB-DCDC-4942-A6CC-5AFB8DD516FF}" type="pres">
      <dgm:prSet presAssocID="{54897230-0305-4957-AC8F-113D725F9154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1000" r="-21000"/>
          </a:stretch>
        </a:blipFill>
      </dgm:spPr>
    </dgm:pt>
    <dgm:pt modelId="{FF40D060-1E68-4EE4-9238-E00248520273}" type="pres">
      <dgm:prSet presAssocID="{9D904003-E0C0-4258-AB45-451683A1519E}" presName="sibTrans" presStyleCnt="0"/>
      <dgm:spPr/>
    </dgm:pt>
    <dgm:pt modelId="{2C851400-B22C-4CA9-8A49-441C677D7CFA}" type="pres">
      <dgm:prSet presAssocID="{771FCFE7-8BCF-4166-8750-D03863A943E6}" presName="comp" presStyleCnt="0"/>
      <dgm:spPr/>
    </dgm:pt>
    <dgm:pt modelId="{7A533F2A-9F3F-4CA3-9704-B694C1FD6BC6}" type="pres">
      <dgm:prSet presAssocID="{771FCFE7-8BCF-4166-8750-D03863A943E6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A48E-6ADF-40A2-8B52-F3E4B7ACA1D0}" type="pres">
      <dgm:prSet presAssocID="{771FCFE7-8BCF-4166-8750-D03863A943E6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81000" r="-81000"/>
          </a:stretch>
        </a:blipFill>
      </dgm:spPr>
    </dgm:pt>
  </dgm:ptLst>
  <dgm:cxnLst>
    <dgm:cxn modelId="{7755AB2B-7EC1-40F3-A7D1-99B06AFB3FBF}" type="presOf" srcId="{771FCFE7-8BCF-4166-8750-D03863A943E6}" destId="{7A533F2A-9F3F-4CA3-9704-B694C1FD6BC6}" srcOrd="0" destOrd="0" presId="urn:microsoft.com/office/officeart/2008/layout/AlternatingPictureBlocks"/>
    <dgm:cxn modelId="{8A583AEF-074C-4D3F-BF7C-B6FD5882D439}" srcId="{C2C0A415-0728-425D-B220-9BD0D7E5FA00}" destId="{452F1029-60D9-41C5-833B-BAC435AE1B37}" srcOrd="0" destOrd="0" parTransId="{EB636FCC-A571-459A-BFAD-7EC6A65AE65A}" sibTransId="{B9295178-4701-41C7-9049-6433DC053912}"/>
    <dgm:cxn modelId="{A98840C2-00A6-41A0-BE0D-0EB63C1A9EAC}" srcId="{C2C0A415-0728-425D-B220-9BD0D7E5FA00}" destId="{771FCFE7-8BCF-4166-8750-D03863A943E6}" srcOrd="2" destOrd="0" parTransId="{01D2384D-1423-4219-B90F-4942555C97A4}" sibTransId="{B2E76460-FBC8-4338-A26F-562D339B796C}"/>
    <dgm:cxn modelId="{365E8306-3BC2-468A-910D-8C05045C7386}" srcId="{C2C0A415-0728-425D-B220-9BD0D7E5FA00}" destId="{54897230-0305-4957-AC8F-113D725F9154}" srcOrd="1" destOrd="0" parTransId="{DE29E7DB-4F93-4E14-9C7F-7E21195CFEDB}" sibTransId="{9D904003-E0C0-4258-AB45-451683A1519E}"/>
    <dgm:cxn modelId="{C77471FB-76DE-4755-B6C3-4273699BAC8B}" type="presOf" srcId="{452F1029-60D9-41C5-833B-BAC435AE1B37}" destId="{95FA071F-A80E-4080-81DF-A77EEDA19CA2}" srcOrd="0" destOrd="0" presId="urn:microsoft.com/office/officeart/2008/layout/AlternatingPictureBlocks"/>
    <dgm:cxn modelId="{682F606D-8026-463B-AC0B-1D5461385355}" type="presOf" srcId="{54897230-0305-4957-AC8F-113D725F9154}" destId="{E00804B1-DC80-4A54-A6F6-8D398D06296C}" srcOrd="0" destOrd="0" presId="urn:microsoft.com/office/officeart/2008/layout/AlternatingPictureBlocks"/>
    <dgm:cxn modelId="{D340AC55-6900-47E2-AAC5-8EFBC7DBAB29}" type="presOf" srcId="{C2C0A415-0728-425D-B220-9BD0D7E5FA00}" destId="{91C539BE-81FE-4A2F-A8BA-CBCA47284F65}" srcOrd="0" destOrd="0" presId="urn:microsoft.com/office/officeart/2008/layout/AlternatingPictureBlocks"/>
    <dgm:cxn modelId="{A0EFFDBA-EF78-42D9-833E-EA37E6BFAB99}" type="presParOf" srcId="{91C539BE-81FE-4A2F-A8BA-CBCA47284F65}" destId="{993CA625-A806-4968-B95F-FB92E2B643A4}" srcOrd="0" destOrd="0" presId="urn:microsoft.com/office/officeart/2008/layout/AlternatingPictureBlocks"/>
    <dgm:cxn modelId="{73A1391D-AFA3-4B56-9360-62AE2A764715}" type="presParOf" srcId="{993CA625-A806-4968-B95F-FB92E2B643A4}" destId="{95FA071F-A80E-4080-81DF-A77EEDA19CA2}" srcOrd="0" destOrd="0" presId="urn:microsoft.com/office/officeart/2008/layout/AlternatingPictureBlocks"/>
    <dgm:cxn modelId="{0BE05C2B-9B66-4340-947A-FD6D8D5E929A}" type="presParOf" srcId="{993CA625-A806-4968-B95F-FB92E2B643A4}" destId="{5F4A1F17-23CB-4E1A-9670-E367724920A9}" srcOrd="1" destOrd="0" presId="urn:microsoft.com/office/officeart/2008/layout/AlternatingPictureBlocks"/>
    <dgm:cxn modelId="{E27AA3E4-F0E5-4781-B187-58DEA8BC2E51}" type="presParOf" srcId="{91C539BE-81FE-4A2F-A8BA-CBCA47284F65}" destId="{BD3B3DDF-C368-4874-969F-EB400A7A4165}" srcOrd="1" destOrd="0" presId="urn:microsoft.com/office/officeart/2008/layout/AlternatingPictureBlocks"/>
    <dgm:cxn modelId="{7D18BAE5-D6E7-4DFB-A470-E79E02034774}" type="presParOf" srcId="{91C539BE-81FE-4A2F-A8BA-CBCA47284F65}" destId="{2A24DF44-5ACC-4C69-A313-C83BD76A65E6}" srcOrd="2" destOrd="0" presId="urn:microsoft.com/office/officeart/2008/layout/AlternatingPictureBlocks"/>
    <dgm:cxn modelId="{E6FDCAB8-0CAB-4643-9FEA-27B6F1439305}" type="presParOf" srcId="{2A24DF44-5ACC-4C69-A313-C83BD76A65E6}" destId="{E00804B1-DC80-4A54-A6F6-8D398D06296C}" srcOrd="0" destOrd="0" presId="urn:microsoft.com/office/officeart/2008/layout/AlternatingPictureBlocks"/>
    <dgm:cxn modelId="{A6C45B3B-F129-44F7-AB49-833835204AB1}" type="presParOf" srcId="{2A24DF44-5ACC-4C69-A313-C83BD76A65E6}" destId="{52F928FB-DCDC-4942-A6CC-5AFB8DD516FF}" srcOrd="1" destOrd="0" presId="urn:microsoft.com/office/officeart/2008/layout/AlternatingPictureBlocks"/>
    <dgm:cxn modelId="{90A4890E-FE3B-4CC0-963E-93F624103C90}" type="presParOf" srcId="{91C539BE-81FE-4A2F-A8BA-CBCA47284F65}" destId="{FF40D060-1E68-4EE4-9238-E00248520273}" srcOrd="3" destOrd="0" presId="urn:microsoft.com/office/officeart/2008/layout/AlternatingPictureBlocks"/>
    <dgm:cxn modelId="{52ADC55C-7BF7-47BD-A301-DAF357DABFEB}" type="presParOf" srcId="{91C539BE-81FE-4A2F-A8BA-CBCA47284F65}" destId="{2C851400-B22C-4CA9-8A49-441C677D7CFA}" srcOrd="4" destOrd="0" presId="urn:microsoft.com/office/officeart/2008/layout/AlternatingPictureBlocks"/>
    <dgm:cxn modelId="{05107654-E510-40D7-BBD0-F724C3F9C450}" type="presParOf" srcId="{2C851400-B22C-4CA9-8A49-441C677D7CFA}" destId="{7A533F2A-9F3F-4CA3-9704-B694C1FD6BC6}" srcOrd="0" destOrd="0" presId="urn:microsoft.com/office/officeart/2008/layout/AlternatingPictureBlocks"/>
    <dgm:cxn modelId="{3E802286-C53C-4D85-8D88-718CEE9A6F71}" type="presParOf" srcId="{2C851400-B22C-4CA9-8A49-441C677D7CFA}" destId="{F35BA48E-6ADF-40A2-8B52-F3E4B7ACA1D0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2C0A415-0728-425D-B220-9BD0D7E5FA00}" type="doc">
      <dgm:prSet loTypeId="urn:microsoft.com/office/officeart/2008/layout/AlternatingPictureBlocks" loCatId="list" qsTypeId="urn:microsoft.com/office/officeart/2005/8/quickstyle/3d3" qsCatId="3D" csTypeId="urn:microsoft.com/office/officeart/2005/8/colors/colorful2" csCatId="colorful" phldr="1"/>
      <dgm:spPr/>
    </dgm:pt>
    <dgm:pt modelId="{771FCFE7-8BCF-4166-8750-D03863A943E6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 массовой информации</a:t>
          </a:r>
        </a:p>
      </dgm:t>
    </dgm:pt>
    <dgm:pt modelId="{01D2384D-1423-4219-B90F-4942555C97A4}" type="parTrans" cxnId="{A98840C2-00A6-41A0-BE0D-0EB63C1A9EAC}">
      <dgm:prSet/>
      <dgm:spPr/>
      <dgm:t>
        <a:bodyPr/>
        <a:lstStyle/>
        <a:p>
          <a:endParaRPr lang="ru-RU"/>
        </a:p>
      </dgm:t>
    </dgm:pt>
    <dgm:pt modelId="{B2E76460-FBC8-4338-A26F-562D339B796C}" type="sibTrans" cxnId="{A98840C2-00A6-41A0-BE0D-0EB63C1A9EAC}">
      <dgm:prSet/>
      <dgm:spPr/>
      <dgm:t>
        <a:bodyPr/>
        <a:lstStyle/>
        <a:p>
          <a:endParaRPr lang="ru-RU"/>
        </a:p>
      </dgm:t>
    </dgm:pt>
    <dgm:pt modelId="{91C539BE-81FE-4A2F-A8BA-CBCA47284F65}" type="pres">
      <dgm:prSet presAssocID="{C2C0A415-0728-425D-B220-9BD0D7E5FA00}" presName="linearFlow" presStyleCnt="0">
        <dgm:presLayoutVars>
          <dgm:dir/>
          <dgm:resizeHandles val="exact"/>
        </dgm:presLayoutVars>
      </dgm:prSet>
      <dgm:spPr/>
    </dgm:pt>
    <dgm:pt modelId="{2C851400-B22C-4CA9-8A49-441C677D7CFA}" type="pres">
      <dgm:prSet presAssocID="{771FCFE7-8BCF-4166-8750-D03863A943E6}" presName="comp" presStyleCnt="0"/>
      <dgm:spPr/>
    </dgm:pt>
    <dgm:pt modelId="{7A533F2A-9F3F-4CA3-9704-B694C1FD6BC6}" type="pres">
      <dgm:prSet presAssocID="{771FCFE7-8BCF-4166-8750-D03863A943E6}" presName="rect2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BA48E-6ADF-40A2-8B52-F3E4B7ACA1D0}" type="pres">
      <dgm:prSet presAssocID="{771FCFE7-8BCF-4166-8750-D03863A943E6}" presName="rect1" presStyleLbl="lnNode1" presStyleIdx="0" presStyleCnt="1"/>
      <dgm:spPr>
        <a:blipFill rotWithShape="1">
          <a:blip xmlns:r="http://schemas.openxmlformats.org/officeDocument/2006/relationships" r:embed="rId1"/>
          <a:srcRect/>
          <a:stretch>
            <a:fillRect t="-22000" b="-22000"/>
          </a:stretch>
        </a:blipFill>
      </dgm:spPr>
    </dgm:pt>
  </dgm:ptLst>
  <dgm:cxnLst>
    <dgm:cxn modelId="{7755AB2B-7EC1-40F3-A7D1-99B06AFB3FBF}" type="presOf" srcId="{771FCFE7-8BCF-4166-8750-D03863A943E6}" destId="{7A533F2A-9F3F-4CA3-9704-B694C1FD6BC6}" srcOrd="0" destOrd="0" presId="urn:microsoft.com/office/officeart/2008/layout/AlternatingPictureBlocks"/>
    <dgm:cxn modelId="{A98840C2-00A6-41A0-BE0D-0EB63C1A9EAC}" srcId="{C2C0A415-0728-425D-B220-9BD0D7E5FA00}" destId="{771FCFE7-8BCF-4166-8750-D03863A943E6}" srcOrd="0" destOrd="0" parTransId="{01D2384D-1423-4219-B90F-4942555C97A4}" sibTransId="{B2E76460-FBC8-4338-A26F-562D339B796C}"/>
    <dgm:cxn modelId="{D340AC55-6900-47E2-AAC5-8EFBC7DBAB29}" type="presOf" srcId="{C2C0A415-0728-425D-B220-9BD0D7E5FA00}" destId="{91C539BE-81FE-4A2F-A8BA-CBCA47284F65}" srcOrd="0" destOrd="0" presId="urn:microsoft.com/office/officeart/2008/layout/AlternatingPictureBlocks"/>
    <dgm:cxn modelId="{52ADC55C-7BF7-47BD-A301-DAF357DABFEB}" type="presParOf" srcId="{91C539BE-81FE-4A2F-A8BA-CBCA47284F65}" destId="{2C851400-B22C-4CA9-8A49-441C677D7CFA}" srcOrd="0" destOrd="0" presId="urn:microsoft.com/office/officeart/2008/layout/AlternatingPictureBlocks"/>
    <dgm:cxn modelId="{05107654-E510-40D7-BBD0-F724C3F9C450}" type="presParOf" srcId="{2C851400-B22C-4CA9-8A49-441C677D7CFA}" destId="{7A533F2A-9F3F-4CA3-9704-B694C1FD6BC6}" srcOrd="0" destOrd="0" presId="urn:microsoft.com/office/officeart/2008/layout/AlternatingPictureBlocks"/>
    <dgm:cxn modelId="{3E802286-C53C-4D85-8D88-718CEE9A6F71}" type="presParOf" srcId="{2C851400-B22C-4CA9-8A49-441C677D7CFA}" destId="{F35BA48E-6ADF-40A2-8B52-F3E4B7ACA1D0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8F2F9E7-1B68-48B4-8DA6-43821BF657D4}" type="doc">
      <dgm:prSet loTypeId="urn:microsoft.com/office/officeart/2005/8/layout/hierarchy4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1E360E6-DD87-4006-9844-8D2410A6A310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Администрация </a:t>
          </a:r>
          <a:r>
            <a:rPr lang="ru-RU" sz="11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368823295,97руб.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– 168932957,33руб.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– 168826544,26руб.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F7AB940-FB91-49A4-9C64-11D0A59E6DA1}" type="parTrans" cxnId="{ECF2C346-9611-4D9F-980B-364119D93CB3}">
      <dgm:prSet/>
      <dgm:spPr/>
      <dgm:t>
        <a:bodyPr/>
        <a:lstStyle/>
        <a:p>
          <a:endParaRPr lang="ru-RU"/>
        </a:p>
      </dgm:t>
    </dgm:pt>
    <dgm:pt modelId="{707134DF-CC6C-44DD-87F4-13B28FBB1AD4}" type="sibTrans" cxnId="{ECF2C346-9611-4D9F-980B-364119D93CB3}">
      <dgm:prSet/>
      <dgm:spPr/>
      <dgm:t>
        <a:bodyPr/>
        <a:lstStyle/>
        <a:p>
          <a:endParaRPr lang="ru-RU"/>
        </a:p>
      </dgm:t>
    </dgm:pt>
    <dgm:pt modelId="{B04B3C4E-E7EE-48CE-8E62-3D193737B12A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Дума </a:t>
          </a:r>
          <a:r>
            <a:rPr lang="ru-RU" sz="11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3265010руб.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– 3265010руб.</a:t>
          </a:r>
        </a:p>
        <a:p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– 3265010руб.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33AED0F-7121-45B8-9D50-71F520BBEA52}" type="parTrans" cxnId="{7DE3A142-5945-4FF2-8C81-74A92FC7C0FB}">
      <dgm:prSet/>
      <dgm:spPr/>
      <dgm:t>
        <a:bodyPr/>
        <a:lstStyle/>
        <a:p>
          <a:endParaRPr lang="ru-RU"/>
        </a:p>
      </dgm:t>
    </dgm:pt>
    <dgm:pt modelId="{FE25705C-87D7-4905-843A-F1F00FCDD332}" type="sibTrans" cxnId="{7DE3A142-5945-4FF2-8C81-74A92FC7C0FB}">
      <dgm:prSet/>
      <dgm:spPr/>
      <dgm:t>
        <a:bodyPr/>
        <a:lstStyle/>
        <a:p>
          <a:endParaRPr lang="ru-RU"/>
        </a:p>
      </dgm:t>
    </dgm:pt>
    <dgm:pt modelId="{D05C6C16-9DB4-4A8B-A307-9DF9513AD2D4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МКУК ИДЦ АМО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76560065руб.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– 81429837,60руб.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-55680491,64руб.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5EB6D56-46A5-4328-A53E-4807DE06642A}" type="parTrans" cxnId="{1EB5D31B-2A5E-43F1-974E-83EA610D7E8C}">
      <dgm:prSet/>
      <dgm:spPr/>
      <dgm:t>
        <a:bodyPr/>
        <a:lstStyle/>
        <a:p>
          <a:endParaRPr lang="ru-RU"/>
        </a:p>
      </dgm:t>
    </dgm:pt>
    <dgm:pt modelId="{46830360-ACF5-410E-8F51-2B935FBF6A2D}" type="sibTrans" cxnId="{1EB5D31B-2A5E-43F1-974E-83EA610D7E8C}">
      <dgm:prSet/>
      <dgm:spPr/>
      <dgm:t>
        <a:bodyPr/>
        <a:lstStyle/>
        <a:p>
          <a:endParaRPr lang="ru-RU"/>
        </a:p>
      </dgm:t>
    </dgm:pt>
    <dgm:pt modelId="{688EC024-2A63-4209-B8A3-CA96721B7834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Расходы бюджета по ведомствам</a:t>
          </a:r>
          <a:endParaRPr lang="ru-RU" sz="11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1564E3-04E5-4B9F-94AE-C1B346868FF3}" type="sibTrans" cxnId="{0C2B1472-5878-49ED-9B3F-84B5E7B73677}">
      <dgm:prSet/>
      <dgm:spPr/>
      <dgm:t>
        <a:bodyPr/>
        <a:lstStyle/>
        <a:p>
          <a:endParaRPr lang="ru-RU"/>
        </a:p>
      </dgm:t>
    </dgm:pt>
    <dgm:pt modelId="{3A0E1BDE-6C66-4FE6-A80C-F26BEEBD50EB}" type="parTrans" cxnId="{0C2B1472-5878-49ED-9B3F-84B5E7B73677}">
      <dgm:prSet/>
      <dgm:spPr/>
      <dgm:t>
        <a:bodyPr/>
        <a:lstStyle/>
        <a:p>
          <a:endParaRPr lang="ru-RU"/>
        </a:p>
      </dgm:t>
    </dgm:pt>
    <dgm:pt modelId="{50E1304B-85D8-4476-A284-288541B66A5C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МКУ "Хозяйственное управление администрации </a:t>
          </a:r>
          <a:r>
            <a:rPr lang="ru-RU" sz="1100" b="0" i="0" u="none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20463590руб.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и 20206г – 14636290руб.</a:t>
          </a:r>
          <a:endParaRPr lang="ru-RU" sz="1100" dirty="0"/>
        </a:p>
      </dgm:t>
    </dgm:pt>
    <dgm:pt modelId="{2FCE32AF-F5A5-4D6A-9A7A-7BB7C57F89E5}" type="parTrans" cxnId="{76F61C63-C029-43D9-BE83-A2BBD1FD57BF}">
      <dgm:prSet/>
      <dgm:spPr/>
      <dgm:t>
        <a:bodyPr/>
        <a:lstStyle/>
        <a:p>
          <a:endParaRPr lang="ru-RU"/>
        </a:p>
      </dgm:t>
    </dgm:pt>
    <dgm:pt modelId="{AEE4D144-3373-4ECA-8D2A-1F5E2CE178F1}" type="sibTrans" cxnId="{76F61C63-C029-43D9-BE83-A2BBD1FD57BF}">
      <dgm:prSet/>
      <dgm:spPr/>
      <dgm:t>
        <a:bodyPr/>
        <a:lstStyle/>
        <a:p>
          <a:endParaRPr lang="ru-RU"/>
        </a:p>
      </dgm:t>
    </dgm:pt>
    <dgm:pt modelId="{C19C5B35-1E5B-413F-92DD-79CC0FDF9BBC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Муниципальное казенное учреждение "Муниципальный орган управления образованием" </a:t>
          </a:r>
          <a:r>
            <a:rPr lang="ru-RU" sz="1100" b="0" i="0" u="none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Приморского края 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441552129,10руб.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-462367672,12руб.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– 446995192,40руб.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5E27D4E-3AFD-4D76-8622-B38C7A250B14}" type="parTrans" cxnId="{90257614-CE38-433B-AB18-567802B8D2FA}">
      <dgm:prSet/>
      <dgm:spPr/>
      <dgm:t>
        <a:bodyPr/>
        <a:lstStyle/>
        <a:p>
          <a:endParaRPr lang="ru-RU"/>
        </a:p>
      </dgm:t>
    </dgm:pt>
    <dgm:pt modelId="{978E498A-B47A-4428-AF07-116D9B54294F}" type="sibTrans" cxnId="{90257614-CE38-433B-AB18-567802B8D2FA}">
      <dgm:prSet/>
      <dgm:spPr/>
      <dgm:t>
        <a:bodyPr/>
        <a:lstStyle/>
        <a:p>
          <a:endParaRPr lang="ru-RU"/>
        </a:p>
      </dgm:t>
    </dgm:pt>
    <dgm:pt modelId="{C81736B5-7BC3-4562-BFCA-6C9CD734B6C6}">
      <dgm:prSet custT="1"/>
      <dgm:spPr>
        <a:solidFill>
          <a:schemeClr val="bg2"/>
        </a:solidFill>
      </dgm:spPr>
      <dgm:t>
        <a:bodyPr/>
        <a:lstStyle/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Муниципальное учреждение контрольно  -счетная палата </a:t>
          </a:r>
          <a:r>
            <a:rPr lang="ru-RU" sz="1100" b="0" i="0" u="none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– 2429000руб.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– 2496000руб.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– 2496000руб. 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D4A5315-6224-4A51-8A7D-E43E9A513EE8}" type="parTrans" cxnId="{B7A541A5-119F-4FAF-A874-C88FF46ACCED}">
      <dgm:prSet/>
      <dgm:spPr/>
      <dgm:t>
        <a:bodyPr/>
        <a:lstStyle/>
        <a:p>
          <a:endParaRPr lang="ru-RU"/>
        </a:p>
      </dgm:t>
    </dgm:pt>
    <dgm:pt modelId="{7E5F8F00-9145-4446-91C3-884789579D97}" type="sibTrans" cxnId="{B7A541A5-119F-4FAF-A874-C88FF46ACCED}">
      <dgm:prSet/>
      <dgm:spPr/>
      <dgm:t>
        <a:bodyPr/>
        <a:lstStyle/>
        <a:p>
          <a:endParaRPr lang="ru-RU"/>
        </a:p>
      </dgm:t>
    </dgm:pt>
    <dgm:pt modelId="{66BCB0FA-613D-4B83-8536-1807C302B6DB}">
      <dgm:prSet custT="1"/>
      <dgm:spPr>
        <a:solidFill>
          <a:schemeClr val="bg2"/>
        </a:solidFill>
      </dgm:spPr>
      <dgm:t>
        <a:bodyPr/>
        <a:lstStyle/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Финансово - экономическое управление администрации </a:t>
          </a:r>
          <a:r>
            <a:rPr lang="ru-RU" sz="1100" b="0" i="0" u="none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2024г -16346200руб.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2025г -16423000руб.</a:t>
          </a:r>
        </a:p>
        <a:p>
          <a:r>
            <a:rPr lang="ru-RU" sz="1100" b="0" i="0" u="none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2026г -17525000руб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FB6BAE4-94FC-4613-8068-958DD1BC678C}" type="parTrans" cxnId="{991A645F-B2CC-4209-BE9F-B39111D4FC3F}">
      <dgm:prSet/>
      <dgm:spPr/>
      <dgm:t>
        <a:bodyPr/>
        <a:lstStyle/>
        <a:p>
          <a:endParaRPr lang="ru-RU"/>
        </a:p>
      </dgm:t>
    </dgm:pt>
    <dgm:pt modelId="{5A69CB01-DCE5-4F1B-A34F-B564FBB047CB}" type="sibTrans" cxnId="{991A645F-B2CC-4209-BE9F-B39111D4FC3F}">
      <dgm:prSet/>
      <dgm:spPr/>
      <dgm:t>
        <a:bodyPr/>
        <a:lstStyle/>
        <a:p>
          <a:endParaRPr lang="ru-RU"/>
        </a:p>
      </dgm:t>
    </dgm:pt>
    <dgm:pt modelId="{D2EB40AE-2362-4790-A551-FF4BD6EC7E17}" type="pres">
      <dgm:prSet presAssocID="{98F2F9E7-1B68-48B4-8DA6-43821BF657D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06C7AB3-71F7-4CE9-AAC3-DA35EA235E25}" type="pres">
      <dgm:prSet presAssocID="{688EC024-2A63-4209-B8A3-CA96721B7834}" presName="vertOne" presStyleCnt="0"/>
      <dgm:spPr/>
    </dgm:pt>
    <dgm:pt modelId="{5E64DD11-F5C1-4D10-B138-1E3C94941534}" type="pres">
      <dgm:prSet presAssocID="{688EC024-2A63-4209-B8A3-CA96721B7834}" presName="txOne" presStyleLbl="node0" presStyleIdx="0" presStyleCnt="1" custScaleY="49949" custLinFactY="-3637" custLinFactNeighborX="-54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C825B9-A799-4E17-8FE9-2EFAAAC072F8}" type="pres">
      <dgm:prSet presAssocID="{688EC024-2A63-4209-B8A3-CA96721B7834}" presName="parTransOne" presStyleCnt="0"/>
      <dgm:spPr/>
    </dgm:pt>
    <dgm:pt modelId="{EC9F2BEB-7240-412D-B519-82241BB69BAF}" type="pres">
      <dgm:prSet presAssocID="{688EC024-2A63-4209-B8A3-CA96721B7834}" presName="horzOne" presStyleCnt="0"/>
      <dgm:spPr/>
    </dgm:pt>
    <dgm:pt modelId="{40CF17B8-90D9-4828-8860-D245DCB4DB51}" type="pres">
      <dgm:prSet presAssocID="{B1E360E6-DD87-4006-9844-8D2410A6A310}" presName="vertTwo" presStyleCnt="0"/>
      <dgm:spPr/>
    </dgm:pt>
    <dgm:pt modelId="{4B5F38AE-82A1-4CA2-9CD4-42DEB45E1A6D}" type="pres">
      <dgm:prSet presAssocID="{B1E360E6-DD87-4006-9844-8D2410A6A310}" presName="txTwo" presStyleLbl="node2" presStyleIdx="0" presStyleCnt="2" custScaleY="72753" custLinFactNeighborY="-958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5D2FEE-7811-439C-8F82-F68CF897BC61}" type="pres">
      <dgm:prSet presAssocID="{B1E360E6-DD87-4006-9844-8D2410A6A310}" presName="parTransTwo" presStyleCnt="0"/>
      <dgm:spPr/>
    </dgm:pt>
    <dgm:pt modelId="{B7B1B3E8-159F-4C89-BCB4-8F7F28F1172E}" type="pres">
      <dgm:prSet presAssocID="{B1E360E6-DD87-4006-9844-8D2410A6A310}" presName="horzTwo" presStyleCnt="0"/>
      <dgm:spPr/>
    </dgm:pt>
    <dgm:pt modelId="{93BDCBAD-BCB7-4109-A08B-DC81039B59C3}" type="pres">
      <dgm:prSet presAssocID="{50E1304B-85D8-4476-A284-288541B66A5C}" presName="vertThree" presStyleCnt="0"/>
      <dgm:spPr/>
    </dgm:pt>
    <dgm:pt modelId="{2B78FBB9-5EFF-40D4-B296-6978999CB807}" type="pres">
      <dgm:prSet presAssocID="{50E1304B-85D8-4476-A284-288541B66A5C}" presName="txThree" presStyleLbl="node3" presStyleIdx="0" presStyleCnt="5" custScaleY="123602" custLinFactNeighborX="-971" custLinFactNeighborY="-251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CEE513-E2F9-4A0A-9191-48A559F37DA0}" type="pres">
      <dgm:prSet presAssocID="{50E1304B-85D8-4476-A284-288541B66A5C}" presName="horzThree" presStyleCnt="0"/>
      <dgm:spPr/>
    </dgm:pt>
    <dgm:pt modelId="{4179A5F7-4CD8-42A9-B14B-A665C13239B9}" type="pres">
      <dgm:prSet presAssocID="{AEE4D144-3373-4ECA-8D2A-1F5E2CE178F1}" presName="sibSpaceThree" presStyleCnt="0"/>
      <dgm:spPr/>
    </dgm:pt>
    <dgm:pt modelId="{BA0C113E-0754-4808-B743-C1CD9BCD833B}" type="pres">
      <dgm:prSet presAssocID="{C19C5B35-1E5B-413F-92DD-79CC0FDF9BBC}" presName="vertThree" presStyleCnt="0"/>
      <dgm:spPr/>
    </dgm:pt>
    <dgm:pt modelId="{B2958D45-E8F8-4D7C-AC4D-47439C6E6747}" type="pres">
      <dgm:prSet presAssocID="{C19C5B35-1E5B-413F-92DD-79CC0FDF9BBC}" presName="txThree" presStyleLbl="node3" presStyleIdx="1" presStyleCnt="5" custScaleY="184674" custLinFactNeighborX="-2917" custLinFactNeighborY="-131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F0E05B-1E91-48A5-BD68-0F291C2D4A3C}" type="pres">
      <dgm:prSet presAssocID="{C19C5B35-1E5B-413F-92DD-79CC0FDF9BBC}" presName="horzThree" presStyleCnt="0"/>
      <dgm:spPr/>
    </dgm:pt>
    <dgm:pt modelId="{B485C5F6-E422-4281-A9B9-D28D0654EC60}" type="pres">
      <dgm:prSet presAssocID="{707134DF-CC6C-44DD-87F4-13B28FBB1AD4}" presName="sibSpaceTwo" presStyleCnt="0"/>
      <dgm:spPr/>
    </dgm:pt>
    <dgm:pt modelId="{DE83BC62-9ED4-4D47-AA8B-5F548C4C9940}" type="pres">
      <dgm:prSet presAssocID="{B04B3C4E-E7EE-48CE-8E62-3D193737B12A}" presName="vertTwo" presStyleCnt="0"/>
      <dgm:spPr/>
    </dgm:pt>
    <dgm:pt modelId="{4DB92FD2-78A2-4E00-BD01-662C09C24D13}" type="pres">
      <dgm:prSet presAssocID="{B04B3C4E-E7EE-48CE-8E62-3D193737B12A}" presName="txTwo" presStyleLbl="node2" presStyleIdx="1" presStyleCnt="2" custScaleY="69604" custLinFactNeighborX="185" custLinFactNeighborY="-947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382042-1CA5-4810-B14D-FF63DDDEC711}" type="pres">
      <dgm:prSet presAssocID="{B04B3C4E-E7EE-48CE-8E62-3D193737B12A}" presName="parTransTwo" presStyleCnt="0"/>
      <dgm:spPr/>
    </dgm:pt>
    <dgm:pt modelId="{E8B711B2-2F77-4F68-B2A1-670E150D65FA}" type="pres">
      <dgm:prSet presAssocID="{B04B3C4E-E7EE-48CE-8E62-3D193737B12A}" presName="horzTwo" presStyleCnt="0"/>
      <dgm:spPr/>
    </dgm:pt>
    <dgm:pt modelId="{765CA25E-BB09-47B7-A74B-4F35206493E1}" type="pres">
      <dgm:prSet presAssocID="{D05C6C16-9DB4-4A8B-A307-9DF9513AD2D4}" presName="vertThree" presStyleCnt="0"/>
      <dgm:spPr/>
    </dgm:pt>
    <dgm:pt modelId="{5818C0C6-D019-4D0B-8EFE-ABD9F24584AC}" type="pres">
      <dgm:prSet presAssocID="{D05C6C16-9DB4-4A8B-A307-9DF9513AD2D4}" presName="txThree" presStyleLbl="node3" presStyleIdx="2" presStyleCnt="5" custScaleY="112207" custLinFactNeighborX="-7768" custLinFactNeighborY="-245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44CB12-D044-4811-AAD1-E91A0C56084B}" type="pres">
      <dgm:prSet presAssocID="{D05C6C16-9DB4-4A8B-A307-9DF9513AD2D4}" presName="horzThree" presStyleCnt="0"/>
      <dgm:spPr/>
    </dgm:pt>
    <dgm:pt modelId="{19308A69-22C2-47EF-95D3-DBCD7E433F48}" type="pres">
      <dgm:prSet presAssocID="{46830360-ACF5-410E-8F51-2B935FBF6A2D}" presName="sibSpaceThree" presStyleCnt="0"/>
      <dgm:spPr/>
    </dgm:pt>
    <dgm:pt modelId="{28543171-49B7-4FA0-A32C-A0C3AB4C3F43}" type="pres">
      <dgm:prSet presAssocID="{66BCB0FA-613D-4B83-8536-1807C302B6DB}" presName="vertThree" presStyleCnt="0"/>
      <dgm:spPr/>
    </dgm:pt>
    <dgm:pt modelId="{B161B849-E6BA-44A7-8ACA-D9EBCBD06A61}" type="pres">
      <dgm:prSet presAssocID="{66BCB0FA-613D-4B83-8536-1807C302B6DB}" presName="txThree" presStyleLbl="node3" presStyleIdx="3" presStyleCnt="5" custScaleY="184995" custLinFactNeighborX="-8739" custLinFactNeighborY="-234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5492D1-DBAB-4EFD-9BFC-9BFA12C8D591}" type="pres">
      <dgm:prSet presAssocID="{66BCB0FA-613D-4B83-8536-1807C302B6DB}" presName="horzThree" presStyleCnt="0"/>
      <dgm:spPr/>
    </dgm:pt>
    <dgm:pt modelId="{EF1EDCDB-C9ED-4544-A8E0-4B9D9F18EB31}" type="pres">
      <dgm:prSet presAssocID="{5A69CB01-DCE5-4F1B-A34F-B564FBB047CB}" presName="sibSpaceThree" presStyleCnt="0"/>
      <dgm:spPr/>
    </dgm:pt>
    <dgm:pt modelId="{E29FF126-5FE9-47B9-83FB-8CFE46CB696A}" type="pres">
      <dgm:prSet presAssocID="{C81736B5-7BC3-4562-BFCA-6C9CD734B6C6}" presName="vertThree" presStyleCnt="0"/>
      <dgm:spPr/>
    </dgm:pt>
    <dgm:pt modelId="{E06EA86A-716A-48B0-8C65-F2B536189BAD}" type="pres">
      <dgm:prSet presAssocID="{C81736B5-7BC3-4562-BFCA-6C9CD734B6C6}" presName="txThree" presStyleLbl="node3" presStyleIdx="4" presStyleCnt="5" custScaleY="170520" custLinFactNeighborX="-1942" custLinFactNeighborY="-26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5902B6-57CC-42FF-8522-B9208CC927C8}" type="pres">
      <dgm:prSet presAssocID="{C81736B5-7BC3-4562-BFCA-6C9CD734B6C6}" presName="horzThree" presStyleCnt="0"/>
      <dgm:spPr/>
    </dgm:pt>
  </dgm:ptLst>
  <dgm:cxnLst>
    <dgm:cxn modelId="{B7A541A5-119F-4FAF-A874-C88FF46ACCED}" srcId="{B04B3C4E-E7EE-48CE-8E62-3D193737B12A}" destId="{C81736B5-7BC3-4562-BFCA-6C9CD734B6C6}" srcOrd="2" destOrd="0" parTransId="{AD4A5315-6224-4A51-8A7D-E43E9A513EE8}" sibTransId="{7E5F8F00-9145-4446-91C3-884789579D97}"/>
    <dgm:cxn modelId="{BB79EA5B-6743-45B8-B848-8B5ABE1716B7}" type="presOf" srcId="{50E1304B-85D8-4476-A284-288541B66A5C}" destId="{2B78FBB9-5EFF-40D4-B296-6978999CB807}" srcOrd="0" destOrd="0" presId="urn:microsoft.com/office/officeart/2005/8/layout/hierarchy4"/>
    <dgm:cxn modelId="{65A1A021-BCCD-463C-BF42-E656E1826B2A}" type="presOf" srcId="{B04B3C4E-E7EE-48CE-8E62-3D193737B12A}" destId="{4DB92FD2-78A2-4E00-BD01-662C09C24D13}" srcOrd="0" destOrd="0" presId="urn:microsoft.com/office/officeart/2005/8/layout/hierarchy4"/>
    <dgm:cxn modelId="{99FA06D2-43F1-46EF-80ED-FF41F363BB55}" type="presOf" srcId="{B1E360E6-DD87-4006-9844-8D2410A6A310}" destId="{4B5F38AE-82A1-4CA2-9CD4-42DEB45E1A6D}" srcOrd="0" destOrd="0" presId="urn:microsoft.com/office/officeart/2005/8/layout/hierarchy4"/>
    <dgm:cxn modelId="{426869D0-137A-48CA-8867-0E152D48CA78}" type="presOf" srcId="{D05C6C16-9DB4-4A8B-A307-9DF9513AD2D4}" destId="{5818C0C6-D019-4D0B-8EFE-ABD9F24584AC}" srcOrd="0" destOrd="0" presId="urn:microsoft.com/office/officeart/2005/8/layout/hierarchy4"/>
    <dgm:cxn modelId="{0C2B1472-5878-49ED-9B3F-84B5E7B73677}" srcId="{98F2F9E7-1B68-48B4-8DA6-43821BF657D4}" destId="{688EC024-2A63-4209-B8A3-CA96721B7834}" srcOrd="0" destOrd="0" parTransId="{3A0E1BDE-6C66-4FE6-A80C-F26BEEBD50EB}" sibTransId="{C11564E3-04E5-4B9F-94AE-C1B346868FF3}"/>
    <dgm:cxn modelId="{AE87FE6B-F763-465A-88C7-591412866558}" type="presOf" srcId="{98F2F9E7-1B68-48B4-8DA6-43821BF657D4}" destId="{D2EB40AE-2362-4790-A551-FF4BD6EC7E17}" srcOrd="0" destOrd="0" presId="urn:microsoft.com/office/officeart/2005/8/layout/hierarchy4"/>
    <dgm:cxn modelId="{991A645F-B2CC-4209-BE9F-B39111D4FC3F}" srcId="{B04B3C4E-E7EE-48CE-8E62-3D193737B12A}" destId="{66BCB0FA-613D-4B83-8536-1807C302B6DB}" srcOrd="1" destOrd="0" parTransId="{7FB6BAE4-94FC-4613-8068-958DD1BC678C}" sibTransId="{5A69CB01-DCE5-4F1B-A34F-B564FBB047CB}"/>
    <dgm:cxn modelId="{90257614-CE38-433B-AB18-567802B8D2FA}" srcId="{B1E360E6-DD87-4006-9844-8D2410A6A310}" destId="{C19C5B35-1E5B-413F-92DD-79CC0FDF9BBC}" srcOrd="1" destOrd="0" parTransId="{A5E27D4E-3AFD-4D76-8622-B38C7A250B14}" sibTransId="{978E498A-B47A-4428-AF07-116D9B54294F}"/>
    <dgm:cxn modelId="{0BA61014-8717-4360-8BA0-46E48337E25E}" type="presOf" srcId="{66BCB0FA-613D-4B83-8536-1807C302B6DB}" destId="{B161B849-E6BA-44A7-8ACA-D9EBCBD06A61}" srcOrd="0" destOrd="0" presId="urn:microsoft.com/office/officeart/2005/8/layout/hierarchy4"/>
    <dgm:cxn modelId="{EF6D733B-9889-47EC-B6FE-8F268D785C11}" type="presOf" srcId="{688EC024-2A63-4209-B8A3-CA96721B7834}" destId="{5E64DD11-F5C1-4D10-B138-1E3C94941534}" srcOrd="0" destOrd="0" presId="urn:microsoft.com/office/officeart/2005/8/layout/hierarchy4"/>
    <dgm:cxn modelId="{7DE3A142-5945-4FF2-8C81-74A92FC7C0FB}" srcId="{688EC024-2A63-4209-B8A3-CA96721B7834}" destId="{B04B3C4E-E7EE-48CE-8E62-3D193737B12A}" srcOrd="1" destOrd="0" parTransId="{D33AED0F-7121-45B8-9D50-71F520BBEA52}" sibTransId="{FE25705C-87D7-4905-843A-F1F00FCDD332}"/>
    <dgm:cxn modelId="{50BF2DFB-7D97-4051-9A5F-AE1C0D9653EA}" type="presOf" srcId="{C19C5B35-1E5B-413F-92DD-79CC0FDF9BBC}" destId="{B2958D45-E8F8-4D7C-AC4D-47439C6E6747}" srcOrd="0" destOrd="0" presId="urn:microsoft.com/office/officeart/2005/8/layout/hierarchy4"/>
    <dgm:cxn modelId="{1EB5D31B-2A5E-43F1-974E-83EA610D7E8C}" srcId="{B04B3C4E-E7EE-48CE-8E62-3D193737B12A}" destId="{D05C6C16-9DB4-4A8B-A307-9DF9513AD2D4}" srcOrd="0" destOrd="0" parTransId="{F5EB6D56-46A5-4328-A53E-4807DE06642A}" sibTransId="{46830360-ACF5-410E-8F51-2B935FBF6A2D}"/>
    <dgm:cxn modelId="{A8439733-9071-427B-9772-F4126745D3E6}" type="presOf" srcId="{C81736B5-7BC3-4562-BFCA-6C9CD734B6C6}" destId="{E06EA86A-716A-48B0-8C65-F2B536189BAD}" srcOrd="0" destOrd="0" presId="urn:microsoft.com/office/officeart/2005/8/layout/hierarchy4"/>
    <dgm:cxn modelId="{76F61C63-C029-43D9-BE83-A2BBD1FD57BF}" srcId="{B1E360E6-DD87-4006-9844-8D2410A6A310}" destId="{50E1304B-85D8-4476-A284-288541B66A5C}" srcOrd="0" destOrd="0" parTransId="{2FCE32AF-F5A5-4D6A-9A7A-7BB7C57F89E5}" sibTransId="{AEE4D144-3373-4ECA-8D2A-1F5E2CE178F1}"/>
    <dgm:cxn modelId="{ECF2C346-9611-4D9F-980B-364119D93CB3}" srcId="{688EC024-2A63-4209-B8A3-CA96721B7834}" destId="{B1E360E6-DD87-4006-9844-8D2410A6A310}" srcOrd="0" destOrd="0" parTransId="{3F7AB940-FB91-49A4-9C64-11D0A59E6DA1}" sibTransId="{707134DF-CC6C-44DD-87F4-13B28FBB1AD4}"/>
    <dgm:cxn modelId="{25F0FD04-C54F-4D5F-8F1E-7FB660DF02DE}" type="presParOf" srcId="{D2EB40AE-2362-4790-A551-FF4BD6EC7E17}" destId="{A06C7AB3-71F7-4CE9-AAC3-DA35EA235E25}" srcOrd="0" destOrd="0" presId="urn:microsoft.com/office/officeart/2005/8/layout/hierarchy4"/>
    <dgm:cxn modelId="{852EC27D-0BA3-45B2-80E5-1FA5149B6EE1}" type="presParOf" srcId="{A06C7AB3-71F7-4CE9-AAC3-DA35EA235E25}" destId="{5E64DD11-F5C1-4D10-B138-1E3C94941534}" srcOrd="0" destOrd="0" presId="urn:microsoft.com/office/officeart/2005/8/layout/hierarchy4"/>
    <dgm:cxn modelId="{79B007D4-6F03-46FC-BFD7-0301E01B8A0F}" type="presParOf" srcId="{A06C7AB3-71F7-4CE9-AAC3-DA35EA235E25}" destId="{91C825B9-A799-4E17-8FE9-2EFAAAC072F8}" srcOrd="1" destOrd="0" presId="urn:microsoft.com/office/officeart/2005/8/layout/hierarchy4"/>
    <dgm:cxn modelId="{CD1B19CB-0BC2-43AC-AE3A-F964A1978738}" type="presParOf" srcId="{A06C7AB3-71F7-4CE9-AAC3-DA35EA235E25}" destId="{EC9F2BEB-7240-412D-B519-82241BB69BAF}" srcOrd="2" destOrd="0" presId="urn:microsoft.com/office/officeart/2005/8/layout/hierarchy4"/>
    <dgm:cxn modelId="{EDC01A6A-7482-4127-874E-A66A434D8270}" type="presParOf" srcId="{EC9F2BEB-7240-412D-B519-82241BB69BAF}" destId="{40CF17B8-90D9-4828-8860-D245DCB4DB51}" srcOrd="0" destOrd="0" presId="urn:microsoft.com/office/officeart/2005/8/layout/hierarchy4"/>
    <dgm:cxn modelId="{B9861DA8-5E32-419D-8684-97881E4A739C}" type="presParOf" srcId="{40CF17B8-90D9-4828-8860-D245DCB4DB51}" destId="{4B5F38AE-82A1-4CA2-9CD4-42DEB45E1A6D}" srcOrd="0" destOrd="0" presId="urn:microsoft.com/office/officeart/2005/8/layout/hierarchy4"/>
    <dgm:cxn modelId="{8E8D25BF-A3A7-471E-9597-BBEABE3E0C43}" type="presParOf" srcId="{40CF17B8-90D9-4828-8860-D245DCB4DB51}" destId="{615D2FEE-7811-439C-8F82-F68CF897BC61}" srcOrd="1" destOrd="0" presId="urn:microsoft.com/office/officeart/2005/8/layout/hierarchy4"/>
    <dgm:cxn modelId="{8E15C20A-B4AC-44C0-A4BD-2226E77F178C}" type="presParOf" srcId="{40CF17B8-90D9-4828-8860-D245DCB4DB51}" destId="{B7B1B3E8-159F-4C89-BCB4-8F7F28F1172E}" srcOrd="2" destOrd="0" presId="urn:microsoft.com/office/officeart/2005/8/layout/hierarchy4"/>
    <dgm:cxn modelId="{3C691081-CDB9-4829-8582-132664F13B82}" type="presParOf" srcId="{B7B1B3E8-159F-4C89-BCB4-8F7F28F1172E}" destId="{93BDCBAD-BCB7-4109-A08B-DC81039B59C3}" srcOrd="0" destOrd="0" presId="urn:microsoft.com/office/officeart/2005/8/layout/hierarchy4"/>
    <dgm:cxn modelId="{FA86DC4F-8C2C-43A6-B685-6B679E93E78C}" type="presParOf" srcId="{93BDCBAD-BCB7-4109-A08B-DC81039B59C3}" destId="{2B78FBB9-5EFF-40D4-B296-6978999CB807}" srcOrd="0" destOrd="0" presId="urn:microsoft.com/office/officeart/2005/8/layout/hierarchy4"/>
    <dgm:cxn modelId="{5A02F48C-0D07-493F-9995-1C08C9E121A0}" type="presParOf" srcId="{93BDCBAD-BCB7-4109-A08B-DC81039B59C3}" destId="{B2CEE513-E2F9-4A0A-9191-48A559F37DA0}" srcOrd="1" destOrd="0" presId="urn:microsoft.com/office/officeart/2005/8/layout/hierarchy4"/>
    <dgm:cxn modelId="{4F1BB7AE-0728-4640-AB38-743DC52AFF57}" type="presParOf" srcId="{B7B1B3E8-159F-4C89-BCB4-8F7F28F1172E}" destId="{4179A5F7-4CD8-42A9-B14B-A665C13239B9}" srcOrd="1" destOrd="0" presId="urn:microsoft.com/office/officeart/2005/8/layout/hierarchy4"/>
    <dgm:cxn modelId="{E4FD695F-7D39-4499-B1E0-BBE115E2083E}" type="presParOf" srcId="{B7B1B3E8-159F-4C89-BCB4-8F7F28F1172E}" destId="{BA0C113E-0754-4808-B743-C1CD9BCD833B}" srcOrd="2" destOrd="0" presId="urn:microsoft.com/office/officeart/2005/8/layout/hierarchy4"/>
    <dgm:cxn modelId="{D98FB618-55CD-4EC7-8835-0E30C1FF6454}" type="presParOf" srcId="{BA0C113E-0754-4808-B743-C1CD9BCD833B}" destId="{B2958D45-E8F8-4D7C-AC4D-47439C6E6747}" srcOrd="0" destOrd="0" presId="urn:microsoft.com/office/officeart/2005/8/layout/hierarchy4"/>
    <dgm:cxn modelId="{F6C23E55-7A40-4031-A132-3669EDBB0EBA}" type="presParOf" srcId="{BA0C113E-0754-4808-B743-C1CD9BCD833B}" destId="{CBF0E05B-1E91-48A5-BD68-0F291C2D4A3C}" srcOrd="1" destOrd="0" presId="urn:microsoft.com/office/officeart/2005/8/layout/hierarchy4"/>
    <dgm:cxn modelId="{B0231500-F904-4DEC-834F-3EE9E4526664}" type="presParOf" srcId="{EC9F2BEB-7240-412D-B519-82241BB69BAF}" destId="{B485C5F6-E422-4281-A9B9-D28D0654EC60}" srcOrd="1" destOrd="0" presId="urn:microsoft.com/office/officeart/2005/8/layout/hierarchy4"/>
    <dgm:cxn modelId="{131805AC-D32D-4C2D-A847-6E1E48594652}" type="presParOf" srcId="{EC9F2BEB-7240-412D-B519-82241BB69BAF}" destId="{DE83BC62-9ED4-4D47-AA8B-5F548C4C9940}" srcOrd="2" destOrd="0" presId="urn:microsoft.com/office/officeart/2005/8/layout/hierarchy4"/>
    <dgm:cxn modelId="{ACBA8BA8-734C-413C-BC76-C8DFC2336AB1}" type="presParOf" srcId="{DE83BC62-9ED4-4D47-AA8B-5F548C4C9940}" destId="{4DB92FD2-78A2-4E00-BD01-662C09C24D13}" srcOrd="0" destOrd="0" presId="urn:microsoft.com/office/officeart/2005/8/layout/hierarchy4"/>
    <dgm:cxn modelId="{99850764-F65C-4A4D-9B92-7D91D7D957F7}" type="presParOf" srcId="{DE83BC62-9ED4-4D47-AA8B-5F548C4C9940}" destId="{C6382042-1CA5-4810-B14D-FF63DDDEC711}" srcOrd="1" destOrd="0" presId="urn:microsoft.com/office/officeart/2005/8/layout/hierarchy4"/>
    <dgm:cxn modelId="{1B47FDB1-A62A-411B-AF25-56022E91983C}" type="presParOf" srcId="{DE83BC62-9ED4-4D47-AA8B-5F548C4C9940}" destId="{E8B711B2-2F77-4F68-B2A1-670E150D65FA}" srcOrd="2" destOrd="0" presId="urn:microsoft.com/office/officeart/2005/8/layout/hierarchy4"/>
    <dgm:cxn modelId="{9766B688-D7C0-464F-82BF-AE230558C618}" type="presParOf" srcId="{E8B711B2-2F77-4F68-B2A1-670E150D65FA}" destId="{765CA25E-BB09-47B7-A74B-4F35206493E1}" srcOrd="0" destOrd="0" presId="urn:microsoft.com/office/officeart/2005/8/layout/hierarchy4"/>
    <dgm:cxn modelId="{467203A3-8A08-440B-A5A4-BCFD51A4F8D9}" type="presParOf" srcId="{765CA25E-BB09-47B7-A74B-4F35206493E1}" destId="{5818C0C6-D019-4D0B-8EFE-ABD9F24584AC}" srcOrd="0" destOrd="0" presId="urn:microsoft.com/office/officeart/2005/8/layout/hierarchy4"/>
    <dgm:cxn modelId="{5928EDB9-549A-4E12-B047-FD5D2236F066}" type="presParOf" srcId="{765CA25E-BB09-47B7-A74B-4F35206493E1}" destId="{8144CB12-D044-4811-AAD1-E91A0C56084B}" srcOrd="1" destOrd="0" presId="urn:microsoft.com/office/officeart/2005/8/layout/hierarchy4"/>
    <dgm:cxn modelId="{50EAFC7E-648B-4A03-BA7A-4D50ED4667BF}" type="presParOf" srcId="{E8B711B2-2F77-4F68-B2A1-670E150D65FA}" destId="{19308A69-22C2-47EF-95D3-DBCD7E433F48}" srcOrd="1" destOrd="0" presId="urn:microsoft.com/office/officeart/2005/8/layout/hierarchy4"/>
    <dgm:cxn modelId="{A48F2152-BB8E-42F3-BA53-C05A6C1DFEEE}" type="presParOf" srcId="{E8B711B2-2F77-4F68-B2A1-670E150D65FA}" destId="{28543171-49B7-4FA0-A32C-A0C3AB4C3F43}" srcOrd="2" destOrd="0" presId="urn:microsoft.com/office/officeart/2005/8/layout/hierarchy4"/>
    <dgm:cxn modelId="{2DB41B8E-8FAC-46CE-B635-A69C36543AA6}" type="presParOf" srcId="{28543171-49B7-4FA0-A32C-A0C3AB4C3F43}" destId="{B161B849-E6BA-44A7-8ACA-D9EBCBD06A61}" srcOrd="0" destOrd="0" presId="urn:microsoft.com/office/officeart/2005/8/layout/hierarchy4"/>
    <dgm:cxn modelId="{1C7C3A8C-04DA-45BA-951B-B338D59990F1}" type="presParOf" srcId="{28543171-49B7-4FA0-A32C-A0C3AB4C3F43}" destId="{3C5492D1-DBAB-4EFD-9BFC-9BFA12C8D591}" srcOrd="1" destOrd="0" presId="urn:microsoft.com/office/officeart/2005/8/layout/hierarchy4"/>
    <dgm:cxn modelId="{F2875660-38FD-499A-B758-75F5AAA3C803}" type="presParOf" srcId="{E8B711B2-2F77-4F68-B2A1-670E150D65FA}" destId="{EF1EDCDB-C9ED-4544-A8E0-4B9D9F18EB31}" srcOrd="3" destOrd="0" presId="urn:microsoft.com/office/officeart/2005/8/layout/hierarchy4"/>
    <dgm:cxn modelId="{A27BAD36-2EF2-46E6-81C5-BFFA4BDFDB02}" type="presParOf" srcId="{E8B711B2-2F77-4F68-B2A1-670E150D65FA}" destId="{E29FF126-5FE9-47B9-83FB-8CFE46CB696A}" srcOrd="4" destOrd="0" presId="urn:microsoft.com/office/officeart/2005/8/layout/hierarchy4"/>
    <dgm:cxn modelId="{04EBFC7F-DD9F-4343-9531-6D9056B801DC}" type="presParOf" srcId="{E29FF126-5FE9-47B9-83FB-8CFE46CB696A}" destId="{E06EA86A-716A-48B0-8C65-F2B536189BAD}" srcOrd="0" destOrd="0" presId="urn:microsoft.com/office/officeart/2005/8/layout/hierarchy4"/>
    <dgm:cxn modelId="{F09F7D7E-BBFD-448D-BEFC-4551588C217E}" type="presParOf" srcId="{E29FF126-5FE9-47B9-83FB-8CFE46CB696A}" destId="{0A5902B6-57CC-42FF-8522-B9208CC927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E9F3B9C9-1C6F-4292-81A9-A8AB6A4448DD}" type="doc">
      <dgm:prSet loTypeId="urn:microsoft.com/office/officeart/2005/8/layout/hList3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AA750C6C-2D77-4066-B964-E04A9F123D01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Условно-утверждаемые расходы – резерв денежных средств, </a:t>
          </a:r>
          <a:r>
            <a:rPr lang="ru-RU" sz="1200" b="0" i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распределенных в плановом периоде в соответствии с классификацией расходов бюджетов бюджетные ассигнования</a:t>
          </a:r>
          <a:r>
            <a:rPr lang="ru-RU" sz="1200" b="0" i="0" dirty="0"/>
            <a:t>.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F59AC-D060-4877-9032-D75692F0F1E9}" type="parTrans" cxnId="{F9AF2494-1FAE-4FCC-A19F-284B4CE60CF4}">
      <dgm:prSet/>
      <dgm:spPr/>
      <dgm:t>
        <a:bodyPr/>
        <a:lstStyle/>
        <a:p>
          <a:endParaRPr lang="ru-RU"/>
        </a:p>
      </dgm:t>
    </dgm:pt>
    <dgm:pt modelId="{05B7A650-8BD0-4075-A740-F04AE1B16F16}" type="sibTrans" cxnId="{F9AF2494-1FAE-4FCC-A19F-284B4CE60CF4}">
      <dgm:prSet/>
      <dgm:spPr/>
      <dgm:t>
        <a:bodyPr/>
        <a:lstStyle/>
        <a:p>
          <a:endParaRPr lang="ru-RU"/>
        </a:p>
      </dgm:t>
    </dgm:pt>
    <dgm:pt modelId="{F7131624-767D-4FB6-92AE-E130C4F52B3A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случай непредвиденного сокращения доходов</a:t>
          </a:r>
        </a:p>
      </dgm:t>
    </dgm:pt>
    <dgm:pt modelId="{81C0FC17-B779-4417-9848-906359F9595A}" type="parTrans" cxnId="{6AED0FEF-4F9E-45D5-9646-856BFF448FF7}">
      <dgm:prSet/>
      <dgm:spPr/>
      <dgm:t>
        <a:bodyPr/>
        <a:lstStyle/>
        <a:p>
          <a:endParaRPr lang="ru-RU"/>
        </a:p>
      </dgm:t>
    </dgm:pt>
    <dgm:pt modelId="{FF9B3BE9-471C-471D-AF8E-8E17DF50EFB6}" type="sibTrans" cxnId="{6AED0FEF-4F9E-45D5-9646-856BFF448FF7}">
      <dgm:prSet/>
      <dgm:spPr/>
      <dgm:t>
        <a:bodyPr/>
        <a:lstStyle/>
        <a:p>
          <a:endParaRPr lang="ru-RU"/>
        </a:p>
      </dgm:t>
    </dgm:pt>
    <dgm:pt modelId="{B87310A5-A8B0-46EA-BB01-64C909E16166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принятия новых расходных обязательств в очередном бюджетном цикле</a:t>
          </a:r>
        </a:p>
      </dgm:t>
    </dgm:pt>
    <dgm:pt modelId="{AB528F97-F5AE-4D84-B8C9-D931D39ED949}" type="parTrans" cxnId="{7941F993-2AAD-46D9-B4FB-C58588E6FC33}">
      <dgm:prSet/>
      <dgm:spPr/>
      <dgm:t>
        <a:bodyPr/>
        <a:lstStyle/>
        <a:p>
          <a:endParaRPr lang="ru-RU"/>
        </a:p>
      </dgm:t>
    </dgm:pt>
    <dgm:pt modelId="{08F91385-3E63-494A-9E4A-C53AA2D7486E}" type="sibTrans" cxnId="{7941F993-2AAD-46D9-B4FB-C58588E6FC33}">
      <dgm:prSet/>
      <dgm:spPr/>
      <dgm:t>
        <a:bodyPr/>
        <a:lstStyle/>
        <a:p>
          <a:endParaRPr lang="ru-RU"/>
        </a:p>
      </dgm:t>
    </dgm:pt>
    <dgm:pt modelId="{4A984BA1-9359-4708-AB9C-9D556FA265F4}">
      <dgm:prSet/>
      <dgm:spPr/>
      <dgm:t>
        <a:bodyPr/>
        <a:lstStyle/>
        <a:p>
          <a:endParaRPr lang="ru-RU" dirty="0"/>
        </a:p>
      </dgm:t>
    </dgm:pt>
    <dgm:pt modelId="{7AE08F81-43AE-4FF3-A1DD-496AAF5717E2}" type="parTrans" cxnId="{63DCC459-96D9-41FF-9A21-849195B5F740}">
      <dgm:prSet/>
      <dgm:spPr/>
      <dgm:t>
        <a:bodyPr/>
        <a:lstStyle/>
        <a:p>
          <a:endParaRPr lang="ru-RU"/>
        </a:p>
      </dgm:t>
    </dgm:pt>
    <dgm:pt modelId="{2D318D08-96B9-476B-97E7-91AEEE845665}" type="sibTrans" cxnId="{63DCC459-96D9-41FF-9A21-849195B5F740}">
      <dgm:prSet/>
      <dgm:spPr/>
      <dgm:t>
        <a:bodyPr/>
        <a:lstStyle/>
        <a:p>
          <a:endParaRPr lang="ru-RU"/>
        </a:p>
      </dgm:t>
    </dgm:pt>
    <dgm:pt modelId="{E28F49C3-B48E-433C-85E2-7097D3074F87}" type="pres">
      <dgm:prSet presAssocID="{E9F3B9C9-1C6F-4292-81A9-A8AB6A4448D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14C41C-1FE4-4272-AE81-FBD9A7BC5C41}" type="pres">
      <dgm:prSet presAssocID="{AA750C6C-2D77-4066-B964-E04A9F123D01}" presName="roof" presStyleLbl="dkBgShp" presStyleIdx="0" presStyleCnt="2"/>
      <dgm:spPr/>
      <dgm:t>
        <a:bodyPr/>
        <a:lstStyle/>
        <a:p>
          <a:endParaRPr lang="ru-RU"/>
        </a:p>
      </dgm:t>
    </dgm:pt>
    <dgm:pt modelId="{D42452D9-49D8-4A8B-865B-38310804BCA5}" type="pres">
      <dgm:prSet presAssocID="{AA750C6C-2D77-4066-B964-E04A9F123D01}" presName="pillars" presStyleCnt="0"/>
      <dgm:spPr/>
    </dgm:pt>
    <dgm:pt modelId="{A6627F8D-63CE-40AA-8656-74F16500B6EC}" type="pres">
      <dgm:prSet presAssocID="{AA750C6C-2D77-4066-B964-E04A9F123D01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57F9A-14D7-406D-A89C-8748FC682A70}" type="pres">
      <dgm:prSet presAssocID="{B87310A5-A8B0-46EA-BB01-64C909E16166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6F57A-4D18-456C-9B7B-A716490E07E9}" type="pres">
      <dgm:prSet presAssocID="{AA750C6C-2D77-4066-B964-E04A9F123D01}" presName="base" presStyleLbl="dkBgShp" presStyleIdx="1" presStyleCnt="2"/>
      <dgm:spPr/>
    </dgm:pt>
  </dgm:ptLst>
  <dgm:cxnLst>
    <dgm:cxn modelId="{0A62324F-4329-4878-BA26-BD476D106DC9}" type="presOf" srcId="{F7131624-767D-4FB6-92AE-E130C4F52B3A}" destId="{A6627F8D-63CE-40AA-8656-74F16500B6EC}" srcOrd="0" destOrd="0" presId="urn:microsoft.com/office/officeart/2005/8/layout/hList3"/>
    <dgm:cxn modelId="{9E70FC14-5A7E-4E28-B8BF-34630BEEF0BF}" type="presOf" srcId="{E9F3B9C9-1C6F-4292-81A9-A8AB6A4448DD}" destId="{E28F49C3-B48E-433C-85E2-7097D3074F87}" srcOrd="0" destOrd="0" presId="urn:microsoft.com/office/officeart/2005/8/layout/hList3"/>
    <dgm:cxn modelId="{56271B50-DA44-42E9-AF12-2C0A316D1BAC}" type="presOf" srcId="{B87310A5-A8B0-46EA-BB01-64C909E16166}" destId="{BE957F9A-14D7-406D-A89C-8748FC682A70}" srcOrd="0" destOrd="0" presId="urn:microsoft.com/office/officeart/2005/8/layout/hList3"/>
    <dgm:cxn modelId="{7941F993-2AAD-46D9-B4FB-C58588E6FC33}" srcId="{AA750C6C-2D77-4066-B964-E04A9F123D01}" destId="{B87310A5-A8B0-46EA-BB01-64C909E16166}" srcOrd="1" destOrd="0" parTransId="{AB528F97-F5AE-4D84-B8C9-D931D39ED949}" sibTransId="{08F91385-3E63-494A-9E4A-C53AA2D7486E}"/>
    <dgm:cxn modelId="{6AED0FEF-4F9E-45D5-9646-856BFF448FF7}" srcId="{AA750C6C-2D77-4066-B964-E04A9F123D01}" destId="{F7131624-767D-4FB6-92AE-E130C4F52B3A}" srcOrd="0" destOrd="0" parTransId="{81C0FC17-B779-4417-9848-906359F9595A}" sibTransId="{FF9B3BE9-471C-471D-AF8E-8E17DF50EFB6}"/>
    <dgm:cxn modelId="{63DCC459-96D9-41FF-9A21-849195B5F740}" srcId="{E9F3B9C9-1C6F-4292-81A9-A8AB6A4448DD}" destId="{4A984BA1-9359-4708-AB9C-9D556FA265F4}" srcOrd="1" destOrd="0" parTransId="{7AE08F81-43AE-4FF3-A1DD-496AAF5717E2}" sibTransId="{2D318D08-96B9-476B-97E7-91AEEE845665}"/>
    <dgm:cxn modelId="{F5583D42-230A-4658-9EEE-505EF31ED3B6}" type="presOf" srcId="{AA750C6C-2D77-4066-B964-E04A9F123D01}" destId="{3214C41C-1FE4-4272-AE81-FBD9A7BC5C41}" srcOrd="0" destOrd="0" presId="urn:microsoft.com/office/officeart/2005/8/layout/hList3"/>
    <dgm:cxn modelId="{F9AF2494-1FAE-4FCC-A19F-284B4CE60CF4}" srcId="{E9F3B9C9-1C6F-4292-81A9-A8AB6A4448DD}" destId="{AA750C6C-2D77-4066-B964-E04A9F123D01}" srcOrd="0" destOrd="0" parTransId="{AD9F59AC-D060-4877-9032-D75692F0F1E9}" sibTransId="{05B7A650-8BD0-4075-A740-F04AE1B16F16}"/>
    <dgm:cxn modelId="{D67ABBC6-20A1-4211-8C2C-AC7356200582}" type="presParOf" srcId="{E28F49C3-B48E-433C-85E2-7097D3074F87}" destId="{3214C41C-1FE4-4272-AE81-FBD9A7BC5C41}" srcOrd="0" destOrd="0" presId="urn:microsoft.com/office/officeart/2005/8/layout/hList3"/>
    <dgm:cxn modelId="{6E1D137E-42E8-4EA4-AEDF-94408A2C3CB2}" type="presParOf" srcId="{E28F49C3-B48E-433C-85E2-7097D3074F87}" destId="{D42452D9-49D8-4A8B-865B-38310804BCA5}" srcOrd="1" destOrd="0" presId="urn:microsoft.com/office/officeart/2005/8/layout/hList3"/>
    <dgm:cxn modelId="{777720CE-B82A-4748-9AEF-46830DD97523}" type="presParOf" srcId="{D42452D9-49D8-4A8B-865B-38310804BCA5}" destId="{A6627F8D-63CE-40AA-8656-74F16500B6EC}" srcOrd="0" destOrd="0" presId="urn:microsoft.com/office/officeart/2005/8/layout/hList3"/>
    <dgm:cxn modelId="{C7DEF820-0917-4A23-A3AA-283539EB45D5}" type="presParOf" srcId="{D42452D9-49D8-4A8B-865B-38310804BCA5}" destId="{BE957F9A-14D7-406D-A89C-8748FC682A70}" srcOrd="1" destOrd="0" presId="urn:microsoft.com/office/officeart/2005/8/layout/hList3"/>
    <dgm:cxn modelId="{BAA3E125-4A4A-4419-AF81-66F090FFDB19}" type="presParOf" srcId="{E28F49C3-B48E-433C-85E2-7097D3074F87}" destId="{D6D6F57A-4D18-456C-9B7B-A716490E07E9}" srcOrd="2" destOrd="0" presId="urn:microsoft.com/office/officeart/2005/8/layout/hList3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8940DF0-4310-497E-A71F-D72B92C00A7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D118EB34-B00F-40D2-BA19-E9D7238FE52F}">
      <dgm:prSet phldrT="[Текст]" custT="1"/>
      <dgm:spPr>
        <a:solidFill>
          <a:srgbClr val="00FFFF"/>
        </a:solidFill>
      </dgm:spPr>
      <dgm:t>
        <a:bodyPr/>
        <a:lstStyle/>
        <a:p>
          <a:pPr algn="ctr"/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Музыкальные инструменты</a:t>
          </a:r>
        </a:p>
        <a:p>
          <a:pPr algn="just"/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 гитары 7 штук;</a:t>
          </a:r>
        </a:p>
        <a:p>
          <a:pPr algn="just"/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-цифровое фортепиано 1шт;</a:t>
          </a:r>
        </a:p>
        <a:p>
          <a:pPr algn="just"/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- цифровая рояль 1шт.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A17EE22-7F48-4174-A252-DE5EEDC7C1E5}" type="parTrans" cxnId="{543CB34D-7F3E-408A-9403-F5F90A068BCF}">
      <dgm:prSet/>
      <dgm:spPr/>
      <dgm:t>
        <a:bodyPr/>
        <a:lstStyle/>
        <a:p>
          <a:endParaRPr lang="ru-RU"/>
        </a:p>
      </dgm:t>
    </dgm:pt>
    <dgm:pt modelId="{0DD524E1-7F58-44DA-B419-7B9837078259}" type="sibTrans" cxnId="{543CB34D-7F3E-408A-9403-F5F90A068BCF}">
      <dgm:prSet/>
      <dgm:spPr/>
      <dgm:t>
        <a:bodyPr/>
        <a:lstStyle/>
        <a:p>
          <a:endParaRPr lang="ru-RU"/>
        </a:p>
      </dgm:t>
    </dgm:pt>
    <dgm:pt modelId="{190C460E-A186-4E2A-BEA1-2572FE09F573}">
      <dgm:prSet phldrT="[Текст]" custT="1"/>
      <dgm:spPr>
        <a:solidFill>
          <a:srgbClr val="00FFFF"/>
        </a:solidFill>
      </dgm:spPr>
      <dgm:t>
        <a:bodyPr/>
        <a:lstStyle/>
        <a:p>
          <a:pPr algn="just"/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Художественный инвентарь – мольберты 2 шт.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0994F69-CE20-4C7D-8C64-94F030F4F40E}" type="parTrans" cxnId="{16496A6B-B438-48FE-B6BE-A796295070F7}">
      <dgm:prSet/>
      <dgm:spPr/>
      <dgm:t>
        <a:bodyPr/>
        <a:lstStyle/>
        <a:p>
          <a:endParaRPr lang="ru-RU"/>
        </a:p>
      </dgm:t>
    </dgm:pt>
    <dgm:pt modelId="{E7A13298-BCDD-41FF-982D-2221D30C68DC}" type="sibTrans" cxnId="{16496A6B-B438-48FE-B6BE-A796295070F7}">
      <dgm:prSet/>
      <dgm:spPr/>
      <dgm:t>
        <a:bodyPr/>
        <a:lstStyle/>
        <a:p>
          <a:endParaRPr lang="ru-RU"/>
        </a:p>
      </dgm:t>
    </dgm:pt>
    <dgm:pt modelId="{AAF288F9-6BAB-4DF6-929F-9599E887D18C}" type="pres">
      <dgm:prSet presAssocID="{D8940DF0-4310-497E-A71F-D72B92C00A73}" presName="Name0" presStyleCnt="0">
        <dgm:presLayoutVars>
          <dgm:dir/>
          <dgm:resizeHandles val="exact"/>
        </dgm:presLayoutVars>
      </dgm:prSet>
      <dgm:spPr/>
    </dgm:pt>
    <dgm:pt modelId="{EA35DC94-70AD-41E9-9371-BBC6B4019CF4}" type="pres">
      <dgm:prSet presAssocID="{D8940DF0-4310-497E-A71F-D72B92C00A73}" presName="bkgdShp" presStyleLbl="alignAccFollowNode1" presStyleIdx="0" presStyleCnt="1"/>
      <dgm:spPr/>
    </dgm:pt>
    <dgm:pt modelId="{394E15F4-E4D7-4614-98CC-2E4D7A1CB7AC}" type="pres">
      <dgm:prSet presAssocID="{D8940DF0-4310-497E-A71F-D72B92C00A73}" presName="linComp" presStyleCnt="0"/>
      <dgm:spPr/>
    </dgm:pt>
    <dgm:pt modelId="{5249D3E0-27E8-43BE-993E-C223560E478C}" type="pres">
      <dgm:prSet presAssocID="{D118EB34-B00F-40D2-BA19-E9D7238FE52F}" presName="compNode" presStyleCnt="0"/>
      <dgm:spPr/>
    </dgm:pt>
    <dgm:pt modelId="{5D177CB8-3EE9-4FFA-A855-B2892804F923}" type="pres">
      <dgm:prSet presAssocID="{D118EB34-B00F-40D2-BA19-E9D7238FE52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E46FF-7148-4BA6-9DC1-259EC5FF82BB}" type="pres">
      <dgm:prSet presAssocID="{D118EB34-B00F-40D2-BA19-E9D7238FE52F}" presName="invisiNode" presStyleLbl="node1" presStyleIdx="0" presStyleCnt="2"/>
      <dgm:spPr/>
    </dgm:pt>
    <dgm:pt modelId="{EED499DE-FFA3-41F1-A732-33B93FC03C2A}" type="pres">
      <dgm:prSet presAssocID="{D118EB34-B00F-40D2-BA19-E9D7238FE52F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1756F24-52A9-4C3A-9CDF-8D367AE06698}" type="pres">
      <dgm:prSet presAssocID="{0DD524E1-7F58-44DA-B419-7B983707825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0D6E7A9-39E7-4F4F-BE88-215A35B3AEDA}" type="pres">
      <dgm:prSet presAssocID="{190C460E-A186-4E2A-BEA1-2572FE09F573}" presName="compNode" presStyleCnt="0"/>
      <dgm:spPr/>
    </dgm:pt>
    <dgm:pt modelId="{44E56A09-523B-4205-B297-580BC1E146B1}" type="pres">
      <dgm:prSet presAssocID="{190C460E-A186-4E2A-BEA1-2572FE09F57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364B9-8759-4668-96EC-4CD734C48D2D}" type="pres">
      <dgm:prSet presAssocID="{190C460E-A186-4E2A-BEA1-2572FE09F573}" presName="invisiNode" presStyleLbl="node1" presStyleIdx="1" presStyleCnt="2"/>
      <dgm:spPr/>
    </dgm:pt>
    <dgm:pt modelId="{F3519631-0942-4F51-AF75-107FCD13B25F}" type="pres">
      <dgm:prSet presAssocID="{190C460E-A186-4E2A-BEA1-2572FE09F573}" presName="imagNode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7CDF0639-E94F-46E4-9C01-4A23E374DD41}" type="presOf" srcId="{D118EB34-B00F-40D2-BA19-E9D7238FE52F}" destId="{5D177CB8-3EE9-4FFA-A855-B2892804F923}" srcOrd="0" destOrd="0" presId="urn:microsoft.com/office/officeart/2005/8/layout/pList2"/>
    <dgm:cxn modelId="{13538943-A9D7-4F03-911D-73C9200D6A16}" type="presOf" srcId="{0DD524E1-7F58-44DA-B419-7B9837078259}" destId="{51756F24-52A9-4C3A-9CDF-8D367AE06698}" srcOrd="0" destOrd="0" presId="urn:microsoft.com/office/officeart/2005/8/layout/pList2"/>
    <dgm:cxn modelId="{3584C308-8ACF-416C-BD74-6085915883F8}" type="presOf" srcId="{190C460E-A186-4E2A-BEA1-2572FE09F573}" destId="{44E56A09-523B-4205-B297-580BC1E146B1}" srcOrd="0" destOrd="0" presId="urn:microsoft.com/office/officeart/2005/8/layout/pList2"/>
    <dgm:cxn modelId="{8DEA8EA3-B3CB-4EEF-933D-3E1415AAC175}" type="presOf" srcId="{D8940DF0-4310-497E-A71F-D72B92C00A73}" destId="{AAF288F9-6BAB-4DF6-929F-9599E887D18C}" srcOrd="0" destOrd="0" presId="urn:microsoft.com/office/officeart/2005/8/layout/pList2"/>
    <dgm:cxn modelId="{543CB34D-7F3E-408A-9403-F5F90A068BCF}" srcId="{D8940DF0-4310-497E-A71F-D72B92C00A73}" destId="{D118EB34-B00F-40D2-BA19-E9D7238FE52F}" srcOrd="0" destOrd="0" parTransId="{EA17EE22-7F48-4174-A252-DE5EEDC7C1E5}" sibTransId="{0DD524E1-7F58-44DA-B419-7B9837078259}"/>
    <dgm:cxn modelId="{16496A6B-B438-48FE-B6BE-A796295070F7}" srcId="{D8940DF0-4310-497E-A71F-D72B92C00A73}" destId="{190C460E-A186-4E2A-BEA1-2572FE09F573}" srcOrd="1" destOrd="0" parTransId="{C0994F69-CE20-4C7D-8C64-94F030F4F40E}" sibTransId="{E7A13298-BCDD-41FF-982D-2221D30C68DC}"/>
    <dgm:cxn modelId="{7BECD18A-1CB8-4D28-A393-913DF367EB95}" type="presParOf" srcId="{AAF288F9-6BAB-4DF6-929F-9599E887D18C}" destId="{EA35DC94-70AD-41E9-9371-BBC6B4019CF4}" srcOrd="0" destOrd="0" presId="urn:microsoft.com/office/officeart/2005/8/layout/pList2"/>
    <dgm:cxn modelId="{12EDAAA0-6200-4907-9E1C-4FF806AEAF28}" type="presParOf" srcId="{AAF288F9-6BAB-4DF6-929F-9599E887D18C}" destId="{394E15F4-E4D7-4614-98CC-2E4D7A1CB7AC}" srcOrd="1" destOrd="0" presId="urn:microsoft.com/office/officeart/2005/8/layout/pList2"/>
    <dgm:cxn modelId="{381716EE-EE30-4CDE-9D24-36DFB1051AF2}" type="presParOf" srcId="{394E15F4-E4D7-4614-98CC-2E4D7A1CB7AC}" destId="{5249D3E0-27E8-43BE-993E-C223560E478C}" srcOrd="0" destOrd="0" presId="urn:microsoft.com/office/officeart/2005/8/layout/pList2"/>
    <dgm:cxn modelId="{D26D855E-9D27-47F7-BA90-B03BBC5EA3B6}" type="presParOf" srcId="{5249D3E0-27E8-43BE-993E-C223560E478C}" destId="{5D177CB8-3EE9-4FFA-A855-B2892804F923}" srcOrd="0" destOrd="0" presId="urn:microsoft.com/office/officeart/2005/8/layout/pList2"/>
    <dgm:cxn modelId="{53492CEE-8CD7-49FF-898B-93EC92D6C65B}" type="presParOf" srcId="{5249D3E0-27E8-43BE-993E-C223560E478C}" destId="{17CE46FF-7148-4BA6-9DC1-259EC5FF82BB}" srcOrd="1" destOrd="0" presId="urn:microsoft.com/office/officeart/2005/8/layout/pList2"/>
    <dgm:cxn modelId="{6DEAB7BC-3C70-4785-9437-D86E9CFF25F6}" type="presParOf" srcId="{5249D3E0-27E8-43BE-993E-C223560E478C}" destId="{EED499DE-FFA3-41F1-A732-33B93FC03C2A}" srcOrd="2" destOrd="0" presId="urn:microsoft.com/office/officeart/2005/8/layout/pList2"/>
    <dgm:cxn modelId="{48FF7AC3-C428-4233-920F-171F3C94A10B}" type="presParOf" srcId="{394E15F4-E4D7-4614-98CC-2E4D7A1CB7AC}" destId="{51756F24-52A9-4C3A-9CDF-8D367AE06698}" srcOrd="1" destOrd="0" presId="urn:microsoft.com/office/officeart/2005/8/layout/pList2"/>
    <dgm:cxn modelId="{4681BDAC-88BF-4BAD-B7C1-DD0A856D2FF3}" type="presParOf" srcId="{394E15F4-E4D7-4614-98CC-2E4D7A1CB7AC}" destId="{10D6E7A9-39E7-4F4F-BE88-215A35B3AEDA}" srcOrd="2" destOrd="0" presId="urn:microsoft.com/office/officeart/2005/8/layout/pList2"/>
    <dgm:cxn modelId="{01729087-032E-4179-A605-D26D26754174}" type="presParOf" srcId="{10D6E7A9-39E7-4F4F-BE88-215A35B3AEDA}" destId="{44E56A09-523B-4205-B297-580BC1E146B1}" srcOrd="0" destOrd="0" presId="urn:microsoft.com/office/officeart/2005/8/layout/pList2"/>
    <dgm:cxn modelId="{EB392F87-3C41-4490-842B-D468B996C811}" type="presParOf" srcId="{10D6E7A9-39E7-4F4F-BE88-215A35B3AEDA}" destId="{5D7364B9-8759-4668-96EC-4CD734C48D2D}" srcOrd="1" destOrd="0" presId="urn:microsoft.com/office/officeart/2005/8/layout/pList2"/>
    <dgm:cxn modelId="{37E2D319-757A-473C-BF68-5245E4B47BCF}" type="presParOf" srcId="{10D6E7A9-39E7-4F4F-BE88-215A35B3AEDA}" destId="{F3519631-0942-4F51-AF75-107FCD13B25F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769BF3-8BF9-4E0F-A5F3-DCB8842C89E7}">
      <dsp:nvSpPr>
        <dsp:cNvPr id="0" name=""/>
        <dsp:cNvSpPr/>
      </dsp:nvSpPr>
      <dsp:spPr>
        <a:xfrm>
          <a:off x="0" y="0"/>
          <a:ext cx="5922859" cy="54423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rgbClr val="652B9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Источники финансирования дефицита бюджета</a:t>
          </a:r>
        </a:p>
      </dsp:txBody>
      <dsp:txXfrm>
        <a:off x="0" y="0"/>
        <a:ext cx="5922859" cy="544236"/>
      </dsp:txXfrm>
    </dsp:sp>
    <dsp:sp modelId="{2628675E-8983-4854-BC15-93B3F7B26161}">
      <dsp:nvSpPr>
        <dsp:cNvPr id="0" name=""/>
        <dsp:cNvSpPr/>
      </dsp:nvSpPr>
      <dsp:spPr>
        <a:xfrm>
          <a:off x="923" y="544236"/>
          <a:ext cx="1366480" cy="114289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займы, 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осуществляемые путем выпуска ценных бумаг от имени муниципального образования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3" y="544236"/>
        <a:ext cx="1366480" cy="1142895"/>
      </dsp:txXfrm>
    </dsp:sp>
    <dsp:sp modelId="{E0A2A43C-8ED3-42F6-8AA6-0093454C931E}">
      <dsp:nvSpPr>
        <dsp:cNvPr id="0" name=""/>
        <dsp:cNvSpPr/>
      </dsp:nvSpPr>
      <dsp:spPr>
        <a:xfrm>
          <a:off x="1367403" y="544236"/>
          <a:ext cx="1257298" cy="1142895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Бюджетные кредиты,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полученные от бюджетов других уровней бюджетной системы</a:t>
          </a:r>
        </a:p>
      </dsp:txBody>
      <dsp:txXfrm>
        <a:off x="1367403" y="544236"/>
        <a:ext cx="1257298" cy="1142895"/>
      </dsp:txXfrm>
    </dsp:sp>
    <dsp:sp modelId="{5460E968-68B4-4403-BCC4-EF1576BA26FA}">
      <dsp:nvSpPr>
        <dsp:cNvPr id="0" name=""/>
        <dsp:cNvSpPr/>
      </dsp:nvSpPr>
      <dsp:spPr>
        <a:xfrm>
          <a:off x="2624701" y="544236"/>
          <a:ext cx="1086720" cy="1142895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Кредиты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полученные от кредитных организаций</a:t>
          </a:r>
        </a:p>
      </dsp:txBody>
      <dsp:txXfrm>
        <a:off x="2624701" y="544236"/>
        <a:ext cx="1086720" cy="1142895"/>
      </dsp:txXfrm>
    </dsp:sp>
    <dsp:sp modelId="{A5A1CEA9-D7FB-4FEB-B52C-1538AD6E5002}">
      <dsp:nvSpPr>
        <dsp:cNvPr id="0" name=""/>
        <dsp:cNvSpPr/>
      </dsp:nvSpPr>
      <dsp:spPr>
        <a:xfrm>
          <a:off x="3711422" y="544236"/>
          <a:ext cx="1119338" cy="1142895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Изменение остатков 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на счетах по учету средств местного бюджета</a:t>
          </a:r>
        </a:p>
      </dsp:txBody>
      <dsp:txXfrm>
        <a:off x="3711422" y="544236"/>
        <a:ext cx="1119338" cy="1142895"/>
      </dsp:txXfrm>
    </dsp:sp>
    <dsp:sp modelId="{E54317D1-2667-44D3-801D-D29E822C625E}">
      <dsp:nvSpPr>
        <dsp:cNvPr id="0" name=""/>
        <dsp:cNvSpPr/>
      </dsp:nvSpPr>
      <dsp:spPr>
        <a:xfrm>
          <a:off x="4830761" y="544236"/>
          <a:ext cx="1091175" cy="114289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Поступления от продажи имущества, </a:t>
          </a:r>
          <a:r>
            <a:rPr lang="ru-RU" sz="1100" b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находящегося в муниципальной собственности</a:t>
          </a:r>
        </a:p>
      </dsp:txBody>
      <dsp:txXfrm>
        <a:off x="4830761" y="544236"/>
        <a:ext cx="1091175" cy="1142895"/>
      </dsp:txXfrm>
    </dsp:sp>
    <dsp:sp modelId="{A367FC07-F97D-4396-83E8-6447831681FC}">
      <dsp:nvSpPr>
        <dsp:cNvPr id="0" name=""/>
        <dsp:cNvSpPr/>
      </dsp:nvSpPr>
      <dsp:spPr>
        <a:xfrm>
          <a:off x="0" y="1687131"/>
          <a:ext cx="5922859" cy="126988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4D12C7-D655-4384-B122-9251063308A8}">
      <dsp:nvSpPr>
        <dsp:cNvPr id="0" name=""/>
        <dsp:cNvSpPr/>
      </dsp:nvSpPr>
      <dsp:spPr>
        <a:xfrm>
          <a:off x="594435" y="290"/>
          <a:ext cx="1593554" cy="9561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Единство бюджетной системы РФ</a:t>
          </a:r>
        </a:p>
      </dsp:txBody>
      <dsp:txXfrm>
        <a:off x="594435" y="290"/>
        <a:ext cx="1593554" cy="956132"/>
      </dsp:txXfrm>
    </dsp:sp>
    <dsp:sp modelId="{A579CBFA-C79A-4FCE-856A-B4BF68C6A0DD}">
      <dsp:nvSpPr>
        <dsp:cNvPr id="0" name=""/>
        <dsp:cNvSpPr/>
      </dsp:nvSpPr>
      <dsp:spPr>
        <a:xfrm>
          <a:off x="2347346" y="290"/>
          <a:ext cx="1593554" cy="956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Разграничение доходов, расходов и источников финансирования дефицита бюджетов между бюджетами бюджетной системы</a:t>
          </a:r>
        </a:p>
      </dsp:txBody>
      <dsp:txXfrm>
        <a:off x="2347346" y="290"/>
        <a:ext cx="1593554" cy="956132"/>
      </dsp:txXfrm>
    </dsp:sp>
    <dsp:sp modelId="{4F5EDF05-5F30-4B77-BABD-53AA60CCAF1E}">
      <dsp:nvSpPr>
        <dsp:cNvPr id="0" name=""/>
        <dsp:cNvSpPr/>
      </dsp:nvSpPr>
      <dsp:spPr>
        <a:xfrm>
          <a:off x="4100256" y="290"/>
          <a:ext cx="1593554" cy="9561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Самостоятельность бюджетов</a:t>
          </a:r>
        </a:p>
      </dsp:txBody>
      <dsp:txXfrm>
        <a:off x="4100256" y="290"/>
        <a:ext cx="1593554" cy="956132"/>
      </dsp:txXfrm>
    </dsp:sp>
    <dsp:sp modelId="{DE558E2F-51C5-4CF4-A4D3-3E5B2468D754}">
      <dsp:nvSpPr>
        <dsp:cNvPr id="0" name=""/>
        <dsp:cNvSpPr/>
      </dsp:nvSpPr>
      <dsp:spPr>
        <a:xfrm>
          <a:off x="594435" y="1115778"/>
          <a:ext cx="1593554" cy="9561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Равенство бюджетных прав субъектов РФ, муниципальных образований</a:t>
          </a:r>
        </a:p>
      </dsp:txBody>
      <dsp:txXfrm>
        <a:off x="594435" y="1115778"/>
        <a:ext cx="1593554" cy="956132"/>
      </dsp:txXfrm>
    </dsp:sp>
    <dsp:sp modelId="{963A941F-A31D-4FE0-82CE-8B0FC9A011A9}">
      <dsp:nvSpPr>
        <dsp:cNvPr id="0" name=""/>
        <dsp:cNvSpPr/>
      </dsp:nvSpPr>
      <dsp:spPr>
        <a:xfrm>
          <a:off x="2347346" y="1115778"/>
          <a:ext cx="1593554" cy="9561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Полноты отражения доходов, расходов и источников финансирования дефицитов бюджетов</a:t>
          </a:r>
        </a:p>
      </dsp:txBody>
      <dsp:txXfrm>
        <a:off x="2347346" y="1115778"/>
        <a:ext cx="1593554" cy="956132"/>
      </dsp:txXfrm>
    </dsp:sp>
    <dsp:sp modelId="{2D83AD43-63A3-42E6-8F95-15379A35C719}">
      <dsp:nvSpPr>
        <dsp:cNvPr id="0" name=""/>
        <dsp:cNvSpPr/>
      </dsp:nvSpPr>
      <dsp:spPr>
        <a:xfrm>
          <a:off x="4100256" y="1115778"/>
          <a:ext cx="1593554" cy="9561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Сбалансированности бюджетов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0256" y="1115778"/>
        <a:ext cx="1593554" cy="956132"/>
      </dsp:txXfrm>
    </dsp:sp>
    <dsp:sp modelId="{41446033-A67D-4F0B-917C-99A5B31A6FF2}">
      <dsp:nvSpPr>
        <dsp:cNvPr id="0" name=""/>
        <dsp:cNvSpPr/>
      </dsp:nvSpPr>
      <dsp:spPr>
        <a:xfrm>
          <a:off x="594435" y="2231267"/>
          <a:ext cx="1593554" cy="956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Эффективности использования бюджетных средств</a:t>
          </a:r>
        </a:p>
      </dsp:txBody>
      <dsp:txXfrm>
        <a:off x="594435" y="2231267"/>
        <a:ext cx="1593554" cy="956132"/>
      </dsp:txXfrm>
    </dsp:sp>
    <dsp:sp modelId="{ED176257-4C3D-440B-AB82-729FE1BD6A4A}">
      <dsp:nvSpPr>
        <dsp:cNvPr id="0" name=""/>
        <dsp:cNvSpPr/>
      </dsp:nvSpPr>
      <dsp:spPr>
        <a:xfrm>
          <a:off x="2347346" y="2231267"/>
          <a:ext cx="1593554" cy="9561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(совокупного) покрытия расходов бюджетов</a:t>
          </a:r>
        </a:p>
      </dsp:txBody>
      <dsp:txXfrm>
        <a:off x="2347346" y="2231267"/>
        <a:ext cx="1593554" cy="956132"/>
      </dsp:txXfrm>
    </dsp:sp>
    <dsp:sp modelId="{CA78B407-0985-4517-97F3-49DC7BAEA3B2}">
      <dsp:nvSpPr>
        <dsp:cNvPr id="0" name=""/>
        <dsp:cNvSpPr/>
      </dsp:nvSpPr>
      <dsp:spPr>
        <a:xfrm>
          <a:off x="4100256" y="2231267"/>
          <a:ext cx="1593554" cy="9561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Прозрачности (открытости)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0256" y="2231267"/>
        <a:ext cx="1593554" cy="956132"/>
      </dsp:txXfrm>
    </dsp:sp>
    <dsp:sp modelId="{ED2D49C8-C84F-45A6-AF1D-955A74F3A264}">
      <dsp:nvSpPr>
        <dsp:cNvPr id="0" name=""/>
        <dsp:cNvSpPr/>
      </dsp:nvSpPr>
      <dsp:spPr>
        <a:xfrm>
          <a:off x="594435" y="3346755"/>
          <a:ext cx="1593554" cy="9561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Достоверности бюджета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435" y="3346755"/>
        <a:ext cx="1593554" cy="956132"/>
      </dsp:txXfrm>
    </dsp:sp>
    <dsp:sp modelId="{FE6193CE-6D34-4BA9-805F-8D115DF076DE}">
      <dsp:nvSpPr>
        <dsp:cNvPr id="0" name=""/>
        <dsp:cNvSpPr/>
      </dsp:nvSpPr>
      <dsp:spPr>
        <a:xfrm>
          <a:off x="2347346" y="3346755"/>
          <a:ext cx="1593554" cy="9561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Адресности и целевого характера бюджетных средств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7346" y="3346755"/>
        <a:ext cx="1593554" cy="956132"/>
      </dsp:txXfrm>
    </dsp:sp>
    <dsp:sp modelId="{76D7203E-AD85-43AA-B3A9-282EDB83859B}">
      <dsp:nvSpPr>
        <dsp:cNvPr id="0" name=""/>
        <dsp:cNvSpPr/>
      </dsp:nvSpPr>
      <dsp:spPr>
        <a:xfrm>
          <a:off x="4100256" y="3346755"/>
          <a:ext cx="1593554" cy="9561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Подведомственности расходов бюджетов</a:t>
          </a:r>
        </a:p>
      </dsp:txBody>
      <dsp:txXfrm>
        <a:off x="4100256" y="3346755"/>
        <a:ext cx="1593554" cy="956132"/>
      </dsp:txXfrm>
    </dsp:sp>
    <dsp:sp modelId="{A91920DD-F939-4975-A913-56A2A0F706E8}">
      <dsp:nvSpPr>
        <dsp:cNvPr id="0" name=""/>
        <dsp:cNvSpPr/>
      </dsp:nvSpPr>
      <dsp:spPr>
        <a:xfrm>
          <a:off x="2347346" y="4462243"/>
          <a:ext cx="1593554" cy="9561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i="0" kern="120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Единства кассы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7346" y="4462243"/>
        <a:ext cx="1593554" cy="9561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40FF38-3587-47C9-A17F-98F016A152A1}">
      <dsp:nvSpPr>
        <dsp:cNvPr id="0" name=""/>
        <dsp:cNvSpPr/>
      </dsp:nvSpPr>
      <dsp:spPr>
        <a:xfrm>
          <a:off x="1530" y="0"/>
          <a:ext cx="1864678" cy="72679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sp:txBody>
      <dsp:txXfrm>
        <a:off x="1530" y="0"/>
        <a:ext cx="1864678" cy="726794"/>
      </dsp:txXfrm>
    </dsp:sp>
    <dsp:sp modelId="{51D5F445-D737-44E5-9818-D6C76444BCC3}">
      <dsp:nvSpPr>
        <dsp:cNvPr id="0" name=""/>
        <dsp:cNvSpPr/>
      </dsp:nvSpPr>
      <dsp:spPr>
        <a:xfrm>
          <a:off x="1679740" y="0"/>
          <a:ext cx="1864678" cy="72679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sp:txBody>
      <dsp:txXfrm>
        <a:off x="1679740" y="0"/>
        <a:ext cx="1864678" cy="726794"/>
      </dsp:txXfrm>
    </dsp:sp>
    <dsp:sp modelId="{22751570-B408-4888-8ED7-A432A4AD278A}">
      <dsp:nvSpPr>
        <dsp:cNvPr id="0" name=""/>
        <dsp:cNvSpPr/>
      </dsp:nvSpPr>
      <dsp:spPr>
        <a:xfrm>
          <a:off x="3357951" y="0"/>
          <a:ext cx="1864678" cy="72679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sp:txBody>
      <dsp:txXfrm>
        <a:off x="3357951" y="0"/>
        <a:ext cx="1864678" cy="72679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40FF38-3587-47C9-A17F-98F016A152A1}">
      <dsp:nvSpPr>
        <dsp:cNvPr id="0" name=""/>
        <dsp:cNvSpPr/>
      </dsp:nvSpPr>
      <dsp:spPr>
        <a:xfrm>
          <a:off x="1682" y="0"/>
          <a:ext cx="2049826" cy="726794"/>
        </a:xfrm>
        <a:prstGeom prst="chevron">
          <a:avLst/>
        </a:prstGeom>
        <a:solidFill>
          <a:srgbClr val="FF99FF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финансовый орган администрации Анучинского муниципального округа</a:t>
          </a:r>
        </a:p>
      </dsp:txBody>
      <dsp:txXfrm>
        <a:off x="1682" y="0"/>
        <a:ext cx="2049826" cy="726794"/>
      </dsp:txXfrm>
    </dsp:sp>
    <dsp:sp modelId="{51D5F445-D737-44E5-9818-D6C76444BCC3}">
      <dsp:nvSpPr>
        <dsp:cNvPr id="0" name=""/>
        <dsp:cNvSpPr/>
      </dsp:nvSpPr>
      <dsp:spPr>
        <a:xfrm>
          <a:off x="1846526" y="0"/>
          <a:ext cx="2049826" cy="726794"/>
        </a:xfrm>
        <a:prstGeom prst="chevron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 </a:t>
          </a:r>
        </a:p>
      </dsp:txBody>
      <dsp:txXfrm>
        <a:off x="1846526" y="0"/>
        <a:ext cx="2049826" cy="726794"/>
      </dsp:txXfrm>
    </dsp:sp>
    <dsp:sp modelId="{22751570-B408-4888-8ED7-A432A4AD278A}">
      <dsp:nvSpPr>
        <dsp:cNvPr id="0" name=""/>
        <dsp:cNvSpPr/>
      </dsp:nvSpPr>
      <dsp:spPr>
        <a:xfrm>
          <a:off x="3691370" y="0"/>
          <a:ext cx="2049826" cy="726794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sp:txBody>
      <dsp:txXfrm>
        <a:off x="3691370" y="0"/>
        <a:ext cx="2049826" cy="72679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40FF38-3587-47C9-A17F-98F016A152A1}">
      <dsp:nvSpPr>
        <dsp:cNvPr id="0" name=""/>
        <dsp:cNvSpPr/>
      </dsp:nvSpPr>
      <dsp:spPr>
        <a:xfrm>
          <a:off x="2213" y="0"/>
          <a:ext cx="2696780" cy="906541"/>
        </a:xfrm>
        <a:prstGeom prst="chevron">
          <a:avLst/>
        </a:prstGeom>
        <a:solidFill>
          <a:srgbClr val="FFFF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sp:txBody>
      <dsp:txXfrm>
        <a:off x="2213" y="0"/>
        <a:ext cx="2696780" cy="906541"/>
      </dsp:txXfrm>
    </dsp:sp>
    <dsp:sp modelId="{51D5F445-D737-44E5-9818-D6C76444BCC3}">
      <dsp:nvSpPr>
        <dsp:cNvPr id="0" name=""/>
        <dsp:cNvSpPr/>
      </dsp:nvSpPr>
      <dsp:spPr>
        <a:xfrm>
          <a:off x="2429315" y="0"/>
          <a:ext cx="2696780" cy="906541"/>
        </a:xfrm>
        <a:prstGeom prst="chevron">
          <a:avLst/>
        </a:prstGeom>
        <a:solidFill>
          <a:srgbClr val="0BDAFD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источников финансирования дефицита бюджета</a:t>
          </a:r>
        </a:p>
      </dsp:txBody>
      <dsp:txXfrm>
        <a:off x="2429315" y="0"/>
        <a:ext cx="2696780" cy="906541"/>
      </dsp:txXfrm>
    </dsp:sp>
    <dsp:sp modelId="{22751570-B408-4888-8ED7-A432A4AD278A}">
      <dsp:nvSpPr>
        <dsp:cNvPr id="0" name=""/>
        <dsp:cNvSpPr/>
      </dsp:nvSpPr>
      <dsp:spPr>
        <a:xfrm>
          <a:off x="4856417" y="0"/>
          <a:ext cx="2696780" cy="906541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sp:txBody>
      <dsp:txXfrm>
        <a:off x="4856417" y="0"/>
        <a:ext cx="2696780" cy="90654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581C2A-11B1-49B4-8074-328B260FFC64}">
      <dsp:nvSpPr>
        <dsp:cNvPr id="0" name=""/>
        <dsp:cNvSpPr/>
      </dsp:nvSpPr>
      <dsp:spPr>
        <a:xfrm>
          <a:off x="0" y="0"/>
          <a:ext cx="9590438" cy="1622843"/>
        </a:xfrm>
        <a:prstGeom prst="roundRect">
          <a:avLst>
            <a:gd name="adj" fmla="val 10000"/>
          </a:avLst>
        </a:prstGeom>
        <a:solidFill>
          <a:srgbClr val="FFCCFF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0C617A-DE1C-4D3E-903A-88A2EA5E270C}">
      <dsp:nvSpPr>
        <dsp:cNvPr id="0" name=""/>
        <dsp:cNvSpPr/>
      </dsp:nvSpPr>
      <dsp:spPr>
        <a:xfrm>
          <a:off x="290794" y="216379"/>
          <a:ext cx="1668305" cy="11900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C149BC9-41A6-4CD2-9443-FBD54B3F0D9C}">
      <dsp:nvSpPr>
        <dsp:cNvPr id="0" name=""/>
        <dsp:cNvSpPr/>
      </dsp:nvSpPr>
      <dsp:spPr>
        <a:xfrm rot="10800000">
          <a:off x="290794" y="1622843"/>
          <a:ext cx="1668305" cy="1983475"/>
        </a:xfrm>
        <a:prstGeom prst="round2SameRect">
          <a:avLst>
            <a:gd name="adj1" fmla="val 10500"/>
            <a:gd name="adj2" fmla="val 0"/>
          </a:avLst>
        </a:prstGeom>
        <a:solidFill>
          <a:srgbClr val="FF99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Положениях послания Президента Российской Федерации Федеральному собранию Российской Федерации</a:t>
          </a:r>
        </a:p>
      </dsp:txBody>
      <dsp:txXfrm rot="10800000">
        <a:off x="290794" y="1622843"/>
        <a:ext cx="1668305" cy="1983475"/>
      </dsp:txXfrm>
    </dsp:sp>
    <dsp:sp modelId="{B27405E3-3E10-41D5-82A7-213B53B1444F}">
      <dsp:nvSpPr>
        <dsp:cNvPr id="0" name=""/>
        <dsp:cNvSpPr/>
      </dsp:nvSpPr>
      <dsp:spPr>
        <a:xfrm>
          <a:off x="2125930" y="216379"/>
          <a:ext cx="1668305" cy="11900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16FD0AF-9478-4745-977E-2DE84B04BBED}">
      <dsp:nvSpPr>
        <dsp:cNvPr id="0" name=""/>
        <dsp:cNvSpPr/>
      </dsp:nvSpPr>
      <dsp:spPr>
        <a:xfrm rot="10800000">
          <a:off x="2125930" y="1622843"/>
          <a:ext cx="1668305" cy="1983475"/>
        </a:xfrm>
        <a:prstGeom prst="round2SameRect">
          <a:avLst>
            <a:gd name="adj1" fmla="val 10500"/>
            <a:gd name="adj2" fmla="val 0"/>
          </a:avLst>
        </a:prstGeom>
        <a:solidFill>
          <a:srgbClr val="FF99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параметрах прогноза социально – экономического развития</a:t>
          </a:r>
        </a:p>
      </dsp:txBody>
      <dsp:txXfrm rot="10800000">
        <a:off x="2125930" y="1622843"/>
        <a:ext cx="1668305" cy="1983475"/>
      </dsp:txXfrm>
    </dsp:sp>
    <dsp:sp modelId="{3C69BBC5-8D6B-4386-9B6D-205E1A33ECEE}">
      <dsp:nvSpPr>
        <dsp:cNvPr id="0" name=""/>
        <dsp:cNvSpPr/>
      </dsp:nvSpPr>
      <dsp:spPr>
        <a:xfrm>
          <a:off x="3961066" y="216379"/>
          <a:ext cx="1668305" cy="11900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6000" r="-6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43FFDCF-2E00-4536-8B84-9073E7A97D56}">
      <dsp:nvSpPr>
        <dsp:cNvPr id="0" name=""/>
        <dsp:cNvSpPr/>
      </dsp:nvSpPr>
      <dsp:spPr>
        <a:xfrm rot="10800000">
          <a:off x="3961066" y="1622843"/>
          <a:ext cx="1668305" cy="1983475"/>
        </a:xfrm>
        <a:prstGeom prst="round2SameRect">
          <a:avLst>
            <a:gd name="adj1" fmla="val 10500"/>
            <a:gd name="adj2" fmla="val 0"/>
          </a:avLst>
        </a:prstGeom>
        <a:solidFill>
          <a:srgbClr val="FF99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и налоговой политики</a:t>
          </a:r>
        </a:p>
      </dsp:txBody>
      <dsp:txXfrm rot="10800000">
        <a:off x="3961066" y="1622843"/>
        <a:ext cx="1668305" cy="1983475"/>
      </dsp:txXfrm>
    </dsp:sp>
    <dsp:sp modelId="{664CBB6D-CEAA-4475-A4EE-9757C47AD230}">
      <dsp:nvSpPr>
        <dsp:cNvPr id="0" name=""/>
        <dsp:cNvSpPr/>
      </dsp:nvSpPr>
      <dsp:spPr>
        <a:xfrm>
          <a:off x="5796202" y="216379"/>
          <a:ext cx="1668305" cy="11900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31000" r="-3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1E24FB6-9286-49A4-B7E4-8A600A01C374}">
      <dsp:nvSpPr>
        <dsp:cNvPr id="0" name=""/>
        <dsp:cNvSpPr/>
      </dsp:nvSpPr>
      <dsp:spPr>
        <a:xfrm rot="10800000">
          <a:off x="5796202" y="1622843"/>
          <a:ext cx="1668305" cy="1983475"/>
        </a:xfrm>
        <a:prstGeom prst="round2SameRect">
          <a:avLst>
            <a:gd name="adj1" fmla="val 10500"/>
            <a:gd name="adj2" fmla="val 0"/>
          </a:avLst>
        </a:prstGeom>
        <a:solidFill>
          <a:srgbClr val="FF99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Муниципальных программах</a:t>
          </a:r>
        </a:p>
      </dsp:txBody>
      <dsp:txXfrm rot="10800000">
        <a:off x="5796202" y="1622843"/>
        <a:ext cx="1668305" cy="1983475"/>
      </dsp:txXfrm>
    </dsp:sp>
    <dsp:sp modelId="{D30DF627-0D08-449F-B8AE-23A492BAC220}">
      <dsp:nvSpPr>
        <dsp:cNvPr id="0" name=""/>
        <dsp:cNvSpPr/>
      </dsp:nvSpPr>
      <dsp:spPr>
        <a:xfrm>
          <a:off x="7631338" y="216379"/>
          <a:ext cx="1668305" cy="11900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l="-39000" r="-3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A788E36-8ABB-45F5-A1F1-54AE229269D3}">
      <dsp:nvSpPr>
        <dsp:cNvPr id="0" name=""/>
        <dsp:cNvSpPr/>
      </dsp:nvSpPr>
      <dsp:spPr>
        <a:xfrm rot="10800000">
          <a:off x="7631338" y="1622843"/>
          <a:ext cx="1668305" cy="1983475"/>
        </a:xfrm>
        <a:prstGeom prst="round2SameRect">
          <a:avLst>
            <a:gd name="adj1" fmla="val 10500"/>
            <a:gd name="adj2" fmla="val 0"/>
          </a:avLst>
        </a:prstGeom>
        <a:solidFill>
          <a:srgbClr val="FF99FF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Бюджетном прогнозе (проекте бюджетного прогноза, проекте изменений бюджетного прогноза) на долгосрочный период</a:t>
          </a:r>
        </a:p>
      </dsp:txBody>
      <dsp:txXfrm rot="10800000">
        <a:off x="7631338" y="1622843"/>
        <a:ext cx="1668305" cy="198347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5F0EEE-4CD9-42F2-A9FF-8A4B45CD4D79}">
      <dsp:nvSpPr>
        <dsp:cNvPr id="0" name=""/>
        <dsp:cNvSpPr/>
      </dsp:nvSpPr>
      <dsp:spPr>
        <a:xfrm>
          <a:off x="0" y="0"/>
          <a:ext cx="4919940" cy="1018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продолжение работы, направленной на повышение собираемости платежей в бюджет округа, проведение претензионной работы с неплательщиками, осуществление мер принудительного взыскания задолженности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85840" y="0"/>
        <a:ext cx="3834100" cy="1018523"/>
      </dsp:txXfrm>
    </dsp:sp>
    <dsp:sp modelId="{5A395534-787D-4014-AFD6-B89D49446070}">
      <dsp:nvSpPr>
        <dsp:cNvPr id="0" name=""/>
        <dsp:cNvSpPr/>
      </dsp:nvSpPr>
      <dsp:spPr>
        <a:xfrm>
          <a:off x="101852" y="101852"/>
          <a:ext cx="983988" cy="8148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4F8BDD4-7205-490A-B386-2EF852BFDF16}">
      <dsp:nvSpPr>
        <dsp:cNvPr id="0" name=""/>
        <dsp:cNvSpPr/>
      </dsp:nvSpPr>
      <dsp:spPr>
        <a:xfrm>
          <a:off x="0" y="1120375"/>
          <a:ext cx="4919940" cy="1018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организация работы по проведению мероприятий по легализации оплаты труда и обеспечению полноты поступления в бюджет округа налога на доходы физических лиц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85840" y="1120375"/>
        <a:ext cx="3834100" cy="1018523"/>
      </dsp:txXfrm>
    </dsp:sp>
    <dsp:sp modelId="{510356B5-DE54-4EE2-AE82-805F07B7C3FD}">
      <dsp:nvSpPr>
        <dsp:cNvPr id="0" name=""/>
        <dsp:cNvSpPr/>
      </dsp:nvSpPr>
      <dsp:spPr>
        <a:xfrm>
          <a:off x="118865" y="1200561"/>
          <a:ext cx="983988" cy="8148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6BBACEE-F053-4834-848F-7C85C9408450}">
      <dsp:nvSpPr>
        <dsp:cNvPr id="0" name=""/>
        <dsp:cNvSpPr/>
      </dsp:nvSpPr>
      <dsp:spPr>
        <a:xfrm>
          <a:off x="0" y="2240751"/>
          <a:ext cx="4919940" cy="1018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улучшение качества администрирования налоговых доходов главными администраторами доходов бюджета округа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85840" y="2240751"/>
        <a:ext cx="3834100" cy="1018523"/>
      </dsp:txXfrm>
    </dsp:sp>
    <dsp:sp modelId="{73D8921D-0C84-4211-A371-1C620D0C7FF2}">
      <dsp:nvSpPr>
        <dsp:cNvPr id="0" name=""/>
        <dsp:cNvSpPr/>
      </dsp:nvSpPr>
      <dsp:spPr>
        <a:xfrm>
          <a:off x="101852" y="2342603"/>
          <a:ext cx="983988" cy="8148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3FB8D2C-6BEA-4503-9EC7-A3ACCB21FDBA}">
      <dsp:nvSpPr>
        <dsp:cNvPr id="0" name=""/>
        <dsp:cNvSpPr/>
      </dsp:nvSpPr>
      <dsp:spPr>
        <a:xfrm>
          <a:off x="0" y="3361126"/>
          <a:ext cx="4919940" cy="1018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увеличение доходности муниципального имущества, переданного в возмездное пользование, вовлечение в хозяйственный оборот неиспользуемых объектов недвижимости и земельных участков, осуществление муниципального земельного контроля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85840" y="3361126"/>
        <a:ext cx="3834100" cy="1018523"/>
      </dsp:txXfrm>
    </dsp:sp>
    <dsp:sp modelId="{E102DFBB-C016-417F-9BE9-AC96B55192C0}">
      <dsp:nvSpPr>
        <dsp:cNvPr id="0" name=""/>
        <dsp:cNvSpPr/>
      </dsp:nvSpPr>
      <dsp:spPr>
        <a:xfrm>
          <a:off x="101852" y="3462979"/>
          <a:ext cx="983988" cy="8148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BAF95F-5C21-449D-8D5F-97E5BAA15FFB}">
      <dsp:nvSpPr>
        <dsp:cNvPr id="0" name=""/>
        <dsp:cNvSpPr/>
      </dsp:nvSpPr>
      <dsp:spPr>
        <a:xfrm>
          <a:off x="27143" y="0"/>
          <a:ext cx="1804955" cy="1311214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поддержание величины муниципального долга </a:t>
          </a:r>
          <a:r>
            <a:rPr lang="ru-RU" sz="11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на экономически безопасном уровне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143" y="0"/>
        <a:ext cx="1804955" cy="1311214"/>
      </dsp:txXfrm>
    </dsp:sp>
    <dsp:sp modelId="{929A63F6-2FFF-48AE-83A9-DF55C909F80B}">
      <dsp:nvSpPr>
        <dsp:cNvPr id="0" name=""/>
        <dsp:cNvSpPr/>
      </dsp:nvSpPr>
      <dsp:spPr>
        <a:xfrm>
          <a:off x="1972465" y="467723"/>
          <a:ext cx="206364" cy="3921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1972465" y="467723"/>
        <a:ext cx="206364" cy="392199"/>
      </dsp:txXfrm>
    </dsp:sp>
    <dsp:sp modelId="{01A702FB-B866-4F03-8882-5670992DC2CF}">
      <dsp:nvSpPr>
        <dsp:cNvPr id="0" name=""/>
        <dsp:cNvSpPr/>
      </dsp:nvSpPr>
      <dsp:spPr>
        <a:xfrm>
          <a:off x="2190048" y="0"/>
          <a:ext cx="2295031" cy="131121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распределение долговой нагрузки на бюджет с целью обеспечения ежемесячной сбалансированности бюджета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90048" y="0"/>
        <a:ext cx="2295031" cy="1311214"/>
      </dsp:txXfrm>
    </dsp:sp>
    <dsp:sp modelId="{701CF555-7DFB-443A-9A72-5E4F85B50153}">
      <dsp:nvSpPr>
        <dsp:cNvPr id="0" name=""/>
        <dsp:cNvSpPr/>
      </dsp:nvSpPr>
      <dsp:spPr>
        <a:xfrm>
          <a:off x="4694573" y="459507"/>
          <a:ext cx="470255" cy="3921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4694573" y="459507"/>
        <a:ext cx="470255" cy="392199"/>
      </dsp:txXfrm>
    </dsp:sp>
    <dsp:sp modelId="{BFE9D40A-957D-4CE6-BFBD-4EEE6381C175}">
      <dsp:nvSpPr>
        <dsp:cNvPr id="0" name=""/>
        <dsp:cNvSpPr/>
      </dsp:nvSpPr>
      <dsp:spPr>
        <a:xfrm>
          <a:off x="5372355" y="0"/>
          <a:ext cx="2046031" cy="131121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контроль при среднесрочном</a:t>
          </a:r>
          <a:r>
            <a:rPr lang="ru-RU" sz="800" kern="1200" dirty="0" smtClean="0"/>
            <a:t> </a:t>
          </a: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планировании объемов заимствований, осуществляемых в нынешних и прогнозируемых экономических условиях, для сохранения долговой нагрузки на управляемом уровне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72355" y="0"/>
        <a:ext cx="2046031" cy="1311214"/>
      </dsp:txXfrm>
    </dsp:sp>
    <dsp:sp modelId="{A41462D5-DEEA-44B5-ADC4-C29BAE441738}">
      <dsp:nvSpPr>
        <dsp:cNvPr id="0" name=""/>
        <dsp:cNvSpPr/>
      </dsp:nvSpPr>
      <dsp:spPr>
        <a:xfrm>
          <a:off x="7576532" y="459507"/>
          <a:ext cx="335267" cy="3921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7576532" y="459507"/>
        <a:ext cx="335267" cy="392199"/>
      </dsp:txXfrm>
    </dsp:sp>
    <dsp:sp modelId="{339BE1C6-F84B-4D7E-96A0-F0F70FB735CA}">
      <dsp:nvSpPr>
        <dsp:cNvPr id="0" name=""/>
        <dsp:cNvSpPr/>
      </dsp:nvSpPr>
      <dsp:spPr>
        <a:xfrm>
          <a:off x="8050967" y="0"/>
          <a:ext cx="1581449" cy="1311214"/>
        </a:xfrm>
        <a:prstGeom prst="roundRect">
          <a:avLst>
            <a:gd name="adj" fmla="val 1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обеспечение своевременного и полного учета долговых обязательств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050967" y="0"/>
        <a:ext cx="1581449" cy="1311214"/>
      </dsp:txXfrm>
    </dsp:sp>
    <dsp:sp modelId="{09E86B42-3BB1-41AD-8E34-9ED8DF900778}">
      <dsp:nvSpPr>
        <dsp:cNvPr id="0" name=""/>
        <dsp:cNvSpPr/>
      </dsp:nvSpPr>
      <dsp:spPr>
        <a:xfrm>
          <a:off x="9790561" y="459507"/>
          <a:ext cx="335267" cy="3921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9790561" y="459507"/>
        <a:ext cx="335267" cy="392199"/>
      </dsp:txXfrm>
    </dsp:sp>
    <dsp:sp modelId="{24FB9C7D-573A-4E1E-BFE7-66E3D3A70AF6}">
      <dsp:nvSpPr>
        <dsp:cNvPr id="0" name=""/>
        <dsp:cNvSpPr/>
      </dsp:nvSpPr>
      <dsp:spPr>
        <a:xfrm>
          <a:off x="10264996" y="0"/>
          <a:ext cx="1581449" cy="131121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информирование населения </a:t>
          </a:r>
          <a:r>
            <a:rPr lang="ru-RU" sz="11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 о состоянии муниципального долга </a:t>
          </a:r>
          <a:r>
            <a:rPr lang="ru-RU" sz="1100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Анучинского</a:t>
          </a: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 муниципального округа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264996" y="0"/>
        <a:ext cx="1581449" cy="131121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64DB4A-63D8-4D2A-A045-C6222573E709}">
      <dsp:nvSpPr>
        <dsp:cNvPr id="0" name=""/>
        <dsp:cNvSpPr/>
      </dsp:nvSpPr>
      <dsp:spPr>
        <a:xfrm>
          <a:off x="1372078" y="450"/>
          <a:ext cx="1796343" cy="81245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Промышленное производство</a:t>
          </a:r>
        </a:p>
      </dsp:txBody>
      <dsp:txXfrm>
        <a:off x="1372078" y="450"/>
        <a:ext cx="1796343" cy="812457"/>
      </dsp:txXfrm>
    </dsp:sp>
    <dsp:sp modelId="{069FD5CA-7B11-428A-972C-4D72B925A0D1}">
      <dsp:nvSpPr>
        <dsp:cNvPr id="0" name=""/>
        <dsp:cNvSpPr/>
      </dsp:nvSpPr>
      <dsp:spPr>
        <a:xfrm>
          <a:off x="487312" y="450"/>
          <a:ext cx="804333" cy="81245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76E547-2693-409F-8810-339FF0327603}">
      <dsp:nvSpPr>
        <dsp:cNvPr id="0" name=""/>
        <dsp:cNvSpPr/>
      </dsp:nvSpPr>
      <dsp:spPr>
        <a:xfrm>
          <a:off x="487312" y="946964"/>
          <a:ext cx="1796343" cy="812457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Сельское хозяйство</a:t>
          </a:r>
        </a:p>
      </dsp:txBody>
      <dsp:txXfrm>
        <a:off x="487312" y="946964"/>
        <a:ext cx="1796343" cy="812457"/>
      </dsp:txXfrm>
    </dsp:sp>
    <dsp:sp modelId="{3E513E95-63F3-41D8-A161-AB0AB01B15DC}">
      <dsp:nvSpPr>
        <dsp:cNvPr id="0" name=""/>
        <dsp:cNvSpPr/>
      </dsp:nvSpPr>
      <dsp:spPr>
        <a:xfrm>
          <a:off x="2364089" y="946964"/>
          <a:ext cx="804333" cy="812457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23000" r="-23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B85A56-0C73-406B-B311-7B7042B2FA46}">
      <dsp:nvSpPr>
        <dsp:cNvPr id="0" name=""/>
        <dsp:cNvSpPr/>
      </dsp:nvSpPr>
      <dsp:spPr>
        <a:xfrm>
          <a:off x="1372078" y="1893477"/>
          <a:ext cx="1796343" cy="812457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</a:t>
          </a:r>
        </a:p>
      </dsp:txBody>
      <dsp:txXfrm>
        <a:off x="1372078" y="1893477"/>
        <a:ext cx="1796343" cy="812457"/>
      </dsp:txXfrm>
    </dsp:sp>
    <dsp:sp modelId="{D52BC700-866C-4E37-BE6E-E48285106304}">
      <dsp:nvSpPr>
        <dsp:cNvPr id="0" name=""/>
        <dsp:cNvSpPr/>
      </dsp:nvSpPr>
      <dsp:spPr>
        <a:xfrm>
          <a:off x="487312" y="1893477"/>
          <a:ext cx="804333" cy="812457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17000" r="-1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0.69895</cdr:x>
      <cdr:y>0.89493</cdr:y>
    </cdr:from>
    <cdr:to>
      <cdr:x>0.75607</cdr:x>
      <cdr:y>0.94652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66895" y="5536662"/>
          <a:ext cx="569343" cy="319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2022г</a:t>
          </a:r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0.36134</cdr:x>
      <cdr:y>0</cdr:y>
    </cdr:from>
    <cdr:to>
      <cdr:x>0.5789</cdr:x>
      <cdr:y>0.09264</cdr:y>
    </cdr:to>
    <cdr:sp macro="" textlink="">
      <cdr:nvSpPr>
        <cdr:cNvPr id="2" name="TextBox 21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="" xmlns:p="http://schemas.openxmlformats.org/presentationml/2006/main" xmlns:r="http://schemas.openxmlformats.org/officeDocument/2006/relationships" id="{32EEC258-8F68-5ADF-2CE5-C5A523931089}"/>
            </a:ext>
          </a:extLst>
        </cdr:cNvPr>
        <cdr:cNvSpPr txBox="1"/>
      </cdr:nvSpPr>
      <cdr:spPr>
        <a:xfrm xmlns:a="http://schemas.openxmlformats.org/drawingml/2006/main">
          <a:off x="2415396" y="-120769"/>
          <a:ext cx="1454244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Динамика расходов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50615E-FC3D-A30D-76CE-647BA3FB1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895DD14-8605-2F4E-A2C2-8E3F01BD7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A02682-DE47-989F-9ABB-0409E758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69A9C6-F045-474E-AACE-E46BE516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33B7E92-9342-470A-B2F7-0FCC1454E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862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BA8E8E-BB59-0126-07DF-5B422986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795D115-FFAD-C948-04C2-C921658AC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C74DB9-17FB-EA5B-264A-705BC1DC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3E614F-5092-040A-C8CD-093943115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1C591A-7FEC-B911-AD77-C6DE08B8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0618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6561FD-BD26-E2C1-7068-72BC53E2D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688EF05-5110-3BDD-EA60-BE3FFC303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FF96B5-49B5-8DE9-B6BB-F5FB380B9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117058-5A5E-174B-A843-4F4DDCA0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52DE4B6-070E-858D-9F33-E55B8CC7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52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28DBD9-FE0B-34A7-62FD-60B96971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0F4100E-8669-14B8-609C-42DE99C85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4227A0E-9288-0BDB-A9E2-3CEE0E092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566E96-1B32-0700-21D5-B8438FDF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2CBEB-1CCB-E8D7-CFDE-43AD1FBA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07027C3-7135-0899-DAFF-A74AFA68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896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FB553C-8224-C835-FD65-94EEA3284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CACBB55-5665-157B-14F3-57F0AD015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164646D-D5B3-6ACC-60C0-902FAA32A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AE73ADA-667B-2B58-CEF3-BB46444DC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FF3EF0D-3DDE-5D1A-21DA-A32E1F2E2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1AC18F4D-2076-E56A-DC42-A4EA8D46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6FB7B9D1-DC62-0ED7-5822-1FC40E78E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2D53BE29-A6B4-1065-0B4F-DDB91B93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30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EC7CD1-0602-29F0-3B6B-8388E2C3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32A442A-8959-80A2-6396-918E6BC3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2744480-BD76-A209-823B-84B163A5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4B498D5-8122-536F-D3CB-10559B2B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865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5F77410-6897-A979-F5FC-5EB8BC9E1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0CA514A-11C4-4522-0B9C-C47E5E1EA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BBF23A-4A99-FDBB-2D55-F7441D57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415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4A8A7F-6445-A895-FD4F-4F92F9CC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C466FC-4794-C56F-D9E4-2A823DF8C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382F20-CE65-EFD1-3271-BBBB43246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C93955A-69F4-66DF-5DC5-76BE00714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7C85D7C-F1C1-8D45-2533-9F311748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94E8384-9CB1-DC0E-51C6-7C222B70A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932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65B11A-69A3-0AD2-5BEC-1858EB0D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66B09BB-44B6-DE82-64EA-7AE0E79004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6B3CB1C-64E2-2DF1-C65D-95405E8A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FEE514A-9A17-13E2-2DFF-90A6E102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67D0BC9-4EA5-D6CE-D826-E48FCD83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E7C5868-5A2B-6E4D-AD7F-EBDE69D45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319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D8CC4D-1311-26EC-DE78-8805BF4A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5EA22B7-B607-DC19-DAB7-01558C344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9BBA9FE-F895-28E6-E0B2-5436116F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BBCF40-25D8-4966-DBB9-F727D57C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D3CE167-A18F-D336-E7E3-03FEECA3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401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1B8370F-463E-99C7-9646-223D6AA95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9432359-7964-0533-12F9-136B2F338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741603-407E-176C-CDE7-287890068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80393C-D329-1D8E-0525-FF40B856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07FFBFE-E66F-627F-1CAB-EA05D25E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999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DB9F54-437E-ED86-E6C0-ED9BD6EE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C4339E9-5507-128E-85A3-18A14AD64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4C71CE5-C9A0-6FAE-0C74-6BFD41F33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6E4C-E52F-4718-92A6-F63F7260DE01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FFDCD5A-710B-EB6E-9448-594C1BCDF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5ADCA19-4146-F718-CD23-B20268E71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29960-A250-46A9-A46E-02FC3BBB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343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5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image" Target="../media/image16.png"/><Relationship Id="rId3" Type="http://schemas.openxmlformats.org/officeDocument/2006/relationships/diagramData" Target="../diagrams/data3.xml"/><Relationship Id="rId21" Type="http://schemas.openxmlformats.org/officeDocument/2006/relationships/image" Target="../media/image19.png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7.png"/><Relationship Id="rId16" Type="http://schemas.openxmlformats.org/officeDocument/2006/relationships/diagramColors" Target="../diagrams/colors5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19" Type="http://schemas.openxmlformats.org/officeDocument/2006/relationships/image" Target="../media/image17.png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hyperlink" Target="consultantplus://offline/ref=49D462D015829D21C1BC582303B2CCEA59F56BA585A7EDF7CB431D9AF4dCoBX" TargetMode="External"/><Relationship Id="rId7" Type="http://schemas.openxmlformats.org/officeDocument/2006/relationships/diagramColors" Target="../diagrams/colors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hyperlink" Target="consultantplus://offline/ref=CC0EA47D99B3A06430D9AB76E8C5FC0EB63BB840BBED06AEEEBC0E16BCB6DFAE402A6C3183BF30B7C1350A3EF7Y2mFN" TargetMode="External"/><Relationship Id="rId7" Type="http://schemas.openxmlformats.org/officeDocument/2006/relationships/diagramLayout" Target="../diagrams/layout7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7.xml"/><Relationship Id="rId5" Type="http://schemas.openxmlformats.org/officeDocument/2006/relationships/image" Target="../media/image31.png"/><Relationship Id="rId10" Type="http://schemas.microsoft.com/office/2007/relationships/diagramDrawing" Target="../diagrams/drawing7.xml"/><Relationship Id="rId4" Type="http://schemas.openxmlformats.org/officeDocument/2006/relationships/hyperlink" Target="consultantplus://offline/ref=CC0EA47D99B3A06430D9AB76E8C5FC0EB63BB749BBEC06AEEEBC0E16BCB6DFAE402A6C3183BF30B7C1350A3EF7Y2mFN" TargetMode="External"/><Relationship Id="rId9" Type="http://schemas.openxmlformats.org/officeDocument/2006/relationships/diagramColors" Target="../diagrams/colors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image" Target="../media/image59.jpeg"/><Relationship Id="rId3" Type="http://schemas.openxmlformats.org/officeDocument/2006/relationships/image" Target="../media/image53.png"/><Relationship Id="rId7" Type="http://schemas.openxmlformats.org/officeDocument/2006/relationships/diagramLayout" Target="../diagrams/layout9.xml"/><Relationship Id="rId12" Type="http://schemas.openxmlformats.org/officeDocument/2006/relationships/chart" Target="../charts/chart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9.xml"/><Relationship Id="rId11" Type="http://schemas.openxmlformats.org/officeDocument/2006/relationships/chart" Target="../charts/chart1.xml"/><Relationship Id="rId5" Type="http://schemas.openxmlformats.org/officeDocument/2006/relationships/image" Target="../media/image55.jpeg"/><Relationship Id="rId10" Type="http://schemas.microsoft.com/office/2007/relationships/diagramDrawing" Target="../diagrams/drawing9.xml"/><Relationship Id="rId4" Type="http://schemas.openxmlformats.org/officeDocument/2006/relationships/image" Target="../media/image54.png"/><Relationship Id="rId9" Type="http://schemas.openxmlformats.org/officeDocument/2006/relationships/diagramColors" Target="../diagrams/colors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microsoft.com/office/2007/relationships/diagramDrawing" Target="../diagrams/drawing10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73.png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72.png"/><Relationship Id="rId9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hyperlink" Target="http://nalog.garant.ru/fns/nk/bd5f6af0a119ea49d462f346bf75e2aa/" TargetMode="External"/><Relationship Id="rId7" Type="http://schemas.openxmlformats.org/officeDocument/2006/relationships/diagramColors" Target="../diagrams/colors11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10" Type="http://schemas.openxmlformats.org/officeDocument/2006/relationships/image" Target="../media/image98.png"/><Relationship Id="rId4" Type="http://schemas.openxmlformats.org/officeDocument/2006/relationships/diagramData" Target="../diagrams/data11.xml"/><Relationship Id="rId9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chart" Target="../charts/chart12.xml"/><Relationship Id="rId7" Type="http://schemas.openxmlformats.org/officeDocument/2006/relationships/chart" Target="../charts/chart16.xm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chart" Target="../charts/chart18.xml"/><Relationship Id="rId7" Type="http://schemas.openxmlformats.org/officeDocument/2006/relationships/chart" Target="../charts/chart22.xm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18" Type="http://schemas.openxmlformats.org/officeDocument/2006/relationships/image" Target="../media/image112.png"/><Relationship Id="rId3" Type="http://schemas.openxmlformats.org/officeDocument/2006/relationships/diagramData" Target="../diagrams/data13.xml"/><Relationship Id="rId21" Type="http://schemas.openxmlformats.org/officeDocument/2006/relationships/diagramQuickStyle" Target="../diagrams/quickStyle16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" Type="http://schemas.openxmlformats.org/officeDocument/2006/relationships/image" Target="../media/image106.png"/><Relationship Id="rId16" Type="http://schemas.openxmlformats.org/officeDocument/2006/relationships/diagramColors" Target="../diagrams/colors15.xml"/><Relationship Id="rId20" Type="http://schemas.openxmlformats.org/officeDocument/2006/relationships/diagramLayout" Target="../diagrams/layout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23" Type="http://schemas.microsoft.com/office/2007/relationships/diagramDrawing" Target="../diagrams/drawing16.xml"/><Relationship Id="rId10" Type="http://schemas.openxmlformats.org/officeDocument/2006/relationships/diagramQuickStyle" Target="../diagrams/quickStyle14.xml"/><Relationship Id="rId19" Type="http://schemas.openxmlformats.org/officeDocument/2006/relationships/diagramData" Target="../diagrams/data16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Relationship Id="rId22" Type="http://schemas.openxmlformats.org/officeDocument/2006/relationships/diagramColors" Target="../diagrams/colors16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diagramColors" Target="../diagrams/colors17.xml"/><Relationship Id="rId12" Type="http://schemas.openxmlformats.org/officeDocument/2006/relationships/image" Target="../media/image121.png"/><Relationship Id="rId2" Type="http://schemas.openxmlformats.org/officeDocument/2006/relationships/image" Target="../media/image116.png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7.xml"/><Relationship Id="rId11" Type="http://schemas.openxmlformats.org/officeDocument/2006/relationships/image" Target="../media/image120.png"/><Relationship Id="rId5" Type="http://schemas.openxmlformats.org/officeDocument/2006/relationships/diagramLayout" Target="../diagrams/layout17.xml"/><Relationship Id="rId15" Type="http://schemas.openxmlformats.org/officeDocument/2006/relationships/image" Target="../media/image124.png"/><Relationship Id="rId10" Type="http://schemas.openxmlformats.org/officeDocument/2006/relationships/image" Target="../media/image119.png"/><Relationship Id="rId4" Type="http://schemas.openxmlformats.org/officeDocument/2006/relationships/diagramData" Target="../diagrams/data17.xml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11" Type="http://schemas.openxmlformats.org/officeDocument/2006/relationships/image" Target="../media/image130.png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129.png"/><Relationship Id="rId4" Type="http://schemas.openxmlformats.org/officeDocument/2006/relationships/diagramLayout" Target="../diagrams/layout18.xml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diagramData" Target="../diagrams/data22.xml"/><Relationship Id="rId18" Type="http://schemas.openxmlformats.org/officeDocument/2006/relationships/diagramData" Target="../diagrams/data23.xml"/><Relationship Id="rId26" Type="http://schemas.openxmlformats.org/officeDocument/2006/relationships/diagramColors" Target="../diagrams/colors24.xml"/><Relationship Id="rId3" Type="http://schemas.openxmlformats.org/officeDocument/2006/relationships/diagramData" Target="../diagrams/data20.xml"/><Relationship Id="rId21" Type="http://schemas.openxmlformats.org/officeDocument/2006/relationships/diagramColors" Target="../diagrams/colors23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17" Type="http://schemas.microsoft.com/office/2007/relationships/diagramDrawing" Target="../diagrams/drawing22.xml"/><Relationship Id="rId25" Type="http://schemas.openxmlformats.org/officeDocument/2006/relationships/diagramQuickStyle" Target="../diagrams/quickStyle24.xml"/><Relationship Id="rId2" Type="http://schemas.openxmlformats.org/officeDocument/2006/relationships/image" Target="../media/image134.png"/><Relationship Id="rId16" Type="http://schemas.openxmlformats.org/officeDocument/2006/relationships/diagramColors" Target="../diagrams/colors22.xml"/><Relationship Id="rId20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24" Type="http://schemas.openxmlformats.org/officeDocument/2006/relationships/diagramLayout" Target="../diagrams/layout24.xml"/><Relationship Id="rId5" Type="http://schemas.openxmlformats.org/officeDocument/2006/relationships/diagramQuickStyle" Target="../diagrams/quickStyle20.xml"/><Relationship Id="rId15" Type="http://schemas.openxmlformats.org/officeDocument/2006/relationships/diagramQuickStyle" Target="../diagrams/quickStyle22.xml"/><Relationship Id="rId23" Type="http://schemas.openxmlformats.org/officeDocument/2006/relationships/diagramData" Target="../diagrams/data24.xml"/><Relationship Id="rId10" Type="http://schemas.openxmlformats.org/officeDocument/2006/relationships/diagramQuickStyle" Target="../diagrams/quickStyle21.xml"/><Relationship Id="rId19" Type="http://schemas.openxmlformats.org/officeDocument/2006/relationships/diagramLayout" Target="../diagrams/layout23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Relationship Id="rId14" Type="http://schemas.openxmlformats.org/officeDocument/2006/relationships/diagramLayout" Target="../diagrams/layout22.xml"/><Relationship Id="rId22" Type="http://schemas.microsoft.com/office/2007/relationships/diagramDrawing" Target="../diagrams/drawing23.xml"/><Relationship Id="rId27" Type="http://schemas.microsoft.com/office/2007/relationships/diagramDrawing" Target="../diagrams/drawing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10" Type="http://schemas.openxmlformats.org/officeDocument/2006/relationships/image" Target="../media/image147.png"/><Relationship Id="rId4" Type="http://schemas.openxmlformats.org/officeDocument/2006/relationships/diagramLayout" Target="../diagrams/layout25.xml"/><Relationship Id="rId9" Type="http://schemas.openxmlformats.org/officeDocument/2006/relationships/image" Target="../media/image1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6.xml"/><Relationship Id="rId3" Type="http://schemas.openxmlformats.org/officeDocument/2006/relationships/chart" Target="../charts/chart31.xml"/><Relationship Id="rId7" Type="http://schemas.openxmlformats.org/officeDocument/2006/relationships/chart" Target="../charts/chart35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8.xml"/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jpeg"/><Relationship Id="rId5" Type="http://schemas.openxmlformats.org/officeDocument/2006/relationships/image" Target="../media/image151.png"/><Relationship Id="rId4" Type="http://schemas.openxmlformats.org/officeDocument/2006/relationships/image" Target="../media/image15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0.xml"/><Relationship Id="rId4" Type="http://schemas.openxmlformats.org/officeDocument/2006/relationships/image" Target="../media/image15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3.jpeg"/><Relationship Id="rId4" Type="http://schemas.openxmlformats.org/officeDocument/2006/relationships/chart" Target="../charts/chart4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1.xml"/><Relationship Id="rId5" Type="http://schemas.openxmlformats.org/officeDocument/2006/relationships/image" Target="../media/image177.jpeg"/><Relationship Id="rId4" Type="http://schemas.openxmlformats.org/officeDocument/2006/relationships/chart" Target="../charts/chart5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1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jpeg"/><Relationship Id="rId13" Type="http://schemas.microsoft.com/office/2007/relationships/diagramDrawing" Target="../diagrams/drawing26.xml"/><Relationship Id="rId3" Type="http://schemas.openxmlformats.org/officeDocument/2006/relationships/image" Target="../media/image192.jpeg"/><Relationship Id="rId7" Type="http://schemas.openxmlformats.org/officeDocument/2006/relationships/image" Target="../media/image196.jpeg"/><Relationship Id="rId12" Type="http://schemas.openxmlformats.org/officeDocument/2006/relationships/diagramColors" Target="../diagrams/colors26.xm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jpeg"/><Relationship Id="rId11" Type="http://schemas.openxmlformats.org/officeDocument/2006/relationships/diagramQuickStyle" Target="../diagrams/quickStyle26.xml"/><Relationship Id="rId5" Type="http://schemas.openxmlformats.org/officeDocument/2006/relationships/image" Target="../media/image194.jpeg"/><Relationship Id="rId10" Type="http://schemas.openxmlformats.org/officeDocument/2006/relationships/diagramLayout" Target="../diagrams/layout26.xml"/><Relationship Id="rId4" Type="http://schemas.openxmlformats.org/officeDocument/2006/relationships/image" Target="../media/image193.jpeg"/><Relationship Id="rId9" Type="http://schemas.openxmlformats.org/officeDocument/2006/relationships/diagramData" Target="../diagrams/data26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jpeg"/><Relationship Id="rId3" Type="http://schemas.openxmlformats.org/officeDocument/2006/relationships/image" Target="../media/image200.jpeg"/><Relationship Id="rId7" Type="http://schemas.openxmlformats.org/officeDocument/2006/relationships/image" Target="../media/image204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jpeg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0894A68-8BE7-E7E7-345C-D3C6BEF068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2F7CD6B-3962-A05A-D5DB-129072C893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3364" b="13241"/>
          <a:stretch/>
        </p:blipFill>
        <p:spPr>
          <a:xfrm>
            <a:off x="6946084" y="251670"/>
            <a:ext cx="4833457" cy="2910979"/>
          </a:xfrm>
          <a:prstGeom prst="round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4C58C87-9554-43C5-D3F5-04228F4EF2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211" r="3968" b="9847"/>
          <a:stretch/>
        </p:blipFill>
        <p:spPr>
          <a:xfrm>
            <a:off x="232997" y="2726424"/>
            <a:ext cx="2857539" cy="20636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Герб Анучинского района — Википедия">
            <a:extLst>
              <a:ext uri="{FF2B5EF4-FFF2-40B4-BE49-F238E27FC236}">
                <a16:creationId xmlns="" xmlns:a16="http://schemas.microsoft.com/office/drawing/2014/main" id="{499BC0EC-E421-3AAE-7830-FE7DCCB1B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66" y="251671"/>
            <a:ext cx="1457325" cy="190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B2812D7-6BD0-304F-75B3-D6230BF2D90E}"/>
              </a:ext>
            </a:extLst>
          </p:cNvPr>
          <p:cNvSpPr/>
          <p:nvPr/>
        </p:nvSpPr>
        <p:spPr>
          <a:xfrm>
            <a:off x="1749359" y="1104979"/>
            <a:ext cx="5243358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i="1" cap="none" spc="0" dirty="0">
                <a:ln w="22225">
                  <a:solidFill>
                    <a:srgbClr val="00B0F0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4613E56-B726-02CF-26CE-83B1229CE49D}"/>
              </a:ext>
            </a:extLst>
          </p:cNvPr>
          <p:cNvSpPr txBox="1"/>
          <p:nvPr/>
        </p:nvSpPr>
        <p:spPr>
          <a:xfrm>
            <a:off x="4371038" y="4015957"/>
            <a:ext cx="61533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1800" b="1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бюджета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" sz="1800" b="1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 </a:t>
            </a:r>
            <a:br>
              <a:rPr kumimoji="0" lang="ru" sz="1800" b="1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" sz="1800" b="1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очередной финансовый 2024год и  плановый период 2025 – 2026 годы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512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C4AA09E-C332-B56B-CB83-5E328A6AA4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E552A63-9777-2D9A-7938-6D8907666BC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393" y="100668"/>
            <a:ext cx="2679316" cy="2671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49B4452-518C-CE4C-E56D-FBE652CE2FB2}"/>
              </a:ext>
            </a:extLst>
          </p:cNvPr>
          <p:cNvSpPr txBox="1"/>
          <p:nvPr/>
        </p:nvSpPr>
        <p:spPr>
          <a:xfrm>
            <a:off x="18392" y="2736502"/>
            <a:ext cx="32633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</a:t>
            </a:r>
          </a:p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</a:t>
            </a:r>
          </a:p>
          <a:p>
            <a:pPr algn="ctr"/>
            <a:r>
              <a:rPr lang="ru-RU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Сергей Алексеевич </a:t>
            </a:r>
            <a:r>
              <a:rPr lang="ru-RU" sz="13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Понуровский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246C92D-CFD0-6967-0B7A-CB631A6BED2D}"/>
              </a:ext>
            </a:extLst>
          </p:cNvPr>
          <p:cNvSpPr txBox="1"/>
          <p:nvPr/>
        </p:nvSpPr>
        <p:spPr>
          <a:xfrm>
            <a:off x="3214598" y="411061"/>
            <a:ext cx="859989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«Бюджет для граждан» – существует уже не первый год и занял важное место в общественной жизни. Он доказал свою значимость и востребованность, как эффективный механизм диалога между муниципальной властью и населением города.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	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Проект «Бюджет для граждан» обеспечивает открытость и прозрачность информации для активных и неравнодушных жителей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Материал по проекту бюджета на 2024 год и плановый период 2025-2026 годов, предложенный в доступном для граждан формате «Бюджет для граждан», предназначен для различных категорий населения округа и представителей разных профессий: студентов, молодых семей и пенсионеров, педагогов и врачей, а также других категорий населения, не обладающих специальными знаниями в сфере бюджетного и налогового законодательства.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Основная цель нашей работы – сделать официальную информацию не просто доступной, но понятной и интересной для каждого гражданина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Бюджет – это не сухие цифры доходов и расходов, это прежде всего деньги налогоплательщиков, а значит, каждого из Вас.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Эффективное, ответственное и прозрачное управление муниципальными финансами является базовым условием достижения стратегических целей социально-экономического развития Анучинского муниципального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Мы готовы к обсуждению и принятию конкретных бюджетных решений, к общественному контролю их эффективности и результативности.  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0427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6637E4C-4D64-48A7-4ED1-2E87ADA1F6A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7E70D61-A504-0AF5-E288-6B2E2AA1EA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090" y="589253"/>
            <a:ext cx="2304488" cy="49077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C784B6F-CC5E-DCB5-DE3C-BB9A4BC3D0E9}"/>
              </a:ext>
            </a:extLst>
          </p:cNvPr>
          <p:cNvSpPr txBox="1"/>
          <p:nvPr/>
        </p:nvSpPr>
        <p:spPr>
          <a:xfrm>
            <a:off x="3148668" y="424001"/>
            <a:ext cx="8621241" cy="72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16.09.2019г № 568-КЗ «Об Анучинском муниципальном округе»  путем объединения 4-х сельских поселений, район был преобразован в муниципальный округ. Анучинский муниципальный округ находится в центральной части Приморского края.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799B7FC-C213-1E0D-678A-09AEB0B966A1}"/>
              </a:ext>
            </a:extLst>
          </p:cNvPr>
          <p:cNvSpPr txBox="1"/>
          <p:nvPr/>
        </p:nvSpPr>
        <p:spPr>
          <a:xfrm>
            <a:off x="3052272" y="1650033"/>
            <a:ext cx="8814033" cy="1986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Административным центром муниципального округа является село Анучино. Площадь округа – 3885,4 кв. км.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50215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на севере со Спасским районом, на северо-западе – с Черниговским, на востоке – с Яковлевским, Чугуевским районами и городом Арсеньев, на юго-востоке – с Партизанским, на юге – с городом Партизанск, на юго-западе – со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Шкотовским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, на западе – с Михайловским районом. Сеть населенных пунктов в границах округа представлена 29 сельскими населенными пунктами.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Сообщение между населенными пунктами в границах округа осуществляется автомобильным транспортом. Внешние связи района осуществляются главным образом железнодорожным транспортом по Транссибирской магистрали (через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ст.Сибирцево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), автомобильным – по федеральной дороге М60 (через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г.Уссурийск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 и воздушным – через аэропорт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Кневичи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г. Владивостока.</a:t>
            </a: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Численность населения муниципального округа составляет </a:t>
            </a:r>
            <a:r>
              <a:rPr lang="ru-RU" sz="12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12504 </a:t>
            </a:r>
            <a:r>
              <a:rPr lang="ru-RU" sz="12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человек.</a:t>
            </a:r>
          </a:p>
        </p:txBody>
      </p:sp>
    </p:spTree>
    <p:extLst>
      <p:ext uri="{BB962C8B-B14F-4D97-AF65-F5344CB8AC3E}">
        <p14:creationId xmlns="" xmlns:p14="http://schemas.microsoft.com/office/powerpoint/2010/main" val="229329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79B2E6F-B9AC-C0CA-B8B8-271565846F9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C648C46B-3565-8E83-D063-E9FC1431FB77}"/>
              </a:ext>
            </a:extLst>
          </p:cNvPr>
          <p:cNvSpPr/>
          <p:nvPr/>
        </p:nvSpPr>
        <p:spPr>
          <a:xfrm>
            <a:off x="3036814" y="109057"/>
            <a:ext cx="5293453" cy="41944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C00CC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62CBF93-5006-B40B-29A1-8C2BE7C8AE93}"/>
              </a:ext>
            </a:extLst>
          </p:cNvPr>
          <p:cNvSpPr txBox="1"/>
          <p:nvPr/>
        </p:nvSpPr>
        <p:spPr>
          <a:xfrm>
            <a:off x="514524" y="528506"/>
            <a:ext cx="11372676" cy="1349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Бюджет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(со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старонормадского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buogette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–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сумка, кошелек) – форма образования и расходования денежных средств, предназначенных для финансового обеспечения задач и функций государства (федеральный и региональный уровень) и местного самоуправления (местный уровень).</a:t>
            </a:r>
          </a:p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Представляет собой главный финансовый документ страны (региона, муниципалитета, поселения), утверждаемый органом законодательной власти соответствующего уровня управления.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u="sng" kern="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Какие бывают бюджеты?</a:t>
            </a:r>
          </a:p>
          <a:p>
            <a:pPr marL="0" marR="0" lvl="0" indent="44958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A714B21-A600-8737-1498-2AC38E27466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045" y="1747370"/>
            <a:ext cx="1542035" cy="11001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29171A4-441A-CD5F-B7B7-1A75FB322F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86" y="1747370"/>
            <a:ext cx="1806255" cy="947323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1B053309-C4E8-E41B-7BCA-CC33B426F6F8}"/>
              </a:ext>
            </a:extLst>
          </p:cNvPr>
          <p:cNvSpPr/>
          <p:nvPr/>
        </p:nvSpPr>
        <p:spPr>
          <a:xfrm>
            <a:off x="4047687" y="1877978"/>
            <a:ext cx="1648438" cy="618033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предприятий, организаций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806739D-68DE-7EE5-9BB2-3ACFC05B203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49688" y="2075902"/>
            <a:ext cx="1560352" cy="79383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DE3D9D03-64B5-CBBC-51B7-28CD5969FC7D}"/>
              </a:ext>
            </a:extLst>
          </p:cNvPr>
          <p:cNvSpPr/>
          <p:nvPr/>
        </p:nvSpPr>
        <p:spPr>
          <a:xfrm>
            <a:off x="5700121" y="2920953"/>
            <a:ext cx="1859486" cy="508046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публично- правовых образований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="" xmlns:a16="http://schemas.microsoft.com/office/drawing/2014/main" id="{49E6139B-8981-1B1B-9F15-8CAE76418D11}"/>
              </a:ext>
            </a:extLst>
          </p:cNvPr>
          <p:cNvCxnSpPr>
            <a:cxnSpLocks/>
          </p:cNvCxnSpPr>
          <p:nvPr/>
        </p:nvCxnSpPr>
        <p:spPr>
          <a:xfrm flipH="1">
            <a:off x="7462440" y="1862060"/>
            <a:ext cx="768216" cy="3736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76BB3E5-F935-2F36-049A-A2ABC70EA05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52061" y="1517071"/>
            <a:ext cx="623491" cy="61803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4A852CE-D4DE-AA1D-6174-676C752EEAC9}"/>
              </a:ext>
            </a:extLst>
          </p:cNvPr>
          <p:cNvSpPr/>
          <p:nvPr/>
        </p:nvSpPr>
        <p:spPr>
          <a:xfrm>
            <a:off x="8929425" y="1447710"/>
            <a:ext cx="3158254" cy="6873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Российской Федерации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государственных внебюджетных фондов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91C32917-7663-6633-E350-8BF3B63BA7B1}"/>
              </a:ext>
            </a:extLst>
          </p:cNvPr>
          <p:cNvCxnSpPr>
            <a:cxnSpLocks/>
          </p:cNvCxnSpPr>
          <p:nvPr/>
        </p:nvCxnSpPr>
        <p:spPr>
          <a:xfrm flipH="1">
            <a:off x="7462440" y="2496011"/>
            <a:ext cx="78962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F0D2D222-94CC-0106-E3C0-4643A23760A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04461" y="2161522"/>
            <a:ext cx="623491" cy="656363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0B7ADE3-7C15-7612-BD52-4C6782C0C435}"/>
              </a:ext>
            </a:extLst>
          </p:cNvPr>
          <p:cNvSpPr/>
          <p:nvPr/>
        </p:nvSpPr>
        <p:spPr>
          <a:xfrm>
            <a:off x="8927952" y="2276502"/>
            <a:ext cx="3158254" cy="6444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субъектов Российской Федерации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территориальных внебюджетных фондов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5CB47C4A-2E1B-C52B-C54B-B104DEDF3B97}"/>
              </a:ext>
            </a:extLst>
          </p:cNvPr>
          <p:cNvCxnSpPr>
            <a:cxnSpLocks/>
          </p:cNvCxnSpPr>
          <p:nvPr/>
        </p:nvCxnSpPr>
        <p:spPr>
          <a:xfrm flipH="1" flipV="1">
            <a:off x="7462440" y="2694693"/>
            <a:ext cx="893395" cy="743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ED836E37-A92B-57F0-DC1F-CC8C9086F02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52061" y="3114045"/>
            <a:ext cx="1143857" cy="8724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889B309-4F06-884B-FD2B-56F1843E86DC}"/>
              </a:ext>
            </a:extLst>
          </p:cNvPr>
          <p:cNvSpPr/>
          <p:nvPr/>
        </p:nvSpPr>
        <p:spPr>
          <a:xfrm>
            <a:off x="9321926" y="3272749"/>
            <a:ext cx="2764280" cy="6444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муниципальных образований (местные бюджеты)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DD1C69A-E6C7-10E4-165B-FBA18F56B65B}"/>
              </a:ext>
            </a:extLst>
          </p:cNvPr>
          <p:cNvSpPr txBox="1"/>
          <p:nvPr/>
        </p:nvSpPr>
        <p:spPr>
          <a:xfrm>
            <a:off x="206688" y="2950108"/>
            <a:ext cx="53876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Бюджетная классификация </a:t>
            </a:r>
            <a:r>
              <a:rPr lang="ru-RU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группировка доходов и расходов бюджетов всех уровней бюджетной системы Российской Федерации, а также источников финансирования дефицитов этих бюджетов, используемая для составления и исполнения бюджетов.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310AFEF-51AD-BC8C-038B-7D40D6E57C70}"/>
              </a:ext>
            </a:extLst>
          </p:cNvPr>
          <p:cNvSpPr txBox="1"/>
          <p:nvPr/>
        </p:nvSpPr>
        <p:spPr>
          <a:xfrm>
            <a:off x="206687" y="3667652"/>
            <a:ext cx="79395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Бюджетные ассигнования 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CADB876-9167-42C5-D882-CB361D2D3F10}"/>
              </a:ext>
            </a:extLst>
          </p:cNvPr>
          <p:cNvSpPr txBox="1"/>
          <p:nvPr/>
        </p:nvSpPr>
        <p:spPr>
          <a:xfrm>
            <a:off x="206687" y="4098539"/>
            <a:ext cx="1187951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Сводная бюджетная роспись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документ, который составляется и ведется финансовым органом (органом управления государственным внебюджетным фондом)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Публичные обязательства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это обязательства государственных органов и органов местного самоуправления перед физическим лицом, подлежащее исполнению в денежной форме в размере, установленном соответствующим законом или иным нормативным правовым актом.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52B9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Бюджетный кредит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денежные средства, предоставляемые одним бюджетом другому бюджету или юридическому лицу на определенный срок на возвратной и платной основах.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Муниципальный долг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обязательства, возникающие в связи с привлечением кредитов в кредитных организациях, получением бюджетных кредитов от других бюджетов.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652B9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Текущий финансовый год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год, в котором осуществляется исполнение бюджета, составление и рассмотрение проекта на очередной финансовый год (очередной финансовый год и плановый период.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100" b="1" dirty="0">
                <a:solidFill>
                  <a:srgbClr val="652B9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Очередной финансовый год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год, следующий за текущим финансовым годом.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2A7C2AA-02A2-12D4-8852-F517DF312C4F}"/>
              </a:ext>
            </a:extLst>
          </p:cNvPr>
          <p:cNvSpPr txBox="1"/>
          <p:nvPr/>
        </p:nvSpPr>
        <p:spPr>
          <a:xfrm>
            <a:off x="206687" y="5609451"/>
            <a:ext cx="116103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Бюджетные инвестиции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средства бюджета, направленные на приобретение, модернизацию муниципального имущества.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75A2F8D-BBA4-FA68-1E92-E230D498D118}"/>
              </a:ext>
            </a:extLst>
          </p:cNvPr>
          <p:cNvSpPr txBox="1"/>
          <p:nvPr/>
        </p:nvSpPr>
        <p:spPr>
          <a:xfrm>
            <a:off x="206687" y="5807693"/>
            <a:ext cx="116103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Бюджетные обязательства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расходные обязательства, подлежащие исполнению в соответствующем финансовом году.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217F4A4-27B9-27DE-A3D6-8922B828DB30}"/>
              </a:ext>
            </a:extLst>
          </p:cNvPr>
          <p:cNvSpPr txBox="1"/>
          <p:nvPr/>
        </p:nvSpPr>
        <p:spPr>
          <a:xfrm>
            <a:off x="192957" y="6032858"/>
            <a:ext cx="116240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Плановый период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два финансовых года, следующие за очередным финансовым годом.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773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B31C5B0-ECD9-D298-CFEE-D6223F487D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Бюджет для граждан - Экономика и финансы - Администрация сельского  поселения Лямина">
            <a:extLst>
              <a:ext uri="{FF2B5EF4-FFF2-40B4-BE49-F238E27FC236}">
                <a16:creationId xmlns="" xmlns:a16="http://schemas.microsoft.com/office/drawing/2014/main" id="{0C23ECD3-5C86-B465-0A99-A8446F7BF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39" y="77654"/>
            <a:ext cx="4549861" cy="28054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391BFD65-19D2-B26F-6F24-E4DC1E4118A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97359998"/>
              </p:ext>
            </p:extLst>
          </p:nvPr>
        </p:nvGraphicFramePr>
        <p:xfrm>
          <a:off x="96124" y="2966184"/>
          <a:ext cx="5922860" cy="181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="" xmlns:a16="http://schemas.microsoft.com/office/drawing/2014/main" id="{486269E1-1EDA-9518-A48C-0F598A3B178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8706304"/>
              </p:ext>
            </p:extLst>
          </p:nvPr>
        </p:nvGraphicFramePr>
        <p:xfrm>
          <a:off x="5846138" y="551524"/>
          <a:ext cx="62882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AC52C15-F9C3-BB72-5EDB-C901BAD64C02}"/>
              </a:ext>
            </a:extLst>
          </p:cNvPr>
          <p:cNvSpPr txBox="1"/>
          <p:nvPr/>
        </p:nvSpPr>
        <p:spPr>
          <a:xfrm>
            <a:off x="96124" y="4822177"/>
            <a:ext cx="841031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составлении, утверждении и исполнении бюджета органы власти должны исходить из необходимости минимизации размера дефицита бюджета.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дефицита бюджета не означает, что какие – либо из запланированных расходов не будут оплачены.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принятые в бюджет обязательства должны быть исполнены, за счет поступивших доходов и источников погашения дефицита бюджета.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методам сбалансированности бюджета относятся: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доходной базы;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местными налогами;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расходов;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эффективной системы бюджетного регулирования и оказания финансовой помощи из вышестоящих бюджетов;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населения к решению вопросов местного значения.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108BCAC-B5F6-9379-71C4-61337C7B4195}"/>
              </a:ext>
            </a:extLst>
          </p:cNvPr>
          <p:cNvSpPr/>
          <p:nvPr/>
        </p:nvSpPr>
        <p:spPr>
          <a:xfrm>
            <a:off x="5930782" y="77654"/>
            <a:ext cx="5922861" cy="452933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бюджетной системы</a:t>
            </a:r>
          </a:p>
        </p:txBody>
      </p:sp>
    </p:spTree>
    <p:extLst>
      <p:ext uri="{BB962C8B-B14F-4D97-AF65-F5344CB8AC3E}">
        <p14:creationId xmlns="" xmlns:p14="http://schemas.microsoft.com/office/powerpoint/2010/main" val="95929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9EDF075-10EA-F7F5-A96F-D7D7A465FC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359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усеченные верхние углы 2">
            <a:extLst>
              <a:ext uri="{FF2B5EF4-FFF2-40B4-BE49-F238E27FC236}">
                <a16:creationId xmlns="" xmlns:a16="http://schemas.microsoft.com/office/drawing/2014/main" id="{EB64FCEB-D654-1BFD-092F-CA4527262D62}"/>
              </a:ext>
            </a:extLst>
          </p:cNvPr>
          <p:cNvSpPr/>
          <p:nvPr/>
        </p:nvSpPr>
        <p:spPr>
          <a:xfrm>
            <a:off x="3263317" y="0"/>
            <a:ext cx="4697836" cy="352337"/>
          </a:xfrm>
          <a:prstGeom prst="snip2Same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80FD426-3FC0-151C-4A47-A3C6051A3504}"/>
              </a:ext>
            </a:extLst>
          </p:cNvPr>
          <p:cNvSpPr txBox="1"/>
          <p:nvPr/>
        </p:nvSpPr>
        <p:spPr>
          <a:xfrm>
            <a:off x="94460" y="285226"/>
            <a:ext cx="118525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отчетности.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="" xmlns:a16="http://schemas.microsoft.com/office/drawing/2014/main" id="{833F02B3-429A-B4F8-590C-63F2DC374C9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75969169"/>
              </p:ext>
            </p:extLst>
          </p:nvPr>
        </p:nvGraphicFramePr>
        <p:xfrm>
          <a:off x="651237" y="1012616"/>
          <a:ext cx="5224160" cy="726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46C0BAF-439A-1CE7-DDA8-3D5C42CC650E}"/>
              </a:ext>
            </a:extLst>
          </p:cNvPr>
          <p:cNvSpPr txBox="1"/>
          <p:nvPr/>
        </p:nvSpPr>
        <p:spPr>
          <a:xfrm>
            <a:off x="2535573" y="727920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бюджетного процесса</a:t>
            </a: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0059CC49-55B7-9E32-F1FB-DB30966562E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31600864"/>
              </p:ext>
            </p:extLst>
          </p:nvPr>
        </p:nvGraphicFramePr>
        <p:xfrm>
          <a:off x="5967761" y="1001337"/>
          <a:ext cx="5742879" cy="726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7" name="Схема 16">
            <a:extLst>
              <a:ext uri="{FF2B5EF4-FFF2-40B4-BE49-F238E27FC236}">
                <a16:creationId xmlns="" xmlns:a16="http://schemas.microsoft.com/office/drawing/2014/main" id="{00BF00C4-B621-391B-3604-1955E1C0024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66610279"/>
              </p:ext>
            </p:extLst>
          </p:nvPr>
        </p:nvGraphicFramePr>
        <p:xfrm>
          <a:off x="1982871" y="1915596"/>
          <a:ext cx="7555411" cy="906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403D593-2EA2-0103-CBFE-864B4E62CDBF}"/>
              </a:ext>
            </a:extLst>
          </p:cNvPr>
          <p:cNvSpPr txBox="1"/>
          <p:nvPr/>
        </p:nvSpPr>
        <p:spPr>
          <a:xfrm>
            <a:off x="94460" y="2926343"/>
            <a:ext cx="11852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Бюджетный процесс в Анучинском муниципальном округе регулируется решением Думы от 25.11.2020г № 119-НПА «Об утверждении Положения о бюджетном устройстве и бюджетном процессе</a:t>
            </a:r>
            <a:r>
              <a:rPr lang="ru-RU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Анучинском муниципальном округе»</a:t>
            </a:r>
            <a:r>
              <a:rPr lang="ru-RU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A9B9B2DD-E40A-2387-EC4C-9105FD624EA7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35941" y="5354349"/>
            <a:ext cx="1942969" cy="1167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921714A-4633-4A97-7463-DF2A94ECAD13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971574" y="3733158"/>
            <a:ext cx="1552814" cy="1035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4430EC5-E82C-F503-B465-350BD81B695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/>
          <a:srcRect b="33942"/>
          <a:stretch/>
        </p:blipFill>
        <p:spPr>
          <a:xfrm>
            <a:off x="5212217" y="4220283"/>
            <a:ext cx="1818647" cy="92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AC186715-FD1B-C62E-943B-85796846B75F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699304" y="4745798"/>
            <a:ext cx="1796490" cy="1035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004CD6BB-DBA0-B9BB-628F-496D2C07D6DC}"/>
              </a:ext>
            </a:extLst>
          </p:cNvPr>
          <p:cNvSpPr txBox="1"/>
          <p:nvPr/>
        </p:nvSpPr>
        <p:spPr>
          <a:xfrm>
            <a:off x="3065679" y="3414389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бюджетного процесса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4885DCA-E222-C363-6331-E2677F9C3F57}"/>
              </a:ext>
            </a:extLst>
          </p:cNvPr>
          <p:cNvSpPr txBox="1"/>
          <p:nvPr/>
        </p:nvSpPr>
        <p:spPr>
          <a:xfrm>
            <a:off x="218814" y="6383055"/>
            <a:ext cx="21301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составление проекта</a:t>
            </a:r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="" xmlns:a16="http://schemas.microsoft.com/office/drawing/2014/main" id="{E3915D3B-C280-4984-2C8C-11EE60E78E74}"/>
              </a:ext>
            </a:extLst>
          </p:cNvPr>
          <p:cNvSpPr/>
          <p:nvPr/>
        </p:nvSpPr>
        <p:spPr>
          <a:xfrm>
            <a:off x="991790" y="4806814"/>
            <a:ext cx="454818" cy="430888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="" xmlns:a16="http://schemas.microsoft.com/office/drawing/2014/main" id="{5F1F4AAF-5A07-DD25-002F-AF579119D49D}"/>
              </a:ext>
            </a:extLst>
          </p:cNvPr>
          <p:cNvSpPr/>
          <p:nvPr/>
        </p:nvSpPr>
        <p:spPr>
          <a:xfrm>
            <a:off x="3475780" y="4253333"/>
            <a:ext cx="454818" cy="430888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0646D22-C81D-3864-B8B7-2FAB151F832C}"/>
              </a:ext>
            </a:extLst>
          </p:cNvPr>
          <p:cNvSpPr txBox="1"/>
          <p:nvPr/>
        </p:nvSpPr>
        <p:spPr>
          <a:xfrm>
            <a:off x="2596742" y="5845384"/>
            <a:ext cx="21301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 утверждение бюджета</a:t>
            </a:r>
          </a:p>
        </p:txBody>
      </p:sp>
      <p:sp>
        <p:nvSpPr>
          <p:cNvPr id="32" name="Блок-схема: узел 31">
            <a:extLst>
              <a:ext uri="{FF2B5EF4-FFF2-40B4-BE49-F238E27FC236}">
                <a16:creationId xmlns="" xmlns:a16="http://schemas.microsoft.com/office/drawing/2014/main" id="{E4F94AF6-8C13-A9C0-E59D-1C2D04675EFF}"/>
              </a:ext>
            </a:extLst>
          </p:cNvPr>
          <p:cNvSpPr/>
          <p:nvPr/>
        </p:nvSpPr>
        <p:spPr>
          <a:xfrm>
            <a:off x="5838495" y="3753149"/>
            <a:ext cx="454818" cy="430888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31B085C-8B89-1D87-C48C-A40954179534}"/>
              </a:ext>
            </a:extLst>
          </p:cNvPr>
          <p:cNvSpPr txBox="1"/>
          <p:nvPr/>
        </p:nvSpPr>
        <p:spPr>
          <a:xfrm>
            <a:off x="5030948" y="5263655"/>
            <a:ext cx="213010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</a:t>
            </a:r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="" xmlns:a16="http://schemas.microsoft.com/office/drawing/2014/main" id="{4CB19C0F-0736-C2E1-D7A1-F6441F37A695}"/>
              </a:ext>
            </a:extLst>
          </p:cNvPr>
          <p:cNvSpPr/>
          <p:nvPr/>
        </p:nvSpPr>
        <p:spPr>
          <a:xfrm>
            <a:off x="8461488" y="3174364"/>
            <a:ext cx="454818" cy="430888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0446182C-ABAA-E10E-5B56-8137DECDBC63}"/>
              </a:ext>
            </a:extLst>
          </p:cNvPr>
          <p:cNvSpPr txBox="1"/>
          <p:nvPr/>
        </p:nvSpPr>
        <p:spPr>
          <a:xfrm>
            <a:off x="7682929" y="4825767"/>
            <a:ext cx="213010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исполнением бюджета и утверждение отчета об исполнении бюджета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1772339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CC88566-E10C-7E6B-0690-9103470635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359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B42510D9-FCB7-9D89-5753-254D091A9524}"/>
              </a:ext>
            </a:extLst>
          </p:cNvPr>
          <p:cNvSpPr/>
          <p:nvPr/>
        </p:nvSpPr>
        <p:spPr>
          <a:xfrm>
            <a:off x="243281" y="216135"/>
            <a:ext cx="1585519" cy="914400"/>
          </a:xfrm>
          <a:prstGeom prst="roundRect">
            <a:avLst/>
          </a:prstGeom>
          <a:solidFill>
            <a:srgbClr val="99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42F84CF-D91A-F09D-66E4-D80F760278AA}"/>
              </a:ext>
            </a:extLst>
          </p:cNvPr>
          <p:cNvSpPr txBox="1"/>
          <p:nvPr/>
        </p:nvSpPr>
        <p:spPr>
          <a:xfrm>
            <a:off x="1930851" y="216135"/>
            <a:ext cx="990042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проекта  бюджета округа осуществляется администрацией муниципального округа и начинается не позднее чем за шесть месяцев до начала очередного финансового года.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 бюджета округа составляется и утверждается сроком на три года - очередной финансовый год и плановый период.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 и сроки составления проекта  бюджета округа устанавливаются администрацией с соблюдением требований, устанавливаемых Бюджетным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&quot;Бюджетный кодекс Российской Федерации&quot; от 31.07.1998 N 145-ФЗ (ред. от 28.12.2013, с изм. от 03.02.2014) (с изм. и доп., вступ. в силу с 01.01.2014){КонсультантПлюс}"/>
              </a:rPr>
              <a:t>кодексом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Российской Федерации и положением о бюджетном устройстве и бюджетном процессе в Анучинском муниципальном округе.</a:t>
            </a:r>
          </a:p>
          <a:p>
            <a:pPr indent="342900" algn="just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Составляется прогноз социально – экономического развития, определяются основные характеристики бюджета, основные направления бюджетной и налоговой политики, разрабатываются проекты муниципальных программ.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Непосредственное составление проекта  бюджета округа осуществляется финансово-экономическим управлением администрации Анучинского муниципального округа.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CEBCED85-2772-743C-DAB2-712F960C43A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22136254"/>
              </p:ext>
            </p:extLst>
          </p:nvPr>
        </p:nvGraphicFramePr>
        <p:xfrm>
          <a:off x="954523" y="2400198"/>
          <a:ext cx="9590438" cy="3606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Стрелка: влево-вправо 8">
            <a:extLst>
              <a:ext uri="{FF2B5EF4-FFF2-40B4-BE49-F238E27FC236}">
                <a16:creationId xmlns="" xmlns:a16="http://schemas.microsoft.com/office/drawing/2014/main" id="{8AB89DF9-48DE-4C7E-8A63-311C854EA2BA}"/>
              </a:ext>
            </a:extLst>
          </p:cNvPr>
          <p:cNvSpPr/>
          <p:nvPr/>
        </p:nvSpPr>
        <p:spPr>
          <a:xfrm>
            <a:off x="1930851" y="1793422"/>
            <a:ext cx="7843707" cy="484632"/>
          </a:xfrm>
          <a:prstGeom prst="left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       Составление проекта  бюджета округа основывается на:</a:t>
            </a:r>
          </a:p>
        </p:txBody>
      </p:sp>
    </p:spTree>
    <p:extLst>
      <p:ext uri="{BB962C8B-B14F-4D97-AF65-F5344CB8AC3E}">
        <p14:creationId xmlns="" xmlns:p14="http://schemas.microsoft.com/office/powerpoint/2010/main" val="1744674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03C6723-FB41-F1DD-B0FF-320F0D3989D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209C71A-A6BD-2BBF-5A50-276CAD900C99}"/>
              </a:ext>
            </a:extLst>
          </p:cNvPr>
          <p:cNvSpPr txBox="1"/>
          <p:nvPr/>
        </p:nvSpPr>
        <p:spPr>
          <a:xfrm>
            <a:off x="191527" y="4928491"/>
            <a:ext cx="536198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Муниципалитет расходует поступившие доходы для выполнения своих функций и предоставление общественных (муниципальных) услуг: образование, культура, спорт, социальное обеспечение, поддержка экономики, гарантии безопасности, защита общественных интересов и др.</a:t>
            </a:r>
          </a:p>
          <a:p>
            <a:pPr indent="342900"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– и как налогоплательщики, и как потребители общественных услуг – должны быть уверены в том, что передаваемые ими в распоряжение муниципалитета средства используются прозрачно и эффективно, приносят конкретные результаты как для общества в целом, так и для каждой семьи, для каждого человека. </a:t>
            </a:r>
          </a:p>
        </p:txBody>
      </p:sp>
      <p:sp>
        <p:nvSpPr>
          <p:cNvPr id="5" name="Прямоугольник: усеченные верхние углы 4">
            <a:extLst>
              <a:ext uri="{FF2B5EF4-FFF2-40B4-BE49-F238E27FC236}">
                <a16:creationId xmlns="" xmlns:a16="http://schemas.microsoft.com/office/drawing/2014/main" id="{40A12BEE-1505-6056-C1D4-D288EE0A26B6}"/>
              </a:ext>
            </a:extLst>
          </p:cNvPr>
          <p:cNvSpPr/>
          <p:nvPr/>
        </p:nvSpPr>
        <p:spPr>
          <a:xfrm>
            <a:off x="276835" y="57863"/>
            <a:ext cx="4697836" cy="444616"/>
          </a:xfrm>
          <a:prstGeom prst="snip2SameRect">
            <a:avLst/>
          </a:prstGeom>
          <a:solidFill>
            <a:srgbClr val="99FF66">
              <a:alpha val="5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 и его участие в бюджетном процессе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9CFFA98-8186-B88F-4F4D-53E73B40325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726" y="1219764"/>
            <a:ext cx="1208015" cy="86909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699A709E-A816-323B-1690-31DD8D35C124}"/>
              </a:ext>
            </a:extLst>
          </p:cNvPr>
          <p:cNvSpPr/>
          <p:nvPr/>
        </p:nvSpPr>
        <p:spPr>
          <a:xfrm>
            <a:off x="402670" y="538453"/>
            <a:ext cx="4446166" cy="60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участие в формировании доходной части бюджета как налогоплательщик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C60B41D-A51E-BCEE-51BA-9CE1E4417771}"/>
              </a:ext>
            </a:extLst>
          </p:cNvPr>
          <p:cNvSpPr txBox="1"/>
          <p:nvPr/>
        </p:nvSpPr>
        <p:spPr>
          <a:xfrm>
            <a:off x="1595263" y="1263542"/>
            <a:ext cx="32116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НДФЛ, налог на имущество физических лиц, земельный налог.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C11F54C-0A0C-38D5-5A83-5B180643A6A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6835" y="2579815"/>
            <a:ext cx="1237595" cy="2200847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13AD3180-11FC-D6FB-378F-7AE7C0DC83D0}"/>
              </a:ext>
            </a:extLst>
          </p:cNvPr>
          <p:cNvSpPr/>
          <p:nvPr/>
        </p:nvSpPr>
        <p:spPr>
          <a:xfrm>
            <a:off x="592100" y="2158484"/>
            <a:ext cx="4256736" cy="3648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услуг за счет средств бюджета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9050C28-207D-376C-4A44-7C119C441C50}"/>
              </a:ext>
            </a:extLst>
          </p:cNvPr>
          <p:cNvSpPr txBox="1"/>
          <p:nvPr/>
        </p:nvSpPr>
        <p:spPr>
          <a:xfrm>
            <a:off x="1560353" y="2658105"/>
            <a:ext cx="3246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социальные гарантии в виде расходов бюджета на образование, культуру, ЖКХ, физическую культуру и спорт, социальные выплаты и другие услуги.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DEF9E5F-3FAE-5CDD-771E-518160205BE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1922" y="3958492"/>
            <a:ext cx="1365622" cy="89619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05A8109B-9AB5-2E49-3E4D-7ACEB49ECFB4}"/>
              </a:ext>
            </a:extLst>
          </p:cNvPr>
          <p:cNvSpPr/>
          <p:nvPr/>
        </p:nvSpPr>
        <p:spPr>
          <a:xfrm>
            <a:off x="1687542" y="4068565"/>
            <a:ext cx="3161294" cy="6015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участник публичных слушаний может оказывать влияние на состав бюджета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0F26B15-B900-BD70-9325-46779456EC9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1506" y="171557"/>
            <a:ext cx="1820413" cy="17579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2709C3B-E02E-30E9-556E-C1D92731D682}"/>
              </a:ext>
            </a:extLst>
          </p:cNvPr>
          <p:cNvSpPr txBox="1"/>
          <p:nvPr/>
        </p:nvSpPr>
        <p:spPr>
          <a:xfrm>
            <a:off x="7176415" y="531741"/>
            <a:ext cx="4828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solidFill>
                  <a:srgbClr val="0156FF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Публичные слушания </a:t>
            </a:r>
            <a:r>
              <a:rPr lang="ru-RU" sz="1100" dirty="0">
                <a:solidFill>
                  <a:srgbClr val="0156FF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- форма реализации прав населения муниципального образования (общественности) на участие в процессе принятия решений органами местного самоуправления посредством проведения собрания для публичного обсуждения проектов муниципальных правовых актов муниципального образования по вопросам местного значения и других общественно значимых вопросов.</a:t>
            </a:r>
            <a:endParaRPr lang="ru-RU" sz="1100" dirty="0">
              <a:solidFill>
                <a:srgbClr val="0156FF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2364361-B0EB-D1DF-3F00-6B8A7C0972EA}"/>
              </a:ext>
            </a:extLst>
          </p:cNvPr>
          <p:cNvSpPr txBox="1"/>
          <p:nvPr/>
        </p:nvSpPr>
        <p:spPr>
          <a:xfrm>
            <a:off x="5846642" y="2127724"/>
            <a:ext cx="61584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Инициаторы проведения публичных слушаний - жители Анучинского муниципального округа (далее жители), Дума Анучинского муниципального округа (далее Дума), глава Анучинского муниципального округа (далее Глава).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Инициатива населения по проведению публичных слушаний исходит от инициативной группы.</a:t>
            </a:r>
            <a:endParaRPr lang="ru-RU" sz="10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Публичные слушания, проводимые по инициативе населения или Думы, назначаются Думой, а по инициативе главы Анучинского муниципального округа - Главой.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Думы, постановление Главы о назначении публичных слушаний подлежит официальному опубликованию в средствах массовой информации.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Думы (постановление Главы) о назначении проведения публичных слушаний подлежит обязательному официальному опубликованию в течение 15 рабочих дней после его принятия.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Участниками публичных слушаний, имеющими право задавать вопросы и право на выступление для аргументации своих предложений, являются представители Думы и (или) представители администрации Анучинского муниципального округа, приглашенные на публичные слушания в качестве докладчиков и содокладчиков по рассматриваемому проекту, а также эксперты, которые внесли в оргкомитет в письменной форме свои предложения не позднее чем за три дня до дня проведения публичных слушаний, члены оргкомитета.</a:t>
            </a: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Участниками публичных слушаний без права выступления на публичных слушаниях могут быть представители средств массовой информации и все заинтересованные жители Анучинского муниципального  округа.</a:t>
            </a:r>
            <a:endParaRPr lang="ru-RU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По результатам публичных слушаний оргкомитет составляет итоговый документ (протокол).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Оргкомитет обеспечивает опубликование результатов публичных слушаний в средствах массовой информации, включая мотивированное обоснование принятых решений, в виде итогового документа (протокола) не позднее чем через 15 дней со дня их проведения.</a:t>
            </a:r>
          </a:p>
          <a:p>
            <a:pPr indent="342900" algn="just"/>
            <a:endParaRPr lang="ru-RU" sz="1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397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F68DD9F-E37E-FD15-1DE7-F4D3A7AE0D7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9D084265-96E4-A776-2D83-E5CE20EE52DE}"/>
              </a:ext>
            </a:extLst>
          </p:cNvPr>
          <p:cNvSpPr txBox="1">
            <a:spLocks/>
          </p:cNvSpPr>
          <p:nvPr/>
        </p:nvSpPr>
        <p:spPr>
          <a:xfrm>
            <a:off x="1579754" y="125835"/>
            <a:ext cx="8822595" cy="436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</a:pPr>
            <a:endParaRPr lang="ru-RU" sz="2000" b="1" dirty="0">
              <a:solidFill>
                <a:srgbClr val="0066FF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endParaRPr lang="ru-RU" sz="2000" b="1" dirty="0">
              <a:solidFill>
                <a:srgbClr val="0066FF"/>
              </a:solidFill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200" b="1" dirty="0">
                <a:solidFill>
                  <a:srgbClr val="0156FF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ОСНОВНЫЕ НАПРАВЛЕНИЯ </a:t>
            </a:r>
            <a:br>
              <a:rPr lang="ru-RU" sz="1200" b="1" dirty="0">
                <a:solidFill>
                  <a:srgbClr val="0156FF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0156FF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бюджетной и налоговой политики на 2024 год и на плановый период 2025 и 2026 годов</a:t>
            </a:r>
            <a:endParaRPr lang="ru-RU" sz="1200" dirty="0">
              <a:solidFill>
                <a:srgbClr val="015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067B2E6-BFA5-103D-F5DD-1A8AE990D6A7}"/>
              </a:ext>
            </a:extLst>
          </p:cNvPr>
          <p:cNvSpPr txBox="1"/>
          <p:nvPr/>
        </p:nvSpPr>
        <p:spPr>
          <a:xfrm>
            <a:off x="333462" y="495717"/>
            <a:ext cx="11671183" cy="182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бюджетной и налоговой политики  Анучинского муниципального округа на 2024 год и на  плановый период 2025 и 2026 годов определены в соответствии с Бюджетным  кодексом  Российской Федерации, Посланием Президента  Российской Федерации Федеральному Собранию  от 21.04.2021 года, Федеральным  законом от 06.10.2003 № 131-ФЗ «Об общих принципах  организации местного самоуправления в Российской Федерации», Указов Президента РФ от 07.05.2018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№</a:t>
            </a:r>
            <a:r>
              <a:rPr lang="ru-RU" sz="1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204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"О национальных целях и стратегических задачах развития Российской Федерации на период до 2024 года" и от 21.07.2020 </a:t>
            </a:r>
            <a:r>
              <a:rPr lang="ru-RU" sz="11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№</a:t>
            </a:r>
            <a:r>
              <a:rPr lang="ru-RU" sz="1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474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"О национальных целях развития Российской Федерации на период до 2030 года", прогнозом социально-экономического развития Анучинского муниципального округа на 2022-2025 годы. </a:t>
            </a:r>
          </a:p>
          <a:p>
            <a:pPr indent="449580" algn="just">
              <a:lnSpc>
                <a:spcPct val="115000"/>
              </a:lnSpc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направления бюджетной и налоговой политики  округа на  2024 год и на плановый период 2025 и 2026 годов  определяют основные цели, задачи и направления  бюджетной политики  муниципального  округа в области доходов и расходов  бюджета   муниципального  округа, муниципального контроля в  финансово - бюджетной сфере, ориентированы  на преемственность базовых целей и задач   и являются основой для составления  проекта бюджета    Анучинского   муниципального  округа на 2024 и плановый период 2025 и 2026 годов, а также для  повышения качества бюджетного процесса , обеспечения рационального, эффективного и результативного  расходования  бюджетных средств.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DC2C8B3-7802-4755-81E5-03935D0C56A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9850" y="2820204"/>
            <a:ext cx="1896369" cy="15965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BC008BD9-3904-EEC5-BA93-249F21AEEAC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79567581"/>
              </p:ext>
            </p:extLst>
          </p:nvPr>
        </p:nvGraphicFramePr>
        <p:xfrm>
          <a:off x="2576414" y="2320507"/>
          <a:ext cx="4919941" cy="4382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C0EE05E-4D1D-14F4-164E-EFBB02848EE0}"/>
              </a:ext>
            </a:extLst>
          </p:cNvPr>
          <p:cNvSpPr txBox="1"/>
          <p:nvPr/>
        </p:nvSpPr>
        <p:spPr>
          <a:xfrm>
            <a:off x="2069178" y="2484407"/>
            <a:ext cx="523220" cy="40806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обеспечение сбалансированности и устойчивости бюджета округа с учетом текущей экономической ситуации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32145" y="3008084"/>
            <a:ext cx="4137803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Важная роль в обеспечении устойчивости бюджетной системы отводится снижению рисков неисполнения первоочередных и социально значимых обязательств, недопущению принятия новых расходных обязательств, не обеспеченных доходными источниками. Реализация мер должна являться необходимым условием повышения доходной части бюджета округа и снижения рисков несбалансированности бюджета.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20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F68DD9F-E37E-FD15-1DE7-F4D3A7AE0D7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39">
            <a:extLst>
              <a:ext uri="{FF2B5EF4-FFF2-40B4-BE49-F238E27FC236}">
                <a16:creationId xmlns="" xmlns:a16="http://schemas.microsoft.com/office/drawing/2014/main" id="{D0BB1DDD-DBBC-05AE-9D35-58B51385E2CF}"/>
              </a:ext>
            </a:extLst>
          </p:cNvPr>
          <p:cNvSpPr/>
          <p:nvPr/>
        </p:nvSpPr>
        <p:spPr>
          <a:xfrm>
            <a:off x="645042" y="110455"/>
            <a:ext cx="5962708" cy="558179"/>
          </a:xfrm>
          <a:prstGeom prst="roundRect">
            <a:avLst/>
          </a:prstGeom>
          <a:solidFill>
            <a:srgbClr val="E7FE0A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4FC73B2-9739-1B63-F283-2262CAB591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985" y="2172609"/>
            <a:ext cx="871804" cy="7172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1135098" y="2177321"/>
            <a:ext cx="6076586" cy="734523"/>
          </a:xfrm>
          <a:prstGeom prst="homePlate">
            <a:avLst/>
          </a:prstGeom>
          <a:solidFill>
            <a:srgbClr val="99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направленных на достижение целевых показателей по соответствующим направлениям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D42A4F5-A7FA-668F-4BBE-F03B27B9F44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47" y="3135725"/>
            <a:ext cx="955427" cy="785689"/>
          </a:xfrm>
          <a:prstGeom prst="rect">
            <a:avLst/>
          </a:prstGeom>
        </p:spPr>
      </p:pic>
      <p:sp>
        <p:nvSpPr>
          <p:cNvPr id="7" name="Стрелка: пятиугольник 21">
            <a:extLst>
              <a:ext uri="{FF2B5EF4-FFF2-40B4-BE49-F238E27FC236}">
                <a16:creationId xmlns="" xmlns:a16="http://schemas.microsoft.com/office/drawing/2014/main" id="{5C327847-53C6-3372-1FBF-2D04EBD06E31}"/>
              </a:ext>
            </a:extLst>
          </p:cNvPr>
          <p:cNvSpPr/>
          <p:nvPr/>
        </p:nvSpPr>
        <p:spPr>
          <a:xfrm>
            <a:off x="1135097" y="3022990"/>
            <a:ext cx="4713612" cy="114356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четких приоритетов использования бюджетных средств с учетом текущей экономической ситуации: при планировании бюджетных ассигнований на 2024 год и плановый период 2025 и 2026 годов следует детально оценить содержание муниципальных программ, соразмерив объемы их финансового обеспечения с реальными возможностями бюджета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3DEF600-F3EF-A57C-E92A-C279664E3B3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9609" y="3110183"/>
            <a:ext cx="871804" cy="771689"/>
          </a:xfrm>
          <a:prstGeom prst="rect">
            <a:avLst/>
          </a:prstGeom>
        </p:spPr>
      </p:pic>
      <p:sp>
        <p:nvSpPr>
          <p:cNvPr id="9" name="Стрелка: пятиугольник 25">
            <a:extLst>
              <a:ext uri="{FF2B5EF4-FFF2-40B4-BE49-F238E27FC236}">
                <a16:creationId xmlns="" xmlns:a16="http://schemas.microsoft.com/office/drawing/2014/main" id="{CCEBD320-9F2C-A1F2-256A-5E30DDC751D9}"/>
              </a:ext>
            </a:extLst>
          </p:cNvPr>
          <p:cNvSpPr/>
          <p:nvPr/>
        </p:nvSpPr>
        <p:spPr>
          <a:xfrm>
            <a:off x="7052816" y="3121469"/>
            <a:ext cx="4834383" cy="734523"/>
          </a:xfrm>
          <a:prstGeom prst="homePlate">
            <a:avLst/>
          </a:prstGeom>
          <a:solidFill>
            <a:srgbClr val="E7FE0A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функционирования контрактной системы в части совершенствования системы организации закупок товаров, работ, услуг для обеспечения муниципальных нужд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Материально-техническое обеспечение и оснащенность образовательного процесс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258" y="4459857"/>
            <a:ext cx="870526" cy="7246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Стрелка: пятиугольник 27">
            <a:extLst>
              <a:ext uri="{FF2B5EF4-FFF2-40B4-BE49-F238E27FC236}">
                <a16:creationId xmlns="" xmlns:a16="http://schemas.microsoft.com/office/drawing/2014/main" id="{A893A548-D3DF-FF04-F420-96C6FBE4CB04}"/>
              </a:ext>
            </a:extLst>
          </p:cNvPr>
          <p:cNvSpPr/>
          <p:nvPr/>
        </p:nvSpPr>
        <p:spPr>
          <a:xfrm>
            <a:off x="1129435" y="4466668"/>
            <a:ext cx="4460482" cy="734523"/>
          </a:xfrm>
          <a:prstGeom prst="homePlat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применение нормативов материально-технического обеспечения органов местного самоуправления и муниципальных казенных учреждений при планировании бюджетных ассигнований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4" descr="http://www.radnews.ru/wp-content/uploads/2014/11/11-300x22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4712" y="5451894"/>
            <a:ext cx="852217" cy="1026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Стрелка: пятиугольник 31">
            <a:extLst>
              <a:ext uri="{FF2B5EF4-FFF2-40B4-BE49-F238E27FC236}">
                <a16:creationId xmlns="" xmlns:a16="http://schemas.microsoft.com/office/drawing/2014/main" id="{1B560D75-9AAB-C893-C38B-23D0884AEE3A}"/>
              </a:ext>
            </a:extLst>
          </p:cNvPr>
          <p:cNvSpPr/>
          <p:nvPr/>
        </p:nvSpPr>
        <p:spPr>
          <a:xfrm>
            <a:off x="1324121" y="5357003"/>
            <a:ext cx="5654649" cy="1293964"/>
          </a:xfrm>
          <a:prstGeom prst="homePlate">
            <a:avLst/>
          </a:prstGeom>
          <a:solidFill>
            <a:srgbClr val="00FF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бережливость и максимальная отдача, снижение неэффективных трат бюджета округа, обеспечение исполнения гарантированных расходных обязательств района, мониторинг бюджетных затрат на закупку товаров, работ и услуг для муниципальных нужд и нужд муниципальных учреждений, объемов субсидий из бюджета округа некоммерческим организациям, юридическим лицам, индивидуальным предпринимателям, а также иных возможных к сокращению расходов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3901" y="713977"/>
            <a:ext cx="117836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условиях ограниченности собственных доходов бюджета округа на первый план выходит решение задач повышения эффективности расходов и переориентации бюджетных ассигнований в рамках существующих бюджетных ограничений на реализацию приоритетных направлений социально-экономической политики 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округа, достижение измеримых общественно значимых результатов, наиболее важные из которых установлены Указом Президента Российской Федерации от 07.05.2018 № 204«О национальных целях и стратегических задачах развития Российской Федерации на период до 2024 года». </a:t>
            </a:r>
          </a:p>
          <a:p>
            <a:pPr algn="just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формировании бюджета 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необходимо обеспечить финансированием действующие расходные обязательства. Принятие новых расходных обязательств должно проводиться с учетом оценки их эффективности и возможных сроков и механизмов реализации в пределах имеющихся ресурсов.</a:t>
            </a:r>
          </a:p>
          <a:p>
            <a:pPr algn="just"/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Бюджетная политика на 2024 год и плановый период 2025 и 2026 годов в части расходов бюджета округа должна отвечать принципам консервативного бюджетного планирования, и направлена на дальнейшее повышение эффективности расходов бюджета. Ключевыми требованиями к расходной части бюджета округа и должны быть бережливость и максимальная отдача.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8" descr="МБДОУ детский сад «Северное сияние». Оплата труда"/>
          <p:cNvPicPr>
            <a:picLocks noChangeAspect="1" noChangeArrowheads="1"/>
          </p:cNvPicPr>
          <p:nvPr/>
        </p:nvPicPr>
        <p:blipFill>
          <a:blip r:embed="rId8" cstate="print"/>
          <a:srcRect l="6773" t="20534"/>
          <a:stretch>
            <a:fillRect/>
          </a:stretch>
        </p:blipFill>
        <p:spPr bwMode="auto">
          <a:xfrm>
            <a:off x="5874591" y="4433979"/>
            <a:ext cx="759121" cy="690113"/>
          </a:xfrm>
          <a:prstGeom prst="rect">
            <a:avLst/>
          </a:prstGeom>
          <a:noFill/>
        </p:spPr>
      </p:pic>
      <p:sp>
        <p:nvSpPr>
          <p:cNvPr id="18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6782522" y="4382806"/>
            <a:ext cx="5052919" cy="801670"/>
          </a:xfrm>
          <a:prstGeom prst="homePlate">
            <a:avLst/>
          </a:prstGeom>
          <a:solidFill>
            <a:srgbClr val="B4C6E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принятие решений, направленных на поддержание уровня оплаты труда работников муниципальных учреждений социальной сферы в соответствии с Указом Президента Российской Федерации от 7 мая 2012 года No597 «О мероприятиях по реализации государственной социальной политики»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388E23A-88AC-6F8D-629F-BFEC70AB1CA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: скругленные углы 39">
            <a:extLst>
              <a:ext uri="{FF2B5EF4-FFF2-40B4-BE49-F238E27FC236}">
                <a16:creationId xmlns="" xmlns:a16="http://schemas.microsoft.com/office/drawing/2014/main" id="{D0BB1DDD-DBBC-05AE-9D35-58B51385E2CF}"/>
              </a:ext>
            </a:extLst>
          </p:cNvPr>
          <p:cNvSpPr/>
          <p:nvPr/>
        </p:nvSpPr>
        <p:spPr>
          <a:xfrm>
            <a:off x="601910" y="50071"/>
            <a:ext cx="5962708" cy="558179"/>
          </a:xfrm>
          <a:prstGeom prst="roundRect">
            <a:avLst/>
          </a:prstGeom>
          <a:solidFill>
            <a:srgbClr val="E7FE0A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D103BB8-699D-E210-3115-D4AF3DD1AB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76696" y="855894"/>
            <a:ext cx="871804" cy="7857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D54498B-2F68-0C77-E9BD-CAD003BE067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8709" y="1976198"/>
            <a:ext cx="849454" cy="785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4210" name="AutoShape 2" descr="Неэффективные расходы бюджета | Знания, мысли, новости - radnew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212" name="AutoShape 4" descr="Неэффективные расходы бюджета | Знания, мысли, новости - radnew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214" name="AutoShape 6" descr="Неэффективные расходы бюджета | Знания, мысли, новости - radnew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216" name="AutoShape 8" descr="Неэффективные расходы бюджета | Знания, мысли, новости - radnew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218" name="AutoShape 10" descr="Неэффективные расходы бюджета | Знания, мысли, новости - radnew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4220" name="AutoShape 12" descr="Маркетинговые расходы: сократить нельзя оптимизировать? | AdoptoM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4228" name="Picture 20" descr="Закупки (44-ФЗ и 223-ФЗ) • Научно-техническая академия «Техно Эксперт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782" y="1009289"/>
            <a:ext cx="871268" cy="629730"/>
          </a:xfrm>
          <a:prstGeom prst="rect">
            <a:avLst/>
          </a:prstGeom>
          <a:noFill/>
        </p:spPr>
      </p:pic>
      <p:sp>
        <p:nvSpPr>
          <p:cNvPr id="18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1137973" y="774089"/>
            <a:ext cx="4633099" cy="1037458"/>
          </a:xfrm>
          <a:prstGeom prst="homePlate">
            <a:avLst/>
          </a:prstGeom>
          <a:solidFill>
            <a:srgbClr val="97E0FD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механизмов контроля за соблюдением требований законодательства в сфере закупок и исполнением условий контрактов, соотнесение фактических расходов и нормативных затрат, то есть осуществление </a:t>
            </a:r>
            <a:r>
              <a:rPr lang="ru-RU" sz="105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нормоконтроля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6822780" y="555553"/>
            <a:ext cx="5236947" cy="1359511"/>
          </a:xfrm>
          <a:prstGeom prst="homePlat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увязка муниципальных заданий на оказание муниципальных услуг с целевыми показателями муниципальных программ</a:t>
            </a:r>
            <a:r>
              <a:rPr 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05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ответственности муниципальных учреждений за невыполнение муниципальных заданий, в том числе установление требований об обязательном возврате средств субсидии в бюджет округа в случае не достижения объемных показателей, установленных в муниципальном задании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1035170" y="1978912"/>
            <a:ext cx="5443268" cy="859178"/>
          </a:xfrm>
          <a:prstGeom prst="homePlate">
            <a:avLst/>
          </a:prstGeom>
          <a:solidFill>
            <a:srgbClr val="FD6FCA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выполнения целевых показателей муниципальных программ, преемственность показателей достижения определенных целей, обозначенных в муниципальных программах, целям и задачам, обозначенным в государственных программах, для обеспечения их увязки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30" name="Picture 22" descr="Как оформить жилищную субсидию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587" y="3140016"/>
            <a:ext cx="1000365" cy="828136"/>
          </a:xfrm>
          <a:prstGeom prst="rect">
            <a:avLst/>
          </a:prstGeom>
          <a:noFill/>
        </p:spPr>
      </p:pic>
      <p:sp>
        <p:nvSpPr>
          <p:cNvPr id="22" name="Стрелка: пятиугольник 15">
            <a:extLst>
              <a:ext uri="{FF2B5EF4-FFF2-40B4-BE49-F238E27FC236}">
                <a16:creationId xmlns="" xmlns:a16="http://schemas.microsoft.com/office/drawing/2014/main" id="{078F31DD-682D-31FF-6684-05807D92A6AD}"/>
              </a:ext>
            </a:extLst>
          </p:cNvPr>
          <p:cNvSpPr/>
          <p:nvPr/>
        </p:nvSpPr>
        <p:spPr>
          <a:xfrm>
            <a:off x="1356508" y="3045711"/>
            <a:ext cx="8917552" cy="112084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унификация соглашений о предоставлении субсидий из бюджета  округа юридическим и физическим лицам в целях возмещения недополученных доходов или финансового обеспечения затрат, связанных с производством товаров, выполнением работ, оказанием услуг путем применения типовой формы, утвержденной в соответствии с Общими требованиями к нормативным правовым актам, регулирующим предоставление субсидий юридическим лицам, индивидуальным предпринимателям и физическим лицам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16" descr="Презентация по экономике на тему &quot;Инвестиции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1898" y="2156607"/>
            <a:ext cx="848963" cy="6642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8" name="Стрелка: пятиугольник 36">
            <a:extLst>
              <a:ext uri="{FF2B5EF4-FFF2-40B4-BE49-F238E27FC236}">
                <a16:creationId xmlns="" xmlns:a16="http://schemas.microsoft.com/office/drawing/2014/main" id="{B7584587-F88B-FF0C-8C80-2FCF2476A055}"/>
              </a:ext>
            </a:extLst>
          </p:cNvPr>
          <p:cNvSpPr/>
          <p:nvPr/>
        </p:nvSpPr>
        <p:spPr>
          <a:xfrm>
            <a:off x="7708124" y="2094917"/>
            <a:ext cx="4377483" cy="782874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частных инвестиций</a:t>
            </a:r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9654" y="4303475"/>
            <a:ext cx="117175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условиях формирования программного бюджета изменяется роль муниципального финансового контроля. Проводимые проверки направлены на осуществление контроля за результатами, которые достигнуты при расходовании бюджетных средств.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5404" y="4710348"/>
            <a:ext cx="1168591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целях реализации поставленных задач необходимо осуществить следующие действия.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160066" y="5076005"/>
          <a:ext cx="11830650" cy="14630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074176"/>
                <a:gridCol w="9756474"/>
              </a:tblGrid>
              <a:tr h="14541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Минимизация бюджетных расходов.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целях обеспечения сбалансированности бюджета округа, стабильности и устойчивости выполнения действующих расходных обязательств возникает необходимость ограничения размера бюджетного дефицита.</a:t>
                      </a:r>
                    </a:p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Решение этой задачи в первую очередь подразумевает планирование расходов бюджета округа исходя из реальной оценки доходного потенциала.</a:t>
                      </a:r>
                    </a:p>
                    <a:p>
                      <a:pPr lvl="0"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обеспечение в полном объеме гарантированных обязательств на выплату заработной платы;</a:t>
                      </a:r>
                    </a:p>
                    <a:p>
                      <a:pPr lvl="0"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финансовое обеспечение расходных обязательств по перечислению страховых взносов во внебюджетные фонды;</a:t>
                      </a:r>
                    </a:p>
                    <a:p>
                      <a:pPr lvl="0"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направление финансовых ресурсов на решение вопросов и полномочий местного значения;</a:t>
                      </a:r>
                    </a:p>
                    <a:p>
                      <a:pPr lvl="0"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обязательных полномочий округа в сфере социальной сферы.</a:t>
                      </a:r>
                    </a:p>
                    <a:p>
                      <a:pPr algn="just"/>
                      <a:r>
                        <a:rPr lang="ru-RU" sz="10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Планирование расходной части бюджета округа осуществляется с учетом отраслевой структуры предоставленных услуг, материально – технической базы учреждений, обеспеченности кадрами.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DEB8C48-706F-4EE8-7961-8FBF8524B017}"/>
              </a:ext>
            </a:extLst>
          </p:cNvPr>
          <p:cNvSpPr txBox="1"/>
          <p:nvPr/>
        </p:nvSpPr>
        <p:spPr>
          <a:xfrm>
            <a:off x="7229490" y="130470"/>
            <a:ext cx="475138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открытости и прозрачности бюджетного процесса, сохранение достигнутых позиций в рейтинге по уровню открытости бюджетных данных;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реализация мероприятий, направленных на развитие на территории округа практик инициативного бюджетирования;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мероприятий, направленных на повышение уровня финансовой грамотности населения.</a:t>
            </a: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мероприятий, включающих развитие коммунальной, инженерной и социальной инфраструктуры и направленных на повышение качества жизни населения, проживающего в сельской местности, в том числе по комплексному развитию сельских территорий округа.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388E23A-88AC-6F8D-629F-BFEC70AB1CA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8023" y="152430"/>
          <a:ext cx="11938958" cy="206455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184687"/>
                <a:gridCol w="8754271"/>
              </a:tblGrid>
              <a:tr h="1262302">
                <a:tc>
                  <a:txBody>
                    <a:bodyPr/>
                    <a:lstStyle/>
                    <a:p>
                      <a:pPr algn="just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режима экономного и рационального использования средств бюджета округа.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Экономию бюджетных средств необходимо обеспечить не только за счет прямого сокращения не первоочередных и неприоритетных расходов, но и за счет улучшения эффективности расходования средств бюджета округа и использования источников внутренних ресурсов. Принятие новых расходных обязательств должно производиться с учетом оценки их эффективности.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и принятие новых расходных обязательств должно осуществляться только по расходным обязательствам, отнесенным к полномочиям органов местного самоуправления, при наличии соответствующих финансовых возможностей на весть период их действия. При этом в целях предотвращения постоянного роста расходов бюджета округа увеличение или принятие новых расходных обязательств должно в первую очередь сопровождаться реструктуризацией или сокращением действующих расходных обязательств.</a:t>
                      </a:r>
                      <a:endParaRPr lang="ru-RU" sz="105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2256">
                <a:tc>
                  <a:txBody>
                    <a:bodyPr/>
                    <a:lstStyle/>
                    <a:p>
                      <a:pPr algn="just"/>
                      <a:r>
                        <a:rPr lang="ru-RU" sz="105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оказания муниципальных услуг (выполнение работ). 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Несмотря на режим экономии средств бюджета округа, необходимо обеспечить соблюдение нормативов и требований к качеству муниципальных услуг, за счет дифференциации в оплате труда работников учреждений разной квалификации, соблюдения ориентиров соотношения заработной платы отдельных категорий работников к среднемесячному доходу в регионе, практической реализации локальных норм труда на уровне учреждения.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32272" y="2282511"/>
            <a:ext cx="11953335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Совершенствование механизмов программно – целевого метода бюджетного планирования. Следует детально оценить содержание муниципальных программ, соизмерив объемы их финансового обеспечения с реальными возможностями бюджета. Осуществлять мониторинг показателей муниципальных программ и итогов их выполнения. По результатам мониторинга принимать решения по корректировке или досрочному прекращению реализации неэффективных и нерезультативных муниципальных программ.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Основные усилия в отраслях социальной сферы будут направлены на следующее.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Будет продолжена реализация мероприятий, направленных на повышение эффективности и качества услуг.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Основные усилия будут направлены на сохранение культурного и исторического наследия, развитие творческого потенциала жителей округа, создание условий для улучшения доступа населения к культурным ценностям.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сфере физической культуры и спорта – обеспечение доступа занятий спортом для всех слоев населения, организация физкультурных мероприятий, расширение возможностей для участия в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физкультурно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- массовых и спортивных мероприятиях всех групп населения, совершенствование системы спорта высших достижений.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социальной сфере будет обеспечено исполнение переданных государственных полномочий в объеме, установленном Законом Приморского края.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2024 - 2026 годах будет продолжена реализация мероприятий, способствующих улучшение жилищных условий населения в соответствии с муниципальными программами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муниципального округа.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 проектирование, реконструкцию, капитальный ремонт, ремонт автомобильных дорог местного значения в границах населенных пунктах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муниципального округа будут направлены средства Дорожного фонда округа, формирование которого будет, производится на основании прогнозов поступлений акцизов на нефтепродукты и иных источников доходов.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Развитие взаимоотношений с органами государственной власти должно быть по-прежнему направлено на привлечение в округ федеральных, краевых трансфертов.</a:t>
            </a:r>
          </a:p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Следует добиваться участия в государственных программах, конкурсах, проектах, направленных на выделение дополнительных межбюджетных трансфертов, а также полного финансового обеспечения государственных и краевых полномочий.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500AFAF-C6F0-67F2-80CC-A2EBD66F8B54}"/>
              </a:ext>
            </a:extLst>
          </p:cNvPr>
          <p:cNvSpPr txBox="1"/>
          <p:nvPr/>
        </p:nvSpPr>
        <p:spPr>
          <a:xfrm>
            <a:off x="3798962" y="5087908"/>
            <a:ext cx="3503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долговой политики</a:t>
            </a:r>
          </a:p>
        </p:txBody>
      </p:sp>
      <p:graphicFrame>
        <p:nvGraphicFramePr>
          <p:cNvPr id="14" name="Схема 13"/>
          <p:cNvGraphicFramePr/>
          <p:nvPr/>
        </p:nvGraphicFramePr>
        <p:xfrm>
          <a:off x="206073" y="5408764"/>
          <a:ext cx="11853655" cy="131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358EF62-47F5-D2DA-890A-BFF5070E362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2F399C1-1C95-3DEC-1A12-C004D0BC1109}"/>
              </a:ext>
            </a:extLst>
          </p:cNvPr>
          <p:cNvSpPr txBox="1"/>
          <p:nvPr/>
        </p:nvSpPr>
        <p:spPr>
          <a:xfrm>
            <a:off x="2723948" y="75501"/>
            <a:ext cx="558838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социально – экономического развития муниципального округа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A267998-5075-0886-F449-6359E1F0EB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435" y="101213"/>
            <a:ext cx="2134036" cy="1192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59AC157-24DD-A6A8-22FF-7C10349BFB8A}"/>
              </a:ext>
            </a:extLst>
          </p:cNvPr>
          <p:cNvSpPr txBox="1"/>
          <p:nvPr/>
        </p:nvSpPr>
        <p:spPr>
          <a:xfrm>
            <a:off x="2139193" y="361733"/>
            <a:ext cx="987384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71500" algn="just">
              <a:tabLst>
                <a:tab pos="4770755" algn="l"/>
              </a:tabLst>
            </a:pP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Параметры прогноза разработаны исходя из ориентиров и приоритетов социально-экономического развития, предусматриваемых Концепцией долгосрочного социально-экономического развития Российской Федерации на период до 2025 года, основных параметров прогноза социально-экономического развития Российской Федерации, одобренных  Правительством Российской Федерации, Стратегиями социально-экономического развития Приморского края до 2025 года и Дальнего Востока и Байкальского </a:t>
            </a:r>
            <a:r>
              <a:rPr lang="ru-RU" sz="1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период до 2025 года,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Стратегией социально-экономического развития Анучинского муниципального района  на период 2013 - 2025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годы</a:t>
            </a:r>
            <a:r>
              <a:rPr lang="en-US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1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117EE48-5D84-0661-E4F7-222D732EF3DB}"/>
              </a:ext>
            </a:extLst>
          </p:cNvPr>
          <p:cNvSpPr txBox="1"/>
          <p:nvPr/>
        </p:nvSpPr>
        <p:spPr>
          <a:xfrm>
            <a:off x="127233" y="1817010"/>
            <a:ext cx="534238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Консервативный вариант (1) 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 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оза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ожидаются более низкие темпы экономического роста по сравнению с базовым сценариям будут обусловлены не только снижением доходов от экспортной деятельности, но и ухудшением настроений экономических агентов и формированием дополнительного оттока капитала, что в первую </a:t>
            </a: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очередь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скажется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инвестиционной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latin typeface="Times New Roman" pitchFamily="18" charset="0"/>
                <a:cs typeface="Times New Roman" pitchFamily="18" charset="0"/>
              </a:rPr>
              <a:t>активности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276EF44-A006-9B8E-F7FB-7A1552ACB1DC}"/>
              </a:ext>
            </a:extLst>
          </p:cNvPr>
          <p:cNvSpPr txBox="1"/>
          <p:nvPr/>
        </p:nvSpPr>
        <p:spPr>
          <a:xfrm>
            <a:off x="144486" y="2762064"/>
            <a:ext cx="5342389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Базовый вариант (2) </a:t>
            </a:r>
            <a:r>
              <a:rPr lang="ru-RU" sz="11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отражает динамику умеренных темпов роста внутреннего спроса. Более низкие темпы экономического роста по сравнению с предыдущим периодом обусловлены экономическим кризисом, связанным с пандемией новой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инфекции и ужесточением санкций, однако все же останется положительным. Темпы роста выпуска товаров и услуг в 2022 году составят 104,8 </a:t>
            </a:r>
            <a:r>
              <a:rPr lang="ru-RU" sz="11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/0, в 2023-2025 годах — 103,2 103,8 </a:t>
            </a:r>
            <a:r>
              <a:rPr lang="ru-RU" sz="11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/0.</a:t>
            </a:r>
          </a:p>
          <a:p>
            <a:pPr indent="450215" algn="just"/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: загнутый угол 23">
            <a:extLst>
              <a:ext uri="{FF2B5EF4-FFF2-40B4-BE49-F238E27FC236}">
                <a16:creationId xmlns="" xmlns:a16="http://schemas.microsoft.com/office/drawing/2014/main" id="{2F7E1DA2-8F1B-AF05-307D-92D2FEA43BA9}"/>
              </a:ext>
            </a:extLst>
          </p:cNvPr>
          <p:cNvSpPr/>
          <p:nvPr/>
        </p:nvSpPr>
        <p:spPr>
          <a:xfrm>
            <a:off x="5721054" y="2377064"/>
            <a:ext cx="6207852" cy="3609668"/>
          </a:xfrm>
          <a:prstGeom prst="foldedCorne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1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1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100" b="1" i="1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задачами на предстоящий период являются:</a:t>
            </a:r>
            <a:endParaRPr lang="ru-RU" sz="110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объемов производства и отгрузки продукции, выполненных работ и услуг как основа для роста заработной платы и платежей в бюджет;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работы по привлечению дополнительных доходов в бюджет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недопущение роста недоимки по налоговым и неналоговым платежам во все уровни бюджета;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продолжение работы по оптимизации бюджетных расходов;  привлечение в округ инвестиций и инвесторов, внедрение и использование новых технологии, модернизация производства;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наращивание собственных источников формирования местного бюджета за счет развития малого бизнеса, эффективного использования земель и муниципальной собственности;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 экологических проблем за счет строительства очистных сооружений;</a:t>
            </a:r>
          </a:p>
          <a:p>
            <a:pPr marL="171450" indent="-171450" algn="just">
              <a:buFontTx/>
              <a:buChar char="-"/>
            </a:pPr>
            <a:r>
              <a:rPr lang="en-US" sz="1100" dirty="0" smtClean="0"/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благоприятных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условий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малого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среднего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бизнеса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обеспечивающего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новые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рабочие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места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стабилизацию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100" dirty="0" smtClean="0"/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напряженности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национальных проектов и муниципальных программ на территории 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округа; повышение качества дорожного покрытия путем проведения мероприятий по ремонту дорог и мероприятий по безопасности дорожного движения;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реальных доходов, уровня жизни и занятости населения;</a:t>
            </a:r>
            <a:r>
              <a:rPr 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развития сельскохозяйственного производства, поддержка малого и среднего предпринимательства в области сельского хозяйства;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укрепление материально-технической базы муниципальных учреждений.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67A6C81-1C4F-DD7B-2123-CD409F8473D2}"/>
              </a:ext>
            </a:extLst>
          </p:cNvPr>
          <p:cNvSpPr txBox="1"/>
          <p:nvPr/>
        </p:nvSpPr>
        <p:spPr>
          <a:xfrm>
            <a:off x="402672" y="4137478"/>
            <a:ext cx="5194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Разделы прогноза социально – экономического развития Анучинского муниципального округа</a:t>
            </a:r>
            <a:endParaRPr lang="ru-RU" dirty="0"/>
          </a:p>
        </p:txBody>
      </p:sp>
      <p:sp>
        <p:nvSpPr>
          <p:cNvPr id="32" name="Облачко с текстом: прямоугольное со скругленными углами 31">
            <a:extLst>
              <a:ext uri="{FF2B5EF4-FFF2-40B4-BE49-F238E27FC236}">
                <a16:creationId xmlns="" xmlns:a16="http://schemas.microsoft.com/office/drawing/2014/main" id="{AE0F0F5E-F89B-A878-E1CD-215ABB50F37D}"/>
              </a:ext>
            </a:extLst>
          </p:cNvPr>
          <p:cNvSpPr/>
          <p:nvPr/>
        </p:nvSpPr>
        <p:spPr>
          <a:xfrm>
            <a:off x="425580" y="4709173"/>
            <a:ext cx="1965498" cy="788565"/>
          </a:xfrm>
          <a:prstGeom prst="wedgeRoundRectCallou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Демография</a:t>
            </a:r>
          </a:p>
        </p:txBody>
      </p:sp>
      <p:sp>
        <p:nvSpPr>
          <p:cNvPr id="34" name="Облачко с текстом: прямоугольное со скругленными углами 33">
            <a:extLst>
              <a:ext uri="{FF2B5EF4-FFF2-40B4-BE49-F238E27FC236}">
                <a16:creationId xmlns="" xmlns:a16="http://schemas.microsoft.com/office/drawing/2014/main" id="{384174A5-0BE2-7616-D257-7EB9EF6BD1F3}"/>
              </a:ext>
            </a:extLst>
          </p:cNvPr>
          <p:cNvSpPr/>
          <p:nvPr/>
        </p:nvSpPr>
        <p:spPr>
          <a:xfrm>
            <a:off x="2723947" y="4709172"/>
            <a:ext cx="2309447" cy="788565"/>
          </a:xfrm>
          <a:prstGeom prst="wedgeRoundRectCallout">
            <a:avLst/>
          </a:prstGeom>
          <a:solidFill>
            <a:srgbClr val="E7FE0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  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товаров и услуг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9C8D0DF9-B723-F076-CFC3-845F5F1B6D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302" t="41176" r="2600" b="3853"/>
          <a:stretch/>
        </p:blipFill>
        <p:spPr>
          <a:xfrm>
            <a:off x="2816658" y="4766298"/>
            <a:ext cx="909507" cy="661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Облачко с текстом: прямоугольное со скругленными углами 35">
            <a:extLst>
              <a:ext uri="{FF2B5EF4-FFF2-40B4-BE49-F238E27FC236}">
                <a16:creationId xmlns="" xmlns:a16="http://schemas.microsoft.com/office/drawing/2014/main" id="{DBBC0B91-A4C0-C15C-2E50-0D0C3DFA7016}"/>
              </a:ext>
            </a:extLst>
          </p:cNvPr>
          <p:cNvSpPr/>
          <p:nvPr/>
        </p:nvSpPr>
        <p:spPr>
          <a:xfrm>
            <a:off x="1349551" y="5783585"/>
            <a:ext cx="2309447" cy="788565"/>
          </a:xfrm>
          <a:prstGeom prst="wedgeRoundRectCallout">
            <a:avLst/>
          </a:prstGeom>
          <a:solidFill>
            <a:srgbClr val="00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Труд и  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занятость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A8C655AE-676D-4F03-DB50-01FF8911B28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63272" y="5807058"/>
            <a:ext cx="1041002" cy="709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184031" y="1250678"/>
            <a:ext cx="118153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Проектировки сценарных условий и основных параметров прогноза развития экономики в 2024 году и на плановый период до 2026 года учитывают консервативную и базовую оценки развития внешних и внутренних условий, тенденции и итоги экономического и социального развития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муниципального округа в январе-декабре 2022 года, январе-июне 2023 года, среднесрочный прогноз индексов цен и индексов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дефляторов по отраслям экономики, влияние прогнозируемых условий и факторов роста.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5633049" y="1915282"/>
            <a:ext cx="63059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Второй вариант прогноза рассматривается как основной для составления бюджета на 2024 год и плановый период до 2026 года.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4" name="Picture 4643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938" cy="7938"/>
          </a:xfrm>
          <a:prstGeom prst="rect">
            <a:avLst/>
          </a:prstGeom>
          <a:noFill/>
        </p:spPr>
      </p:pic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0" y="79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19268" y="6159585"/>
            <a:ext cx="80455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При выполнении вышеуказанных мероприятий будет достигнут благоприятный социально-экономический эффект для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Анучинского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муниципального округа в целом.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43" name="Picture 15" descr="Открытое образование - Демограф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7884" y="4804915"/>
            <a:ext cx="810584" cy="603848"/>
          </a:xfrm>
          <a:prstGeom prst="rect">
            <a:avLst/>
          </a:prstGeom>
          <a:noFill/>
        </p:spPr>
      </p:pic>
      <p:sp>
        <p:nvSpPr>
          <p:cNvPr id="73745" name="AutoShape 17" descr="Gload рынок - www.gload.com.ua Рынок товаров и услуг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3747" name="AutoShape 19" descr="Gload рынок - www.gload.com.ua Рынок товаров и услуг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3749" name="AutoShape 21" descr="Gload рынок - www.gload.com.ua Рынок товаров и услуг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3751" name="AutoShape 23" descr="Gload рынок - www.gload.com.ua Рынок товаров и услуг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9915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067F04D-FCE6-7478-126C-5C56BF42E6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0BC70EF-C8D8-342A-E5A8-DF672B24B691}"/>
              </a:ext>
            </a:extLst>
          </p:cNvPr>
          <p:cNvSpPr txBox="1"/>
          <p:nvPr/>
        </p:nvSpPr>
        <p:spPr>
          <a:xfrm>
            <a:off x="2390862" y="97098"/>
            <a:ext cx="8296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Разделы прогноза социально – экономического развития Анучинского муниципального округа</a:t>
            </a:r>
            <a:endParaRPr lang="ru-RU" dirty="0"/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="" xmlns:a16="http://schemas.microsoft.com/office/drawing/2014/main" id="{D9528548-06B3-6165-703B-23C66EA8A29F}"/>
              </a:ext>
            </a:extLst>
          </p:cNvPr>
          <p:cNvSpPr/>
          <p:nvPr/>
        </p:nvSpPr>
        <p:spPr>
          <a:xfrm>
            <a:off x="158314" y="439798"/>
            <a:ext cx="1997657" cy="788565"/>
          </a:xfrm>
          <a:prstGeom prst="wedgeRoundRect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Прибыль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BFC1F2F-757A-932D-5AA3-D5E29F1900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895" y="483527"/>
            <a:ext cx="1096920" cy="701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="" xmlns:a16="http://schemas.microsoft.com/office/drawing/2014/main" id="{40346E96-3ACA-B363-550D-23E257857D10}"/>
              </a:ext>
            </a:extLst>
          </p:cNvPr>
          <p:cNvSpPr/>
          <p:nvPr/>
        </p:nvSpPr>
        <p:spPr>
          <a:xfrm>
            <a:off x="2659631" y="439798"/>
            <a:ext cx="1997657" cy="788565"/>
          </a:xfrm>
          <a:prstGeom prst="wedgeRoundRectCallout">
            <a:avLst/>
          </a:prstGeom>
          <a:solidFill>
            <a:srgbClr val="99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Инвестиции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D294AD-B874-A884-F76F-577D8D0C8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3520" t="8529" r="31064"/>
          <a:stretch/>
        </p:blipFill>
        <p:spPr>
          <a:xfrm>
            <a:off x="2726119" y="471195"/>
            <a:ext cx="1009002" cy="701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="" xmlns:a16="http://schemas.microsoft.com/office/drawing/2014/main" id="{BC0A1F97-7E22-62E7-EC6E-AEC52CDA1CEB}"/>
              </a:ext>
            </a:extLst>
          </p:cNvPr>
          <p:cNvSpPr/>
          <p:nvPr/>
        </p:nvSpPr>
        <p:spPr>
          <a:xfrm>
            <a:off x="4924498" y="439798"/>
            <a:ext cx="1997657" cy="788565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Бюджет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67ACD45-CBA2-E1D7-0B08-95DD3597A6F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4311" y="471196"/>
            <a:ext cx="1077373" cy="701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4" name="Схема 13">
            <a:extLst>
              <a:ext uri="{FF2B5EF4-FFF2-40B4-BE49-F238E27FC236}">
                <a16:creationId xmlns="" xmlns:a16="http://schemas.microsoft.com/office/drawing/2014/main" id="{1A5FCA51-1820-AC82-7F47-6C6DA85ACC9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72062645"/>
              </p:ext>
            </p:extLst>
          </p:nvPr>
        </p:nvGraphicFramePr>
        <p:xfrm>
          <a:off x="7472026" y="439162"/>
          <a:ext cx="3655735" cy="2706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F6152A60-7527-8158-3FDA-A1D9F310D26C}"/>
              </a:ext>
            </a:extLst>
          </p:cNvPr>
          <p:cNvGrpSpPr/>
          <p:nvPr/>
        </p:nvGrpSpPr>
        <p:grpSpPr>
          <a:xfrm>
            <a:off x="11294212" y="374097"/>
            <a:ext cx="585837" cy="2855072"/>
            <a:chOff x="224397" y="1201"/>
            <a:chExt cx="4240648" cy="72226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="" xmlns:a16="http://schemas.microsoft.com/office/drawing/2014/main" id="{38B27F62-CA0B-C920-3F10-89B8565E8E25}"/>
                </a:ext>
              </a:extLst>
            </p:cNvPr>
            <p:cNvSpPr/>
            <p:nvPr/>
          </p:nvSpPr>
          <p:spPr>
            <a:xfrm>
              <a:off x="224397" y="1201"/>
              <a:ext cx="4240648" cy="722261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88E1E2A3-51CE-1E1C-89D3-AE285A11B1A0}"/>
                </a:ext>
              </a:extLst>
            </p:cNvPr>
            <p:cNvSpPr txBox="1"/>
            <p:nvPr/>
          </p:nvSpPr>
          <p:spPr>
            <a:xfrm>
              <a:off x="245551" y="22355"/>
              <a:ext cx="4198340" cy="679953"/>
            </a:xfrm>
            <a:prstGeom prst="rect">
              <a:avLst/>
            </a:prstGeom>
            <a:solidFill>
              <a:srgbClr val="FFC00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vert" wrap="square" lIns="22860" tIns="15240" rIns="2286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b="1" kern="1200" dirty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отраслей экономики</a:t>
              </a:r>
            </a:p>
          </p:txBody>
        </p:sp>
      </p:grpSp>
      <p:sp>
        <p:nvSpPr>
          <p:cNvPr id="18" name="Стрелка: влево 17">
            <a:extLst>
              <a:ext uri="{FF2B5EF4-FFF2-40B4-BE49-F238E27FC236}">
                <a16:creationId xmlns="" xmlns:a16="http://schemas.microsoft.com/office/drawing/2014/main" id="{BCFFF031-A47A-6015-CCE9-B9D82A78DB59}"/>
              </a:ext>
            </a:extLst>
          </p:cNvPr>
          <p:cNvSpPr/>
          <p:nvPr/>
        </p:nvSpPr>
        <p:spPr>
          <a:xfrm>
            <a:off x="10756691" y="579432"/>
            <a:ext cx="468403" cy="484632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лево 18">
            <a:extLst>
              <a:ext uri="{FF2B5EF4-FFF2-40B4-BE49-F238E27FC236}">
                <a16:creationId xmlns="" xmlns:a16="http://schemas.microsoft.com/office/drawing/2014/main" id="{334FBBB0-8FB1-F064-B3E2-4BD95F97D4EA}"/>
              </a:ext>
            </a:extLst>
          </p:cNvPr>
          <p:cNvSpPr/>
          <p:nvPr/>
        </p:nvSpPr>
        <p:spPr>
          <a:xfrm>
            <a:off x="10737279" y="1497345"/>
            <a:ext cx="468403" cy="484632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лево 19">
            <a:extLst>
              <a:ext uri="{FF2B5EF4-FFF2-40B4-BE49-F238E27FC236}">
                <a16:creationId xmlns="" xmlns:a16="http://schemas.microsoft.com/office/drawing/2014/main" id="{9016BE75-3724-50F5-70D8-7C836B8283D6}"/>
              </a:ext>
            </a:extLst>
          </p:cNvPr>
          <p:cNvSpPr/>
          <p:nvPr/>
        </p:nvSpPr>
        <p:spPr>
          <a:xfrm>
            <a:off x="10723196" y="2519402"/>
            <a:ext cx="468403" cy="484632"/>
          </a:xfrm>
          <a:prstGeom prst="lef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CE5A0B5-D323-E7CC-81E6-8267951C2145}"/>
              </a:ext>
            </a:extLst>
          </p:cNvPr>
          <p:cNvSpPr txBox="1"/>
          <p:nvPr/>
        </p:nvSpPr>
        <p:spPr>
          <a:xfrm>
            <a:off x="199808" y="2661911"/>
            <a:ext cx="70962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прогнозных показателей социально – экономического развития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="" xmlns:a16="http://schemas.microsoft.com/office/drawing/2014/main" id="{8E69267B-FAD7-4882-93A0-6B432F76900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41028448"/>
              </p:ext>
            </p:extLst>
          </p:nvPr>
        </p:nvGraphicFramePr>
        <p:xfrm>
          <a:off x="436298" y="3348649"/>
          <a:ext cx="5254230" cy="302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="" xmlns:a16="http://schemas.microsoft.com/office/drawing/2014/main" id="{2DBE4024-CA08-7A68-18F0-B00BAA6977D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88915754"/>
              </p:ext>
            </p:extLst>
          </p:nvPr>
        </p:nvGraphicFramePr>
        <p:xfrm>
          <a:off x="6349371" y="3372279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2" name="Облачко с текстом: прямоугольное со скругленными углами 5">
            <a:extLst>
              <a:ext uri="{FF2B5EF4-FFF2-40B4-BE49-F238E27FC236}">
                <a16:creationId xmlns="" xmlns:a16="http://schemas.microsoft.com/office/drawing/2014/main" id="{40346E96-3ACA-B363-550D-23E257857D10}"/>
              </a:ext>
            </a:extLst>
          </p:cNvPr>
          <p:cNvSpPr/>
          <p:nvPr/>
        </p:nvSpPr>
        <p:spPr>
          <a:xfrm>
            <a:off x="2717140" y="1592863"/>
            <a:ext cx="3140196" cy="1003688"/>
          </a:xfrm>
          <a:prstGeom prst="wedgeRoundRectCallout">
            <a:avLst/>
          </a:prstGeom>
          <a:solidFill>
            <a:srgbClr val="FF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Малое       </a:t>
            </a:r>
          </a:p>
          <a:p>
            <a:pPr lvl="0"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предпринимательство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</p:txBody>
      </p:sp>
      <p:pic>
        <p:nvPicPr>
          <p:cNvPr id="72706" name="Picture 2" descr="Критерии к субъектам малого и среднего предпринимательства | Портал  предпринимателей Ангарска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794741" y="1699404"/>
            <a:ext cx="1210012" cy="785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22330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067F04D-FCE6-7478-126C-5C56BF42E6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084884F-E19A-CFB1-1E7E-CA866E098845}"/>
              </a:ext>
            </a:extLst>
          </p:cNvPr>
          <p:cNvSpPr txBox="1"/>
          <p:nvPr/>
        </p:nvSpPr>
        <p:spPr>
          <a:xfrm>
            <a:off x="2219681" y="152427"/>
            <a:ext cx="760817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       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прогнозных показателей социально – экономического развития муниципального округа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10376B4D-EA2D-276F-F8FE-8E303592BC8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90224671"/>
              </p:ext>
            </p:extLst>
          </p:nvPr>
        </p:nvGraphicFramePr>
        <p:xfrm>
          <a:off x="301757" y="346457"/>
          <a:ext cx="5389078" cy="3259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91DDF55B-F305-2F7F-0C74-2D210058A96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206426130"/>
              </p:ext>
            </p:extLst>
          </p:nvPr>
        </p:nvGraphicFramePr>
        <p:xfrm>
          <a:off x="6087374" y="372335"/>
          <a:ext cx="5389078" cy="324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894250C4-CA46-9929-D1EC-D05C855722C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85585592"/>
              </p:ext>
            </p:extLst>
          </p:nvPr>
        </p:nvGraphicFramePr>
        <p:xfrm>
          <a:off x="411213" y="3491742"/>
          <a:ext cx="5389078" cy="325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75C2E3CF-F651-4154-5739-9FD692BB800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83281828"/>
              </p:ext>
            </p:extLst>
          </p:nvPr>
        </p:nvGraphicFramePr>
        <p:xfrm>
          <a:off x="6096000" y="3506384"/>
          <a:ext cx="5389078" cy="3213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067F04D-FCE6-7478-126C-5C56BF42E6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527010FF-CF2F-4DD0-04B0-92183365756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86424882"/>
              </p:ext>
            </p:extLst>
          </p:nvPr>
        </p:nvGraphicFramePr>
        <p:xfrm>
          <a:off x="298037" y="157628"/>
          <a:ext cx="5389078" cy="33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690E5852-CCE1-CAC5-7DAF-72454C9BFF2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01291758"/>
              </p:ext>
            </p:extLst>
          </p:nvPr>
        </p:nvGraphicFramePr>
        <p:xfrm>
          <a:off x="6171564" y="385877"/>
          <a:ext cx="5389078" cy="28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3B61FD84-5D20-726A-D6FE-4984733531B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97723556"/>
              </p:ext>
            </p:extLst>
          </p:nvPr>
        </p:nvGraphicFramePr>
        <p:xfrm>
          <a:off x="285603" y="3606354"/>
          <a:ext cx="5389078" cy="28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3B61FD84-5D20-726A-D6FE-4984733531B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97723556"/>
              </p:ext>
            </p:extLst>
          </p:nvPr>
        </p:nvGraphicFramePr>
        <p:xfrm>
          <a:off x="6275211" y="3566097"/>
          <a:ext cx="5389078" cy="28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21075DC-3C07-7C5A-FD0C-7F0B667C8C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40D337-F9D4-9182-6A20-B559F8991803}"/>
              </a:ext>
            </a:extLst>
          </p:cNvPr>
          <p:cNvSpPr txBox="1"/>
          <p:nvPr/>
        </p:nvSpPr>
        <p:spPr>
          <a:xfrm>
            <a:off x="2156320" y="89503"/>
            <a:ext cx="78793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15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Оценка эффективности налоговых расходов Анучинского муниципального округа.</a:t>
            </a:r>
            <a:endParaRPr lang="ru-RU" sz="1200" dirty="0">
              <a:solidFill>
                <a:srgbClr val="0156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9">
            <a:extLst>
              <a:ext uri="{FF2B5EF4-FFF2-40B4-BE49-F238E27FC236}">
                <a16:creationId xmlns="" xmlns:a16="http://schemas.microsoft.com/office/drawing/2014/main" id="{570F69BA-DC93-C2AB-E02C-7FBABCD68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3539132"/>
              </p:ext>
            </p:extLst>
          </p:nvPr>
        </p:nvGraphicFramePr>
        <p:xfrm>
          <a:off x="184558" y="539327"/>
          <a:ext cx="11840666" cy="546408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91207">
                  <a:extLst>
                    <a:ext uri="{9D8B030D-6E8A-4147-A177-3AD203B41FA5}">
                      <a16:colId xmlns="" xmlns:a16="http://schemas.microsoft.com/office/drawing/2014/main" val="3108399089"/>
                    </a:ext>
                  </a:extLst>
                </a:gridCol>
                <a:gridCol w="2257880">
                  <a:extLst>
                    <a:ext uri="{9D8B030D-6E8A-4147-A177-3AD203B41FA5}">
                      <a16:colId xmlns="" xmlns:a16="http://schemas.microsoft.com/office/drawing/2014/main" val="2250902733"/>
                    </a:ext>
                  </a:extLst>
                </a:gridCol>
                <a:gridCol w="1112808"/>
                <a:gridCol w="638355">
                  <a:extLst>
                    <a:ext uri="{9D8B030D-6E8A-4147-A177-3AD203B41FA5}">
                      <a16:colId xmlns="" xmlns:a16="http://schemas.microsoft.com/office/drawing/2014/main" val="3436071546"/>
                    </a:ext>
                  </a:extLst>
                </a:gridCol>
                <a:gridCol w="974784">
                  <a:extLst>
                    <a:ext uri="{9D8B030D-6E8A-4147-A177-3AD203B41FA5}">
                      <a16:colId xmlns="" xmlns:a16="http://schemas.microsoft.com/office/drawing/2014/main" val="1209059144"/>
                    </a:ext>
                  </a:extLst>
                </a:gridCol>
                <a:gridCol w="707366">
                  <a:extLst>
                    <a:ext uri="{9D8B030D-6E8A-4147-A177-3AD203B41FA5}">
                      <a16:colId xmlns="" xmlns:a16="http://schemas.microsoft.com/office/drawing/2014/main" val="2086393058"/>
                    </a:ext>
                  </a:extLst>
                </a:gridCol>
                <a:gridCol w="707367">
                  <a:extLst>
                    <a:ext uri="{9D8B030D-6E8A-4147-A177-3AD203B41FA5}">
                      <a16:colId xmlns="" xmlns:a16="http://schemas.microsoft.com/office/drawing/2014/main" val="3925545751"/>
                    </a:ext>
                  </a:extLst>
                </a:gridCol>
                <a:gridCol w="508958">
                  <a:extLst>
                    <a:ext uri="{9D8B030D-6E8A-4147-A177-3AD203B41FA5}">
                      <a16:colId xmlns="" xmlns:a16="http://schemas.microsoft.com/office/drawing/2014/main" val="2316178900"/>
                    </a:ext>
                  </a:extLst>
                </a:gridCol>
                <a:gridCol w="836762">
                  <a:extLst>
                    <a:ext uri="{9D8B030D-6E8A-4147-A177-3AD203B41FA5}">
                      <a16:colId xmlns="" xmlns:a16="http://schemas.microsoft.com/office/drawing/2014/main" val="1465375989"/>
                    </a:ext>
                  </a:extLst>
                </a:gridCol>
                <a:gridCol w="508959">
                  <a:extLst>
                    <a:ext uri="{9D8B030D-6E8A-4147-A177-3AD203B41FA5}">
                      <a16:colId xmlns="" xmlns:a16="http://schemas.microsoft.com/office/drawing/2014/main" val="2839803726"/>
                    </a:ext>
                  </a:extLst>
                </a:gridCol>
                <a:gridCol w="819509">
                  <a:extLst>
                    <a:ext uri="{9D8B030D-6E8A-4147-A177-3AD203B41FA5}">
                      <a16:colId xmlns="" xmlns:a16="http://schemas.microsoft.com/office/drawing/2014/main" val="3987906336"/>
                    </a:ext>
                  </a:extLst>
                </a:gridCol>
                <a:gridCol w="560717">
                  <a:extLst>
                    <a:ext uri="{9D8B030D-6E8A-4147-A177-3AD203B41FA5}">
                      <a16:colId xmlns="" xmlns:a16="http://schemas.microsoft.com/office/drawing/2014/main" val="620079544"/>
                    </a:ext>
                  </a:extLst>
                </a:gridCol>
                <a:gridCol w="715994">
                  <a:extLst>
                    <a:ext uri="{9D8B030D-6E8A-4147-A177-3AD203B41FA5}">
                      <a16:colId xmlns="" xmlns:a16="http://schemas.microsoft.com/office/drawing/2014/main" val="1699386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предоставляемых льгот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налогоплательщиков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отчет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оценка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6203021"/>
                  </a:ext>
                </a:extLst>
              </a:tr>
              <a:tr h="1191616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45644320"/>
                  </a:ext>
                </a:extLst>
              </a:tr>
              <a:tr h="195598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Пониженная ставка для налогоплательщиков в отношении объектов недвижимого имущества, налоговая база в отношении которых определяется как кадастровая стоимость.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Налогоплательщики в отношении объектов недвижимого имущества, налоговая база в отношении которых определяется как кадастровая стоимость - 1,2 % в отношении объектов налогообложения, включенных в перечень, определяемый в соответствии с п.7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ст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378.2 НК, в отношении объектов налогообложения, предусмотренных абзацем вторым п.10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ст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378.2 НК</a:t>
                      </a:r>
                      <a:b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5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Думы АМР от 30.10.2019 года № 477-НПА Положение «О налоге на имущество физических лиц на территории АМО». 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394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объектов недвижимого имущества, налоговая база в отношении которых определяется как кадастровая стоимость.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Налогоплательщики в отношении объектов недвижимого имущества, налоговая база в отношении которых определяется как кадастровая стоимость - налоговая льгота устанавливается для физических лиц являющихся членами многодетных семей, имеющих удостоверение, подтверждающее статус многодетной семьи</a:t>
                      </a:r>
                      <a:b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Думы АМР от 30.10.2019 года № 477-НПА Положение «О налоге на имущество физических лиц на территории АМО». 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FAD2FF0-CC2E-3B83-5051-101D3487F11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425" y="1104600"/>
            <a:ext cx="2251252" cy="1122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1977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97764F8-AACC-A97E-95E4-9C3234C666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5" name="Таблица 9">
            <a:extLst>
              <a:ext uri="{FF2B5EF4-FFF2-40B4-BE49-F238E27FC236}">
                <a16:creationId xmlns="" xmlns:a16="http://schemas.microsoft.com/office/drawing/2014/main" id="{E3A57884-2EC2-64F6-7715-0E8A048D1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8807163"/>
              </p:ext>
            </p:extLst>
          </p:nvPr>
        </p:nvGraphicFramePr>
        <p:xfrm>
          <a:off x="161209" y="334201"/>
          <a:ext cx="11864012" cy="551630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26877">
                  <a:extLst>
                    <a:ext uri="{9D8B030D-6E8A-4147-A177-3AD203B41FA5}">
                      <a16:colId xmlns="" xmlns:a16="http://schemas.microsoft.com/office/drawing/2014/main" val="3108399089"/>
                    </a:ext>
                  </a:extLst>
                </a:gridCol>
                <a:gridCol w="1646881">
                  <a:extLst>
                    <a:ext uri="{9D8B030D-6E8A-4147-A177-3AD203B41FA5}">
                      <a16:colId xmlns="" xmlns:a16="http://schemas.microsoft.com/office/drawing/2014/main" val="2250902733"/>
                    </a:ext>
                  </a:extLst>
                </a:gridCol>
                <a:gridCol w="1363857">
                  <a:extLst>
                    <a:ext uri="{9D8B030D-6E8A-4147-A177-3AD203B41FA5}">
                      <a16:colId xmlns="" xmlns:a16="http://schemas.microsoft.com/office/drawing/2014/main" val="3587707129"/>
                    </a:ext>
                  </a:extLst>
                </a:gridCol>
                <a:gridCol w="639285">
                  <a:extLst>
                    <a:ext uri="{9D8B030D-6E8A-4147-A177-3AD203B41FA5}">
                      <a16:colId xmlns="" xmlns:a16="http://schemas.microsoft.com/office/drawing/2014/main" val="3436071546"/>
                    </a:ext>
                  </a:extLst>
                </a:gridCol>
                <a:gridCol w="900924">
                  <a:extLst>
                    <a:ext uri="{9D8B030D-6E8A-4147-A177-3AD203B41FA5}">
                      <a16:colId xmlns="" xmlns:a16="http://schemas.microsoft.com/office/drawing/2014/main" val="1209059144"/>
                    </a:ext>
                  </a:extLst>
                </a:gridCol>
                <a:gridCol w="492167">
                  <a:extLst>
                    <a:ext uri="{9D8B030D-6E8A-4147-A177-3AD203B41FA5}">
                      <a16:colId xmlns="" xmlns:a16="http://schemas.microsoft.com/office/drawing/2014/main" val="462549287"/>
                    </a:ext>
                  </a:extLst>
                </a:gridCol>
                <a:gridCol w="897548">
                  <a:extLst>
                    <a:ext uri="{9D8B030D-6E8A-4147-A177-3AD203B41FA5}">
                      <a16:colId xmlns="" xmlns:a16="http://schemas.microsoft.com/office/drawing/2014/main" val="3966424392"/>
                    </a:ext>
                  </a:extLst>
                </a:gridCol>
                <a:gridCol w="720125">
                  <a:extLst>
                    <a:ext uri="{9D8B030D-6E8A-4147-A177-3AD203B41FA5}">
                      <a16:colId xmlns="" xmlns:a16="http://schemas.microsoft.com/office/drawing/2014/main" val="2408360836"/>
                    </a:ext>
                  </a:extLst>
                </a:gridCol>
                <a:gridCol w="886946">
                  <a:extLst>
                    <a:ext uri="{9D8B030D-6E8A-4147-A177-3AD203B41FA5}">
                      <a16:colId xmlns="" xmlns:a16="http://schemas.microsoft.com/office/drawing/2014/main" val="1073800552"/>
                    </a:ext>
                  </a:extLst>
                </a:gridCol>
                <a:gridCol w="730729">
                  <a:extLst>
                    <a:ext uri="{9D8B030D-6E8A-4147-A177-3AD203B41FA5}">
                      <a16:colId xmlns="" xmlns:a16="http://schemas.microsoft.com/office/drawing/2014/main" val="108990759"/>
                    </a:ext>
                  </a:extLst>
                </a:gridCol>
                <a:gridCol w="863004">
                  <a:extLst>
                    <a:ext uri="{9D8B030D-6E8A-4147-A177-3AD203B41FA5}">
                      <a16:colId xmlns="" xmlns:a16="http://schemas.microsoft.com/office/drawing/2014/main" val="786739348"/>
                    </a:ext>
                  </a:extLst>
                </a:gridCol>
                <a:gridCol w="618994">
                  <a:extLst>
                    <a:ext uri="{9D8B030D-6E8A-4147-A177-3AD203B41FA5}">
                      <a16:colId xmlns="" xmlns:a16="http://schemas.microsoft.com/office/drawing/2014/main" val="3354238531"/>
                    </a:ext>
                  </a:extLst>
                </a:gridCol>
                <a:gridCol w="876675">
                  <a:extLst>
                    <a:ext uri="{9D8B030D-6E8A-4147-A177-3AD203B41FA5}">
                      <a16:colId xmlns="" xmlns:a16="http://schemas.microsoft.com/office/drawing/2014/main" val="3032584897"/>
                    </a:ext>
                  </a:extLst>
                </a:gridCol>
              </a:tblGrid>
              <a:tr h="5801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предоставляемых льгот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налогоплательщик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отчет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оценка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6203021"/>
                  </a:ext>
                </a:extLst>
              </a:tr>
              <a:tr h="1142566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0797043"/>
                  </a:ext>
                </a:extLst>
              </a:tr>
              <a:tr h="195712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объектов недвижимого имущества, налоговая база в отношении которых определяется как кадастровая стоимость.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Налогоплательщики в отношении земельных участков, налоговая база в отношении которых определяется как кадастровая стоимость - налоговая льгота устанавливается для граждан, которым присвоено звание "Почетный житель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Анучинского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района"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Думы АМО от 25.11.2020 года № 121-НПА </a:t>
                      </a:r>
                    </a:p>
                    <a:p>
                      <a:pPr algn="l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 О Положении о земельном налоге на территории АМО»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688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земельных участков, налоговая база в отношении которых определяется как кадастровая стоимость.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Налогоплательщики в отношении земельных участков, налоговая база в отношении которых определяется как кадастровая стоимость - налоговая льгота устанавливается для физических лиц являющихся членами многодетных семей, имеющих удостоверение, подтверждающее статус многодетной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семьи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 Думы АМО от 25.11.2020 года № 121-НПА «О Положении о земельном налоге на территории АМО»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394845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A911FF0-7C5E-95FF-70B4-D084B10BC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221" y="932486"/>
            <a:ext cx="1658256" cy="1064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3609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97764F8-AACC-A97E-95E4-9C3234C666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9">
            <a:extLst>
              <a:ext uri="{FF2B5EF4-FFF2-40B4-BE49-F238E27FC236}">
                <a16:creationId xmlns="" xmlns:a16="http://schemas.microsoft.com/office/drawing/2014/main" id="{E3A57884-2EC2-64F6-7715-0E8A048D1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8807163"/>
              </p:ext>
            </p:extLst>
          </p:nvPr>
        </p:nvGraphicFramePr>
        <p:xfrm>
          <a:off x="161209" y="334201"/>
          <a:ext cx="11864012" cy="628714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17425">
                  <a:extLst>
                    <a:ext uri="{9D8B030D-6E8A-4147-A177-3AD203B41FA5}">
                      <a16:colId xmlns="" xmlns:a16="http://schemas.microsoft.com/office/drawing/2014/main" val="3108399089"/>
                    </a:ext>
                  </a:extLst>
                </a:gridCol>
                <a:gridCol w="2173857">
                  <a:extLst>
                    <a:ext uri="{9D8B030D-6E8A-4147-A177-3AD203B41FA5}">
                      <a16:colId xmlns="" xmlns:a16="http://schemas.microsoft.com/office/drawing/2014/main" val="2250902733"/>
                    </a:ext>
                  </a:extLst>
                </a:gridCol>
                <a:gridCol w="1673524"/>
                <a:gridCol w="595223">
                  <a:extLst>
                    <a:ext uri="{9D8B030D-6E8A-4147-A177-3AD203B41FA5}">
                      <a16:colId xmlns="" xmlns:a16="http://schemas.microsoft.com/office/drawing/2014/main" val="3436071546"/>
                    </a:ext>
                  </a:extLst>
                </a:gridCol>
                <a:gridCol w="966158">
                  <a:extLst>
                    <a:ext uri="{9D8B030D-6E8A-4147-A177-3AD203B41FA5}">
                      <a16:colId xmlns="" xmlns:a16="http://schemas.microsoft.com/office/drawing/2014/main" val="1209059144"/>
                    </a:ext>
                  </a:extLst>
                </a:gridCol>
                <a:gridCol w="646981">
                  <a:extLst>
                    <a:ext uri="{9D8B030D-6E8A-4147-A177-3AD203B41FA5}">
                      <a16:colId xmlns="" xmlns:a16="http://schemas.microsoft.com/office/drawing/2014/main" val="462549287"/>
                    </a:ext>
                  </a:extLst>
                </a:gridCol>
                <a:gridCol w="759125">
                  <a:extLst>
                    <a:ext uri="{9D8B030D-6E8A-4147-A177-3AD203B41FA5}">
                      <a16:colId xmlns="" xmlns:a16="http://schemas.microsoft.com/office/drawing/2014/main" val="3966424392"/>
                    </a:ext>
                  </a:extLst>
                </a:gridCol>
                <a:gridCol w="491706">
                  <a:extLst>
                    <a:ext uri="{9D8B030D-6E8A-4147-A177-3AD203B41FA5}">
                      <a16:colId xmlns="" xmlns:a16="http://schemas.microsoft.com/office/drawing/2014/main" val="2408360836"/>
                    </a:ext>
                  </a:extLst>
                </a:gridCol>
                <a:gridCol w="776377">
                  <a:extLst>
                    <a:ext uri="{9D8B030D-6E8A-4147-A177-3AD203B41FA5}">
                      <a16:colId xmlns="" xmlns:a16="http://schemas.microsoft.com/office/drawing/2014/main" val="1073800552"/>
                    </a:ext>
                  </a:extLst>
                </a:gridCol>
                <a:gridCol w="500332">
                  <a:extLst>
                    <a:ext uri="{9D8B030D-6E8A-4147-A177-3AD203B41FA5}">
                      <a16:colId xmlns="" xmlns:a16="http://schemas.microsoft.com/office/drawing/2014/main" val="108990759"/>
                    </a:ext>
                  </a:extLst>
                </a:gridCol>
                <a:gridCol w="690113">
                  <a:extLst>
                    <a:ext uri="{9D8B030D-6E8A-4147-A177-3AD203B41FA5}">
                      <a16:colId xmlns="" xmlns:a16="http://schemas.microsoft.com/office/drawing/2014/main" val="786739348"/>
                    </a:ext>
                  </a:extLst>
                </a:gridCol>
                <a:gridCol w="560717">
                  <a:extLst>
                    <a:ext uri="{9D8B030D-6E8A-4147-A177-3AD203B41FA5}">
                      <a16:colId xmlns="" xmlns:a16="http://schemas.microsoft.com/office/drawing/2014/main" val="3354238531"/>
                    </a:ext>
                  </a:extLst>
                </a:gridCol>
                <a:gridCol w="612474">
                  <a:extLst>
                    <a:ext uri="{9D8B030D-6E8A-4147-A177-3AD203B41FA5}">
                      <a16:colId xmlns="" xmlns:a16="http://schemas.microsoft.com/office/drawing/2014/main" val="3032584897"/>
                    </a:ext>
                  </a:extLst>
                </a:gridCol>
              </a:tblGrid>
              <a:tr h="5801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предоставляемых льгот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налогоплательщик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отчет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оценка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прогноз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46203021"/>
                  </a:ext>
                </a:extLst>
              </a:tr>
              <a:tr h="1142566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(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0797043"/>
                  </a:ext>
                </a:extLst>
              </a:tr>
              <a:tr h="195712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объектов недвижимого имущества, налоговая база в отношении которых определяется как кадастровая стоимость.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Налогоплательщики в отношении земельных участков, налоговая база в отношении которых определяется как кадастровая стоимость - налоговая льгота устанавливается для физических лиц призванные военными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комиссариатами на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военную службу по мобилизации в Вооруженные Силы  Российской Федерации в  соответствии с Указом Президента Российской Федерации от 21 сентября 2022г № 647 "Об объявлении частичной мобилизации в Российской Федерации"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Думы АМО от 25.11.2020 года № 121-НПА </a:t>
                      </a:r>
                    </a:p>
                    <a:p>
                      <a:pPr algn="l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 О Положении о земельном налоге на территории АМО»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688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земельных участков, налоговая база в отношении которых определяется как кадастровая стоимость.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Физические лица - являющиеся ветеранами боевых действий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 Думы АМО от 25.11.2020 года № 121-НПА «О Положении о земельном налоге на территории АМО»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394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Льготы для налогоплательщиков в отношении земельных участков, налоговая база в отношении которых определяется как кадастровая стоимость.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Члены семей военнослужащих, погибших в ходе специальной военной операции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Решение Думы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Анучинского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округа от 25.11.2020 № 121-НПА "О Положении "О земельном налоге на территории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АМО»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/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A911FF0-7C5E-95FF-70B4-D084B10BC7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5112" y="949739"/>
            <a:ext cx="1658256" cy="1064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4809BE3-41F7-BA97-FF5D-BCD11580AF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581C644-9217-14D3-B14D-D5303EB4E73B}"/>
              </a:ext>
            </a:extLst>
          </p:cNvPr>
          <p:cNvSpPr txBox="1">
            <a:spLocks/>
          </p:cNvSpPr>
          <p:nvPr/>
        </p:nvSpPr>
        <p:spPr>
          <a:xfrm>
            <a:off x="1185243" y="0"/>
            <a:ext cx="10135401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характеристики бюджета Анучинского муниципального округа </a:t>
            </a: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(руб.)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rgbClr val="0156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37C0529-E965-1FDF-EAFE-E168442CEC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284527" y="1223371"/>
            <a:ext cx="1451296" cy="492277"/>
          </a:xfrm>
          <a:prstGeom prst="rect">
            <a:avLst/>
          </a:prstGeom>
        </p:spPr>
      </p:pic>
      <p:sp>
        <p:nvSpPr>
          <p:cNvPr id="7" name="Восьмиугольник 6">
            <a:extLst>
              <a:ext uri="{FF2B5EF4-FFF2-40B4-BE49-F238E27FC236}">
                <a16:creationId xmlns="" xmlns:a16="http://schemas.microsoft.com/office/drawing/2014/main" id="{3426FBA7-4538-1893-EA7F-D7922CAE3B09}"/>
              </a:ext>
            </a:extLst>
          </p:cNvPr>
          <p:cNvSpPr/>
          <p:nvPr/>
        </p:nvSpPr>
        <p:spPr>
          <a:xfrm>
            <a:off x="2523393" y="50333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693507592,77</a:t>
            </a:r>
          </a:p>
        </p:txBody>
      </p:sp>
      <p:sp>
        <p:nvSpPr>
          <p:cNvPr id="8" name="Восьмиугольник 7">
            <a:extLst>
              <a:ext uri="{FF2B5EF4-FFF2-40B4-BE49-F238E27FC236}">
                <a16:creationId xmlns="" xmlns:a16="http://schemas.microsoft.com/office/drawing/2014/main" id="{1A518180-3460-8484-588C-C7D7109AB721}"/>
              </a:ext>
            </a:extLst>
          </p:cNvPr>
          <p:cNvSpPr/>
          <p:nvPr/>
        </p:nvSpPr>
        <p:spPr>
          <a:xfrm>
            <a:off x="748933" y="50333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716710170,26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8AA307C-3167-DAC0-1A7B-8C49F68F3740}"/>
              </a:ext>
            </a:extLst>
          </p:cNvPr>
          <p:cNvSpPr txBox="1"/>
          <p:nvPr/>
        </p:nvSpPr>
        <p:spPr>
          <a:xfrm>
            <a:off x="1777527" y="1152766"/>
            <a:ext cx="9573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(руб.)</a:t>
            </a:r>
          </a:p>
        </p:txBody>
      </p:sp>
      <p:sp>
        <p:nvSpPr>
          <p:cNvPr id="10" name="Восьмиугольник 9">
            <a:extLst>
              <a:ext uri="{FF2B5EF4-FFF2-40B4-BE49-F238E27FC236}">
                <a16:creationId xmlns="" xmlns:a16="http://schemas.microsoft.com/office/drawing/2014/main" id="{0B4E8D39-6813-5412-E0F2-A7F6A24BC925}"/>
              </a:ext>
            </a:extLst>
          </p:cNvPr>
          <p:cNvSpPr/>
          <p:nvPr/>
        </p:nvSpPr>
        <p:spPr>
          <a:xfrm>
            <a:off x="1506522" y="1469509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23202577,49</a:t>
            </a: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="" xmlns:a16="http://schemas.microsoft.com/office/drawing/2014/main" id="{21596D93-C39F-7AF3-1621-9E147828F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97941432"/>
              </p:ext>
            </p:extLst>
          </p:nvPr>
        </p:nvGraphicFramePr>
        <p:xfrm>
          <a:off x="188010" y="2387506"/>
          <a:ext cx="3595425" cy="90270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81415">
                  <a:extLst>
                    <a:ext uri="{9D8B030D-6E8A-4147-A177-3AD203B41FA5}">
                      <a16:colId xmlns="" xmlns:a16="http://schemas.microsoft.com/office/drawing/2014/main" val="1573953372"/>
                    </a:ext>
                  </a:extLst>
                </a:gridCol>
                <a:gridCol w="1114010">
                  <a:extLst>
                    <a:ext uri="{9D8B030D-6E8A-4147-A177-3AD203B41FA5}">
                      <a16:colId xmlns="" xmlns:a16="http://schemas.microsoft.com/office/drawing/2014/main" val="1335521713"/>
                    </a:ext>
                  </a:extLst>
                </a:gridCol>
              </a:tblGrid>
              <a:tr h="2718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–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12598 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337168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56890,79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5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55049,02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001727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8D52421-1C9F-9F78-4481-67ADCFDBEC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267420" y="4304813"/>
            <a:ext cx="1505370" cy="5539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5DF6839-2F29-0F8D-07CB-518A220C352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41417" y="164197"/>
            <a:ext cx="1332202" cy="1174507"/>
          </a:xfrm>
          <a:prstGeom prst="rect">
            <a:avLst/>
          </a:prstGeom>
        </p:spPr>
      </p:pic>
      <p:sp>
        <p:nvSpPr>
          <p:cNvPr id="5" name="Восьмиугольник 4">
            <a:extLst>
              <a:ext uri="{FF2B5EF4-FFF2-40B4-BE49-F238E27FC236}">
                <a16:creationId xmlns="" xmlns:a16="http://schemas.microsoft.com/office/drawing/2014/main" id="{48E91D26-FA69-F890-5596-4F99813BEAB7}"/>
              </a:ext>
            </a:extLst>
          </p:cNvPr>
          <p:cNvSpPr/>
          <p:nvPr/>
        </p:nvSpPr>
        <p:spPr>
          <a:xfrm>
            <a:off x="837979" y="3640990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746781000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осьмиугольник 5">
            <a:extLst>
              <a:ext uri="{FF2B5EF4-FFF2-40B4-BE49-F238E27FC236}">
                <a16:creationId xmlns="" xmlns:a16="http://schemas.microsoft.com/office/drawing/2014/main" id="{76DD7186-B6F1-E181-80C7-4F4B8056305C}"/>
              </a:ext>
            </a:extLst>
          </p:cNvPr>
          <p:cNvSpPr/>
          <p:nvPr/>
        </p:nvSpPr>
        <p:spPr>
          <a:xfrm>
            <a:off x="2576926" y="3640990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815569969,50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6D4C7A5-01CA-A8FE-7600-C1526F1474D2}"/>
              </a:ext>
            </a:extLst>
          </p:cNvPr>
          <p:cNvSpPr txBox="1"/>
          <p:nvPr/>
        </p:nvSpPr>
        <p:spPr>
          <a:xfrm>
            <a:off x="1803240" y="4320180"/>
            <a:ext cx="10550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(руб.)</a:t>
            </a:r>
          </a:p>
        </p:txBody>
      </p:sp>
      <p:sp>
        <p:nvSpPr>
          <p:cNvPr id="12" name="Восьмиугольник 11">
            <a:extLst>
              <a:ext uri="{FF2B5EF4-FFF2-40B4-BE49-F238E27FC236}">
                <a16:creationId xmlns="" xmlns:a16="http://schemas.microsoft.com/office/drawing/2014/main" id="{1E19C472-8BA9-B1A9-8EE4-0880D7D303A8}"/>
              </a:ext>
            </a:extLst>
          </p:cNvPr>
          <p:cNvSpPr/>
          <p:nvPr/>
        </p:nvSpPr>
        <p:spPr>
          <a:xfrm>
            <a:off x="1644281" y="4581790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62572873,02</a:t>
            </a:r>
          </a:p>
        </p:txBody>
      </p:sp>
      <p:graphicFrame>
        <p:nvGraphicFramePr>
          <p:cNvPr id="13" name="Таблица 14">
            <a:extLst>
              <a:ext uri="{FF2B5EF4-FFF2-40B4-BE49-F238E27FC236}">
                <a16:creationId xmlns="" xmlns:a16="http://schemas.microsoft.com/office/drawing/2014/main" id="{6D3FE81C-E5AD-209C-3392-74014248F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2940832"/>
              </p:ext>
            </p:extLst>
          </p:nvPr>
        </p:nvGraphicFramePr>
        <p:xfrm>
          <a:off x="208288" y="5476821"/>
          <a:ext cx="3595425" cy="90270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81415">
                  <a:extLst>
                    <a:ext uri="{9D8B030D-6E8A-4147-A177-3AD203B41FA5}">
                      <a16:colId xmlns="" xmlns:a16="http://schemas.microsoft.com/office/drawing/2014/main" val="1573953372"/>
                    </a:ext>
                  </a:extLst>
                </a:gridCol>
                <a:gridCol w="1114010">
                  <a:extLst>
                    <a:ext uri="{9D8B030D-6E8A-4147-A177-3AD203B41FA5}">
                      <a16:colId xmlns="" xmlns:a16="http://schemas.microsoft.com/office/drawing/2014/main" val="1335521713"/>
                    </a:ext>
                  </a:extLst>
                </a:gridCol>
              </a:tblGrid>
              <a:tr h="2718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–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12504 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337168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60220,50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5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65224,73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001727"/>
                  </a:ext>
                </a:extLst>
              </a:tr>
            </a:tbl>
          </a:graphicData>
        </a:graphic>
      </p:graphicFrame>
      <p:sp>
        <p:nvSpPr>
          <p:cNvPr id="22" name="Восьмиугольник 21">
            <a:extLst>
              <a:ext uri="{FF2B5EF4-FFF2-40B4-BE49-F238E27FC236}">
                <a16:creationId xmlns="" xmlns:a16="http://schemas.microsoft.com/office/drawing/2014/main" id="{B470370C-AFAF-F1A1-C425-562C21A4DB8C}"/>
              </a:ext>
            </a:extLst>
          </p:cNvPr>
          <p:cNvSpPr/>
          <p:nvPr/>
        </p:nvSpPr>
        <p:spPr>
          <a:xfrm>
            <a:off x="4631864" y="921020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929439830,07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719746D-D56F-C411-F4DA-B650E3E7F469}"/>
              </a:ext>
            </a:extLst>
          </p:cNvPr>
          <p:cNvSpPr txBox="1"/>
          <p:nvPr/>
        </p:nvSpPr>
        <p:spPr>
          <a:xfrm>
            <a:off x="5706582" y="866062"/>
            <a:ext cx="1098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(руб.)</a:t>
            </a:r>
          </a:p>
        </p:txBody>
      </p:sp>
      <p:sp>
        <p:nvSpPr>
          <p:cNvPr id="24" name="Восьмиугольник 23">
            <a:extLst>
              <a:ext uri="{FF2B5EF4-FFF2-40B4-BE49-F238E27FC236}">
                <a16:creationId xmlns="" xmlns:a16="http://schemas.microsoft.com/office/drawing/2014/main" id="{6E396479-8ACC-6EAB-F788-16A90A950352}"/>
              </a:ext>
            </a:extLst>
          </p:cNvPr>
          <p:cNvSpPr/>
          <p:nvPr/>
        </p:nvSpPr>
        <p:spPr>
          <a:xfrm>
            <a:off x="6566490" y="95885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929439830,07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Восьмиугольник 24">
            <a:extLst>
              <a:ext uri="{FF2B5EF4-FFF2-40B4-BE49-F238E27FC236}">
                <a16:creationId xmlns="" xmlns:a16="http://schemas.microsoft.com/office/drawing/2014/main" id="{0943FDA7-AF74-AFCB-E95E-0D95C67C6BE1}"/>
              </a:ext>
            </a:extLst>
          </p:cNvPr>
          <p:cNvSpPr/>
          <p:nvPr/>
        </p:nvSpPr>
        <p:spPr>
          <a:xfrm>
            <a:off x="5583236" y="1628160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Дефицит/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graphicFrame>
        <p:nvGraphicFramePr>
          <p:cNvPr id="26" name="Таблица 14">
            <a:extLst>
              <a:ext uri="{FF2B5EF4-FFF2-40B4-BE49-F238E27FC236}">
                <a16:creationId xmlns="" xmlns:a16="http://schemas.microsoft.com/office/drawing/2014/main" id="{746B55D1-69B9-234A-A260-070E572E7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815320"/>
              </p:ext>
            </p:extLst>
          </p:nvPr>
        </p:nvGraphicFramePr>
        <p:xfrm>
          <a:off x="4392292" y="2535455"/>
          <a:ext cx="3595425" cy="90270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81415">
                  <a:extLst>
                    <a:ext uri="{9D8B030D-6E8A-4147-A177-3AD203B41FA5}">
                      <a16:colId xmlns="" xmlns:a16="http://schemas.microsoft.com/office/drawing/2014/main" val="1573953372"/>
                    </a:ext>
                  </a:extLst>
                </a:gridCol>
                <a:gridCol w="1114010">
                  <a:extLst>
                    <a:ext uri="{9D8B030D-6E8A-4147-A177-3AD203B41FA5}">
                      <a16:colId xmlns="" xmlns:a16="http://schemas.microsoft.com/office/drawing/2014/main" val="1335521713"/>
                    </a:ext>
                  </a:extLst>
                </a:gridCol>
              </a:tblGrid>
              <a:tr h="2718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12238чел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337168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75947,04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5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75947,04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001727"/>
                  </a:ext>
                </a:extLst>
              </a:tr>
            </a:tbl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B7F6B56-C9E6-7C89-FBAB-0B38189C791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9334" t="24970" r="5143" b="21365"/>
          <a:stretch/>
        </p:blipFill>
        <p:spPr>
          <a:xfrm rot="5400000">
            <a:off x="11091968" y="1170241"/>
            <a:ext cx="1428650" cy="488270"/>
          </a:xfrm>
          <a:prstGeom prst="rect">
            <a:avLst/>
          </a:prstGeom>
        </p:spPr>
      </p:pic>
      <p:sp>
        <p:nvSpPr>
          <p:cNvPr id="29" name="Восьмиугольник 28">
            <a:extLst>
              <a:ext uri="{FF2B5EF4-FFF2-40B4-BE49-F238E27FC236}">
                <a16:creationId xmlns="" xmlns:a16="http://schemas.microsoft.com/office/drawing/2014/main" id="{6429AF8A-CA20-3C1F-DAF0-E208673A4079}"/>
              </a:ext>
            </a:extLst>
          </p:cNvPr>
          <p:cNvSpPr/>
          <p:nvPr/>
        </p:nvSpPr>
        <p:spPr>
          <a:xfrm>
            <a:off x="8798307" y="54533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758453604,25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Восьмиугольник 29">
            <a:extLst>
              <a:ext uri="{FF2B5EF4-FFF2-40B4-BE49-F238E27FC236}">
                <a16:creationId xmlns="" xmlns:a16="http://schemas.microsoft.com/office/drawing/2014/main" id="{F8BD2980-B91B-A1A7-2707-E6B657AC475E}"/>
              </a:ext>
            </a:extLst>
          </p:cNvPr>
          <p:cNvSpPr/>
          <p:nvPr/>
        </p:nvSpPr>
        <p:spPr>
          <a:xfrm>
            <a:off x="10235343" y="52255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758453604,25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07FE57A2-9AFB-73DD-5588-74CBFBA756B0}"/>
              </a:ext>
            </a:extLst>
          </p:cNvPr>
          <p:cNvSpPr txBox="1"/>
          <p:nvPr/>
        </p:nvSpPr>
        <p:spPr>
          <a:xfrm>
            <a:off x="9591918" y="1319709"/>
            <a:ext cx="1098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(руб.)</a:t>
            </a:r>
          </a:p>
        </p:txBody>
      </p:sp>
      <p:sp>
        <p:nvSpPr>
          <p:cNvPr id="32" name="Восьмиугольник 31">
            <a:extLst>
              <a:ext uri="{FF2B5EF4-FFF2-40B4-BE49-F238E27FC236}">
                <a16:creationId xmlns="" xmlns:a16="http://schemas.microsoft.com/office/drawing/2014/main" id="{7B974184-4D4C-A83A-2679-6F10D896174F}"/>
              </a:ext>
            </a:extLst>
          </p:cNvPr>
          <p:cNvSpPr/>
          <p:nvPr/>
        </p:nvSpPr>
        <p:spPr>
          <a:xfrm>
            <a:off x="9450346" y="1560466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Дефицит/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graphicFrame>
        <p:nvGraphicFramePr>
          <p:cNvPr id="33" name="Таблица 14">
            <a:extLst>
              <a:ext uri="{FF2B5EF4-FFF2-40B4-BE49-F238E27FC236}">
                <a16:creationId xmlns="" xmlns:a16="http://schemas.microsoft.com/office/drawing/2014/main" id="{351CD26C-CCFB-544F-E959-F12298E5A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61382170"/>
              </p:ext>
            </p:extLst>
          </p:nvPr>
        </p:nvGraphicFramePr>
        <p:xfrm>
          <a:off x="8455003" y="2474502"/>
          <a:ext cx="3595425" cy="90270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81415">
                  <a:extLst>
                    <a:ext uri="{9D8B030D-6E8A-4147-A177-3AD203B41FA5}">
                      <a16:colId xmlns="" xmlns:a16="http://schemas.microsoft.com/office/drawing/2014/main" val="1573953372"/>
                    </a:ext>
                  </a:extLst>
                </a:gridCol>
                <a:gridCol w="1114010">
                  <a:extLst>
                    <a:ext uri="{9D8B030D-6E8A-4147-A177-3AD203B41FA5}">
                      <a16:colId xmlns="" xmlns:a16="http://schemas.microsoft.com/office/drawing/2014/main" val="1335521713"/>
                    </a:ext>
                  </a:extLst>
                </a:gridCol>
              </a:tblGrid>
              <a:tr h="2718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12201чел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337168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62163,23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5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62163,23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001727"/>
                  </a:ext>
                </a:extLst>
              </a:tr>
            </a:tbl>
          </a:graphicData>
        </a:graphic>
      </p:graphicFrame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4B21A2E8-6797-9E4F-DE7B-0CF5030A03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23245" b="28196"/>
          <a:stretch/>
        </p:blipFill>
        <p:spPr>
          <a:xfrm rot="5400000">
            <a:off x="11207406" y="4168949"/>
            <a:ext cx="1301929" cy="410043"/>
          </a:xfrm>
          <a:prstGeom prst="rect">
            <a:avLst/>
          </a:prstGeom>
        </p:spPr>
      </p:pic>
      <p:sp>
        <p:nvSpPr>
          <p:cNvPr id="36" name="Восьмиугольник 35">
            <a:extLst>
              <a:ext uri="{FF2B5EF4-FFF2-40B4-BE49-F238E27FC236}">
                <a16:creationId xmlns="" xmlns:a16="http://schemas.microsoft.com/office/drawing/2014/main" id="{851CA5A0-35D0-E7DC-279E-AE769B48A71A}"/>
              </a:ext>
            </a:extLst>
          </p:cNvPr>
          <p:cNvSpPr/>
          <p:nvPr/>
        </p:nvSpPr>
        <p:spPr>
          <a:xfrm>
            <a:off x="8798307" y="3512412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727532603,30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Восьмиугольник 36">
            <a:extLst>
              <a:ext uri="{FF2B5EF4-FFF2-40B4-BE49-F238E27FC236}">
                <a16:creationId xmlns="" xmlns:a16="http://schemas.microsoft.com/office/drawing/2014/main" id="{1DA3AA7C-98A9-1BFE-24F9-E14A9619F4E0}"/>
              </a:ext>
            </a:extLst>
          </p:cNvPr>
          <p:cNvSpPr/>
          <p:nvPr/>
        </p:nvSpPr>
        <p:spPr>
          <a:xfrm>
            <a:off x="10276178" y="3512412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727532603,30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CDB9979-6656-CE71-389E-8E4C82BA5A98}"/>
              </a:ext>
            </a:extLst>
          </p:cNvPr>
          <p:cNvSpPr txBox="1"/>
          <p:nvPr/>
        </p:nvSpPr>
        <p:spPr>
          <a:xfrm>
            <a:off x="9570102" y="4320180"/>
            <a:ext cx="1098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(руб.)</a:t>
            </a:r>
          </a:p>
        </p:txBody>
      </p:sp>
      <p:sp>
        <p:nvSpPr>
          <p:cNvPr id="39" name="Восьмиугольник 38">
            <a:extLst>
              <a:ext uri="{FF2B5EF4-FFF2-40B4-BE49-F238E27FC236}">
                <a16:creationId xmlns="" xmlns:a16="http://schemas.microsoft.com/office/drawing/2014/main" id="{14C948C6-3A4B-9CD6-5BEA-B49C1D124DC5}"/>
              </a:ext>
            </a:extLst>
          </p:cNvPr>
          <p:cNvSpPr/>
          <p:nvPr/>
        </p:nvSpPr>
        <p:spPr>
          <a:xfrm>
            <a:off x="9450346" y="4580998"/>
            <a:ext cx="1248563" cy="835368"/>
          </a:xfrm>
          <a:prstGeom prst="oc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Дефицит/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graphicFrame>
        <p:nvGraphicFramePr>
          <p:cNvPr id="40" name="Таблица 14">
            <a:extLst>
              <a:ext uri="{FF2B5EF4-FFF2-40B4-BE49-F238E27FC236}">
                <a16:creationId xmlns="" xmlns:a16="http://schemas.microsoft.com/office/drawing/2014/main" id="{B6F982AB-4ADD-10D0-6BBC-0A354CCC8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3450076"/>
              </p:ext>
            </p:extLst>
          </p:nvPr>
        </p:nvGraphicFramePr>
        <p:xfrm>
          <a:off x="8401595" y="5476821"/>
          <a:ext cx="3595425" cy="90270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481415">
                  <a:extLst>
                    <a:ext uri="{9D8B030D-6E8A-4147-A177-3AD203B41FA5}">
                      <a16:colId xmlns="" xmlns:a16="http://schemas.microsoft.com/office/drawing/2014/main" val="1573953372"/>
                    </a:ext>
                  </a:extLst>
                </a:gridCol>
                <a:gridCol w="1114010">
                  <a:extLst>
                    <a:ext uri="{9D8B030D-6E8A-4147-A177-3AD203B41FA5}">
                      <a16:colId xmlns="" xmlns:a16="http://schemas.microsoft.com/office/drawing/2014/main" val="1335521713"/>
                    </a:ext>
                  </a:extLst>
                </a:gridCol>
              </a:tblGrid>
              <a:tr h="2718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12074чел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1337168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60256,14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15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расчете на 1 человека</a:t>
                      </a:r>
                    </a:p>
                  </a:txBody>
                  <a:tcPr>
                    <a:solidFill>
                      <a:srgbClr val="E7FE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60256,14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7FE0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001727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DFC06E2A-173C-14D9-A2E6-6D4B3432BBCF}"/>
              </a:ext>
            </a:extLst>
          </p:cNvPr>
          <p:cNvSpPr txBox="1"/>
          <p:nvPr/>
        </p:nvSpPr>
        <p:spPr>
          <a:xfrm>
            <a:off x="4177717" y="3829105"/>
            <a:ext cx="42238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объем расходов в расчете на 1 жителя составляют  расходы в социальной сфере (руб.)</a:t>
            </a:r>
          </a:p>
        </p:txBody>
      </p:sp>
      <p:graphicFrame>
        <p:nvGraphicFramePr>
          <p:cNvPr id="44" name="Таблица 44">
            <a:extLst>
              <a:ext uri="{FF2B5EF4-FFF2-40B4-BE49-F238E27FC236}">
                <a16:creationId xmlns="" xmlns:a16="http://schemas.microsoft.com/office/drawing/2014/main" id="{DC42EC7B-45FC-4D8B-B2AD-FFF634AEC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5744831"/>
              </p:ext>
            </p:extLst>
          </p:nvPr>
        </p:nvGraphicFramePr>
        <p:xfrm>
          <a:off x="3960396" y="4366321"/>
          <a:ext cx="4669110" cy="7975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33822">
                  <a:extLst>
                    <a:ext uri="{9D8B030D-6E8A-4147-A177-3AD203B41FA5}">
                      <a16:colId xmlns="" xmlns:a16="http://schemas.microsoft.com/office/drawing/2014/main" val="940308320"/>
                    </a:ext>
                  </a:extLst>
                </a:gridCol>
                <a:gridCol w="1028410">
                  <a:extLst>
                    <a:ext uri="{9D8B030D-6E8A-4147-A177-3AD203B41FA5}">
                      <a16:colId xmlns="" xmlns:a16="http://schemas.microsoft.com/office/drawing/2014/main" val="3544144801"/>
                    </a:ext>
                  </a:extLst>
                </a:gridCol>
                <a:gridCol w="839234">
                  <a:extLst>
                    <a:ext uri="{9D8B030D-6E8A-4147-A177-3AD203B41FA5}">
                      <a16:colId xmlns="" xmlns:a16="http://schemas.microsoft.com/office/drawing/2014/main" val="884398132"/>
                    </a:ext>
                  </a:extLst>
                </a:gridCol>
                <a:gridCol w="905676">
                  <a:extLst>
                    <a:ext uri="{9D8B030D-6E8A-4147-A177-3AD203B41FA5}">
                      <a16:colId xmlns="" xmlns:a16="http://schemas.microsoft.com/office/drawing/2014/main" val="265926994"/>
                    </a:ext>
                  </a:extLst>
                </a:gridCol>
                <a:gridCol w="961968">
                  <a:extLst>
                    <a:ext uri="{9D8B030D-6E8A-4147-A177-3AD203B41FA5}">
                      <a16:colId xmlns="" xmlns:a16="http://schemas.microsoft.com/office/drawing/2014/main" val="4129994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328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40427,15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44219,34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47157,42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48251,60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45783,77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48381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80408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AB95D00-DC8B-D543-53D3-4191C2B188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944A851-A0F3-4510-2FD0-B567E102E4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44672F2E-6D79-53D7-AE89-7EED3E1A2D5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12568207"/>
              </p:ext>
            </p:extLst>
          </p:nvPr>
        </p:nvGraphicFramePr>
        <p:xfrm>
          <a:off x="478171" y="719667"/>
          <a:ext cx="11182525" cy="4598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C40FE76-CA3A-376E-0576-CF04E6521425}"/>
              </a:ext>
            </a:extLst>
          </p:cNvPr>
          <p:cNvSpPr txBox="1"/>
          <p:nvPr/>
        </p:nvSpPr>
        <p:spPr>
          <a:xfrm>
            <a:off x="4398745" y="221335"/>
            <a:ext cx="2957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доходов и расходов (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="" xmlns:p14="http://schemas.microsoft.com/office/powerpoint/2010/main" val="1518608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D4039EE-BC89-5118-FE8A-F679A29454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5C9A76B-3D7B-B39F-650B-EDA18488A92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801" y="63324"/>
            <a:ext cx="2853175" cy="1597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21D3840-5F5B-91B5-335E-A5D46D4A58DA}"/>
              </a:ext>
            </a:extLst>
          </p:cNvPr>
          <p:cNvSpPr txBox="1"/>
          <p:nvPr/>
        </p:nvSpPr>
        <p:spPr>
          <a:xfrm>
            <a:off x="3154309" y="73902"/>
            <a:ext cx="863227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015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  <a:r>
              <a:rPr lang="ru-RU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принятые на себя муниципальным образованием.</a:t>
            </a:r>
          </a:p>
          <a:p>
            <a:pPr indent="342900" algn="just"/>
            <a:r>
              <a:rPr lang="ru-RU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проекте решения о бюджете на 2024 год и плановый период 2025 и 2026 годов ограничения по предельному объему муниципального долга и верхнего предельного муниципального долга отсутствуют.</a:t>
            </a:r>
            <a:endParaRPr lang="ru-RU" sz="11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1F6CB2F-18B5-157A-6F5C-FF9C8FE90AF0}"/>
              </a:ext>
            </a:extLst>
          </p:cNvPr>
          <p:cNvSpPr txBox="1"/>
          <p:nvPr/>
        </p:nvSpPr>
        <p:spPr>
          <a:xfrm>
            <a:off x="209396" y="1825555"/>
            <a:ext cx="2559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Заимствования необходимы для: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дефицита бюджета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погашения долговых обязательств</a:t>
            </a:r>
          </a:p>
          <a:p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Двойные круглые скобки 6">
            <a:extLst>
              <a:ext uri="{FF2B5EF4-FFF2-40B4-BE49-F238E27FC236}">
                <a16:creationId xmlns="" xmlns:a16="http://schemas.microsoft.com/office/drawing/2014/main" id="{BF84C184-101D-F12F-25C0-2DD0D1098E5A}"/>
              </a:ext>
            </a:extLst>
          </p:cNvPr>
          <p:cNvSpPr/>
          <p:nvPr/>
        </p:nvSpPr>
        <p:spPr>
          <a:xfrm>
            <a:off x="209396" y="1825555"/>
            <a:ext cx="2645984" cy="59886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0F046CB-9FD7-3E20-A49D-4A02ED8C7BD2}"/>
              </a:ext>
            </a:extLst>
          </p:cNvPr>
          <p:cNvSpPr txBox="1"/>
          <p:nvPr/>
        </p:nvSpPr>
        <p:spPr>
          <a:xfrm>
            <a:off x="3066264" y="858732"/>
            <a:ext cx="2847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заимствования подлежат учету</a:t>
            </a:r>
          </a:p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долговой книге муниципального округа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936F720-F463-45CD-7463-4C49F3CB18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9222" y="1367394"/>
            <a:ext cx="2409825" cy="18954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F9C2EC4-6401-C744-AFA4-9FDD7982359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2410" y="1506487"/>
            <a:ext cx="1577129" cy="7681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EA8298D-4D16-0AD4-C673-55E84762D2B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47284" y="2367962"/>
            <a:ext cx="990491" cy="6258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5A19F35-289D-72D8-2F06-B956EE3112F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25837" y="2343546"/>
            <a:ext cx="847441" cy="666985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="" xmlns:a16="http://schemas.microsoft.com/office/drawing/2014/main" id="{EB6837CA-1E9F-75A8-D219-D3EBCACA0E9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27844953"/>
              </p:ext>
            </p:extLst>
          </p:nvPr>
        </p:nvGraphicFramePr>
        <p:xfrm>
          <a:off x="6096000" y="895524"/>
          <a:ext cx="5414301" cy="235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="" xmlns:a16="http://schemas.microsoft.com/office/drawing/2014/main" id="{F63A6CA3-3D8E-22BC-6F0C-6687125B9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918966"/>
              </p:ext>
            </p:extLst>
          </p:nvPr>
        </p:nvGraphicFramePr>
        <p:xfrm>
          <a:off x="198539" y="3399790"/>
          <a:ext cx="11794922" cy="336907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915949">
                  <a:extLst>
                    <a:ext uri="{9D8B030D-6E8A-4147-A177-3AD203B41FA5}">
                      <a16:colId xmlns="" xmlns:a16="http://schemas.microsoft.com/office/drawing/2014/main" val="3041103638"/>
                    </a:ext>
                  </a:extLst>
                </a:gridCol>
                <a:gridCol w="1316963">
                  <a:extLst>
                    <a:ext uri="{9D8B030D-6E8A-4147-A177-3AD203B41FA5}">
                      <a16:colId xmlns="" xmlns:a16="http://schemas.microsoft.com/office/drawing/2014/main" val="175518779"/>
                    </a:ext>
                  </a:extLst>
                </a:gridCol>
                <a:gridCol w="1389420">
                  <a:extLst>
                    <a:ext uri="{9D8B030D-6E8A-4147-A177-3AD203B41FA5}">
                      <a16:colId xmlns="" xmlns:a16="http://schemas.microsoft.com/office/drawing/2014/main" val="3289722208"/>
                    </a:ext>
                  </a:extLst>
                </a:gridCol>
                <a:gridCol w="1488974">
                  <a:extLst>
                    <a:ext uri="{9D8B030D-6E8A-4147-A177-3AD203B41FA5}">
                      <a16:colId xmlns="" xmlns:a16="http://schemas.microsoft.com/office/drawing/2014/main" val="1945430948"/>
                    </a:ext>
                  </a:extLst>
                </a:gridCol>
                <a:gridCol w="1263897">
                  <a:extLst>
                    <a:ext uri="{9D8B030D-6E8A-4147-A177-3AD203B41FA5}">
                      <a16:colId xmlns="" xmlns:a16="http://schemas.microsoft.com/office/drawing/2014/main" val="4155469845"/>
                    </a:ext>
                  </a:extLst>
                </a:gridCol>
                <a:gridCol w="1419719">
                  <a:extLst>
                    <a:ext uri="{9D8B030D-6E8A-4147-A177-3AD203B41FA5}">
                      <a16:colId xmlns="" xmlns:a16="http://schemas.microsoft.com/office/drawing/2014/main" val="3513893042"/>
                    </a:ext>
                  </a:extLst>
                </a:gridCol>
              </a:tblGrid>
              <a:tr h="29526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01.01.2023г 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01.01.2024г (оценка)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01.01.2025г (прогноз)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01.01.2026г (прогноз)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01.01.2027г (прогноз)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 anchor="ctr"/>
                </a:tc>
                <a:extLst>
                  <a:ext uri="{0D108BD9-81ED-4DB2-BD59-A6C34878D82A}">
                    <a16:rowId xmlns="" xmlns:a16="http://schemas.microsoft.com/office/drawing/2014/main" val="3807190293"/>
                  </a:ext>
                </a:extLst>
              </a:tr>
              <a:tr h="19294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внутренний долг  на 01 января соответствующего года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789281417"/>
                  </a:ext>
                </a:extLst>
              </a:tr>
              <a:tr h="1692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Муниципальные ценные бумаги: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491873844"/>
                  </a:ext>
                </a:extLst>
              </a:tr>
              <a:tr h="1551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средств от размещения ценных бумаг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771404130"/>
                  </a:ext>
                </a:extLst>
              </a:tr>
              <a:tr h="1692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номинальной стоимости ценных бумаг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2000832017"/>
                  </a:ext>
                </a:extLst>
              </a:tr>
              <a:tr h="1522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Кредиты, полученные от кредитных организаций: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2203660841"/>
                  </a:ext>
                </a:extLst>
              </a:tr>
              <a:tr h="21862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кредитов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911679523"/>
                  </a:ext>
                </a:extLst>
              </a:tr>
              <a:tr h="1904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основной суммы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712018106"/>
                  </a:ext>
                </a:extLst>
              </a:tr>
              <a:tr h="1865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Бюджетные кредиты, привлеченные от других бюджетов бюджетной системы РФ: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4223301356"/>
                  </a:ext>
                </a:extLst>
              </a:tr>
              <a:tr h="1637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привлечение кредитов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610167440"/>
                  </a:ext>
                </a:extLst>
              </a:tr>
              <a:tr h="1974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погашение основной суммы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1408222972"/>
                  </a:ext>
                </a:extLst>
              </a:tr>
              <a:tr h="1632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Муниципальные гарантии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815467773"/>
                  </a:ext>
                </a:extLst>
              </a:tr>
              <a:tr h="15939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предоставление  муниципальных гарантий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625851710"/>
                  </a:ext>
                </a:extLst>
              </a:tr>
              <a:tr h="1974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исполнение муниципальных гарантий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712619467"/>
                  </a:ext>
                </a:extLst>
              </a:tr>
              <a:tr h="20182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Объем иных непогашенных долговых обязательст муниципального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333580477"/>
                  </a:ext>
                </a:extLst>
              </a:tr>
              <a:tr h="1711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Верхний предел муниципального внутреннего долга на 01 января соответствующего года, всего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443945927"/>
                  </a:ext>
                </a:extLst>
              </a:tr>
              <a:tr h="23273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по муниципальным гарантиям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52" marR="7052" marT="7052" marB="0"/>
                </a:tc>
                <a:extLst>
                  <a:ext uri="{0D108BD9-81ED-4DB2-BD59-A6C34878D82A}">
                    <a16:rowId xmlns="" xmlns:a16="http://schemas.microsoft.com/office/drawing/2014/main" val="3036752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51206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C69E225-516C-9D77-EE0F-27363FCEF0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04FBF78-495B-A3E5-7017-BBBFBB4012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32" y="100642"/>
            <a:ext cx="2047526" cy="1129587"/>
          </a:xfrm>
          <a:prstGeom prst="rect">
            <a:avLst/>
          </a:prstGeom>
        </p:spPr>
      </p:pic>
      <p:graphicFrame>
        <p:nvGraphicFramePr>
          <p:cNvPr id="4" name="Таблица 8">
            <a:extLst>
              <a:ext uri="{FF2B5EF4-FFF2-40B4-BE49-F238E27FC236}">
                <a16:creationId xmlns="" xmlns:a16="http://schemas.microsoft.com/office/drawing/2014/main" id="{46D40F7B-1749-8CC3-5A1C-DCEC5D6BC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5032784"/>
              </p:ext>
            </p:extLst>
          </p:nvPr>
        </p:nvGraphicFramePr>
        <p:xfrm>
          <a:off x="2192761" y="174810"/>
          <a:ext cx="2589403" cy="9194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97099">
                  <a:extLst>
                    <a:ext uri="{9D8B030D-6E8A-4147-A177-3AD203B41FA5}">
                      <a16:colId xmlns="" xmlns:a16="http://schemas.microsoft.com/office/drawing/2014/main" val="3486547119"/>
                    </a:ext>
                  </a:extLst>
                </a:gridCol>
                <a:gridCol w="770752">
                  <a:extLst>
                    <a:ext uri="{9D8B030D-6E8A-4147-A177-3AD203B41FA5}">
                      <a16:colId xmlns="" xmlns:a16="http://schemas.microsoft.com/office/drawing/2014/main" val="3041536650"/>
                    </a:ext>
                  </a:extLst>
                </a:gridCol>
                <a:gridCol w="921552">
                  <a:extLst>
                    <a:ext uri="{9D8B030D-6E8A-4147-A177-3AD203B41FA5}">
                      <a16:colId xmlns="" xmlns:a16="http://schemas.microsoft.com/office/drawing/2014/main" val="2258898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 (проект)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 (прогноз)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(прогноз)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823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159940964,1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35413000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36861000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163986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89005C3-C035-88A5-4615-2DC83B1FA384}"/>
              </a:ext>
            </a:extLst>
          </p:cNvPr>
          <p:cNvSpPr txBox="1"/>
          <p:nvPr/>
        </p:nvSpPr>
        <p:spPr>
          <a:xfrm>
            <a:off x="302853" y="1269099"/>
            <a:ext cx="4443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Дорожный фонд Анучинского муниципального округа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5C6754D-4F27-3620-F6DC-7ABA737EA39E}"/>
              </a:ext>
            </a:extLst>
          </p:cNvPr>
          <p:cNvSpPr txBox="1"/>
          <p:nvPr/>
        </p:nvSpPr>
        <p:spPr>
          <a:xfrm>
            <a:off x="70332" y="1479206"/>
            <a:ext cx="4713764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Дорожный фонд Анучинского округа - часть средств бюджета Анучинского округа, подлежащая использованию в целях финансового обеспечения дорожной деятельности в отношении автомобильных дорог общего пользования местного значения вне границ населенных пунктов. 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Бюджетные ассигнования (далее - средства) дорожного фонда Анучинского округа направляются на: 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а) проектирование, строительство, реконструкцию автомобильных дорог общего пользования местного значения муниципального района (далее - автодороги местного значения), в том числе с твердым покрытием, и искусственных дорожных сооружений (включая разработку документации по планировке территории в целях размещения автомобильных дорог, инженерные изыскания, разработку проектной документации, проведение необходимых государственных экспертиз, выкуп земельных участков и подготовку территории строительства);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б) капитальный ремонт, ремонт и содержание автодорог местного значения и искусственных дорожных сооружений, а также на проектирование соответствующих работ и проведение необходимых государственных экспертиз;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в) обустройство автодорог местного значения в целях повышения безопасности дорожного движения;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г) обеспечение транспортной безопасности автодорог местного значения;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д) проведение работ по технической инвентаризации автодорог местного значения;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е) осуществление иных мероприятий в отношении автодорог местного значения, предусмотренных законодательством.</a:t>
            </a:r>
          </a:p>
          <a:p>
            <a:pPr indent="190500"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средств дорожного фонда Анучинского округа осуществляется в соответствии с решением Думы Анучинского округа о бюджете на очередной финансовый год в рамках реализации муниципальных программ в сфере дорожного хозяйства, утверждаемых нормативно-правовыми актами администрации Анучинского округа, а также непрограммных мероприятий, утверждаемых иными нормативными правовыми актами, устанавливающими расходные мероприятия в сфере дорожного хозяйства. 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90500" algn="just"/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дорожного фонда, не использованные в текущем финансовом году, направляются на увеличение бюджетных ассигнований фонда в очередном финансовом году.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6176BE8-6CE9-C708-BB4D-298D1ADC135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1526" y="124054"/>
            <a:ext cx="1413169" cy="657847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4392EA47-4D30-B419-53FB-B7D8533892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74123762"/>
              </p:ext>
            </p:extLst>
          </p:nvPr>
        </p:nvGraphicFramePr>
        <p:xfrm>
          <a:off x="6701355" y="136339"/>
          <a:ext cx="5026454" cy="64556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644232">
                  <a:extLst>
                    <a:ext uri="{9D8B030D-6E8A-4147-A177-3AD203B41FA5}">
                      <a16:colId xmlns="" xmlns:a16="http://schemas.microsoft.com/office/drawing/2014/main" val="3486547119"/>
                    </a:ext>
                  </a:extLst>
                </a:gridCol>
                <a:gridCol w="1535185">
                  <a:extLst>
                    <a:ext uri="{9D8B030D-6E8A-4147-A177-3AD203B41FA5}">
                      <a16:colId xmlns="" xmlns:a16="http://schemas.microsoft.com/office/drawing/2014/main" val="3041536650"/>
                    </a:ext>
                  </a:extLst>
                </a:gridCol>
                <a:gridCol w="1847037">
                  <a:extLst>
                    <a:ext uri="{9D8B030D-6E8A-4147-A177-3AD203B41FA5}">
                      <a16:colId xmlns="" xmlns:a16="http://schemas.microsoft.com/office/drawing/2014/main" val="225889806"/>
                    </a:ext>
                  </a:extLst>
                </a:gridCol>
              </a:tblGrid>
              <a:tr h="27472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 (проект)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 (прогноз)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(прогноз)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4823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2487313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1639862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02CA025-2CF3-ABFD-BFE8-84966DEB9818}"/>
              </a:ext>
            </a:extLst>
          </p:cNvPr>
          <p:cNvSpPr txBox="1"/>
          <p:nvPr/>
        </p:nvSpPr>
        <p:spPr>
          <a:xfrm>
            <a:off x="6265390" y="793849"/>
            <a:ext cx="4443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Резервный фонд Анучинского муниципального округа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B6A568E-0366-B863-AE74-5BA2249EE262}"/>
              </a:ext>
            </a:extLst>
          </p:cNvPr>
          <p:cNvSpPr txBox="1"/>
          <p:nvPr/>
        </p:nvSpPr>
        <p:spPr>
          <a:xfrm>
            <a:off x="5086949" y="1032930"/>
            <a:ext cx="6959642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Резервный фонд представляет собой обособленную часть средств бюджета Анучинского муниципального округа  (далее – местный  бюджет), предназначенную для финансирования непредвиденных расходов, в том числе финансирования мероприятий на проведение аварийно-спасательных и иных мероприятий, связанных с ликвидацией последствий стихийных бедствий и других чрезвычайных ситуаций на территории муниципального образования.</a:t>
            </a:r>
          </a:p>
          <a:p>
            <a:pPr indent="342900" algn="just"/>
            <a:r>
              <a:rPr lang="ru-RU" sz="1000" kern="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К непредвиденным расходам относятся расходы, носящие непредвиденный характер, возникновение потребности в которых нельзя предусмотреть заранее в силу обстоятельств объективного характера и которые не могли быть учтены при формировании расходов местного бюджета на соответствующий финансовый год и плановый период и не могут быть отложены на очередной финансовый год, в том числе наличие ситуации, сложившейся в результате непредвиденных обстоятельств, которые повлекли или могут повлечь за собой человеческие жертвы, ущерб здоровью людей, окружающей природной среде, значительные материальные потери и (или) нарушение условий жизнедеятельности людей либо ситуации, повлекшей за собой необходимость проведения незапланированных мероприятий.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Средства резервного фонда расходуются на финансовое обеспечение непредвиденных расходов, связанных с проведением мероприятий: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по осуществлению поисковых, аварийно-восстановительных, ремонтных работ на объектах жилищно-коммунального хозяйства, социальной сферы, промышленности, энергетики, транспорта и связи, пострадавших в результате чрезвычайных ситуаций природного и техногенного характера,  на объектах муниципального жилищного фонда;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по развертыванию и содержанию временных пунктов проживания и питания для эвакуированных и пострадавших граждан;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по оказанию разовой материальной помощи лицам, пострадавшим в результате чрезвычайных ситуаций природного и/или техногенного характера;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г) по обновлению резерва материальных ресурсов для ликвидации чрезвычайных ситуаций на территории муниципального образования;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д) по использованию в целях гражданской обороны запасов материально-технических, продовольственных, медицинских и иных средств;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 по проведению экстренных противоэпидемиологических и противоэпизоотических мероприятий по предупреждению вспышек эпидемий и эпизоотий;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ж) по оказанию гражданам - собственникам жилых помещений, и гражданам, зарегистрированным по месту жительства в данных жилых помещениях: -  материальной помощи в связи с полной утратой жилого помещения; -  разовой материальной помощи при значительном ущербе в результате пожара;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з)</a:t>
            </a:r>
            <a:r>
              <a:rPr lang="ru-RU" sz="10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своевременное финансовое обеспечение мероприятий, связанных с профилактикой и устранением последствий распространения, и ликвидация массовых заболеваний и эпидемий с проведением санитарно-противоэпидемических, иммунопрофилактических, карантинных и иных мероприятий;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  <a:p>
            <a:pPr indent="342900" algn="just"/>
            <a:r>
              <a:rPr lang="ru-RU" sz="1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и) осуществлением других непредвиденных расходов, не предусмотренных в бюджете округа.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342900" algn="just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Размер резервного фонда устанавливается решением Думы Анучинского муниципального округа о бюджете на очередной финансовый год и на плановый период и не может превышать 3 процентов утверждённого вышеуказанным решением общего объёма расходов.</a:t>
            </a:r>
            <a:endParaRPr lang="ru-RU" sz="1000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3417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E9AC0D8-FA48-BE2D-179D-A903A0831D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55941BC-235A-F4B5-64DA-796CF2EC0EEC}"/>
              </a:ext>
            </a:extLst>
          </p:cNvPr>
          <p:cNvSpPr txBox="1"/>
          <p:nvPr/>
        </p:nvSpPr>
        <p:spPr>
          <a:xfrm>
            <a:off x="2353176" y="67771"/>
            <a:ext cx="77283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15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бюджетных ассигнований на исполнение публичных нормативных обязательств (руб.)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050" name="Picture 2" descr="Компенсация за детский сад">
            <a:extLst>
              <a:ext uri="{FF2B5EF4-FFF2-40B4-BE49-F238E27FC236}">
                <a16:creationId xmlns="" xmlns:a16="http://schemas.microsoft.com/office/drawing/2014/main" id="{0A67B988-4B57-0550-197E-CCDBDCA2D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0" y="1515722"/>
            <a:ext cx="3131830" cy="17700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759C8CA-A444-2F5D-ADB6-5710E82C42AD}"/>
              </a:ext>
            </a:extLst>
          </p:cNvPr>
          <p:cNvSpPr txBox="1"/>
          <p:nvPr/>
        </p:nvSpPr>
        <p:spPr>
          <a:xfrm>
            <a:off x="492810" y="392326"/>
            <a:ext cx="112063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1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Публичные обязательства – </a:t>
            </a:r>
            <a:r>
              <a:rPr lang="ru-RU" sz="11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обязательства публично – правового образования, вытекающие из нормативных актов (законов, постановлений, распоряжений и др.), перед населением, организациями, другими публично-правовыми образованиями.</a:t>
            </a:r>
            <a:endParaRPr lang="ru-RU" sz="1100" b="1" kern="100" dirty="0"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4C7F0CF-3FC8-CED1-3C26-3EB22B40E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0835918"/>
              </p:ext>
            </p:extLst>
          </p:nvPr>
        </p:nvGraphicFramePr>
        <p:xfrm>
          <a:off x="307979" y="3572201"/>
          <a:ext cx="3824073" cy="1660933"/>
        </p:xfrm>
        <a:graphic>
          <a:graphicData uri="http://schemas.openxmlformats.org/drawingml/2006/table">
            <a:tbl>
              <a:tblPr/>
              <a:tblGrid>
                <a:gridCol w="1494184">
                  <a:extLst>
                    <a:ext uri="{9D8B030D-6E8A-4147-A177-3AD203B41FA5}">
                      <a16:colId xmlns="" xmlns:a16="http://schemas.microsoft.com/office/drawing/2014/main" val="3454736214"/>
                    </a:ext>
                  </a:extLst>
                </a:gridCol>
                <a:gridCol w="745897">
                  <a:extLst>
                    <a:ext uri="{9D8B030D-6E8A-4147-A177-3AD203B41FA5}">
                      <a16:colId xmlns="" xmlns:a16="http://schemas.microsoft.com/office/drawing/2014/main" val="4123752852"/>
                    </a:ext>
                  </a:extLst>
                </a:gridCol>
                <a:gridCol w="809794">
                  <a:extLst>
                    <a:ext uri="{9D8B030D-6E8A-4147-A177-3AD203B41FA5}">
                      <a16:colId xmlns="" xmlns:a16="http://schemas.microsoft.com/office/drawing/2014/main" val="2304064033"/>
                    </a:ext>
                  </a:extLst>
                </a:gridCol>
                <a:gridCol w="774198">
                  <a:extLst>
                    <a:ext uri="{9D8B030D-6E8A-4147-A177-3AD203B41FA5}">
                      <a16:colId xmlns="" xmlns:a16="http://schemas.microsoft.com/office/drawing/2014/main" val="4214635079"/>
                    </a:ext>
                  </a:extLst>
                </a:gridCol>
              </a:tblGrid>
              <a:tr h="238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3923757"/>
                  </a:ext>
                </a:extLst>
              </a:tr>
              <a:tr h="232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2026год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4431379"/>
                  </a:ext>
                </a:extLst>
              </a:tr>
              <a:tr h="1845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85669308"/>
                  </a:ext>
                </a:extLst>
              </a:tr>
              <a:tr h="4413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 за содержание ребенка в муниципальных образовательных учреждениях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1 573 382,00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1 635 920,00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1701436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3563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17F58EF-BDF1-58A6-CF17-76B81D1333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537" y="844602"/>
            <a:ext cx="2348918" cy="155615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CDD63AC7-60F1-08CE-7DED-15A874E66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7344648"/>
              </p:ext>
            </p:extLst>
          </p:nvPr>
        </p:nvGraphicFramePr>
        <p:xfrm>
          <a:off x="6769916" y="839991"/>
          <a:ext cx="5268286" cy="1594958"/>
        </p:xfrm>
        <a:graphic>
          <a:graphicData uri="http://schemas.openxmlformats.org/drawingml/2006/table">
            <a:tbl>
              <a:tblPr/>
              <a:tblGrid>
                <a:gridCol w="2033001">
                  <a:extLst>
                    <a:ext uri="{9D8B030D-6E8A-4147-A177-3AD203B41FA5}">
                      <a16:colId xmlns="" xmlns:a16="http://schemas.microsoft.com/office/drawing/2014/main" val="3454736214"/>
                    </a:ext>
                  </a:extLst>
                </a:gridCol>
                <a:gridCol w="1053086">
                  <a:extLst>
                    <a:ext uri="{9D8B030D-6E8A-4147-A177-3AD203B41FA5}">
                      <a16:colId xmlns="" xmlns:a16="http://schemas.microsoft.com/office/drawing/2014/main" val="4123752852"/>
                    </a:ext>
                  </a:extLst>
                </a:gridCol>
                <a:gridCol w="1131112">
                  <a:extLst>
                    <a:ext uri="{9D8B030D-6E8A-4147-A177-3AD203B41FA5}">
                      <a16:colId xmlns="" xmlns:a16="http://schemas.microsoft.com/office/drawing/2014/main" val="2304064033"/>
                    </a:ext>
                  </a:extLst>
                </a:gridCol>
                <a:gridCol w="1051087">
                  <a:extLst>
                    <a:ext uri="{9D8B030D-6E8A-4147-A177-3AD203B41FA5}">
                      <a16:colId xmlns="" xmlns:a16="http://schemas.microsoft.com/office/drawing/2014/main" val="4214635079"/>
                    </a:ext>
                  </a:extLst>
                </a:gridCol>
              </a:tblGrid>
              <a:tr h="1134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3923757"/>
                  </a:ext>
                </a:extLst>
              </a:tr>
              <a:tr h="149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2026год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4431379"/>
                  </a:ext>
                </a:extLst>
              </a:tr>
              <a:tr h="87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85669308"/>
                  </a:ext>
                </a:extLst>
              </a:tr>
              <a:tr h="10939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детей, оставшихся без попечения родителей, и лиц, принявших на воспитание в семью детей, оставшихся без попечения родителей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22700260,29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23292557,01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24151288,05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7783961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42204609-7B6F-8A88-4EBC-F98521F8C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0368152"/>
              </p:ext>
            </p:extLst>
          </p:nvPr>
        </p:nvGraphicFramePr>
        <p:xfrm>
          <a:off x="4285537" y="5456370"/>
          <a:ext cx="7197753" cy="940012"/>
        </p:xfrm>
        <a:graphic>
          <a:graphicData uri="http://schemas.openxmlformats.org/drawingml/2006/table">
            <a:tbl>
              <a:tblPr/>
              <a:tblGrid>
                <a:gridCol w="2858958">
                  <a:extLst>
                    <a:ext uri="{9D8B030D-6E8A-4147-A177-3AD203B41FA5}">
                      <a16:colId xmlns="" xmlns:a16="http://schemas.microsoft.com/office/drawing/2014/main" val="3454736214"/>
                    </a:ext>
                  </a:extLst>
                </a:gridCol>
                <a:gridCol w="1379903">
                  <a:extLst>
                    <a:ext uri="{9D8B030D-6E8A-4147-A177-3AD203B41FA5}">
                      <a16:colId xmlns="" xmlns:a16="http://schemas.microsoft.com/office/drawing/2014/main" val="4123752852"/>
                    </a:ext>
                  </a:extLst>
                </a:gridCol>
                <a:gridCol w="1512693">
                  <a:extLst>
                    <a:ext uri="{9D8B030D-6E8A-4147-A177-3AD203B41FA5}">
                      <a16:colId xmlns="" xmlns:a16="http://schemas.microsoft.com/office/drawing/2014/main" val="2304064033"/>
                    </a:ext>
                  </a:extLst>
                </a:gridCol>
                <a:gridCol w="1446199">
                  <a:extLst>
                    <a:ext uri="{9D8B030D-6E8A-4147-A177-3AD203B41FA5}">
                      <a16:colId xmlns="" xmlns:a16="http://schemas.microsoft.com/office/drawing/2014/main" val="4214635079"/>
                    </a:ext>
                  </a:extLst>
                </a:gridCol>
              </a:tblGrid>
              <a:tr h="2381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3923757"/>
                  </a:ext>
                </a:extLst>
              </a:tr>
              <a:tr h="232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2025 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2026год (прогноз)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4431379"/>
                  </a:ext>
                </a:extLst>
              </a:tr>
              <a:tr h="4697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latin typeface="Times New Roman"/>
                        </a:rPr>
                        <a:t>24 273 642,29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latin typeface="Times New Roman"/>
                        </a:rPr>
                        <a:t>24 928 477,01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latin typeface="Times New Roman"/>
                        </a:rPr>
                        <a:t>25 852 724,05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4552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25071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6C6E78E-D4BB-EBF3-403B-105AE9E220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05EDFE92-D9D9-9389-8AE9-1FBEF681237D}"/>
              </a:ext>
            </a:extLst>
          </p:cNvPr>
          <p:cNvSpPr txBox="1">
            <a:spLocks/>
          </p:cNvSpPr>
          <p:nvPr/>
        </p:nvSpPr>
        <p:spPr>
          <a:xfrm>
            <a:off x="1277522" y="0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бюджета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rgbClr val="0156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693B1770-8FDB-9D48-1E4D-B5F4C12ED22E}"/>
              </a:ext>
            </a:extLst>
          </p:cNvPr>
          <p:cNvSpPr txBox="1">
            <a:spLocks/>
          </p:cNvSpPr>
          <p:nvPr/>
        </p:nvSpPr>
        <p:spPr>
          <a:xfrm>
            <a:off x="2516697" y="182787"/>
            <a:ext cx="7821553" cy="3655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бюджет на безвозмездной и безвозвратной основе.</a:t>
            </a:r>
            <a:endParaRPr kumimoji="0" lang="ru-RU" sz="11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F80B2B8-ADB7-E077-BEF4-6C66EC4C2C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2335" b="19531"/>
          <a:stretch/>
        </p:blipFill>
        <p:spPr>
          <a:xfrm>
            <a:off x="152400" y="570638"/>
            <a:ext cx="2364297" cy="108218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5E97A212-80E1-277A-D6A1-A7EAFD44F969}"/>
              </a:ext>
            </a:extLst>
          </p:cNvPr>
          <p:cNvSpPr txBox="1">
            <a:spLocks/>
          </p:cNvSpPr>
          <p:nvPr/>
        </p:nvSpPr>
        <p:spPr>
          <a:xfrm>
            <a:off x="2669097" y="570637"/>
            <a:ext cx="3261220" cy="10821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предусмотренных законодательством Российской Федерации федеральных, региональных, местных налогов и сборов, в том числе от налогов, предусмотренных специальными налоговыми режимами и законодательством Анучинского муниципального округа.</a:t>
            </a:r>
            <a:endParaRPr kumimoji="0" lang="ru-RU" sz="11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="" xmlns:a16="http://schemas.microsoft.com/office/drawing/2014/main" id="{C2B4A877-DCB2-8E35-B65B-984F43E5797E}"/>
              </a:ext>
            </a:extLst>
          </p:cNvPr>
          <p:cNvSpPr/>
          <p:nvPr/>
        </p:nvSpPr>
        <p:spPr>
          <a:xfrm>
            <a:off x="212740" y="1827799"/>
            <a:ext cx="2615049" cy="1082181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уплаты акцизов;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совокупный доход;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имущество;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пошлина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63665B7-D0EE-2112-A493-A58DE507778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1" y="3238116"/>
            <a:ext cx="2364296" cy="1233217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8091F694-DB01-0DC5-601C-425EDD6CA33C}"/>
              </a:ext>
            </a:extLst>
          </p:cNvPr>
          <p:cNvSpPr txBox="1">
            <a:spLocks/>
          </p:cNvSpPr>
          <p:nvPr/>
        </p:nvSpPr>
        <p:spPr>
          <a:xfrm>
            <a:off x="2600587" y="3301936"/>
            <a:ext cx="3261220" cy="11055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предоставления государством в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 имущества и природных ресурсов, от различного вида услуг, а так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платежи  в виде штрафов и иных санкций за нарушение законодательства</a:t>
            </a:r>
            <a:endParaRPr kumimoji="0" lang="ru-RU" sz="11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верхние углы 13">
            <a:extLst>
              <a:ext uri="{FF2B5EF4-FFF2-40B4-BE49-F238E27FC236}">
                <a16:creationId xmlns="" xmlns:a16="http://schemas.microsoft.com/office/drawing/2014/main" id="{EC4936AB-2E04-8BA6-83EB-D57440AF4D90}"/>
              </a:ext>
            </a:extLst>
          </p:cNvPr>
          <p:cNvSpPr/>
          <p:nvPr/>
        </p:nvSpPr>
        <p:spPr>
          <a:xfrm>
            <a:off x="77358" y="4671070"/>
            <a:ext cx="2885812" cy="1198659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имущества;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платных услуг(работ) и компенсации затрат государства;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штрафы, санкции, возмещение ущерба;</a:t>
            </a:r>
          </a:p>
          <a:p>
            <a:pPr marL="171450" indent="-171450" algn="just">
              <a:buFontTx/>
              <a:buChar char="-"/>
            </a:pP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неналоговые доходы</a:t>
            </a:r>
            <a:endParaRPr lang="ru-RU" sz="105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0B7CC13-52D2-BAB6-0519-63AFE13D9214}"/>
              </a:ext>
            </a:extLst>
          </p:cNvPr>
          <p:cNvSpPr txBox="1"/>
          <p:nvPr/>
        </p:nvSpPr>
        <p:spPr>
          <a:xfrm>
            <a:off x="6238834" y="561247"/>
            <a:ext cx="572758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 </a:t>
            </a:r>
            <a:r>
              <a:rPr lang="ru-RU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безвозмездным поступлениям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относятся: дотации из других бюджетов бюджетной системы Российской Федерации, субсидии из других бюджетов бюджетной системы Российской Федерации (межбюджетные субсидии), субвенции из федерального бюджета и (или) из бюджетов субъектов Российской Федерации, иные межбюджетные трансферты из других бюджетов бюджетной системы Российской Федерации, безвозмездные поступления от физических и юридических лиц, международных организаций и правительств иностранных государств, в том числе добровольные пожертвования.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47FFFED-2991-1DC7-1B8E-5576CAFF602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68749" y="2909980"/>
            <a:ext cx="1644243" cy="744444"/>
          </a:xfrm>
          <a:prstGeom prst="rect">
            <a:avLst/>
          </a:prstGeom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="" xmlns:a16="http://schemas.microsoft.com/office/drawing/2014/main" id="{0B00C7F2-0743-BBC2-7C8A-D9F543083F79}"/>
              </a:ext>
            </a:extLst>
          </p:cNvPr>
          <p:cNvSpPr/>
          <p:nvPr/>
        </p:nvSpPr>
        <p:spPr>
          <a:xfrm>
            <a:off x="8224672" y="2901557"/>
            <a:ext cx="3749879" cy="744443"/>
          </a:xfrm>
          <a:prstGeom prst="wedgeRoundRectCallout">
            <a:avLst/>
          </a:prstGeom>
          <a:solidFill>
            <a:srgbClr val="99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определенные цели на условиях софинансирования (долевого софинансирования)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AC9ACDD-D0DE-0131-8714-935E8E3B333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68749" y="1968640"/>
            <a:ext cx="1644243" cy="640336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="" xmlns:a16="http://schemas.microsoft.com/office/drawing/2014/main" id="{381F2804-5AE9-1783-DA73-31464ACB602E}"/>
              </a:ext>
            </a:extLst>
          </p:cNvPr>
          <p:cNvSpPr/>
          <p:nvPr/>
        </p:nvSpPr>
        <p:spPr>
          <a:xfrm>
            <a:off x="8216537" y="1916586"/>
            <a:ext cx="3749879" cy="744443"/>
          </a:xfrm>
          <a:prstGeom prst="wedgeRoundRectCallout">
            <a:avLst/>
          </a:prstGeom>
          <a:solidFill>
            <a:srgbClr val="FF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без определения конкретной цели их использования (в качестве финансовой помощи)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057688F0-EC28-0DCA-6D24-A9FA1E6C87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t="10961"/>
          <a:stretch/>
        </p:blipFill>
        <p:spPr>
          <a:xfrm>
            <a:off x="6368749" y="3925164"/>
            <a:ext cx="1638474" cy="853332"/>
          </a:xfrm>
          <a:prstGeom prst="rect">
            <a:avLst/>
          </a:prstGeom>
        </p:spPr>
      </p:pic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="" xmlns:a16="http://schemas.microsoft.com/office/drawing/2014/main" id="{CED8DF8B-574D-09CF-22FB-9F212549470D}"/>
              </a:ext>
            </a:extLst>
          </p:cNvPr>
          <p:cNvSpPr/>
          <p:nvPr/>
        </p:nvSpPr>
        <p:spPr>
          <a:xfrm>
            <a:off x="8224672" y="3925164"/>
            <a:ext cx="3749879" cy="840187"/>
          </a:xfrm>
          <a:prstGeom prst="wedgeRoundRect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определенные цели для исполнения полномочий, переданных другим публично-правовым образованием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E3B1BD82-5383-6C89-2523-8853822CDFD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62979" y="5108895"/>
            <a:ext cx="1644244" cy="853333"/>
          </a:xfrm>
          <a:prstGeom prst="rect">
            <a:avLst/>
          </a:prstGeom>
        </p:spPr>
      </p:pic>
      <p:sp>
        <p:nvSpPr>
          <p:cNvPr id="20" name="Облачко с текстом: прямоугольное со скругленными углами 19">
            <a:extLst>
              <a:ext uri="{FF2B5EF4-FFF2-40B4-BE49-F238E27FC236}">
                <a16:creationId xmlns="" xmlns:a16="http://schemas.microsoft.com/office/drawing/2014/main" id="{BACE4DE1-B331-0977-EEAD-F2DAAE95D780}"/>
              </a:ext>
            </a:extLst>
          </p:cNvPr>
          <p:cNvSpPr/>
          <p:nvPr/>
        </p:nvSpPr>
        <p:spPr>
          <a:xfrm>
            <a:off x="8224672" y="5108895"/>
            <a:ext cx="3749879" cy="840187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 – предоставляются в случаях и порядке, предусмотренных законами и принимаемыми в соответствии с иными нормативными правовыми актами органов государственной власти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90387233-AA58-F0B9-929E-4055724A75B0}"/>
              </a:ext>
            </a:extLst>
          </p:cNvPr>
          <p:cNvSpPr txBox="1">
            <a:spLocks/>
          </p:cNvSpPr>
          <p:nvPr/>
        </p:nvSpPr>
        <p:spPr>
          <a:xfrm>
            <a:off x="1709781" y="6221291"/>
            <a:ext cx="6043219" cy="2851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источников доходов определяется бюджетным кодексом Российской Федерации</a:t>
            </a:r>
            <a:endParaRPr kumimoji="0" lang="ru-RU" sz="11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5306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3EB1A9D-083D-1CD1-E719-06D87205992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4119998-FCFC-9F49-E06C-A09A16D6E1CF}"/>
              </a:ext>
            </a:extLst>
          </p:cNvPr>
          <p:cNvSpPr txBox="1">
            <a:spLocks/>
          </p:cNvSpPr>
          <p:nvPr/>
        </p:nvSpPr>
        <p:spPr>
          <a:xfrm>
            <a:off x="2111718" y="75501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0156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доходов бюджета Анучинского муниципального округа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156FF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ACAC3D4E-6561-F3F5-8415-F28FF0A36F06}"/>
              </a:ext>
            </a:extLst>
          </p:cNvPr>
          <p:cNvSpPr txBox="1">
            <a:spLocks/>
          </p:cNvSpPr>
          <p:nvPr/>
        </p:nvSpPr>
        <p:spPr>
          <a:xfrm>
            <a:off x="2111717" y="438324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Налоговые доходы (руб.)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="" xmlns:a16="http://schemas.microsoft.com/office/drawing/2014/main" id="{A8F97989-AF75-53D7-C8CF-49C46D20B4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3111174"/>
              </p:ext>
            </p:extLst>
          </p:nvPr>
        </p:nvGraphicFramePr>
        <p:xfrm>
          <a:off x="0" y="801147"/>
          <a:ext cx="11778114" cy="443136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61962">
                  <a:extLst>
                    <a:ext uri="{9D8B030D-6E8A-4147-A177-3AD203B41FA5}">
                      <a16:colId xmlns="" xmlns:a16="http://schemas.microsoft.com/office/drawing/2014/main" val="1404750323"/>
                    </a:ext>
                  </a:extLst>
                </a:gridCol>
                <a:gridCol w="3176337">
                  <a:extLst>
                    <a:ext uri="{9D8B030D-6E8A-4147-A177-3AD203B41FA5}">
                      <a16:colId xmlns="" xmlns:a16="http://schemas.microsoft.com/office/drawing/2014/main" val="4210235011"/>
                    </a:ext>
                  </a:extLst>
                </a:gridCol>
                <a:gridCol w="1029903">
                  <a:extLst>
                    <a:ext uri="{9D8B030D-6E8A-4147-A177-3AD203B41FA5}">
                      <a16:colId xmlns="" xmlns:a16="http://schemas.microsoft.com/office/drawing/2014/main" val="1045015154"/>
                    </a:ext>
                  </a:extLst>
                </a:gridCol>
                <a:gridCol w="989798">
                  <a:extLst>
                    <a:ext uri="{9D8B030D-6E8A-4147-A177-3AD203B41FA5}">
                      <a16:colId xmlns="" xmlns:a16="http://schemas.microsoft.com/office/drawing/2014/main" val="1357531885"/>
                    </a:ext>
                  </a:extLst>
                </a:gridCol>
                <a:gridCol w="1166261">
                  <a:extLst>
                    <a:ext uri="{9D8B030D-6E8A-4147-A177-3AD203B41FA5}">
                      <a16:colId xmlns="" xmlns:a16="http://schemas.microsoft.com/office/drawing/2014/main" val="4245390910"/>
                    </a:ext>
                  </a:extLst>
                </a:gridCol>
                <a:gridCol w="750770">
                  <a:extLst>
                    <a:ext uri="{9D8B030D-6E8A-4147-A177-3AD203B41FA5}">
                      <a16:colId xmlns="" xmlns:a16="http://schemas.microsoft.com/office/drawing/2014/main" val="1022901608"/>
                    </a:ext>
                  </a:extLst>
                </a:gridCol>
                <a:gridCol w="712270">
                  <a:extLst>
                    <a:ext uri="{9D8B030D-6E8A-4147-A177-3AD203B41FA5}">
                      <a16:colId xmlns="" xmlns:a16="http://schemas.microsoft.com/office/drawing/2014/main" val="2761547690"/>
                    </a:ext>
                  </a:extLst>
                </a:gridCol>
                <a:gridCol w="1299410">
                  <a:extLst>
                    <a:ext uri="{9D8B030D-6E8A-4147-A177-3AD203B41FA5}">
                      <a16:colId xmlns="" xmlns:a16="http://schemas.microsoft.com/office/drawing/2014/main" val="2761571145"/>
                    </a:ext>
                  </a:extLst>
                </a:gridCol>
                <a:gridCol w="991403">
                  <a:extLst>
                    <a:ext uri="{9D8B030D-6E8A-4147-A177-3AD203B41FA5}">
                      <a16:colId xmlns="" xmlns:a16="http://schemas.microsoft.com/office/drawing/2014/main" val="2100720313"/>
                    </a:ext>
                  </a:extLst>
                </a:gridCol>
              </a:tblGrid>
              <a:tr h="3145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</a:p>
                    <a:p>
                      <a:pPr algn="ctr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74364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214 396 537,17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210000000,00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214200000,00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99,91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218484000,00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222854000,00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87478454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214 396 537,17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210000000,00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214200000,00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99,91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218484000,00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222854000,00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233694804"/>
                  </a:ext>
                </a:extLst>
              </a:tr>
              <a:tr h="549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ТОВАРЫ (РАБОТЫ,УСЛУГИ), РЕАЛИЗУЕМЫЕ НА ТЕРРИТОРИИ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27 825 926,52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30911000,00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33064000,00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118,82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106,97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35413000,00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36861000,00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28981379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27 825 926,52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30911000,00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33064000,00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118,82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106,97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35413000,00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36861000,00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9586593"/>
                  </a:ext>
                </a:extLst>
              </a:tr>
              <a:tr h="2294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13 636 562,95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2 604 000,00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3 309 000,00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24,27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127,07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3 481 000,00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3 706 000,00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91564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  <a:p>
                      <a:pPr algn="just"/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10 848 014,14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270000,00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459000,00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4,23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170,00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481000,00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506000,00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215478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000 1 05 02010 00 0000 110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-17 561,46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#ДЕЛ/0!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282546198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296 232,57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834000,00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303,82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107,91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541853850"/>
                  </a:ext>
                </a:extLst>
              </a:tr>
              <a:tr h="2642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000 1 05 04000 00 0000 110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2 509 877,70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1950000,00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77,69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2100000,00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2300000,00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747393628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6 127 336,43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6 468 000,00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6 889 000,00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112,43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106,51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7 239 000,00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7 239 000,00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31601422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2 455 728,70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3300000,00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3500000,00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142,52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106,06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3850000,00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3850000,00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493883613"/>
                  </a:ext>
                </a:extLst>
              </a:tr>
              <a:tr h="2271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3 671 607,73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3168000,00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3389000,00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92,30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106,98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3389000,00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3389000,00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820695566"/>
                  </a:ext>
                </a:extLst>
              </a:tr>
              <a:tr h="242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1 631 331,97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1700000,00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110,34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105,88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1900000,00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1900000,00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980753574"/>
                  </a:ext>
                </a:extLst>
              </a:tr>
              <a:tr h="242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000 1 08 03000 00 0000 110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9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r"/>
                      <a:r>
                        <a:rPr lang="ru-RU" sz="900" b="0" i="0" u="none" strike="noStrike" dirty="0" smtClean="0">
                          <a:latin typeface="Times New Roman"/>
                        </a:rPr>
                        <a:t>1 631 331,97</a:t>
                      </a:r>
                      <a:endParaRPr lang="ru-RU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1700000,00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110,34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105,88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1900000,00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1900000,00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981600003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endParaRPr lang="ru-RU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263 617 695,04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251 683 000,00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259 262 000,00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98,35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103,01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266 517 000,00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272 560 000,00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76059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46818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1A769F4-D22E-6738-D018-72F3FB35E3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D11A368-9485-3B23-D326-6CFAFC1CF4D0}"/>
              </a:ext>
            </a:extLst>
          </p:cNvPr>
          <p:cNvSpPr txBox="1"/>
          <p:nvPr/>
        </p:nvSpPr>
        <p:spPr>
          <a:xfrm>
            <a:off x="4188455" y="102959"/>
            <a:ext cx="30494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/>
            <a:r>
              <a:rPr lang="ru-RU" sz="1200" b="1" kern="0" dirty="0">
                <a:solidFill>
                  <a:srgbClr val="015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1200" b="1" kern="100" dirty="0">
              <a:solidFill>
                <a:srgbClr val="0156FF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DE65130-1030-2596-7324-A47931CA84E4}"/>
              </a:ext>
            </a:extLst>
          </p:cNvPr>
          <p:cNvSpPr txBox="1"/>
          <p:nvPr/>
        </p:nvSpPr>
        <p:spPr>
          <a:xfrm>
            <a:off x="124828" y="379958"/>
            <a:ext cx="118798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НДФЛ является основным доходным источником бюджета.</a:t>
            </a:r>
          </a:p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Налогоплательщиками налога признаются физические лица, являющиеся налоговыми резидентами Российской Федерации, а также физические лица, получающие доходы от источников, в Российской Федерации, не являющиеся налоговыми резидентами Российской Федерации.</a:t>
            </a:r>
            <a:endParaRPr lang="ru-RU" sz="1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Таблица 10">
            <a:extLst>
              <a:ext uri="{FF2B5EF4-FFF2-40B4-BE49-F238E27FC236}">
                <a16:creationId xmlns="" xmlns:a16="http://schemas.microsoft.com/office/drawing/2014/main" id="{7F67E629-5B76-3963-69E2-22EF28779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319258"/>
              </p:ext>
            </p:extLst>
          </p:nvPr>
        </p:nvGraphicFramePr>
        <p:xfrm>
          <a:off x="45043" y="989418"/>
          <a:ext cx="4753460" cy="565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524">
                  <a:extLst>
                    <a:ext uri="{9D8B030D-6E8A-4147-A177-3AD203B41FA5}">
                      <a16:colId xmlns="" xmlns:a16="http://schemas.microsoft.com/office/drawing/2014/main" val="2988328188"/>
                    </a:ext>
                  </a:extLst>
                </a:gridCol>
                <a:gridCol w="3602936">
                  <a:extLst>
                    <a:ext uri="{9D8B030D-6E8A-4147-A177-3AD203B41FA5}">
                      <a16:colId xmlns="" xmlns:a16="http://schemas.microsoft.com/office/drawing/2014/main" val="103135461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Ставки налога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6120859"/>
                  </a:ext>
                </a:extLst>
              </a:tr>
              <a:tr h="2372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доходов в виде процентов по облигациям с ипотечным покрытием, эмитированным до 01.01.2007г, а также по доходам учредителей доверительного управления ипотечным покрытием, полученным  на основании приобретения ипотечных сертификатов участия, выданных управляющим ипотечным покрытием до 01.01.2007г</a:t>
                      </a:r>
                      <a:endParaRPr lang="ru-RU" sz="105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14361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сумма налоговых баз за налоговый период составляет менее 5 </a:t>
                      </a:r>
                      <a:r>
                        <a:rPr lang="ru-RU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или равна 5 млн. руб.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2127240"/>
                  </a:ext>
                </a:extLst>
              </a:tr>
              <a:tr h="6423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сумма налоговых баз превышает за налоговый период превышает 5 </a:t>
                      </a:r>
                      <a:r>
                        <a:rPr lang="ru-RU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050" dirty="0"/>
                    </a:p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1789121"/>
                  </a:ext>
                </a:extLst>
              </a:tr>
              <a:tr h="27878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доходов по ценным бумагам (за исключением доходов в виде дивидендов), выпущенных российскими организациями, права по которым учитываются на счете депо иностранного номинального держателя</a:t>
                      </a:r>
                      <a:endParaRPr lang="ru-RU" sz="1050" dirty="0"/>
                    </a:p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83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следующих доходов: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стоимости любых выигрышей и призов, получаемых в проводимых конкурсах, играх и других мероприятиях в целях рекламы товаров, работ и услуг;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суммы экономии на процентах при получении налогоплательщиками заемных (кредитных) средств;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доходов в виде платы за использование денежных средств членов кредитного потребительского кооператива (пайщиков).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6979363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918B20D-5383-AC86-DF40-51827114A457}"/>
              </a:ext>
            </a:extLst>
          </p:cNvPr>
          <p:cNvSpPr/>
          <p:nvPr/>
        </p:nvSpPr>
        <p:spPr>
          <a:xfrm>
            <a:off x="145280" y="1558490"/>
            <a:ext cx="1033751" cy="678165"/>
          </a:xfrm>
          <a:prstGeom prst="rect">
            <a:avLst/>
          </a:prstGeom>
          <a:blipFill rotWithShape="1">
            <a:blip r:embed="rId3" cstate="print"/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E40E83F1-7B49-C9B4-8731-6A09C7BDFD79}"/>
              </a:ext>
            </a:extLst>
          </p:cNvPr>
          <p:cNvSpPr/>
          <p:nvPr/>
        </p:nvSpPr>
        <p:spPr>
          <a:xfrm>
            <a:off x="165730" y="2445272"/>
            <a:ext cx="1013301" cy="678165"/>
          </a:xfrm>
          <a:prstGeom prst="rect">
            <a:avLst/>
          </a:prstGeom>
          <a:blipFill rotWithShape="1">
            <a:blip r:embed="rId4" cstate="print"/>
            <a:srcRect/>
            <a:stretch>
              <a:fillRect l="-26000" r="-2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99EAFB9-F065-021F-5AEA-E16C570955C6}"/>
              </a:ext>
            </a:extLst>
          </p:cNvPr>
          <p:cNvSpPr/>
          <p:nvPr/>
        </p:nvSpPr>
        <p:spPr>
          <a:xfrm>
            <a:off x="124828" y="3314269"/>
            <a:ext cx="1033751" cy="579251"/>
          </a:xfrm>
          <a:prstGeom prst="rect">
            <a:avLst/>
          </a:prstGeom>
          <a:blipFill rotWithShape="1">
            <a:blip r:embed="rId5" cstate="print"/>
            <a:srcRect/>
            <a:stretch>
              <a:fillRect l="-21000" r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2728F04-904E-973A-BFC4-BBEB0D7B3AA8}"/>
              </a:ext>
            </a:extLst>
          </p:cNvPr>
          <p:cNvSpPr/>
          <p:nvPr/>
        </p:nvSpPr>
        <p:spPr>
          <a:xfrm>
            <a:off x="124827" y="4084352"/>
            <a:ext cx="1033751" cy="708446"/>
          </a:xfrm>
          <a:prstGeom prst="rect">
            <a:avLst/>
          </a:prstGeom>
          <a:blipFill rotWithShape="1">
            <a:blip r:embed="rId6" cstate="print"/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73571B0-B722-8D1D-0FA3-5EC42E8AB8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5730" y="5299510"/>
            <a:ext cx="1013301" cy="77001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096F03D-AE58-E367-6EBD-E8D7CC31B2F8}"/>
              </a:ext>
            </a:extLst>
          </p:cNvPr>
          <p:cNvSpPr txBox="1"/>
          <p:nvPr/>
        </p:nvSpPr>
        <p:spPr>
          <a:xfrm>
            <a:off x="5964142" y="759916"/>
            <a:ext cx="59362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Налоговый вычет – это уменьшение налогооблагаемого дохода при исчислении НДФЛ, либо возврат части ранее уплаченного НДФЛ в установленных законодательством РФ о налогах и сборах случаях. На налоговые вычеты могут претендовать граждане, являющиеся резидентами РФ.</a:t>
            </a:r>
            <a:endParaRPr lang="ru-RU" sz="1100" dirty="0"/>
          </a:p>
        </p:txBody>
      </p:sp>
      <p:sp>
        <p:nvSpPr>
          <p:cNvPr id="30" name="Свиток: вертикальный 29">
            <a:extLst>
              <a:ext uri="{FF2B5EF4-FFF2-40B4-BE49-F238E27FC236}">
                <a16:creationId xmlns="" xmlns:a16="http://schemas.microsoft.com/office/drawing/2014/main" id="{234ACDCA-6E08-0270-190E-F7D24BFB613E}"/>
              </a:ext>
            </a:extLst>
          </p:cNvPr>
          <p:cNvSpPr/>
          <p:nvPr/>
        </p:nvSpPr>
        <p:spPr>
          <a:xfrm>
            <a:off x="4919190" y="1529357"/>
            <a:ext cx="3037822" cy="1969314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вычеты</a:t>
            </a: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- 1400 руб. на первого и второго ребенка;</a:t>
            </a:r>
          </a:p>
          <a:p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- 3000 руб. на третьего и последующего ребенка;</a:t>
            </a:r>
          </a:p>
          <a:p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- 12000 руб. на каждого ребенка инвалида;</a:t>
            </a:r>
          </a:p>
          <a:p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-3000руб. Чернобыльцам, инвалидам ВОВ и др.;</a:t>
            </a:r>
          </a:p>
          <a:p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- 500руб. Героям России, участникам ВОВ, инвалидам с детства и др. </a:t>
            </a:r>
          </a:p>
        </p:txBody>
      </p:sp>
      <p:sp>
        <p:nvSpPr>
          <p:cNvPr id="31" name="Свиток: вертикальный 30">
            <a:extLst>
              <a:ext uri="{FF2B5EF4-FFF2-40B4-BE49-F238E27FC236}">
                <a16:creationId xmlns="" xmlns:a16="http://schemas.microsoft.com/office/drawing/2014/main" id="{FFD685C0-76F1-174A-8CC3-93584DFE39D1}"/>
              </a:ext>
            </a:extLst>
          </p:cNvPr>
          <p:cNvSpPr/>
          <p:nvPr/>
        </p:nvSpPr>
        <p:spPr>
          <a:xfrm>
            <a:off x="7826713" y="1520636"/>
            <a:ext cx="2211150" cy="1978035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вычеты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лиц, которые несли расходы на лечение, обучение, </a:t>
            </a:r>
            <a:r>
              <a:rPr lang="ru-RU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оздоровительные услуги, на дополнительные меры по пенсионному обеспечению и на другие социально – значимые цели</a:t>
            </a:r>
          </a:p>
        </p:txBody>
      </p:sp>
      <p:sp>
        <p:nvSpPr>
          <p:cNvPr id="32" name="Свиток: вертикальный 31">
            <a:extLst>
              <a:ext uri="{FF2B5EF4-FFF2-40B4-BE49-F238E27FC236}">
                <a16:creationId xmlns="" xmlns:a16="http://schemas.microsoft.com/office/drawing/2014/main" id="{02AE00DA-2108-44C6-A82B-02772AA047BC}"/>
              </a:ext>
            </a:extLst>
          </p:cNvPr>
          <p:cNvSpPr/>
          <p:nvPr/>
        </p:nvSpPr>
        <p:spPr>
          <a:xfrm>
            <a:off x="9935807" y="1529357"/>
            <a:ext cx="2211150" cy="1969314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вычеты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лиц, совершающих операции по индивидуальным инвестиционным счетам и получающих доходы от реализации ценных бумаг</a:t>
            </a:r>
          </a:p>
        </p:txBody>
      </p:sp>
      <p:sp>
        <p:nvSpPr>
          <p:cNvPr id="33" name="Свиток: вертикальный 32">
            <a:extLst>
              <a:ext uri="{FF2B5EF4-FFF2-40B4-BE49-F238E27FC236}">
                <a16:creationId xmlns="" xmlns:a16="http://schemas.microsoft.com/office/drawing/2014/main" id="{3DAF575D-ACCD-203A-B83B-D3C836972BFC}"/>
              </a:ext>
            </a:extLst>
          </p:cNvPr>
          <p:cNvSpPr/>
          <p:nvPr/>
        </p:nvSpPr>
        <p:spPr>
          <a:xfrm>
            <a:off x="4919190" y="3715205"/>
            <a:ext cx="2211150" cy="1969314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Имущественные вычеты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приобретении жилья и земельных участков, при продаже некоторых видов имущества, а также в случае изъятия у налогоплательщиков недвижимости для государственных и муниципальных нужд</a:t>
            </a:r>
          </a:p>
        </p:txBody>
      </p:sp>
      <p:sp>
        <p:nvSpPr>
          <p:cNvPr id="34" name="Свиток: вертикальный 33">
            <a:extLst>
              <a:ext uri="{FF2B5EF4-FFF2-40B4-BE49-F238E27FC236}">
                <a16:creationId xmlns="" xmlns:a16="http://schemas.microsoft.com/office/drawing/2014/main" id="{FE996F17-1AC9-F6D3-D58B-5CFDBEA3CCAF}"/>
              </a:ext>
            </a:extLst>
          </p:cNvPr>
          <p:cNvSpPr/>
          <p:nvPr/>
        </p:nvSpPr>
        <p:spPr>
          <a:xfrm>
            <a:off x="6984279" y="3715204"/>
            <a:ext cx="2436557" cy="1978035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вычеты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лиц, осуществляющих предпринимательскую деятельность в качестве ИП, оказывающих услуги и выполняющих работы по договорам ГПХ, а также получающих авторские вознаграждения.</a:t>
            </a:r>
          </a:p>
        </p:txBody>
      </p:sp>
      <p:sp>
        <p:nvSpPr>
          <p:cNvPr id="35" name="Свиток: вертикальный 34">
            <a:extLst>
              <a:ext uri="{FF2B5EF4-FFF2-40B4-BE49-F238E27FC236}">
                <a16:creationId xmlns="" xmlns:a16="http://schemas.microsoft.com/office/drawing/2014/main" id="{35D9C818-FB0D-AA5D-826E-77E702AD6F99}"/>
              </a:ext>
            </a:extLst>
          </p:cNvPr>
          <p:cNvSpPr/>
          <p:nvPr/>
        </p:nvSpPr>
        <p:spPr>
          <a:xfrm>
            <a:off x="9463877" y="3706484"/>
            <a:ext cx="2436557" cy="1978035"/>
          </a:xfrm>
          <a:prstGeom prst="verticalScroll">
            <a:avLst/>
          </a:prstGeom>
          <a:solidFill>
            <a:srgbClr val="0BFD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 вычеты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 переносе на будущие периоды убытков от операций с ценными бумагами;</a:t>
            </a:r>
          </a:p>
          <a:p>
            <a:pPr algn="just"/>
            <a:r>
              <a:rPr lang="ru-RU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 переносе на будущие периоды убытков от участия в инвестиционном товариществе</a:t>
            </a:r>
          </a:p>
          <a:p>
            <a:pPr algn="just"/>
            <a:endPara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0401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56BC39A-0C56-A6F0-24C8-B4812F878F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0544604-4412-B7B8-B4F5-D58246CC8ED7}"/>
              </a:ext>
            </a:extLst>
          </p:cNvPr>
          <p:cNvSpPr txBox="1"/>
          <p:nvPr/>
        </p:nvSpPr>
        <p:spPr>
          <a:xfrm>
            <a:off x="232794" y="69408"/>
            <a:ext cx="492643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kern="0" dirty="0">
                <a:solidFill>
                  <a:srgbClr val="015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Акцизы на нефтепродукты </a:t>
            </a:r>
            <a:r>
              <a:rPr lang="ru-RU" sz="1100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являются одним из источников формирования дорожного фонда Анучинского муниципального округа</a:t>
            </a:r>
            <a:r>
              <a:rPr lang="ru-RU" sz="1100" b="1" kern="0" dirty="0">
                <a:solidFill>
                  <a:srgbClr val="0156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rgbClr val="0156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C921E1E-0514-8360-EE4F-2615B65AC4F5}"/>
              </a:ext>
            </a:extLst>
          </p:cNvPr>
          <p:cNvSpPr txBox="1"/>
          <p:nvPr/>
        </p:nvSpPr>
        <p:spPr>
          <a:xfrm>
            <a:off x="232794" y="977329"/>
            <a:ext cx="492643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Налогоплательщиками акциза признаются (</a:t>
            </a:r>
            <a:r>
              <a:rPr lang="ru-RU" sz="1100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ст. 179 НК РФ</a:t>
            </a: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лица, признаваемые налогоплательщиками в связи с перемещением товаров через таможенную границу Евразийского экономического союза, определяемые в соответствии с правом Евразийского экономического союза и законодательством Российской Федерации о таможенном деле.</a:t>
            </a:r>
          </a:p>
          <a:p>
            <a:pPr algn="l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база определяется отдельно по каждому виду подакцизного товара.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3DEAF43-C489-3248-E183-1A806A090E76}"/>
              </a:ext>
            </a:extLst>
          </p:cNvPr>
          <p:cNvSpPr txBox="1"/>
          <p:nvPr/>
        </p:nvSpPr>
        <p:spPr>
          <a:xfrm>
            <a:off x="232794" y="559037"/>
            <a:ext cx="49164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Акциз — особый косвенный федеральный налог, который включают в итоговую стоимость продукта или услуги.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="" xmlns:a16="http://schemas.microsoft.com/office/drawing/2014/main" id="{738BCCD2-A7C7-A783-9A30-8F416DB77C2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69408690"/>
              </p:ext>
            </p:extLst>
          </p:nvPr>
        </p:nvGraphicFramePr>
        <p:xfrm>
          <a:off x="482605" y="2574866"/>
          <a:ext cx="4416805" cy="2290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602227F-90E9-2BB1-1C6C-92CDAFCAD49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82018" y="69408"/>
            <a:ext cx="2412968" cy="12772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C24C04F-C78D-069F-7E68-50A61E0B45DC}"/>
              </a:ext>
            </a:extLst>
          </p:cNvPr>
          <p:cNvSpPr txBox="1"/>
          <p:nvPr/>
        </p:nvSpPr>
        <p:spPr>
          <a:xfrm>
            <a:off x="7794986" y="131219"/>
            <a:ext cx="416421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сбор, взимаемый с граждан или юридических лиц при обращении в госорганы, органы местного самоуправления, органы публичной власти за совершение юридически значимых действий. Эти действия перечислены в законодательстве, для каждого из них установлен отдельный размер платы с заявителя в пользу государства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="" xmlns:a16="http://schemas.microsoft.com/office/drawing/2014/main" id="{E1B12BAB-27A4-C57A-BF0E-2FE52587C28A}"/>
              </a:ext>
            </a:extLst>
          </p:cNvPr>
          <p:cNvSpPr/>
          <p:nvPr/>
        </p:nvSpPr>
        <p:spPr>
          <a:xfrm>
            <a:off x="5390274" y="1421390"/>
            <a:ext cx="3425506" cy="956325"/>
          </a:xfrm>
          <a:prstGeom prst="snip2DiagRect">
            <a:avLst/>
          </a:prstGeom>
          <a:solidFill>
            <a:srgbClr val="FF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Налог, взимаемый в связи с          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применением упрощенной       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системы налогообложения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B287153-5555-D3A7-FD5E-5C2FD2B59A7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51883" y="1502238"/>
            <a:ext cx="953546" cy="7946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677E0AE-5710-7540-0E40-2F4EA0F4A338}"/>
              </a:ext>
            </a:extLst>
          </p:cNvPr>
          <p:cNvSpPr txBox="1"/>
          <p:nvPr/>
        </p:nvSpPr>
        <p:spPr>
          <a:xfrm>
            <a:off x="8935444" y="1438996"/>
            <a:ext cx="302376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Упрощенная система налогообложения (УСН) – это один из налоговых режимов ,который подразумевает особый порядок уплаты налогов и ориентирован на представителей малого и среднего бизнеса.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D1E8594-24A4-3A22-C6E8-13BD91569BBA}"/>
              </a:ext>
            </a:extLst>
          </p:cNvPr>
          <p:cNvSpPr txBox="1"/>
          <p:nvPr/>
        </p:nvSpPr>
        <p:spPr>
          <a:xfrm>
            <a:off x="5551883" y="2452424"/>
            <a:ext cx="6407322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применения УСН необходимо выполнение определенных условий: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сотрудников менее 130 чел.;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 должен быть менее 200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остаточная стоимость менее 150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величины доходов индексируются на коэффициент – дефлятор.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условия для организаций: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доля участия в ней других организаций не может превышать 25%;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применения УСН для организаций, у которых есть филиалы; 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имеет право перейти на УСН, если по итогам девяти месяцев того года, в котором организация подает уведомление о переходе, ее доходы не превысили 112,5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УСН можно выбрать объект налогообложения доходы или доходы, уменьшенные на величину произведенных расходов (иногда говорят «доходы минус расходы)</a:t>
            </a:r>
          </a:p>
          <a:p>
            <a:pPr algn="just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Ставки налога:</a:t>
            </a:r>
          </a:p>
          <a:p>
            <a:pPr marL="228600" indent="-228600" algn="just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объекте налогообложения «доходы» – 6%. Законами субъектов РФ ставка может быть снижена до 1%.Налог уплачивается с суммы доходов.</a:t>
            </a:r>
          </a:p>
          <a:p>
            <a:pPr marL="228600" indent="-228600" algn="just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объекте налогообложения «доходы минус расходы» - 15%. При этом региональными законами могут устанавливаться дифференцированные ставки налога УСН в пределах от 5 до 15 процентов. Пониженная ставка может распространяться на всех налогоплательщиков, либо устанавливаться для определенных категорий. В этом случае для расчета налога берется доход, уменьшенный на величину расхода.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данным режимом налогообложения не предусмотрены.</a:t>
            </a:r>
          </a:p>
        </p:txBody>
      </p:sp>
    </p:spTree>
    <p:extLst>
      <p:ext uri="{BB962C8B-B14F-4D97-AF65-F5344CB8AC3E}">
        <p14:creationId xmlns="" xmlns:p14="http://schemas.microsoft.com/office/powerpoint/2010/main" val="588950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A71E275-A185-9095-40E0-C1C5869428C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Блок-схема: ссылка на другую страницу 6">
            <a:extLst>
              <a:ext uri="{FF2B5EF4-FFF2-40B4-BE49-F238E27FC236}">
                <a16:creationId xmlns="" xmlns:a16="http://schemas.microsoft.com/office/drawing/2014/main" id="{56F5F2A9-27E2-C880-FB30-D203A27F3AAD}"/>
              </a:ext>
            </a:extLst>
          </p:cNvPr>
          <p:cNvSpPr/>
          <p:nvPr/>
        </p:nvSpPr>
        <p:spPr>
          <a:xfrm>
            <a:off x="1082179" y="50334"/>
            <a:ext cx="2946398" cy="1325461"/>
          </a:xfrm>
          <a:prstGeom prst="flowChartOffpage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11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система  </a:t>
            </a:r>
          </a:p>
          <a:p>
            <a:pPr algn="ctr"/>
            <a:r>
              <a:rPr lang="ru-RU" sz="11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налогообложения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BB5BD6F-A590-F167-F63F-14E4363061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52051" y="149411"/>
            <a:ext cx="1408298" cy="12263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9DF4BCD-2755-6B70-B8AC-93C377E7B78F}"/>
              </a:ext>
            </a:extLst>
          </p:cNvPr>
          <p:cNvSpPr txBox="1"/>
          <p:nvPr/>
        </p:nvSpPr>
        <p:spPr>
          <a:xfrm>
            <a:off x="115583" y="1426128"/>
            <a:ext cx="5203037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Налогоплательщиками признаются индивидуальные предприниматели, перешедшие на патентную систему налогообложения.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Плательщикам ПСН предоставлено право уменьшить сумму налога, исчисленную за налоговый период, на страховые взносы.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право применять патентную систему налогообложения индивидуальные предприниматели, средняя численность наемных работников которых, не превышает за налоговый период, по всем видам предпринимательской деятельности, осуществляемым индивидуальным предпринимателем, 15 человек и годовой доход не должен превышать 60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действия патента 1-12 месяцев. Патент выдается с любого числа месяца, указанного ИП в заявлении на получение патента, на любое количество дней, но не менее месяца и в пределах календарного года выдачи.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база – денежное выражение потенциально возможного к получению индивидуальным предпринимателем годового дохода по виду предпринимательской деятельности, в отношении которого применяется  патентная система налогообложения, устанавливаемого на календарный год.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ставка 6%.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3943CE3-3152-CADA-97E4-BA4190429FF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6069" y="87288"/>
            <a:ext cx="1241571" cy="9647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Прямоугольник: скругленные верхние углы 11">
            <a:extLst>
              <a:ext uri="{FF2B5EF4-FFF2-40B4-BE49-F238E27FC236}">
                <a16:creationId xmlns="" xmlns:a16="http://schemas.microsoft.com/office/drawing/2014/main" id="{CCE473B5-1920-7630-688D-CE5F82821313}"/>
              </a:ext>
            </a:extLst>
          </p:cNvPr>
          <p:cNvSpPr/>
          <p:nvPr/>
        </p:nvSpPr>
        <p:spPr>
          <a:xfrm>
            <a:off x="7239581" y="258466"/>
            <a:ext cx="3288484" cy="622378"/>
          </a:xfrm>
          <a:prstGeom prst="round2Same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сельскохозяйственный налог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1CBB9F1-058C-7460-8965-5FBCF6AA61C5}"/>
              </a:ext>
            </a:extLst>
          </p:cNvPr>
          <p:cNvSpPr txBox="1"/>
          <p:nvPr/>
        </p:nvSpPr>
        <p:spPr>
          <a:xfrm>
            <a:off x="5595457" y="1426127"/>
            <a:ext cx="6480960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сельскохозяйственный налог – это специальный налоговый режим, который разработан и введен специально для производителей сельскохозяйственной продукции.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сельскохозяйственной продукции относятся товары растениеводства, животноводства, сельского и лесного хозяйства, рыбоводства, продукцию из других водных биоресурсов.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Налогоплательщики – сельскохозяйственные производители: организации и индивидуальные предприниматели, производящие сельскохозяйственную продукцию, а также оказывающие услуги сельскохозяйственным товаропроизводителям в области растениеводства и животноводства. Рыбохозяйственные организации и ИП, осуществляющие вылов водных биологических ресурсов, также признаются налогоплательщиками.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налогообложения являются доходы, уменьшенные на величину произведенных расходов.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ставка – 6%.Законами субъектов Российской Федерации налоговая ставка может быть уменьшена до 0%.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база: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денежное выражение доходов, уменьшенных на величину расходов;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доходы и расходы определяются нарастающим итогом с начала года;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уменьшить налоговую базу на сумму убытка, полученного в предыдущих годах.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данным режимом налогообложения не предусмотрены.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B511138-CAB0-F257-8493-F3B4EBB6255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5583" y="4739250"/>
            <a:ext cx="3156747" cy="17756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C567FE5-D16C-5316-4BEA-7152F481A1A5}"/>
              </a:ext>
            </a:extLst>
          </p:cNvPr>
          <p:cNvSpPr txBox="1"/>
          <p:nvPr/>
        </p:nvSpPr>
        <p:spPr>
          <a:xfrm>
            <a:off x="3339441" y="4739250"/>
            <a:ext cx="87369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является местным налогом,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образований.</a:t>
            </a:r>
          </a:p>
        </p:txBody>
      </p:sp>
      <p:sp>
        <p:nvSpPr>
          <p:cNvPr id="14" name="Семиугольник 13">
            <a:extLst>
              <a:ext uri="{FF2B5EF4-FFF2-40B4-BE49-F238E27FC236}">
                <a16:creationId xmlns="" xmlns:a16="http://schemas.microsoft.com/office/drawing/2014/main" id="{CA02D403-8B7D-6542-58EE-730991148B75}"/>
              </a:ext>
            </a:extLst>
          </p:cNvPr>
          <p:cNvSpPr/>
          <p:nvPr/>
        </p:nvSpPr>
        <p:spPr>
          <a:xfrm>
            <a:off x="3489818" y="5200644"/>
            <a:ext cx="3003261" cy="1314275"/>
          </a:xfrm>
          <a:prstGeom prst="heptagon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Плательщики налога –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лица, обладающие правом собственности на имущество, признаваемое объектом налогообложения.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55E02F8-445D-2D9D-26D8-2BA570A97114}"/>
              </a:ext>
            </a:extLst>
          </p:cNvPr>
          <p:cNvSpPr txBox="1"/>
          <p:nvPr/>
        </p:nvSpPr>
        <p:spPr>
          <a:xfrm>
            <a:off x="6493079" y="5310633"/>
            <a:ext cx="548640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Налоговая база – </a:t>
            </a:r>
            <a:r>
              <a:rPr kumimoji="0" lang="ru-RU" sz="1100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определяется в отношении каждого объекта налогообложения как его кадастровая стоимость, внесенная в Единый государственный реестр недвижимости и подлежащая применению с 1 января года, являющегося налоговым периодом.</a:t>
            </a:r>
            <a:endParaRPr kumimoji="0" lang="ru-RU" sz="1100" b="1" i="1" u="sng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sng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3439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E78EF83-59E2-2D82-419C-BD311F876E1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Табличка 7">
            <a:extLst>
              <a:ext uri="{FF2B5EF4-FFF2-40B4-BE49-F238E27FC236}">
                <a16:creationId xmlns="" xmlns:a16="http://schemas.microsoft.com/office/drawing/2014/main" id="{176D3804-77DD-FCBA-53E6-8AA9D4DAA9FD}"/>
              </a:ext>
            </a:extLst>
          </p:cNvPr>
          <p:cNvSpPr/>
          <p:nvPr/>
        </p:nvSpPr>
        <p:spPr>
          <a:xfrm>
            <a:off x="218112" y="167780"/>
            <a:ext cx="5092119" cy="2164359"/>
          </a:xfrm>
          <a:prstGeom prst="plaqu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налогообложения: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дом;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квартира, комната;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гараж,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-место;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недвижимый комплекс;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незавершенного строительства;</a:t>
            </a:r>
          </a:p>
          <a:p>
            <a:pPr marL="228600" indent="-228600">
              <a:buAutoNum type="arabicParenR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здания, строение, сооружение, помещение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 и жилые строения, расположенные на земельных участках для ведения ЛПХ, огородничества, садоводства, индивидуального жилищного строительства, относятся к жилым домам.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объектом налогообложения имущество, входящее в состав общего имущества многоквартирного дома.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F04A6EF-6DB0-3C2E-6A15-0EE114541130}"/>
              </a:ext>
            </a:extLst>
          </p:cNvPr>
          <p:cNvSpPr txBox="1"/>
          <p:nvPr/>
        </p:nvSpPr>
        <p:spPr>
          <a:xfrm>
            <a:off x="127232" y="2408318"/>
            <a:ext cx="50921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признаются объектом налогообложения имущество, входящее в состав общего имущества многоквартирного дома.</a:t>
            </a:r>
          </a:p>
        </p:txBody>
      </p:sp>
      <p:graphicFrame>
        <p:nvGraphicFramePr>
          <p:cNvPr id="9" name="Таблица 10">
            <a:extLst>
              <a:ext uri="{FF2B5EF4-FFF2-40B4-BE49-F238E27FC236}">
                <a16:creationId xmlns="" xmlns:a16="http://schemas.microsoft.com/office/drawing/2014/main" id="{50A69927-C52E-5FF2-48EB-A18C809F8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45527"/>
              </p:ext>
            </p:extLst>
          </p:nvPr>
        </p:nvGraphicFramePr>
        <p:xfrm>
          <a:off x="5413695" y="159391"/>
          <a:ext cx="6674841" cy="58978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41889">
                  <a:extLst>
                    <a:ext uri="{9D8B030D-6E8A-4147-A177-3AD203B41FA5}">
                      <a16:colId xmlns="" xmlns:a16="http://schemas.microsoft.com/office/drawing/2014/main" val="2303380556"/>
                    </a:ext>
                  </a:extLst>
                </a:gridCol>
                <a:gridCol w="5932952">
                  <a:extLst>
                    <a:ext uri="{9D8B030D-6E8A-4147-A177-3AD203B41FA5}">
                      <a16:colId xmlns="" xmlns:a16="http://schemas.microsoft.com/office/drawing/2014/main" val="180932898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налога</a:t>
                      </a:r>
                    </a:p>
                    <a:p>
                      <a:pPr algn="ctr"/>
                      <a:r>
                        <a:rPr lang="ru-RU" sz="11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ставки устанавливаются нормативными правовыми актами представительных органов муниципальных образований, в размерах, не превышающих</a:t>
                      </a:r>
                      <a:endParaRPr lang="ru-RU" sz="11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715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жилых домов, частей жилых домов, квартир, частей квартир, комнат;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 незавершенного строительства в случае, если проектируемым назначением таких объектов является жилой дом;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единых недвижимых комплексов, в состав которых входит хотя бы один жилой дом;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гаражей и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-мест, в том числе расположенных в объектах незавершенного строительства;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хозяйственных строений или сооружений, площадь каждого из которых не превышает 50 кв.м. и которые расположены на земельных участках для ведения ЛПХ, садоводства или индивидуального жилищного строительства.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ставки по указанным объектам налогообложения в соответствии с п.3 ст.406НК РФ могут быть уменьшены до нуля или увеличены, но не более чем в три раза нормативными правовыми актами представительных органов муниципальных образований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0267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объектов налогообложения, включенных в перечень, определяемый в соответствии с п.7 ст.378.НК РФ, в отношении объектов налогообложения, предусмотренных абзацем второго пункта 10 ст.378.2 НК РФ, а также в отношении объектов налогообложения, кадастровая стоимость каждого из которых  превышает 300 </a:t>
                      </a:r>
                      <a:r>
                        <a:rPr lang="ru-RU" sz="11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налоговые ставка не определены нормативными правовыми актами представительных органов муниципальных образований, налогообложение производится по указанным выше налоговым ставкам.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допускается установление дифференцированных налоговых ставок в зависимости от кадастровой стоимости объекта налогообложения, вида объекта налогообложения, места нахождения налогообложения.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8381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прочих объектов;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налоговые ставка не определены нормативными правовыми актами представительных органов муниципальных образований, налогообложение производится по указанным выше налоговым ставкам.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допускается установление дифференцированных налоговых ставок в зависимости от кадастровой стоимости объекта налогообложения, вида объекта налогообложения, места нахождения налогообложения.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190939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D4AE422-C052-41A5-B870-2299C226C932}"/>
              </a:ext>
            </a:extLst>
          </p:cNvPr>
          <p:cNvSpPr txBox="1"/>
          <p:nvPr/>
        </p:nvSpPr>
        <p:spPr>
          <a:xfrm>
            <a:off x="194344" y="2839205"/>
            <a:ext cx="5025007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по налогу.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уплаты налога на имущество освобождены- пенсионеры; Герои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ССР и РФ; лица, награжденные орденом Славы трех степеней; инвалиды 1 и 2 группы; инвалиды с детства; дети-инвалиды; участники ВОВ и других боевых операций из числа военнослужащих, проходивших службу, а также партизаны; ликвидаторы аварии на Чернобыльской АЭС; военнослужащие или бывшие военнослужащие, имеющие общую продолжительность службы 20 лет и более; члены семей военнослужащих, потерявших кормильца; родители и супруги военнослужащих и государственных служащих, погибших при исполнении служебных обязанностей; и другие категории. (ст.407 НК РФ).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налоговый вычет предоставляется для физических лиц, имеющих трех и более несовершеннолетних детей.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льгота предоставляется  при соблюдении</a:t>
            </a:r>
            <a:r>
              <a:rPr 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следующих условий: имущество не используется в предпринимательской деятельности; кадастровая стоимость имущества не превышает 300 </a:t>
            </a:r>
            <a:r>
              <a:rPr lang="ru-RU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 Льготы предоставляются в отношении одного объекта каждого вида по выбору налогоплательщика.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 установлении налога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</a:t>
            </a:r>
            <a:r>
              <a:rPr lang="ru-RU" sz="1100" dirty="0" err="1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ыми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правовыми актами представительных органов муниципальных образований могут устанавливаться налоговые льготы, не предусмотренные НК РФ.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объектов налогообложения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находящихся в общей долевой собственности, налог исчисляется для каждого из участников долевой собственности пропорционально его доле в праве собственности, а объектов общей совместной собственности для каждого участника в равных долях.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0608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9408459-BB67-97F6-403A-9878E13B28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A54196FC-1E7E-32BA-1D2A-FA59BC52FC5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016951440"/>
              </p:ext>
            </p:extLst>
          </p:nvPr>
        </p:nvGraphicFramePr>
        <p:xfrm>
          <a:off x="194810" y="323752"/>
          <a:ext cx="8563295" cy="3481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84F82C8-805C-1827-0AD1-DDB744AD76C4}"/>
              </a:ext>
            </a:extLst>
          </p:cNvPr>
          <p:cNvSpPr txBox="1"/>
          <p:nvPr/>
        </p:nvSpPr>
        <p:spPr>
          <a:xfrm>
            <a:off x="3523377" y="62142"/>
            <a:ext cx="14430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вычеты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3E5E6D6-FF4E-2F6B-F447-FB3C9A2DB616}"/>
              </a:ext>
            </a:extLst>
          </p:cNvPr>
          <p:cNvSpPr txBox="1"/>
          <p:nvPr/>
        </p:nvSpPr>
        <p:spPr>
          <a:xfrm>
            <a:off x="8852713" y="491532"/>
            <a:ext cx="324467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Представительные органы муниципальных образований вправе увеличивать размеры вычетов.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при применении налоговых вычетов налоговая база принимает отрицательное значение в целях исчисления налога такая налоговая база принимается равной нулю.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A329B79-83C1-4CDC-9950-A524BAF14AD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015" y="4128935"/>
            <a:ext cx="2961374" cy="2092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7B0F664-19ED-9ABC-210B-ECC4B1291156}"/>
              </a:ext>
            </a:extLst>
          </p:cNvPr>
          <p:cNvSpPr txBox="1"/>
          <p:nvPr/>
        </p:nvSpPr>
        <p:spPr>
          <a:xfrm>
            <a:off x="3398165" y="4128935"/>
            <a:ext cx="8563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 является местным налогом,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образований.</a:t>
            </a:r>
          </a:p>
        </p:txBody>
      </p:sp>
      <p:sp>
        <p:nvSpPr>
          <p:cNvPr id="8" name="Блок-схема: ссылка на другую страницу 7">
            <a:extLst>
              <a:ext uri="{FF2B5EF4-FFF2-40B4-BE49-F238E27FC236}">
                <a16:creationId xmlns="" xmlns:a16="http://schemas.microsoft.com/office/drawing/2014/main" id="{609D312C-0D47-D68E-42A5-C970EC1976C1}"/>
              </a:ext>
            </a:extLst>
          </p:cNvPr>
          <p:cNvSpPr/>
          <p:nvPr/>
        </p:nvSpPr>
        <p:spPr>
          <a:xfrm>
            <a:off x="4966401" y="4605992"/>
            <a:ext cx="3817522" cy="1615647"/>
          </a:xfrm>
          <a:prstGeom prst="flowChartOffpageConnecto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Плательщики налога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физические лица, обладающие земельными участками на праве собственности, праве постоянного (бессрочного) пользования или на праве пожизненного наследуемого имущества.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земельных участков, входящих в имущество, составляющее паевой инвестиционный фонд, налогоплательщиками признаются управляющие компании.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B673BB6-32D4-15D6-8AEF-94A35AE2E28B}"/>
              </a:ext>
            </a:extLst>
          </p:cNvPr>
          <p:cNvSpPr txBox="1"/>
          <p:nvPr/>
        </p:nvSpPr>
        <p:spPr>
          <a:xfrm>
            <a:off x="3398165" y="6234166"/>
            <a:ext cx="8563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налогоплательщиками организации и физические лица в отношении земельных участков, находящихся у них на праве безвозмездного пользования, в том числе праве безвозмездного срочного пользования или переданных им по договору аренды.</a:t>
            </a:r>
          </a:p>
        </p:txBody>
      </p:sp>
    </p:spTree>
    <p:extLst>
      <p:ext uri="{BB962C8B-B14F-4D97-AF65-F5344CB8AC3E}">
        <p14:creationId xmlns="" xmlns:p14="http://schemas.microsoft.com/office/powerpoint/2010/main" val="190041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1DE266C-FB33-6BF0-DB72-540A10D2D0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3B5A39C-FA39-CED4-19DF-5AF6760511B9}"/>
              </a:ext>
            </a:extLst>
          </p:cNvPr>
          <p:cNvSpPr txBox="1"/>
          <p:nvPr/>
        </p:nvSpPr>
        <p:spPr>
          <a:xfrm>
            <a:off x="210348" y="118592"/>
            <a:ext cx="1177751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налогообложения признаются земельные  участки, расположенные в пределах муниципального образования, на территории которого введен налог.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признаются объектом налогообложения: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участки, изъятые из оборота в соответствии с законодательством РФ;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участки, ограниченные в обороте в соответствии с законодательством РФ, которые заняты особо ценными объектами культурного наследия народов РФ, объектами, включенными в Список всемирного наследия, историко-культурными заповедниками, объектами археологического наследия, музеями – заповедниками;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 из состава земель лесного фонда;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участки, ограниченные в обороте в соответствии с законодательством РФ, занятые находящимися в государственной собственности водными объектами в составе водного фонда;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участки</a:t>
            </a:r>
            <a:r>
              <a:rPr lang="en-US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входящие в состав общего имущества многоквартирного дома.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база определяется как кадастровая стоимость земельных участков. Налоговая база в отношении земельных участков, находящихся в общей долевой собственности, определяется для каждого из налогоплательщиков, являющихся собственниками данного земельного участка, пропорционально его доле в общей долевой собственности. Налоговая база в отношении земельных участков, находящихся в общей совместной собственности, определяется для каждого из налогоплательщиков, являющихся собственниками данного земельного участка, в равных долях.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ru-RU" sz="11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="" xmlns:a16="http://schemas.microsoft.com/office/drawing/2014/main" id="{4B929546-2136-D9B3-9755-769789B9296F}"/>
              </a:ext>
            </a:extLst>
          </p:cNvPr>
          <p:cNvSpPr/>
          <p:nvPr/>
        </p:nvSpPr>
        <p:spPr>
          <a:xfrm>
            <a:off x="204133" y="2144880"/>
            <a:ext cx="1568741" cy="301752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Ставки налога</a:t>
            </a:r>
          </a:p>
        </p:txBody>
      </p:sp>
      <p:sp>
        <p:nvSpPr>
          <p:cNvPr id="10" name="Прямоугольник: загнутый угол 9">
            <a:extLst>
              <a:ext uri="{FF2B5EF4-FFF2-40B4-BE49-F238E27FC236}">
                <a16:creationId xmlns="" xmlns:a16="http://schemas.microsoft.com/office/drawing/2014/main" id="{B84D46A6-2B55-A8B0-F6CC-26DE96F12CFF}"/>
              </a:ext>
            </a:extLst>
          </p:cNvPr>
          <p:cNvSpPr/>
          <p:nvPr/>
        </p:nvSpPr>
        <p:spPr>
          <a:xfrm>
            <a:off x="185180" y="2651015"/>
            <a:ext cx="5166995" cy="182190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0,3% в отношении земельных участков: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отнесенных к землям сельхозназначения или к землям в составе зон сельхоз использования в населенных пунктах и используемых для сельхозпроизводства;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 жилищным фондом и объектами инженерной инфраструктуры жилищно-коммунального комплекса или приобретенных (предоставленных) для жилищного строительства;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используемых в предпринимательской деятельности, приобретенных (предоставленных) для ведения ЛПХ, садоводства или огородничества;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ограниченных в оборот, предоставленных для обеспечения обороны, безопасности и таможенных нужд.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2881461-4D43-A43F-EA79-47A61F9ECAFA}"/>
              </a:ext>
            </a:extLst>
          </p:cNvPr>
          <p:cNvSpPr txBox="1"/>
          <p:nvPr/>
        </p:nvSpPr>
        <p:spPr>
          <a:xfrm>
            <a:off x="1772874" y="2050851"/>
            <a:ext cx="357930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-устанавливаются нормативными правовыми актами представительных органов муниципальных образований и не могут превышать:</a:t>
            </a:r>
          </a:p>
        </p:txBody>
      </p:sp>
      <p:sp>
        <p:nvSpPr>
          <p:cNvPr id="13" name="Прямоугольник: загнутый угол 12">
            <a:extLst>
              <a:ext uri="{FF2B5EF4-FFF2-40B4-BE49-F238E27FC236}">
                <a16:creationId xmlns="" xmlns:a16="http://schemas.microsoft.com/office/drawing/2014/main" id="{1574F494-AA60-94EB-AA42-A61A9D1FE6C4}"/>
              </a:ext>
            </a:extLst>
          </p:cNvPr>
          <p:cNvSpPr/>
          <p:nvPr/>
        </p:nvSpPr>
        <p:spPr>
          <a:xfrm>
            <a:off x="185180" y="4591512"/>
            <a:ext cx="5166994" cy="50613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1,5% в отношении прочих земельных участков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5490572-CE3C-EFF7-303F-815F8435B3A3}"/>
              </a:ext>
            </a:extLst>
          </p:cNvPr>
          <p:cNvSpPr txBox="1"/>
          <p:nvPr/>
        </p:nvSpPr>
        <p:spPr>
          <a:xfrm>
            <a:off x="185180" y="5331492"/>
            <a:ext cx="51669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Допускается установление дифференцированных налоговых ставок в зависимости от категорий земель и (или) разрешенного использования земельного участка.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EDAC045-1A69-E81E-3AE0-17C3CDDF1B6B}"/>
              </a:ext>
            </a:extLst>
          </p:cNvPr>
          <p:cNvSpPr txBox="1"/>
          <p:nvPr/>
        </p:nvSpPr>
        <p:spPr>
          <a:xfrm>
            <a:off x="5818075" y="2592292"/>
            <a:ext cx="616979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уплаты земельного налога освобождаются организации и физические лица, установленные ст.395 НК и нормативными правовыми актами представительных органов муниципальных образований.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в период применения налоговых льгот, осуществлены раздел или объединение земельных участков, то указанные налоговые льготы не применяются в отношении образованных в результате раздела и объединения земельных участков.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1718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C3DF0FC-818D-3A78-B540-4DC75F457A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326AFB3-0320-EC99-332B-22F63F490856}"/>
              </a:ext>
            </a:extLst>
          </p:cNvPr>
          <p:cNvSpPr txBox="1"/>
          <p:nvPr/>
        </p:nvSpPr>
        <p:spPr>
          <a:xfrm>
            <a:off x="2231322" y="157397"/>
            <a:ext cx="5902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Динамика и доля налогов в общем объеме налоговых доходов (</a:t>
            </a:r>
            <a:r>
              <a:rPr lang="ru-RU" sz="1200" b="1" kern="0" dirty="0" err="1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млн.руб</a:t>
            </a:r>
            <a:r>
              <a:rPr lang="ru-RU" sz="1200" b="1" kern="0" dirty="0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 и %)</a:t>
            </a:r>
            <a:endParaRPr lang="ru-RU" sz="1200" b="1" kern="100" dirty="0">
              <a:solidFill>
                <a:srgbClr val="0156FF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D4BB374D-02C7-CA57-4929-2DF54E5ADDD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40845934"/>
              </p:ext>
            </p:extLst>
          </p:nvPr>
        </p:nvGraphicFramePr>
        <p:xfrm>
          <a:off x="0" y="434396"/>
          <a:ext cx="8537866" cy="3579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186F4B2A-7229-AA22-F14A-D01759C5490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760874661"/>
              </p:ext>
            </p:extLst>
          </p:nvPr>
        </p:nvGraphicFramePr>
        <p:xfrm>
          <a:off x="8642011" y="90021"/>
          <a:ext cx="3445844" cy="249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="" xmlns:a16="http://schemas.microsoft.com/office/drawing/2014/main" id="{009A3C1F-D0CD-FB20-D0C6-F06AB85FF46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39018418"/>
              </p:ext>
            </p:extLst>
          </p:nvPr>
        </p:nvGraphicFramePr>
        <p:xfrm>
          <a:off x="104145" y="4013735"/>
          <a:ext cx="2841186" cy="2686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8BCDF634-6A3F-805D-1A6E-598EA34DCF9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64154763"/>
              </p:ext>
            </p:extLst>
          </p:nvPr>
        </p:nvGraphicFramePr>
        <p:xfrm>
          <a:off x="3007157" y="4013734"/>
          <a:ext cx="3009885" cy="2686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="" xmlns:a16="http://schemas.microsoft.com/office/drawing/2014/main" id="{913246B2-19EB-1AEE-59EA-80A0AABBEEC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5008427"/>
              </p:ext>
            </p:extLst>
          </p:nvPr>
        </p:nvGraphicFramePr>
        <p:xfrm>
          <a:off x="9077969" y="2679218"/>
          <a:ext cx="3009885" cy="243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="" xmlns:a16="http://schemas.microsoft.com/office/drawing/2014/main" id="{0840E278-940F-0C4C-E536-F2C71F49FF6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346959829"/>
              </p:ext>
            </p:extLst>
          </p:nvPr>
        </p:nvGraphicFramePr>
        <p:xfrm>
          <a:off x="6042563" y="4013734"/>
          <a:ext cx="3009885" cy="2686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70325E3-67CC-6222-31FB-48261A432F4E}"/>
              </a:ext>
            </a:extLst>
          </p:cNvPr>
          <p:cNvSpPr txBox="1"/>
          <p:nvPr/>
        </p:nvSpPr>
        <p:spPr>
          <a:xfrm>
            <a:off x="9184842" y="5201038"/>
            <a:ext cx="2903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УСН, ЕСН, Патент, госпошлина.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имущество – налог на имущество физических лиц, земельный налог.</a:t>
            </a:r>
          </a:p>
        </p:txBody>
      </p:sp>
    </p:spTree>
    <p:extLst>
      <p:ext uri="{BB962C8B-B14F-4D97-AF65-F5344CB8AC3E}">
        <p14:creationId xmlns="" xmlns:p14="http://schemas.microsoft.com/office/powerpoint/2010/main" val="11987159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470D18A-F3C5-A993-F42B-5F61112C9F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8E8AE3E9-FC63-28D9-5B6A-5E16F8743A2C}"/>
              </a:ext>
            </a:extLst>
          </p:cNvPr>
          <p:cNvSpPr txBox="1">
            <a:spLocks/>
          </p:cNvSpPr>
          <p:nvPr/>
        </p:nvSpPr>
        <p:spPr>
          <a:xfrm>
            <a:off x="2170441" y="62917"/>
            <a:ext cx="7342675" cy="276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Неналоговые доходы (руб.)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ED6D79A3-4B08-B769-29FB-20C59FCD8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369109"/>
              </p:ext>
            </p:extLst>
          </p:nvPr>
        </p:nvGraphicFramePr>
        <p:xfrm>
          <a:off x="206943" y="402670"/>
          <a:ext cx="11778114" cy="5216756"/>
        </p:xfrm>
        <a:graphic>
          <a:graphicData uri="http://schemas.openxmlformats.org/drawingml/2006/table">
            <a:tbl>
              <a:tblPr firstRow="1" bandRow="1"/>
              <a:tblGrid>
                <a:gridCol w="1661962">
                  <a:extLst>
                    <a:ext uri="{9D8B030D-6E8A-4147-A177-3AD203B41FA5}">
                      <a16:colId xmlns="" xmlns:a16="http://schemas.microsoft.com/office/drawing/2014/main" val="1404750323"/>
                    </a:ext>
                  </a:extLst>
                </a:gridCol>
                <a:gridCol w="3176337">
                  <a:extLst>
                    <a:ext uri="{9D8B030D-6E8A-4147-A177-3AD203B41FA5}">
                      <a16:colId xmlns="" xmlns:a16="http://schemas.microsoft.com/office/drawing/2014/main" val="4210235011"/>
                    </a:ext>
                  </a:extLst>
                </a:gridCol>
                <a:gridCol w="1029903">
                  <a:extLst>
                    <a:ext uri="{9D8B030D-6E8A-4147-A177-3AD203B41FA5}">
                      <a16:colId xmlns="" xmlns:a16="http://schemas.microsoft.com/office/drawing/2014/main" val="1045015154"/>
                    </a:ext>
                  </a:extLst>
                </a:gridCol>
                <a:gridCol w="1049154">
                  <a:extLst>
                    <a:ext uri="{9D8B030D-6E8A-4147-A177-3AD203B41FA5}">
                      <a16:colId xmlns="" xmlns:a16="http://schemas.microsoft.com/office/drawing/2014/main" val="1357531885"/>
                    </a:ext>
                  </a:extLst>
                </a:gridCol>
                <a:gridCol w="1106905">
                  <a:extLst>
                    <a:ext uri="{9D8B030D-6E8A-4147-A177-3AD203B41FA5}">
                      <a16:colId xmlns="" xmlns:a16="http://schemas.microsoft.com/office/drawing/2014/main" val="4245390910"/>
                    </a:ext>
                  </a:extLst>
                </a:gridCol>
                <a:gridCol w="750770">
                  <a:extLst>
                    <a:ext uri="{9D8B030D-6E8A-4147-A177-3AD203B41FA5}">
                      <a16:colId xmlns="" xmlns:a16="http://schemas.microsoft.com/office/drawing/2014/main" val="1022901608"/>
                    </a:ext>
                  </a:extLst>
                </a:gridCol>
                <a:gridCol w="712270">
                  <a:extLst>
                    <a:ext uri="{9D8B030D-6E8A-4147-A177-3AD203B41FA5}">
                      <a16:colId xmlns="" xmlns:a16="http://schemas.microsoft.com/office/drawing/2014/main" val="2761547690"/>
                    </a:ext>
                  </a:extLst>
                </a:gridCol>
                <a:gridCol w="1299410">
                  <a:extLst>
                    <a:ext uri="{9D8B030D-6E8A-4147-A177-3AD203B41FA5}">
                      <a16:colId xmlns="" xmlns:a16="http://schemas.microsoft.com/office/drawing/2014/main" val="2761571145"/>
                    </a:ext>
                  </a:extLst>
                </a:gridCol>
                <a:gridCol w="991403">
                  <a:extLst>
                    <a:ext uri="{9D8B030D-6E8A-4147-A177-3AD203B41FA5}">
                      <a16:colId xmlns="" xmlns:a16="http://schemas.microsoft.com/office/drawing/2014/main" val="2100720313"/>
                    </a:ext>
                  </a:extLst>
                </a:gridCol>
              </a:tblGrid>
              <a:tr h="44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2022г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7436429"/>
                  </a:ext>
                </a:extLst>
              </a:tr>
              <a:tr h="4166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 НАХОДЯЩЕГОСЯ В ГОСУДАРСТВЕННОЙ И МУНИЦИПАЛЬНОЙ СОБСТВЕННОСТИ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17 808 219,91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17 497 000,00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15 178 000,00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85,23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86,75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15 178 000,00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15 178 000,00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2261609"/>
                  </a:ext>
                </a:extLst>
              </a:tr>
              <a:tr h="2701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1 492 279,31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100,52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25025892"/>
                  </a:ext>
                </a:extLst>
              </a:tr>
              <a:tr h="251669"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000 1 11 09000 00 0000 120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поступления от использования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382 250,11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586000,00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522000,00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136,56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89,08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522000,00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522000,00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3162937"/>
                  </a:ext>
                </a:extLst>
              </a:tr>
              <a:tr h="283316"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арендной платы за земельные участки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15 933 690,49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15411000,00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13156000,00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82,57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85,37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13156000,00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13156000,00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0867943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000 1 12 00000 00 0000 000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427 088,55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19,90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3002099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000 1 12 01000 00 0000 120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427 088,55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19,90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539302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1 528 081,24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1735000,00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93,71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82,54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9307802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000 1 13 </a:t>
                      </a: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00000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00 0000 130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оказания платных услуг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1 528 081,24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1735000,00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93,71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82,54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1432000,00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5877370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5 885 018,71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6 360 000,00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700 000,00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11,89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11,01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700 000,00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700 000,00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271958"/>
                  </a:ext>
                </a:extLst>
              </a:tr>
              <a:tr h="30813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000 1 14 02000 00 0000 410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иного имущества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265 200,00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113,12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2153451"/>
                  </a:ext>
                </a:extLst>
              </a:tr>
              <a:tr h="2983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000 1 14 06000 04 0000 430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5 619 818,71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6060000,00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7,12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6,60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400000,00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3485149"/>
                  </a:ext>
                </a:extLst>
              </a:tr>
              <a:tr h="317634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ШТРАФЫ,САНКЦИИ,ВОЗМЕЩЕНИЕ УЩЕРБА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1 063 611,62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1291000,00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52,27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43,07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556000,00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4205679"/>
                  </a:ext>
                </a:extLst>
              </a:tr>
              <a:tr h="376866">
                <a:tc>
                  <a:txBody>
                    <a:bodyPr/>
                    <a:lstStyle/>
                    <a:p>
                      <a:pPr algn="just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26712020,03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26968000,00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17951000,00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67,20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66,56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17951000,00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17951000,00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387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57221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6CEBA56-B933-0FFA-7FD4-7A8EC1E715E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DB60090-0A2B-44F8-48B8-4E7A3A7740DA}"/>
              </a:ext>
            </a:extLst>
          </p:cNvPr>
          <p:cNvSpPr txBox="1"/>
          <p:nvPr/>
        </p:nvSpPr>
        <p:spPr>
          <a:xfrm>
            <a:off x="293615" y="176337"/>
            <a:ext cx="115348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Наиболее значительную долю в объеме неналоговых платежей составляют доходы от использования имущества, находящегося в государственной и муниципальной собственности (арендная плата за земельные участки и арендная плата за имущество).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7A3E61-44EC-BCD3-BDA3-08B62B14A57F}"/>
              </a:ext>
            </a:extLst>
          </p:cNvPr>
          <p:cNvSpPr txBox="1"/>
          <p:nvPr/>
        </p:nvSpPr>
        <p:spPr>
          <a:xfrm>
            <a:off x="328569" y="583506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Арендная плата  за земельные участки.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171A8CA-EB43-2ABA-A104-97523145EF7C}"/>
              </a:ext>
            </a:extLst>
          </p:cNvPr>
          <p:cNvSpPr txBox="1"/>
          <p:nvPr/>
        </p:nvSpPr>
        <p:spPr>
          <a:xfrm>
            <a:off x="3172182" y="1014393"/>
            <a:ext cx="86562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Арендная плата за земли планируется на основании заключенных и предполагаемых к заключению и расторжению договоров аренды, рыночной, кадастровой стоимости земельных участков, аукционов на право заключения договоров аренды, ставок арендной платы. Поступает в бюджет округа по нормативу 100%.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816260B-8EDF-3953-0A37-D86736C97F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402" y="1014394"/>
            <a:ext cx="2745378" cy="18830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BB454CF-7D43-AC97-71D5-66E3CDD4B579}"/>
              </a:ext>
            </a:extLst>
          </p:cNvPr>
          <p:cNvSpPr txBox="1"/>
          <p:nvPr/>
        </p:nvSpPr>
        <p:spPr>
          <a:xfrm>
            <a:off x="3172182" y="1604789"/>
            <a:ext cx="855562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Размер арендной платы определяется одним из следующих способов: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кадастровой стоимости земельных участков;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ставками арендной платы либо методическими указаниями по ее расчету, утвержденными для земельных участков, находящихся в федеральной собственности;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рыночной стоимости земельных участков, определяемой в соответствии с законодательством Российской Федерации об оценочной деятельности.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9930F1B-E8B5-7D87-C605-8317EF4F25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1576" r="9121" b="10712"/>
          <a:stretch/>
        </p:blipFill>
        <p:spPr>
          <a:xfrm>
            <a:off x="4246126" y="3452380"/>
            <a:ext cx="3488524" cy="2201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2E88A8F-DE97-5E47-9B3D-79B24F4A8E4E}"/>
              </a:ext>
            </a:extLst>
          </p:cNvPr>
          <p:cNvSpPr txBox="1"/>
          <p:nvPr/>
        </p:nvSpPr>
        <p:spPr>
          <a:xfrm>
            <a:off x="213402" y="3051341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Доходы от сдачи в аренду муниципального имущества.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40BD096-CC41-11F0-22DC-060DF2D06031}"/>
              </a:ext>
            </a:extLst>
          </p:cNvPr>
          <p:cNvSpPr txBox="1"/>
          <p:nvPr/>
        </p:nvSpPr>
        <p:spPr>
          <a:xfrm>
            <a:off x="164212" y="3428999"/>
            <a:ext cx="388767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Доходы от сдачи в аренду имущества планируется на основании заключенных и расторгнутых договоров аренды имущества. Поступает в бюджет округа по нормативу 100%.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передаваемые в аренду: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нежилые отдельно стоящие здания, строения, сооружения, помещения в них;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и пристроенные нежилые помещения в жилых домах;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объекты, не завершенные строительством;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помещения нежилого фонда;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движимое имущество.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Арендаторами муниципального имущества могут быть – юридические и физические лица, в том числе индивидуальные предприниматели.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B1CCAA1-99DE-9F11-65CC-8C4799925063}"/>
              </a:ext>
            </a:extLst>
          </p:cNvPr>
          <p:cNvSpPr txBox="1"/>
          <p:nvPr/>
        </p:nvSpPr>
        <p:spPr>
          <a:xfrm>
            <a:off x="7998556" y="3428999"/>
            <a:ext cx="3829919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Предоставление права на заключение договора аренды муниципального имущества арендаторам осуществляется посредством проведения торгов в форме конкурса или аукциона за исключением случаев, предусмотренных ст.17.1 Федерального закона от 26.07.2006г № 135-ФЗ.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Размер арендной платы определяется по результатам оценки рыночной стоимости объекта, проводимой в соответствии с законодательством, регулирующим оценочную деятельность в РФ.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Арендная плата устанавливается   в годовом исчислении за все арендуемое имущество в целом.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8850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1E79823-C270-2AB1-CBAF-8F9FCFBA8CE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5DA2E0F-C41C-8483-85CA-17118392DF9D}"/>
              </a:ext>
            </a:extLst>
          </p:cNvPr>
          <p:cNvSpPr txBox="1"/>
          <p:nvPr/>
        </p:nvSpPr>
        <p:spPr>
          <a:xfrm>
            <a:off x="2231322" y="157397"/>
            <a:ext cx="77180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Динамика и доля налоговых поступлений в общем объеме неналоговых доходов (</a:t>
            </a:r>
            <a:r>
              <a:rPr lang="ru-RU" sz="1200" b="1" kern="0" dirty="0" err="1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млн.руб</a:t>
            </a:r>
            <a:r>
              <a:rPr lang="ru-RU" sz="1200" b="1" kern="0" dirty="0">
                <a:solidFill>
                  <a:srgbClr val="0156FF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. и %)</a:t>
            </a:r>
            <a:endParaRPr lang="ru-RU" sz="1200" b="1" kern="100" dirty="0">
              <a:solidFill>
                <a:srgbClr val="0156FF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756E7D95-2D07-7DC0-5904-14189610BD92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77617322"/>
              </p:ext>
            </p:extLst>
          </p:nvPr>
        </p:nvGraphicFramePr>
        <p:xfrm>
          <a:off x="152613" y="511399"/>
          <a:ext cx="4929526" cy="359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FBC4F83E-2174-657F-55EF-C8646B8B9F1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09719176"/>
              </p:ext>
            </p:extLst>
          </p:nvPr>
        </p:nvGraphicFramePr>
        <p:xfrm>
          <a:off x="4912835" y="499637"/>
          <a:ext cx="2979881" cy="298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C71215C-A59A-7270-5FA5-E1E37C030C6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461666120"/>
              </p:ext>
            </p:extLst>
          </p:nvPr>
        </p:nvGraphicFramePr>
        <p:xfrm>
          <a:off x="8514658" y="499637"/>
          <a:ext cx="2979881" cy="2859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B1BBEF5C-DC2C-75C6-4C17-56B93934266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031570857"/>
              </p:ext>
            </p:extLst>
          </p:nvPr>
        </p:nvGraphicFramePr>
        <p:xfrm>
          <a:off x="553925" y="3628449"/>
          <a:ext cx="2979881" cy="286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3C3CDE9D-66B6-03A8-39C6-EE285E6AC39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39216920"/>
              </p:ext>
            </p:extLst>
          </p:nvPr>
        </p:nvGraphicFramePr>
        <p:xfrm>
          <a:off x="4133717" y="3611195"/>
          <a:ext cx="2979881" cy="286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3C3CDE9D-66B6-03A8-39C6-EE285E6AC39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39216920"/>
              </p:ext>
            </p:extLst>
          </p:nvPr>
        </p:nvGraphicFramePr>
        <p:xfrm>
          <a:off x="8219762" y="3694584"/>
          <a:ext cx="2979881" cy="2861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2558259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F2C11CD-7A40-2060-671D-2E631F97284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4A8049F-EACA-6A6A-916A-7584C070F1F2}"/>
              </a:ext>
            </a:extLst>
          </p:cNvPr>
          <p:cNvSpPr txBox="1"/>
          <p:nvPr/>
        </p:nvSpPr>
        <p:spPr>
          <a:xfrm>
            <a:off x="213066" y="73631"/>
            <a:ext cx="115348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66DF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Объем и структура безвозмездных поступлений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962980A2-BF6E-0823-C5B2-1AEDBBA92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40432604"/>
              </p:ext>
            </p:extLst>
          </p:nvPr>
        </p:nvGraphicFramePr>
        <p:xfrm>
          <a:off x="156555" y="476923"/>
          <a:ext cx="11663270" cy="1940208"/>
        </p:xfrm>
        <a:graphic>
          <a:graphicData uri="http://schemas.openxmlformats.org/drawingml/2006/table">
            <a:tbl>
              <a:tblPr firstRow="1" bandRow="1"/>
              <a:tblGrid>
                <a:gridCol w="1672245">
                  <a:extLst>
                    <a:ext uri="{9D8B030D-6E8A-4147-A177-3AD203B41FA5}">
                      <a16:colId xmlns="" xmlns:a16="http://schemas.microsoft.com/office/drawing/2014/main" val="1404750323"/>
                    </a:ext>
                  </a:extLst>
                </a:gridCol>
                <a:gridCol w="3185962">
                  <a:extLst>
                    <a:ext uri="{9D8B030D-6E8A-4147-A177-3AD203B41FA5}">
                      <a16:colId xmlns="" xmlns:a16="http://schemas.microsoft.com/office/drawing/2014/main" val="4210235011"/>
                    </a:ext>
                  </a:extLst>
                </a:gridCol>
                <a:gridCol w="933651">
                  <a:extLst>
                    <a:ext uri="{9D8B030D-6E8A-4147-A177-3AD203B41FA5}">
                      <a16:colId xmlns="" xmlns:a16="http://schemas.microsoft.com/office/drawing/2014/main" val="1045015154"/>
                    </a:ext>
                  </a:extLst>
                </a:gridCol>
                <a:gridCol w="981776">
                  <a:extLst>
                    <a:ext uri="{9D8B030D-6E8A-4147-A177-3AD203B41FA5}">
                      <a16:colId xmlns="" xmlns:a16="http://schemas.microsoft.com/office/drawing/2014/main" val="1357531885"/>
                    </a:ext>
                  </a:extLst>
                </a:gridCol>
                <a:gridCol w="991403">
                  <a:extLst>
                    <a:ext uri="{9D8B030D-6E8A-4147-A177-3AD203B41FA5}">
                      <a16:colId xmlns="" xmlns:a16="http://schemas.microsoft.com/office/drawing/2014/main" val="1489862417"/>
                    </a:ext>
                  </a:extLst>
                </a:gridCol>
                <a:gridCol w="779646">
                  <a:extLst>
                    <a:ext uri="{9D8B030D-6E8A-4147-A177-3AD203B41FA5}">
                      <a16:colId xmlns="" xmlns:a16="http://schemas.microsoft.com/office/drawing/2014/main" val="4168283950"/>
                    </a:ext>
                  </a:extLst>
                </a:gridCol>
                <a:gridCol w="904775">
                  <a:extLst>
                    <a:ext uri="{9D8B030D-6E8A-4147-A177-3AD203B41FA5}">
                      <a16:colId xmlns="" xmlns:a16="http://schemas.microsoft.com/office/drawing/2014/main" val="3794037731"/>
                    </a:ext>
                  </a:extLst>
                </a:gridCol>
                <a:gridCol w="1232035">
                  <a:extLst>
                    <a:ext uri="{9D8B030D-6E8A-4147-A177-3AD203B41FA5}">
                      <a16:colId xmlns="" xmlns:a16="http://schemas.microsoft.com/office/drawing/2014/main" val="1469640499"/>
                    </a:ext>
                  </a:extLst>
                </a:gridCol>
                <a:gridCol w="981777">
                  <a:extLst>
                    <a:ext uri="{9D8B030D-6E8A-4147-A177-3AD203B41FA5}">
                      <a16:colId xmlns="" xmlns:a16="http://schemas.microsoft.com/office/drawing/2014/main" val="2100720313"/>
                    </a:ext>
                  </a:extLst>
                </a:gridCol>
              </a:tblGrid>
              <a:tr h="44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бюджетной классификации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2022г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Euphemia"/>
                        </a:defRPr>
                      </a:lvl9pPr>
                    </a:lstStyle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7436429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426380455,19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486783589,64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655925338,03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153,84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134,75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483376839,13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427358449,64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1601422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от других бюджетов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426380455,19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486783589,64</a:t>
                      </a:r>
                    </a:p>
                  </a:txBody>
                  <a:tcPr marL="7620" marR="7620" marT="7620" marB="0"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655925338,03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153,84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134,75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latin typeface="Times New Roman"/>
                        </a:rPr>
                        <a:t>483376839,13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latin typeface="Times New Roman"/>
                        </a:rPr>
                        <a:t>427358449,64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93883613"/>
                  </a:ext>
                </a:extLst>
              </a:tr>
              <a:tr h="227187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000 2 02 10000 00 0000 150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116756947,24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112771060,97</a:t>
                      </a:r>
                    </a:p>
                  </a:txBody>
                  <a:tcPr marL="7620" marR="7620" marT="7620" marB="0"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137029667,00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117,36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121,51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71637499,00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71637499,00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0695566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72066734,11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70667599,56</a:t>
                      </a:r>
                    </a:p>
                  </a:txBody>
                  <a:tcPr marL="7620" marR="7620" marT="7620" marB="0"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191107589,43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265,18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270,43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68474751,89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12456362,40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0753574"/>
                  </a:ext>
                </a:extLst>
              </a:tr>
              <a:tr h="2420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225786340,60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287648586,11</a:t>
                      </a:r>
                    </a:p>
                  </a:txBody>
                  <a:tcPr marL="7620" marR="7620" marT="7620" marB="0"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309124978,70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47,13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107,47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324601485,34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324601485,34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1600003"/>
                  </a:ext>
                </a:extLst>
              </a:tr>
              <a:tr h="273234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>
                    <a:lnL w="12700" cmpd="sng">
                      <a:solidFill>
                        <a:srgbClr val="4775E7"/>
                      </a:solidFill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775E7"/>
                      </a:solidFill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11770433,24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15696343,00</a:t>
                      </a:r>
                    </a:p>
                  </a:txBody>
                  <a:tcPr marL="7620" marR="7620" marT="7620" marB="0">
                    <a:lnL w="12700" cmpd="sng">
                      <a:solidFill>
                        <a:srgbClr val="4775E7"/>
                      </a:solidFill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latin typeface="Times New Roman"/>
                        </a:rPr>
                        <a:t>18663102,90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158,56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118,90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18663102,90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775E7"/>
                      </a:solidFill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latin typeface="Times New Roman"/>
                        </a:rPr>
                        <a:t>18663102,90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75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775E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2261609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32FA7E0D-15D2-EB57-5DD0-7A8BCC39B41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81569368"/>
              </p:ext>
            </p:extLst>
          </p:nvPr>
        </p:nvGraphicFramePr>
        <p:xfrm>
          <a:off x="79553" y="2666430"/>
          <a:ext cx="10238729" cy="3820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598670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7FF5ABE-6E4D-C748-55E5-E3B68009A1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3A050D3-8C35-1FEC-ABF2-4232FD680206}"/>
              </a:ext>
            </a:extLst>
          </p:cNvPr>
          <p:cNvSpPr txBox="1"/>
          <p:nvPr/>
        </p:nvSpPr>
        <p:spPr>
          <a:xfrm>
            <a:off x="2353968" y="86064"/>
            <a:ext cx="66274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/>
            <a:r>
              <a:rPr lang="ru-RU" sz="1200" b="1" kern="0" dirty="0">
                <a:solidFill>
                  <a:srgbClr val="166DFA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Доля межбюджетных трансфертов в общем объеме безвозмездных поступлений</a:t>
            </a:r>
            <a:endParaRPr lang="ru-RU" sz="1200" b="1" kern="100" dirty="0">
              <a:solidFill>
                <a:srgbClr val="166DFA"/>
              </a:solidFill>
              <a:effectLst/>
              <a:latin typeface="Times New Roman" panose="02020603050405020304" pitchFamily="18" charset="0"/>
              <a:ea typeface="NSimSun" panose="02010609030101010101" pitchFamily="49" charset="-122"/>
              <a:cs typeface="Mangal" panose="02040503050203030202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DC834C29-287D-7D7D-02A3-FD19B3B19E0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755402682"/>
              </p:ext>
            </p:extLst>
          </p:nvPr>
        </p:nvGraphicFramePr>
        <p:xfrm>
          <a:off x="941430" y="363063"/>
          <a:ext cx="9452528" cy="1463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="" xmlns:a16="http://schemas.microsoft.com/office/drawing/2014/main" id="{D7AF3374-EF0B-B26F-DFA2-8347AD23538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433937294"/>
              </p:ext>
            </p:extLst>
          </p:nvPr>
        </p:nvGraphicFramePr>
        <p:xfrm>
          <a:off x="756874" y="2087418"/>
          <a:ext cx="3764791" cy="3357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B8AEA7A-7B85-619D-1EA3-F819D2D79B50}"/>
              </a:ext>
            </a:extLst>
          </p:cNvPr>
          <p:cNvSpPr txBox="1"/>
          <p:nvPr/>
        </p:nvSpPr>
        <p:spPr>
          <a:xfrm>
            <a:off x="83891" y="3283822"/>
            <a:ext cx="369332" cy="72712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0232CF8D-C266-639D-C879-617BF234B67B}"/>
              </a:ext>
            </a:extLst>
          </p:cNvPr>
          <p:cNvCxnSpPr>
            <a:cxnSpLocks/>
          </p:cNvCxnSpPr>
          <p:nvPr/>
        </p:nvCxnSpPr>
        <p:spPr>
          <a:xfrm flipV="1">
            <a:off x="377614" y="2676088"/>
            <a:ext cx="377614" cy="7529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24DBCA41-3512-8205-FFF7-CBF92E0B6829}"/>
              </a:ext>
            </a:extLst>
          </p:cNvPr>
          <p:cNvCxnSpPr>
            <a:cxnSpLocks/>
          </p:cNvCxnSpPr>
          <p:nvPr/>
        </p:nvCxnSpPr>
        <p:spPr>
          <a:xfrm>
            <a:off x="377614" y="3653944"/>
            <a:ext cx="3776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83A88784-BA93-04BC-743D-E48835D5E9B0}"/>
              </a:ext>
            </a:extLst>
          </p:cNvPr>
          <p:cNvCxnSpPr>
            <a:cxnSpLocks/>
          </p:cNvCxnSpPr>
          <p:nvPr/>
        </p:nvCxnSpPr>
        <p:spPr>
          <a:xfrm>
            <a:off x="377614" y="3948919"/>
            <a:ext cx="310283" cy="7740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28" name="Схема 27">
            <a:extLst>
              <a:ext uri="{FF2B5EF4-FFF2-40B4-BE49-F238E27FC236}">
                <a16:creationId xmlns="" xmlns:a16="http://schemas.microsoft.com/office/drawing/2014/main" id="{C598FC7D-AB82-4C11-3977-B7EF290C26D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022319027"/>
              </p:ext>
            </p:extLst>
          </p:nvPr>
        </p:nvGraphicFramePr>
        <p:xfrm>
          <a:off x="4496717" y="2087418"/>
          <a:ext cx="3615438" cy="3432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45043319-EA63-3E14-B537-8918C6DE734B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/>
          <a:srcRect l="21688" r="22066" b="5304"/>
          <a:stretch/>
        </p:blipFill>
        <p:spPr>
          <a:xfrm>
            <a:off x="5729681" y="3301606"/>
            <a:ext cx="1174457" cy="111201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BFF1ACF-B20E-1A82-9185-EB74114E8F5B}"/>
              </a:ext>
            </a:extLst>
          </p:cNvPr>
          <p:cNvSpPr txBox="1"/>
          <p:nvPr/>
        </p:nvSpPr>
        <p:spPr>
          <a:xfrm>
            <a:off x="5839179" y="2854958"/>
            <a:ext cx="8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graphicFrame>
        <p:nvGraphicFramePr>
          <p:cNvPr id="33" name="Схема 32">
            <a:extLst>
              <a:ext uri="{FF2B5EF4-FFF2-40B4-BE49-F238E27FC236}">
                <a16:creationId xmlns="" xmlns:a16="http://schemas.microsoft.com/office/drawing/2014/main" id="{272469E1-42CE-4090-C3E4-F4AD3B3676D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0054052"/>
              </p:ext>
            </p:extLst>
          </p:nvPr>
        </p:nvGraphicFramePr>
        <p:xfrm>
          <a:off x="8201311" y="2087418"/>
          <a:ext cx="3906798" cy="4011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</p:spTree>
    <p:extLst>
      <p:ext uri="{BB962C8B-B14F-4D97-AF65-F5344CB8AC3E}">
        <p14:creationId xmlns="" xmlns:p14="http://schemas.microsoft.com/office/powerpoint/2010/main" val="3712923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38352FB-75FC-A303-90E8-483B8D868BC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9E6874C-3706-7D43-FCA0-3DD6F9481D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3338" y="69865"/>
            <a:ext cx="2553749" cy="556557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3528626B-F787-9605-6EDB-9C4BBFAC7FC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696237550"/>
              </p:ext>
            </p:extLst>
          </p:nvPr>
        </p:nvGraphicFramePr>
        <p:xfrm>
          <a:off x="86837" y="696286"/>
          <a:ext cx="11976531" cy="3246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A091F8A-92AA-9ECE-5FFE-B65AC0034CA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8949" y="1722694"/>
            <a:ext cx="1256981" cy="10124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6D2724C-958F-022B-C253-9D837CB2855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/>
          <a:srcRect b="4695"/>
          <a:stretch/>
        </p:blipFill>
        <p:spPr>
          <a:xfrm>
            <a:off x="1594016" y="1710117"/>
            <a:ext cx="1403451" cy="9209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FF41D68-0087-8271-625D-A6F73063B11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77695" y="1722694"/>
            <a:ext cx="1335047" cy="9279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014912A-B2A4-EFCB-D339-2D005B08EE94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82152" y="1702159"/>
            <a:ext cx="1103270" cy="6735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85FCA3F-63FC-8041-BCCF-28756E44F801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198265" y="1833812"/>
            <a:ext cx="1242769" cy="8422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3E449CE-BECC-1702-9E58-BEE3831DEF54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762543" y="1833812"/>
            <a:ext cx="1163343" cy="9013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7E134EB-CCA2-2ABF-24D6-423BC048DC6F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197887" y="1853063"/>
            <a:ext cx="1296739" cy="9086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A8E297D9-9C00-D76C-307E-201BBA7B913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/>
          <a:srcRect r="5646" b="15575"/>
          <a:stretch/>
        </p:blipFill>
        <p:spPr>
          <a:xfrm>
            <a:off x="10701905" y="1853063"/>
            <a:ext cx="1210462" cy="908681"/>
          </a:xfrm>
          <a:prstGeom prst="rect">
            <a:avLst/>
          </a:prstGeom>
        </p:spPr>
      </p:pic>
      <p:graphicFrame>
        <p:nvGraphicFramePr>
          <p:cNvPr id="18" name="Таблица 18">
            <a:extLst>
              <a:ext uri="{FF2B5EF4-FFF2-40B4-BE49-F238E27FC236}">
                <a16:creationId xmlns="" xmlns:a16="http://schemas.microsoft.com/office/drawing/2014/main" id="{0928F03A-7C0D-D602-F7EB-F7329AD25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07458182"/>
              </p:ext>
            </p:extLst>
          </p:nvPr>
        </p:nvGraphicFramePr>
        <p:xfrm>
          <a:off x="107735" y="3942825"/>
          <a:ext cx="11976530" cy="1981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86173">
                  <a:extLst>
                    <a:ext uri="{9D8B030D-6E8A-4147-A177-3AD203B41FA5}">
                      <a16:colId xmlns="" xmlns:a16="http://schemas.microsoft.com/office/drawing/2014/main" val="1640115368"/>
                    </a:ext>
                  </a:extLst>
                </a:gridCol>
                <a:gridCol w="1493241">
                  <a:extLst>
                    <a:ext uri="{9D8B030D-6E8A-4147-A177-3AD203B41FA5}">
                      <a16:colId xmlns="" xmlns:a16="http://schemas.microsoft.com/office/drawing/2014/main" val="2671158380"/>
                    </a:ext>
                  </a:extLst>
                </a:gridCol>
                <a:gridCol w="1497360">
                  <a:extLst>
                    <a:ext uri="{9D8B030D-6E8A-4147-A177-3AD203B41FA5}">
                      <a16:colId xmlns="" xmlns:a16="http://schemas.microsoft.com/office/drawing/2014/main" val="4180344626"/>
                    </a:ext>
                  </a:extLst>
                </a:gridCol>
                <a:gridCol w="1511492">
                  <a:extLst>
                    <a:ext uri="{9D8B030D-6E8A-4147-A177-3AD203B41FA5}">
                      <a16:colId xmlns="" xmlns:a16="http://schemas.microsoft.com/office/drawing/2014/main" val="2243214563"/>
                    </a:ext>
                  </a:extLst>
                </a:gridCol>
                <a:gridCol w="1497066">
                  <a:extLst>
                    <a:ext uri="{9D8B030D-6E8A-4147-A177-3AD203B41FA5}">
                      <a16:colId xmlns="" xmlns:a16="http://schemas.microsoft.com/office/drawing/2014/main" val="1081225710"/>
                    </a:ext>
                  </a:extLst>
                </a:gridCol>
                <a:gridCol w="1497066">
                  <a:extLst>
                    <a:ext uri="{9D8B030D-6E8A-4147-A177-3AD203B41FA5}">
                      <a16:colId xmlns="" xmlns:a16="http://schemas.microsoft.com/office/drawing/2014/main" val="384142830"/>
                    </a:ext>
                  </a:extLst>
                </a:gridCol>
                <a:gridCol w="1497066">
                  <a:extLst>
                    <a:ext uri="{9D8B030D-6E8A-4147-A177-3AD203B41FA5}">
                      <a16:colId xmlns="" xmlns:a16="http://schemas.microsoft.com/office/drawing/2014/main" val="755986812"/>
                    </a:ext>
                  </a:extLst>
                </a:gridCol>
                <a:gridCol w="1497066">
                  <a:extLst>
                    <a:ext uri="{9D8B030D-6E8A-4147-A177-3AD203B41FA5}">
                      <a16:colId xmlns="" xmlns:a16="http://schemas.microsoft.com/office/drawing/2014/main" val="3262021213"/>
                    </a:ext>
                  </a:extLst>
                </a:gridCol>
              </a:tblGrid>
              <a:tr h="343716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  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909860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1100382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2043385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1132223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(отчет)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265185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399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 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958693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1293510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17678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2245174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1117965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(оценка)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268277руб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947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1219473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1353384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2327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2865200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1121405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(проект)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336933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802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1265952руб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1402380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2073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2979808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1158314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349091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490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1313679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3387,08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1402380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2073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3098999руб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1636216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(прогноз)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361735 </a:t>
                      </a: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93383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94592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F7F3F09-D2D7-80A4-8057-C03A1A775C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A1BD5C69-5D0B-F4C5-1086-C27F6E4B01F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97805082"/>
              </p:ext>
            </p:extLst>
          </p:nvPr>
        </p:nvGraphicFramePr>
        <p:xfrm>
          <a:off x="102532" y="201336"/>
          <a:ext cx="8219347" cy="4018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BA125C-6C94-B33D-186D-A4117F7DFBCF}"/>
              </a:ext>
            </a:extLst>
          </p:cNvPr>
          <p:cNvSpPr txBox="1"/>
          <p:nvPr/>
        </p:nvSpPr>
        <p:spPr>
          <a:xfrm>
            <a:off x="4630723" y="2100666"/>
            <a:ext cx="21964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в социальной сфере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DE67847-05C2-9134-BDF3-9D22F445E4A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8113" y="328142"/>
            <a:ext cx="813732" cy="6227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57CD982-C69D-E5F9-D78E-831B2D789B6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3100" y="257806"/>
            <a:ext cx="889235" cy="7633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31477DA-7FD7-F04F-7602-E2F1BCED0E3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9783" y="1156554"/>
            <a:ext cx="1420862" cy="8221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E002BA1-8FB8-613C-D715-0D232BE32FA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2571" y="2449467"/>
            <a:ext cx="1735286" cy="1276655"/>
          </a:xfrm>
          <a:prstGeom prst="rect">
            <a:avLst/>
          </a:prstGeom>
        </p:spPr>
      </p:pic>
      <p:sp>
        <p:nvSpPr>
          <p:cNvPr id="13" name="Блок-схема: ссылка на другую страницу 12">
            <a:extLst>
              <a:ext uri="{FF2B5EF4-FFF2-40B4-BE49-F238E27FC236}">
                <a16:creationId xmlns="" xmlns:a16="http://schemas.microsoft.com/office/drawing/2014/main" id="{5C63F19E-5937-2954-B5AC-B50FB688D20B}"/>
              </a:ext>
            </a:extLst>
          </p:cNvPr>
          <p:cNvSpPr/>
          <p:nvPr/>
        </p:nvSpPr>
        <p:spPr>
          <a:xfrm>
            <a:off x="8808439" y="257805"/>
            <a:ext cx="3281029" cy="1842861"/>
          </a:xfrm>
          <a:prstGeom prst="flowChartOffpage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 на реализацию полномочий по организации проведения мероприятий по предупреждению и ликвидации болезней животных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2022г (отчет) – 586714,65 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2023г (оценка) – 908890,31 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2024г (проект)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–908890,31руб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2025г (прогноз) –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908890,31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2026г (прогноз) – </a:t>
            </a: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908890,31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D7367EC6-604F-449D-BBF5-8E99C6E2CD1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913649" y="858590"/>
            <a:ext cx="895527" cy="876650"/>
          </a:xfrm>
          <a:prstGeom prst="rect">
            <a:avLst/>
          </a:prstGeom>
        </p:spPr>
      </p:pic>
      <p:sp>
        <p:nvSpPr>
          <p:cNvPr id="21" name="Блок-схема: сохраненные данные 20">
            <a:extLst>
              <a:ext uri="{FF2B5EF4-FFF2-40B4-BE49-F238E27FC236}">
                <a16:creationId xmlns="" xmlns:a16="http://schemas.microsoft.com/office/drawing/2014/main" id="{28C73022-510D-DAA0-DD43-F4D062F3634E}"/>
              </a:ext>
            </a:extLst>
          </p:cNvPr>
          <p:cNvSpPr/>
          <p:nvPr/>
        </p:nvSpPr>
        <p:spPr>
          <a:xfrm>
            <a:off x="218113" y="4420998"/>
            <a:ext cx="4798504" cy="1553255"/>
          </a:xfrm>
          <a:prstGeom prst="flowChartOnlineStorage">
            <a:avLst/>
          </a:prstGeom>
          <a:solidFill>
            <a:srgbClr val="00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Ежемесячное денежное вознаграждение за классное руководство педагогическим работникам 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(отчет) – 11770433,24руб.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 (оценка) – 14274000руб.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2024г (проект) – 17550000руб.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 (прогноз) – 17550000руб.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 (прогноз) – 17550000руб.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E98F63E-2AC4-99C0-6713-E484C7B4645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4979" y="5003989"/>
            <a:ext cx="1101487" cy="814902"/>
          </a:xfrm>
          <a:prstGeom prst="rect">
            <a:avLst/>
          </a:prstGeom>
        </p:spPr>
      </p:pic>
      <p:sp>
        <p:nvSpPr>
          <p:cNvPr id="24" name="Блок-схема: сохраненные данные 23">
            <a:extLst>
              <a:ext uri="{FF2B5EF4-FFF2-40B4-BE49-F238E27FC236}">
                <a16:creationId xmlns="" xmlns:a16="http://schemas.microsoft.com/office/drawing/2014/main" id="{F16082F3-BE74-C9D9-8CD7-942C4A08EE66}"/>
              </a:ext>
            </a:extLst>
          </p:cNvPr>
          <p:cNvSpPr/>
          <p:nvPr/>
        </p:nvSpPr>
        <p:spPr>
          <a:xfrm flipH="1">
            <a:off x="5381893" y="4420999"/>
            <a:ext cx="4391636" cy="1553254"/>
          </a:xfrm>
          <a:prstGeom prst="flowChartOnlineStorage">
            <a:avLst/>
          </a:prstGeom>
          <a:solidFill>
            <a:srgbClr val="00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Обеспечение деятельности советников директора по воспитанию и взаимодействию с общественными объединениями</a:t>
            </a:r>
            <a:endParaRPr lang="ru-RU" sz="10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2023г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(оценка) –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178496руб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2024г (проект) –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1113102,9руб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2025г (прогноз)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1113102,9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2026г (прогноз)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1113102,9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1A9C51C-1A53-A65E-4AFA-ED2E63413BE1}"/>
              </a:ext>
            </a:extLst>
          </p:cNvPr>
          <p:cNvSpPr txBox="1"/>
          <p:nvPr/>
        </p:nvSpPr>
        <p:spPr>
          <a:xfrm>
            <a:off x="4245656" y="4846333"/>
            <a:ext cx="1907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rgbClr val="0441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55811F86-631F-2710-F82A-2F53FD05193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61716" y="5077165"/>
            <a:ext cx="1233285" cy="8035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E6FAF30-9E27-1649-34C2-075C9B907613}"/>
              </a:ext>
            </a:extLst>
          </p:cNvPr>
          <p:cNvSpPr txBox="1"/>
          <p:nvPr/>
        </p:nvSpPr>
        <p:spPr>
          <a:xfrm>
            <a:off x="8769059" y="2134222"/>
            <a:ext cx="328102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Значительная доля в общем объеме безвозмездных поступлений приходится на субвенции: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(отчет) – 52,95%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2023г (оценка) –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59,09%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2024г (проект)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47,13%</a:t>
            </a:r>
            <a:endParaRPr lang="ru-RU" sz="10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2025г (прогноз) –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67,15%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 (прогноз)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75,96%</a:t>
            </a:r>
            <a:endParaRPr lang="ru-RU" sz="10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Дотации, субсидии, иные межбюджетные трансферты: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(отчет) – 47,05%;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2023г (оценка</a:t>
            </a: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40,91%</a:t>
            </a:r>
            <a:endParaRPr lang="ru-RU" sz="10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2024г (проект)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52,87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2025г (прогноз) – </a:t>
            </a:r>
            <a:r>
              <a:rPr lang="ru-RU" sz="1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32,85%</a:t>
            </a:r>
            <a:endParaRPr lang="ru-RU" sz="10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2026г (прогноз) – </a:t>
            </a:r>
            <a:r>
              <a:rPr lang="ru-RU" sz="1000" noProof="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24,04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383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C449A08-0F7C-F6C5-1CC4-70DFF7132C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FDB230C3-7F62-C39B-6A5F-0D39C06060AE}"/>
              </a:ext>
            </a:extLst>
          </p:cNvPr>
          <p:cNvSpPr txBox="1">
            <a:spLocks/>
          </p:cNvSpPr>
          <p:nvPr/>
        </p:nvSpPr>
        <p:spPr>
          <a:xfrm>
            <a:off x="1504025" y="74365"/>
            <a:ext cx="7975535" cy="2863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166DFA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бюджета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rgbClr val="166DFA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8AC923-64BB-BFEC-ACEF-E08A3F39C581}"/>
              </a:ext>
            </a:extLst>
          </p:cNvPr>
          <p:cNvSpPr txBox="1"/>
          <p:nvPr/>
        </p:nvSpPr>
        <p:spPr>
          <a:xfrm>
            <a:off x="291518" y="360727"/>
            <a:ext cx="110671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Расходы бюджета –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денежные средства, направляемые на финансовое обеспечение задач и функций государства и местного самоуправления, за исключением средств, являющихся в соответствии с Бюджетным кодексом РФ источниками финансирования дефицита бюджета.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D9C7831-3533-BACC-8D83-4EF15978AB10}"/>
              </a:ext>
            </a:extLst>
          </p:cNvPr>
          <p:cNvSpPr/>
          <p:nvPr/>
        </p:nvSpPr>
        <p:spPr>
          <a:xfrm>
            <a:off x="4311940" y="875882"/>
            <a:ext cx="2567031" cy="11710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расходов по признакам</a:t>
            </a:r>
          </a:p>
        </p:txBody>
      </p:sp>
      <p:sp>
        <p:nvSpPr>
          <p:cNvPr id="9" name="Стрелка: изогнутая вправо 8">
            <a:extLst>
              <a:ext uri="{FF2B5EF4-FFF2-40B4-BE49-F238E27FC236}">
                <a16:creationId xmlns="" xmlns:a16="http://schemas.microsoft.com/office/drawing/2014/main" id="{7BC2D396-E2F4-9D43-B42D-3279B63B6091}"/>
              </a:ext>
            </a:extLst>
          </p:cNvPr>
          <p:cNvSpPr/>
          <p:nvPr/>
        </p:nvSpPr>
        <p:spPr>
          <a:xfrm rot="2859728">
            <a:off x="3060348" y="891777"/>
            <a:ext cx="645952" cy="1435124"/>
          </a:xfrm>
          <a:prstGeom prst="curv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Блок-схема: магнитный диск 9">
            <a:extLst>
              <a:ext uri="{FF2B5EF4-FFF2-40B4-BE49-F238E27FC236}">
                <a16:creationId xmlns="" xmlns:a16="http://schemas.microsoft.com/office/drawing/2014/main" id="{31C37667-98C8-5B11-5DB5-AA91A3016EDD}"/>
              </a:ext>
            </a:extLst>
          </p:cNvPr>
          <p:cNvSpPr/>
          <p:nvPr/>
        </p:nvSpPr>
        <p:spPr>
          <a:xfrm>
            <a:off x="1446220" y="2331356"/>
            <a:ext cx="2796330" cy="1097644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отражает направление средств бюджета на выполнение основных функций государства (раздел – подраздел – целевые статьи – виды расходов)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06CB40B-AF19-C24D-1937-39C00E07DE19}"/>
              </a:ext>
            </a:extLst>
          </p:cNvPr>
          <p:cNvSpPr txBox="1"/>
          <p:nvPr/>
        </p:nvSpPr>
        <p:spPr>
          <a:xfrm>
            <a:off x="2096716" y="2404929"/>
            <a:ext cx="14953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="" xmlns:a16="http://schemas.microsoft.com/office/drawing/2014/main" id="{137126B4-A225-948D-E045-2EC6D4DF6B63}"/>
              </a:ext>
            </a:extLst>
          </p:cNvPr>
          <p:cNvSpPr/>
          <p:nvPr/>
        </p:nvSpPr>
        <p:spPr>
          <a:xfrm>
            <a:off x="5353139" y="2067599"/>
            <a:ext cx="484632" cy="436227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магнитный диск 13">
            <a:extLst>
              <a:ext uri="{FF2B5EF4-FFF2-40B4-BE49-F238E27FC236}">
                <a16:creationId xmlns="" xmlns:a16="http://schemas.microsoft.com/office/drawing/2014/main" id="{2CEE2041-B6AE-F0BF-3E69-6FDB61396242}"/>
              </a:ext>
            </a:extLst>
          </p:cNvPr>
          <p:cNvSpPr/>
          <p:nvPr/>
        </p:nvSpPr>
        <p:spPr>
          <a:xfrm>
            <a:off x="4311940" y="2524511"/>
            <a:ext cx="2796330" cy="1419079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расходов бюджета непосредственно связана со структурой управления, она отображает группировку юридических лиц, получающих бюджетные средства (главные распорядители средств бюджета)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E71643F-C3B0-4784-3BDA-A5923DE9F430}"/>
              </a:ext>
            </a:extLst>
          </p:cNvPr>
          <p:cNvSpPr txBox="1"/>
          <p:nvPr/>
        </p:nvSpPr>
        <p:spPr>
          <a:xfrm>
            <a:off x="5042742" y="2626449"/>
            <a:ext cx="14953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</a:t>
            </a:r>
          </a:p>
        </p:txBody>
      </p:sp>
      <p:sp>
        <p:nvSpPr>
          <p:cNvPr id="17" name="Стрелка: изогнутая влево 16">
            <a:extLst>
              <a:ext uri="{FF2B5EF4-FFF2-40B4-BE49-F238E27FC236}">
                <a16:creationId xmlns="" xmlns:a16="http://schemas.microsoft.com/office/drawing/2014/main" id="{16DD0200-9AB0-06A3-B63C-785A207658D5}"/>
              </a:ext>
            </a:extLst>
          </p:cNvPr>
          <p:cNvSpPr/>
          <p:nvPr/>
        </p:nvSpPr>
        <p:spPr>
          <a:xfrm rot="18514984">
            <a:off x="7495211" y="942554"/>
            <a:ext cx="731520" cy="1358528"/>
          </a:xfrm>
          <a:prstGeom prst="curved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Блок-схема: магнитный диск 17">
            <a:extLst>
              <a:ext uri="{FF2B5EF4-FFF2-40B4-BE49-F238E27FC236}">
                <a16:creationId xmlns="" xmlns:a16="http://schemas.microsoft.com/office/drawing/2014/main" id="{9243B230-1240-C91C-93E7-A2CDD0845E6F}"/>
              </a:ext>
            </a:extLst>
          </p:cNvPr>
          <p:cNvSpPr/>
          <p:nvPr/>
        </p:nvSpPr>
        <p:spPr>
          <a:xfrm>
            <a:off x="7221896" y="2329283"/>
            <a:ext cx="2796330" cy="1419079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показывает деление расходов государства на текущие и капитальные, а так же на выплату заработной платы, на материальные затраты, на приобретение товаров и услуг (категория расходов – группы – предметные статьи – подстатьи)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99E390A-8CAB-D295-455F-848868BB5056}"/>
              </a:ext>
            </a:extLst>
          </p:cNvPr>
          <p:cNvSpPr txBox="1"/>
          <p:nvPr/>
        </p:nvSpPr>
        <p:spPr>
          <a:xfrm>
            <a:off x="7979959" y="2483141"/>
            <a:ext cx="14953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</a:t>
            </a: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="" xmlns:a16="http://schemas.microsoft.com/office/drawing/2014/main" id="{D64A2F4F-713E-C793-6AC6-1AB97CB18A1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80645384"/>
              </p:ext>
            </p:extLst>
          </p:nvPr>
        </p:nvGraphicFramePr>
        <p:xfrm>
          <a:off x="86687" y="3965247"/>
          <a:ext cx="7486710" cy="255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C5261BB-5C2B-2817-FBAF-51ADCB40F3C3}"/>
              </a:ext>
            </a:extLst>
          </p:cNvPr>
          <p:cNvSpPr txBox="1"/>
          <p:nvPr/>
        </p:nvSpPr>
        <p:spPr>
          <a:xfrm>
            <a:off x="7642787" y="3874516"/>
            <a:ext cx="446252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целях надлежащего контроля за осуществлением расходных обязательств на органы муниципальной власти возложена обязанность по ведению расходных обязательств.</a:t>
            </a:r>
          </a:p>
          <a:p>
            <a:pPr algn="just"/>
            <a:r>
              <a:rPr lang="ru-RU" sz="1100" b="1" i="1" u="sng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расходных обязательств </a:t>
            </a:r>
            <a:r>
              <a:rPr lang="ru-RU" sz="1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используемый при составлении проекта бюджета, свод (перечень) законов, иных нормативных правовых актов, муниципальных правовых актов, обуславливающих публичные нормативные обязательства и (или) правовые основания ля иных расходных обязательств с указанием соответствующих положений (статей, частей, пунктов, подпунктов, абзацев) законов и иных нормативных правовых актов с оценкой объемов бюджетных ассигнований, необходимых для исполнения включенных в реестр обязательств.</a:t>
            </a:r>
            <a:endParaRPr lang="ru-RU" sz="1100" dirty="0"/>
          </a:p>
        </p:txBody>
      </p:sp>
    </p:spTree>
    <p:extLst>
      <p:ext uri="{BB962C8B-B14F-4D97-AF65-F5344CB8AC3E}">
        <p14:creationId xmlns="" xmlns:p14="http://schemas.microsoft.com/office/powerpoint/2010/main" val="2708500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52C63D3-9DD8-E1A3-2290-0D17551154D0}"/>
              </a:ext>
            </a:extLst>
          </p:cNvPr>
          <p:cNvSpPr txBox="1"/>
          <p:nvPr/>
        </p:nvSpPr>
        <p:spPr>
          <a:xfrm>
            <a:off x="2573322" y="223466"/>
            <a:ext cx="6153324" cy="24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бюджета по основным функциям.</a:t>
            </a:r>
            <a:endParaRPr kumimoji="0" lang="ru-RU" sz="1100" b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E24E6C6D-A68B-4AE9-B42C-F6174A82D06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14408182"/>
              </p:ext>
            </p:extLst>
          </p:nvPr>
        </p:nvGraphicFramePr>
        <p:xfrm>
          <a:off x="161253" y="604450"/>
          <a:ext cx="2640670" cy="227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464888B7-09ED-F9EE-3306-2069E84B1FE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89895655"/>
              </p:ext>
            </p:extLst>
          </p:nvPr>
        </p:nvGraphicFramePr>
        <p:xfrm>
          <a:off x="3044272" y="604450"/>
          <a:ext cx="3051728" cy="227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AD5BEDD0-0172-9CCF-1F4F-93CEA580A2C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77156771"/>
              </p:ext>
            </p:extLst>
          </p:nvPr>
        </p:nvGraphicFramePr>
        <p:xfrm>
          <a:off x="5954319" y="604450"/>
          <a:ext cx="3051728" cy="227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7B631551-9B7E-CDF7-198A-1850E98B8F4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207758316"/>
              </p:ext>
            </p:extLst>
          </p:nvPr>
        </p:nvGraphicFramePr>
        <p:xfrm>
          <a:off x="9332751" y="1096665"/>
          <a:ext cx="2260367" cy="1116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306717" y="3045123"/>
          <a:ext cx="9277230" cy="370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8FAC294-3375-5896-9EDB-29C25ADF5CAF}"/>
              </a:ext>
            </a:extLst>
          </p:cNvPr>
          <p:cNvSpPr txBox="1"/>
          <p:nvPr/>
        </p:nvSpPr>
        <p:spPr>
          <a:xfrm>
            <a:off x="9827394" y="4245103"/>
            <a:ext cx="21288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 муниципальным программам</a:t>
            </a:r>
            <a:r>
              <a:rPr lang="ru-RU" sz="12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3754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="" xmlns:a16="http://schemas.microsoft.com/office/drawing/2014/main" id="{8EA252E3-B168-2144-B690-B478D4E656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65067997"/>
              </p:ext>
            </p:extLst>
          </p:nvPr>
        </p:nvGraphicFramePr>
        <p:xfrm>
          <a:off x="177920" y="127191"/>
          <a:ext cx="11836159" cy="655228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24194">
                  <a:extLst>
                    <a:ext uri="{9D8B030D-6E8A-4147-A177-3AD203B41FA5}">
                      <a16:colId xmlns="" xmlns:a16="http://schemas.microsoft.com/office/drawing/2014/main" val="3711290432"/>
                    </a:ext>
                  </a:extLst>
                </a:gridCol>
                <a:gridCol w="770021">
                  <a:extLst>
                    <a:ext uri="{9D8B030D-6E8A-4147-A177-3AD203B41FA5}">
                      <a16:colId xmlns="" xmlns:a16="http://schemas.microsoft.com/office/drawing/2014/main" val="4116753626"/>
                    </a:ext>
                  </a:extLst>
                </a:gridCol>
                <a:gridCol w="1049154">
                  <a:extLst>
                    <a:ext uri="{9D8B030D-6E8A-4147-A177-3AD203B41FA5}">
                      <a16:colId xmlns="" xmlns:a16="http://schemas.microsoft.com/office/drawing/2014/main" val="2905467699"/>
                    </a:ext>
                  </a:extLst>
                </a:gridCol>
                <a:gridCol w="1097280">
                  <a:extLst>
                    <a:ext uri="{9D8B030D-6E8A-4147-A177-3AD203B41FA5}">
                      <a16:colId xmlns="" xmlns:a16="http://schemas.microsoft.com/office/drawing/2014/main" val="3372055176"/>
                    </a:ext>
                  </a:extLst>
                </a:gridCol>
                <a:gridCol w="981777">
                  <a:extLst>
                    <a:ext uri="{9D8B030D-6E8A-4147-A177-3AD203B41FA5}">
                      <a16:colId xmlns="" xmlns:a16="http://schemas.microsoft.com/office/drawing/2014/main" val="3112748961"/>
                    </a:ext>
                  </a:extLst>
                </a:gridCol>
                <a:gridCol w="847023">
                  <a:extLst>
                    <a:ext uri="{9D8B030D-6E8A-4147-A177-3AD203B41FA5}">
                      <a16:colId xmlns="" xmlns:a16="http://schemas.microsoft.com/office/drawing/2014/main" val="2656634403"/>
                    </a:ext>
                  </a:extLst>
                </a:gridCol>
                <a:gridCol w="924025">
                  <a:extLst>
                    <a:ext uri="{9D8B030D-6E8A-4147-A177-3AD203B41FA5}">
                      <a16:colId xmlns="" xmlns:a16="http://schemas.microsoft.com/office/drawing/2014/main" val="3585568988"/>
                    </a:ext>
                  </a:extLst>
                </a:gridCol>
                <a:gridCol w="1347537">
                  <a:extLst>
                    <a:ext uri="{9D8B030D-6E8A-4147-A177-3AD203B41FA5}">
                      <a16:colId xmlns="" xmlns:a16="http://schemas.microsoft.com/office/drawing/2014/main" val="184223732"/>
                    </a:ext>
                  </a:extLst>
                </a:gridCol>
                <a:gridCol w="895148">
                  <a:extLst>
                    <a:ext uri="{9D8B030D-6E8A-4147-A177-3AD203B41FA5}">
                      <a16:colId xmlns="" xmlns:a16="http://schemas.microsoft.com/office/drawing/2014/main" val="57116641"/>
                    </a:ext>
                  </a:extLst>
                </a:gridCol>
              </a:tblGrid>
              <a:tr h="44301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023433"/>
                  </a:ext>
                </a:extLst>
              </a:tr>
              <a:tr h="242529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85715761,29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114374384,93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107283037,00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125,16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93077777,00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94939443,00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965707871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2657499,83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108995962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3219040,07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101,43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026243096"/>
                  </a:ext>
                </a:extLst>
              </a:tr>
              <a:tr h="317057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10566018,13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11592900,00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11185000,00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105,86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11185000,00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11185000,00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545837792"/>
                  </a:ext>
                </a:extLst>
              </a:tr>
              <a:tr h="151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123474,00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2357,00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105,22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2073,00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2073,00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307524737"/>
                  </a:ext>
                </a:extLst>
              </a:tr>
              <a:tr h="30575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15344054,01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18684700,00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20480200,00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133,47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109,61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20692000,00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21794000,00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427624755"/>
                  </a:ext>
                </a:extLst>
              </a:tr>
              <a:tr h="273709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проведение выборов и референдумов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#ДЕЛ/0!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236533088"/>
                  </a:ext>
                </a:extLst>
              </a:tr>
              <a:tr h="177974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4803519,80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2487313,00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#ДЕЛ/0!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51,78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701789544"/>
                  </a:ext>
                </a:extLst>
              </a:tr>
              <a:tr h="240474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53405675,25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73269015,13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67106157,00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125,65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91,59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55176694,00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55936360,00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70220197"/>
                  </a:ext>
                </a:extLst>
              </a:tr>
              <a:tr h="193633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1134119,74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1353384,00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119,33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104,63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438240612"/>
                  </a:ext>
                </a:extLst>
              </a:tr>
              <a:tr h="226151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1134119,74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1353384,00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119,33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104,63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533589735"/>
                  </a:ext>
                </a:extLst>
              </a:tr>
              <a:tr h="3938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1678654,06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4827870,20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71,49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24,86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685593920"/>
                  </a:ext>
                </a:extLst>
              </a:tr>
              <a:tr h="341559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1678654,06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4827870,20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71,49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24,86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2970562"/>
                  </a:ext>
                </a:extLst>
              </a:tr>
              <a:tr h="285769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65215579,31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58280347,68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164917847,81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252,88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36780277,39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38228277,39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143879584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980086,70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2548290,31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35,67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66189912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Водное хозяйство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8195167,00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1382177,00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5360793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712657,61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1503387,08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2712993,40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380,69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180,46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568240231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52353674,00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48198684,17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159940964,10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331,84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35413000,00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36861000,00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688522820"/>
                  </a:ext>
                </a:extLst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0410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3042086,12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#ДЕЛ/0!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</a:tr>
              <a:tr h="24916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2973994,00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1605723,00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1355000,00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84,39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455000,00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455000,00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8417386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AD427CF7-A470-8062-1EAB-8696CE403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4786939"/>
              </p:ext>
            </p:extLst>
          </p:nvPr>
        </p:nvGraphicFramePr>
        <p:xfrm>
          <a:off x="155275" y="124870"/>
          <a:ext cx="11879731" cy="65227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284372">
                  <a:extLst>
                    <a:ext uri="{9D8B030D-6E8A-4147-A177-3AD203B41FA5}">
                      <a16:colId xmlns="" xmlns:a16="http://schemas.microsoft.com/office/drawing/2014/main" val="3711290432"/>
                    </a:ext>
                  </a:extLst>
                </a:gridCol>
                <a:gridCol w="847023">
                  <a:extLst>
                    <a:ext uri="{9D8B030D-6E8A-4147-A177-3AD203B41FA5}">
                      <a16:colId xmlns="" xmlns:a16="http://schemas.microsoft.com/office/drawing/2014/main" val="4116753626"/>
                    </a:ext>
                  </a:extLst>
                </a:gridCol>
                <a:gridCol w="1020278">
                  <a:extLst>
                    <a:ext uri="{9D8B030D-6E8A-4147-A177-3AD203B41FA5}">
                      <a16:colId xmlns="" xmlns:a16="http://schemas.microsoft.com/office/drawing/2014/main" val="2905467699"/>
                    </a:ext>
                  </a:extLst>
                </a:gridCol>
                <a:gridCol w="962526">
                  <a:extLst>
                    <a:ext uri="{9D8B030D-6E8A-4147-A177-3AD203B41FA5}">
                      <a16:colId xmlns="" xmlns:a16="http://schemas.microsoft.com/office/drawing/2014/main" val="3372055176"/>
                    </a:ext>
                  </a:extLst>
                </a:gridCol>
                <a:gridCol w="924026">
                  <a:extLst>
                    <a:ext uri="{9D8B030D-6E8A-4147-A177-3AD203B41FA5}">
                      <a16:colId xmlns="" xmlns:a16="http://schemas.microsoft.com/office/drawing/2014/main" val="2309783616"/>
                    </a:ext>
                  </a:extLst>
                </a:gridCol>
                <a:gridCol w="1126155">
                  <a:extLst>
                    <a:ext uri="{9D8B030D-6E8A-4147-A177-3AD203B41FA5}">
                      <a16:colId xmlns="" xmlns:a16="http://schemas.microsoft.com/office/drawing/2014/main" val="488330427"/>
                    </a:ext>
                  </a:extLst>
                </a:gridCol>
                <a:gridCol w="1145407">
                  <a:extLst>
                    <a:ext uri="{9D8B030D-6E8A-4147-A177-3AD203B41FA5}">
                      <a16:colId xmlns="" xmlns:a16="http://schemas.microsoft.com/office/drawing/2014/main" val="506804180"/>
                    </a:ext>
                  </a:extLst>
                </a:gridCol>
                <a:gridCol w="1337911">
                  <a:extLst>
                    <a:ext uri="{9D8B030D-6E8A-4147-A177-3AD203B41FA5}">
                      <a16:colId xmlns="" xmlns:a16="http://schemas.microsoft.com/office/drawing/2014/main" val="3205553909"/>
                    </a:ext>
                  </a:extLst>
                </a:gridCol>
                <a:gridCol w="1232033">
                  <a:extLst>
                    <a:ext uri="{9D8B030D-6E8A-4147-A177-3AD203B41FA5}">
                      <a16:colId xmlns="" xmlns:a16="http://schemas.microsoft.com/office/drawing/2014/main" val="57116641"/>
                    </a:ext>
                  </a:extLst>
                </a:gridCol>
              </a:tblGrid>
              <a:tr h="51405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Раздел, подраздел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023433"/>
                  </a:ext>
                </a:extLst>
              </a:tr>
              <a:tr h="239547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ЖИЛИЩНО – 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28212188,74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81375254,44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74773100,80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265,04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91,89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25572581,29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18061153,29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701789544"/>
                  </a:ext>
                </a:extLst>
              </a:tr>
              <a:tr h="20813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417150,49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1019000,00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24,53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70220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6761744,73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44255047,79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50437381,38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745,92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9355000,00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1843572,00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438240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18243084,58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32914406,65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21225719,42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116,35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64,49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13107581,29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13107581,29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533589735"/>
                  </a:ext>
                </a:extLst>
              </a:tr>
              <a:tr h="1953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коммунального хозяйства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2790208,94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3186800,00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89,75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2860000,00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243045591"/>
                  </a:ext>
                </a:extLst>
              </a:tr>
              <a:tr h="127394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380671695,17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427576465,72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453060747,10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119,02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105,96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472257152,12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458669156,40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463491426"/>
                  </a:ext>
                </a:extLst>
              </a:tr>
              <a:tr h="119424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82437859,66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94212011,00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102629450,00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124,49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127004036,22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102377252,00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072850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253287299,19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280798171,00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291197840,90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114,97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103,70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287059963,90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298098752,40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150526620"/>
                  </a:ext>
                </a:extLst>
              </a:tr>
              <a:tr h="1454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15359351,75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20563102,00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22397222,00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145,82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108,92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17569388,00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17569388,00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06973608"/>
                  </a:ext>
                </a:extLst>
              </a:tr>
              <a:tr h="20934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482371,00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370000,00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76,70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82,22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220000,00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220000,00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092191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2006131,77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4,98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60000,00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798237613"/>
                  </a:ext>
                </a:extLst>
              </a:tr>
              <a:tr h="12228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27098681,80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31393181,72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36366234,20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134,20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115,84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40343764,00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40343764,00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836722729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КУЛЬТУРА КИНЕМАТОГРАФИЯ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88034720,06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80066937,98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67608605,00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74084437,60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48335091,64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511892386"/>
                  </a:ext>
                </a:extLst>
              </a:tr>
              <a:tr h="1339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88034720,06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80066937,98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67608605,00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74084437,60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48335091,64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17117039"/>
                  </a:ext>
                </a:extLst>
              </a:tr>
              <a:tr h="211682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30089583,06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39883839,81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55202108,36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183,46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138,41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41333161,85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44746026,58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642926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846729,42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850000,00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990000,00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116,92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116,47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850000,00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850000,00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3455224726"/>
                  </a:ext>
                </a:extLst>
              </a:tr>
              <a:tr h="1802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1391732,14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2570000,00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3240000,00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232,80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1850000,00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33407126"/>
                  </a:ext>
                </a:extLst>
              </a:tr>
              <a:tr h="142094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27851121,50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36463839,81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50972108,36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183,02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139,79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38633161,85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latin typeface="Times New Roman"/>
                        </a:rPr>
                        <a:t>43896026,58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742816199"/>
                  </a:ext>
                </a:extLst>
              </a:tr>
              <a:tr h="184459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10505291,34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5391358,74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1241000,00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11,81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23,02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2789831137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1101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1120826,41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4055260,00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93,06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25,72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780019153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9384464,93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1336098,74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198000,00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2,11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14,82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045847258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064572208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Периодическая печать и издательство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2500000,00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latin typeface="Times New Roman"/>
                        </a:rPr>
                        <a:t>2800000,00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117041820"/>
                  </a:ext>
                </a:extLst>
              </a:tr>
              <a:tr h="208187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ourier New" panose="02070309020205020404" pitchFamily="49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693507592,77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815569969,50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929439830,07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134,02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113,96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749550767,25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709424528,30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9060899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2C24559-1368-865D-5FA8-B48D16BD2B2D}"/>
              </a:ext>
            </a:extLst>
          </p:cNvPr>
          <p:cNvSpPr txBox="1">
            <a:spLocks/>
          </p:cNvSpPr>
          <p:nvPr/>
        </p:nvSpPr>
        <p:spPr>
          <a:xfrm>
            <a:off x="1814205" y="103542"/>
            <a:ext cx="7975535" cy="3655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Динамика расходов на </a:t>
            </a:r>
            <a:r>
              <a:rPr kumimoji="0" lang="ru-RU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2022-2026годы </a:t>
            </a: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(тыс.руб. и в %)</a:t>
            </a:r>
            <a:endParaRPr kumimoji="0" lang="ru-RU" sz="1200" b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A8A25DE5-A3BB-6D59-AD78-6E3A59B8778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37081795"/>
              </p:ext>
            </p:extLst>
          </p:nvPr>
        </p:nvGraphicFramePr>
        <p:xfrm>
          <a:off x="270667" y="243035"/>
          <a:ext cx="9967647" cy="6186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9257649-871D-0C71-3F9E-63ED7E43343E}"/>
              </a:ext>
            </a:extLst>
          </p:cNvPr>
          <p:cNvSpPr txBox="1"/>
          <p:nvPr/>
        </p:nvSpPr>
        <p:spPr>
          <a:xfrm>
            <a:off x="8839407" y="590024"/>
            <a:ext cx="297614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Социальная сфера – образование, культура, социальная политика, физкультура и спорт.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– национальная экономика и ЖКХ.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Прочие расходы – национальная безопасность, национальная оборона и средства массовой информации.</a:t>
            </a:r>
          </a:p>
        </p:txBody>
      </p:sp>
      <p:sp>
        <p:nvSpPr>
          <p:cNvPr id="6" name="TextBox 1"/>
          <p:cNvSpPr txBox="1"/>
          <p:nvPr/>
        </p:nvSpPr>
        <p:spPr>
          <a:xfrm>
            <a:off x="7821284" y="5382882"/>
            <a:ext cx="569343" cy="31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8758688" y="4577749"/>
            <a:ext cx="569343" cy="31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8410756" y="5118338"/>
            <a:ext cx="569343" cy="31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9247518" y="4178058"/>
            <a:ext cx="569343" cy="3191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2026г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B1806A7B-B702-4D83-A9FF-EE82F539BA3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58294083"/>
              </p:ext>
            </p:extLst>
          </p:nvPr>
        </p:nvGraphicFramePr>
        <p:xfrm>
          <a:off x="356135" y="99825"/>
          <a:ext cx="3773104" cy="3003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407BE43E-0D6E-9570-9472-0240A4E458A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920871764"/>
              </p:ext>
            </p:extLst>
          </p:nvPr>
        </p:nvGraphicFramePr>
        <p:xfrm>
          <a:off x="3955983" y="120168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E122171F-6BE9-B16A-3ED4-41650D46D6C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07146460"/>
              </p:ext>
            </p:extLst>
          </p:nvPr>
        </p:nvGraphicFramePr>
        <p:xfrm>
          <a:off x="521992" y="2957651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D4C5CFEF-318A-A045-0C2F-D8B0FEBF653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396770419"/>
              </p:ext>
            </p:extLst>
          </p:nvPr>
        </p:nvGraphicFramePr>
        <p:xfrm>
          <a:off x="7834132" y="171318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78FD5F62-6FEB-5F05-2638-DBD4852AD60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46562866"/>
              </p:ext>
            </p:extLst>
          </p:nvPr>
        </p:nvGraphicFramePr>
        <p:xfrm>
          <a:off x="7400605" y="2962842"/>
          <a:ext cx="4244741" cy="276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Блок-схема: узел 7">
            <a:extLst>
              <a:ext uri="{FF2B5EF4-FFF2-40B4-BE49-F238E27FC236}">
                <a16:creationId xmlns="" xmlns:a16="http://schemas.microsoft.com/office/drawing/2014/main" id="{6A39D744-C30E-5B14-BF31-1B95A076EA13}"/>
              </a:ext>
            </a:extLst>
          </p:cNvPr>
          <p:cNvSpPr/>
          <p:nvPr/>
        </p:nvSpPr>
        <p:spPr>
          <a:xfrm>
            <a:off x="4865676" y="3099561"/>
            <a:ext cx="250256" cy="173254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CDCDE6A-9429-73BB-3A62-2E1A5240C7B0}"/>
              </a:ext>
            </a:extLst>
          </p:cNvPr>
          <p:cNvSpPr txBox="1"/>
          <p:nvPr/>
        </p:nvSpPr>
        <p:spPr>
          <a:xfrm>
            <a:off x="5218830" y="3051775"/>
            <a:ext cx="12522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="" xmlns:a16="http://schemas.microsoft.com/office/drawing/2014/main" id="{AFA200D1-3F16-F6AD-CA4B-A5066BCB475A}"/>
              </a:ext>
            </a:extLst>
          </p:cNvPr>
          <p:cNvSpPr/>
          <p:nvPr/>
        </p:nvSpPr>
        <p:spPr>
          <a:xfrm>
            <a:off x="4848424" y="3493129"/>
            <a:ext cx="250256" cy="173255"/>
          </a:xfrm>
          <a:prstGeom prst="flowChartConnector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2C3D3C8-0AFB-EB78-DD71-73CADF275374}"/>
              </a:ext>
            </a:extLst>
          </p:cNvPr>
          <p:cNvSpPr txBox="1"/>
          <p:nvPr/>
        </p:nvSpPr>
        <p:spPr>
          <a:xfrm>
            <a:off x="5296468" y="3463789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="" xmlns:a16="http://schemas.microsoft.com/office/drawing/2014/main" id="{64BF15D3-AE7A-A2E3-3F73-973581700624}"/>
              </a:ext>
            </a:extLst>
          </p:cNvPr>
          <p:cNvSpPr/>
          <p:nvPr/>
        </p:nvSpPr>
        <p:spPr>
          <a:xfrm>
            <a:off x="4862589" y="3909060"/>
            <a:ext cx="250256" cy="173256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AC816B2-4DCB-ECF5-FF05-E50E76E36A1B}"/>
              </a:ext>
            </a:extLst>
          </p:cNvPr>
          <p:cNvSpPr txBox="1"/>
          <p:nvPr/>
        </p:nvSpPr>
        <p:spPr>
          <a:xfrm>
            <a:off x="5218831" y="3873509"/>
            <a:ext cx="20730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="" xmlns:a16="http://schemas.microsoft.com/office/drawing/2014/main" id="{1F4CF0A9-8AC3-BE4C-918A-17F02367F625}"/>
              </a:ext>
            </a:extLst>
          </p:cNvPr>
          <p:cNvSpPr/>
          <p:nvPr/>
        </p:nvSpPr>
        <p:spPr>
          <a:xfrm>
            <a:off x="4865676" y="4325393"/>
            <a:ext cx="250256" cy="173257"/>
          </a:xfrm>
          <a:prstGeom prst="flowChartConnector">
            <a:avLst/>
          </a:prstGeom>
          <a:solidFill>
            <a:srgbClr val="E7FE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C9EC165-B259-3F3D-B7D3-3996E91058E5}"/>
              </a:ext>
            </a:extLst>
          </p:cNvPr>
          <p:cNvSpPr txBox="1"/>
          <p:nvPr/>
        </p:nvSpPr>
        <p:spPr>
          <a:xfrm>
            <a:off x="5297087" y="4325315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0D010B7-017C-153B-1502-9CAC4739F8F0}"/>
              </a:ext>
            </a:extLst>
          </p:cNvPr>
          <p:cNvSpPr txBox="1"/>
          <p:nvPr/>
        </p:nvSpPr>
        <p:spPr>
          <a:xfrm>
            <a:off x="2481045" y="41453"/>
            <a:ext cx="7459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Условно – утвержденные расходы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DD20F7E7-CA56-EFCE-EBBF-42B3F002282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22153050"/>
              </p:ext>
            </p:extLst>
          </p:nvPr>
        </p:nvGraphicFramePr>
        <p:xfrm>
          <a:off x="218574" y="342641"/>
          <a:ext cx="11741090" cy="1260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: скругленные углы 6">
            <a:extLst>
              <a:ext uri="{FF2B5EF4-FFF2-40B4-BE49-F238E27FC236}">
                <a16:creationId xmlns="" xmlns:a16="http://schemas.microsoft.com/office/drawing/2014/main" id="{C70E7862-D141-7473-4512-C382B3F8193B}"/>
              </a:ext>
            </a:extLst>
          </p:cNvPr>
          <p:cNvSpPr/>
          <p:nvPr/>
        </p:nvSpPr>
        <p:spPr>
          <a:xfrm>
            <a:off x="218574" y="1803633"/>
            <a:ext cx="1996783" cy="2773871"/>
          </a:xfrm>
          <a:prstGeom prst="roundRect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основаны предусмотренные условно утверждаемые расходы (УУР) в </a:t>
            </a:r>
            <a:r>
              <a:rPr lang="ru-RU" sz="1200" b="1" i="0" u="none" strike="noStrike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2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i="0" u="none" strike="noStrike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2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BBBEFD8-B107-1AB9-0ECA-A5250EDBA62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9810" y="1921079"/>
            <a:ext cx="1914310" cy="1499746"/>
          </a:xfrm>
          <a:prstGeom prst="rect">
            <a:avLst/>
          </a:prstGeom>
        </p:spPr>
      </p:pic>
      <p:sp>
        <p:nvSpPr>
          <p:cNvPr id="7" name="Стрелка: вправо 9">
            <a:extLst>
              <a:ext uri="{FF2B5EF4-FFF2-40B4-BE49-F238E27FC236}">
                <a16:creationId xmlns="" xmlns:a16="http://schemas.microsoft.com/office/drawing/2014/main" id="{C5E4A06B-3AE9-36CB-220E-CA60D7D53BE9}"/>
              </a:ext>
            </a:extLst>
          </p:cNvPr>
          <p:cNvSpPr/>
          <p:nvPr/>
        </p:nvSpPr>
        <p:spPr>
          <a:xfrm>
            <a:off x="2404054" y="2346302"/>
            <a:ext cx="978408" cy="19294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шеврон 10">
            <a:extLst>
              <a:ext uri="{FF2B5EF4-FFF2-40B4-BE49-F238E27FC236}">
                <a16:creationId xmlns="" xmlns:a16="http://schemas.microsoft.com/office/drawing/2014/main" id="{0C6499B7-0F2F-567B-CE8D-E233AEA28E6F}"/>
              </a:ext>
            </a:extLst>
          </p:cNvPr>
          <p:cNvSpPr/>
          <p:nvPr/>
        </p:nvSpPr>
        <p:spPr>
          <a:xfrm>
            <a:off x="2320012" y="3400015"/>
            <a:ext cx="484632" cy="484632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="" xmlns:a16="http://schemas.microsoft.com/office/drawing/2014/main" id="{8FC2D905-0117-B943-EF9B-460D7CC74DFE}"/>
              </a:ext>
            </a:extLst>
          </p:cNvPr>
          <p:cNvSpPr/>
          <p:nvPr/>
        </p:nvSpPr>
        <p:spPr>
          <a:xfrm>
            <a:off x="3801508" y="2010250"/>
            <a:ext cx="4806358" cy="85878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sz="1400" b="0" i="0" u="none" strike="noStrike" baseline="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1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184.1 Бюджетного кодекса Российской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B22F396-1CA3-9276-851B-A4BC4180DEE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48368" y="2018876"/>
            <a:ext cx="609653" cy="798645"/>
          </a:xfrm>
          <a:prstGeom prst="rect">
            <a:avLst/>
          </a:prstGeom>
        </p:spPr>
      </p:pic>
      <p:sp>
        <p:nvSpPr>
          <p:cNvPr id="11" name="Прямоугольник: скругленные углы 11">
            <a:extLst>
              <a:ext uri="{FF2B5EF4-FFF2-40B4-BE49-F238E27FC236}">
                <a16:creationId xmlns="" xmlns:a16="http://schemas.microsoft.com/office/drawing/2014/main" id="{AA781F3B-502F-3B26-463A-AB63388C9B6B}"/>
              </a:ext>
            </a:extLst>
          </p:cNvPr>
          <p:cNvSpPr/>
          <p:nvPr/>
        </p:nvSpPr>
        <p:spPr>
          <a:xfrm>
            <a:off x="3011527" y="2959682"/>
            <a:ext cx="4978433" cy="16178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Требование:</a:t>
            </a:r>
          </a:p>
          <a:p>
            <a:r>
              <a:rPr lang="ru-RU" sz="11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на первый год планового периода в объеме не менее 2,5 %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назначение);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на второй год планового периода в объеме не менее 5 % общего объема расходов бюджета (без учета расходов бюджета, предусмотренных за счет межбюджетных трансфертов из других бюджетов бюджетной системы Российской Федерации, имеющих целевое назначение).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C403F26-C2E0-9B57-217D-EE7B72057C1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8009" y="1813762"/>
            <a:ext cx="1926503" cy="14509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8B6F689-0B03-961E-3D1A-C5DC19D96DC8}"/>
              </a:ext>
            </a:extLst>
          </p:cNvPr>
          <p:cNvSpPr txBox="1"/>
          <p:nvPr/>
        </p:nvSpPr>
        <p:spPr>
          <a:xfrm>
            <a:off x="8712519" y="3238316"/>
            <a:ext cx="3137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2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ctr"/>
            <a:r>
              <a:rPr lang="ru-RU" sz="12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повышение устойчивости бюджета 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="" xmlns:a16="http://schemas.microsoft.com/office/drawing/2014/main" id="{96DE878B-1384-D93E-43F3-A9760690F78F}"/>
              </a:ext>
            </a:extLst>
          </p:cNvPr>
          <p:cNvSpPr/>
          <p:nvPr/>
        </p:nvSpPr>
        <p:spPr>
          <a:xfrm>
            <a:off x="2742036" y="5138244"/>
            <a:ext cx="5753450" cy="101833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200" b="1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 в </a:t>
            </a:r>
            <a:r>
              <a:rPr lang="ru-RU" sz="1200" b="1" i="0" u="none" strike="noStrik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– 8902837руб.</a:t>
            </a:r>
            <a:endParaRPr lang="ru-RU" sz="1200" b="1" i="0" u="none" strike="noStrike" baseline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в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– 18108075руб.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869214E-C84F-F435-B108-7BE3B48A085F}"/>
              </a:ext>
            </a:extLst>
          </p:cNvPr>
          <p:cNvSpPr txBox="1"/>
          <p:nvPr/>
        </p:nvSpPr>
        <p:spPr>
          <a:xfrm>
            <a:off x="4296562" y="341040"/>
            <a:ext cx="772486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реализации данного Указа и достижения целевых показателей среднемесячная заработная  плата отдельных категорий работников должна составить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234" name="Picture 2" descr="Указ Президента Российской Федерации о Национальном плане борьбы с  коррупцией - SPK-NSB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172" y="996380"/>
            <a:ext cx="3976478" cy="279061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6559" y="3873109"/>
            <a:ext cx="4431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597 от 7 мая 2012 года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 мерах по реализации государственной социальной политики»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="" xmlns:a16="http://schemas.microsoft.com/office/drawing/2014/main" id="{C5F52057-10F7-CA94-D0F4-88753E7D1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2290486"/>
              </p:ext>
            </p:extLst>
          </p:nvPr>
        </p:nvGraphicFramePr>
        <p:xfrm>
          <a:off x="4883158" y="1088536"/>
          <a:ext cx="7159316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235">
                  <a:extLst>
                    <a:ext uri="{9D8B030D-6E8A-4147-A177-3AD203B41FA5}">
                      <a16:colId xmlns="" xmlns:a16="http://schemas.microsoft.com/office/drawing/2014/main" val="2490056755"/>
                    </a:ext>
                  </a:extLst>
                </a:gridCol>
                <a:gridCol w="1631423">
                  <a:extLst>
                    <a:ext uri="{9D8B030D-6E8A-4147-A177-3AD203B41FA5}">
                      <a16:colId xmlns="" xmlns:a16="http://schemas.microsoft.com/office/drawing/2014/main" val="1765541123"/>
                    </a:ext>
                  </a:extLst>
                </a:gridCol>
                <a:gridCol w="1789829">
                  <a:extLst>
                    <a:ext uri="{9D8B030D-6E8A-4147-A177-3AD203B41FA5}">
                      <a16:colId xmlns="" xmlns:a16="http://schemas.microsoft.com/office/drawing/2014/main" val="488157082"/>
                    </a:ext>
                  </a:extLst>
                </a:gridCol>
                <a:gridCol w="1789829">
                  <a:extLst>
                    <a:ext uri="{9D8B030D-6E8A-4147-A177-3AD203B41FA5}">
                      <a16:colId xmlns="" xmlns:a16="http://schemas.microsoft.com/office/drawing/2014/main" val="21900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работников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596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образовательных учреждений общего образования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61471,1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65774,1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70115,2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1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образовательных учреждений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60061,5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64265,8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68507,3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466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 учреждений дополнительного образования детей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61471,1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65774,1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70115,2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132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61471,1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65774,1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70115,2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7556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EE578442-01C3-861A-CF64-8392B6131C30}"/>
              </a:ext>
            </a:extLst>
          </p:cNvPr>
          <p:cNvSpPr/>
          <p:nvPr/>
        </p:nvSpPr>
        <p:spPr>
          <a:xfrm>
            <a:off x="2312395" y="121423"/>
            <a:ext cx="7241804" cy="297321"/>
          </a:xfrm>
          <a:prstGeom prst="rect">
            <a:avLst/>
          </a:prstGeom>
          <a:solidFill>
            <a:srgbClr val="00FF00"/>
          </a:solidFill>
          <a:ln>
            <a:solidFill>
              <a:srgbClr val="5EE51B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ПРОГРАММНЫЕ   И   НЕПРОГРАММНЫЕ   РАСХОДЫ БЮДЖЕТА ОКРУГА</a:t>
            </a:r>
          </a:p>
        </p:txBody>
      </p:sp>
      <p:sp>
        <p:nvSpPr>
          <p:cNvPr id="4" name="Прямоугольник: скругленные углы 4">
            <a:extLst>
              <a:ext uri="{FF2B5EF4-FFF2-40B4-BE49-F238E27FC236}">
                <a16:creationId xmlns="" xmlns:a16="http://schemas.microsoft.com/office/drawing/2014/main" id="{B637D567-7642-4DD8-024E-22252C0FF17F}"/>
              </a:ext>
            </a:extLst>
          </p:cNvPr>
          <p:cNvSpPr/>
          <p:nvPr/>
        </p:nvSpPr>
        <p:spPr>
          <a:xfrm>
            <a:off x="281776" y="418744"/>
            <a:ext cx="11706092" cy="77249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в программном формате на основе муниципальных программ.</a:t>
            </a:r>
          </a:p>
          <a:p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муниципальная программа увязывает бюджетные ассигнования с результатами их использования для достижения заявленных целей.  Т 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образом, программный  бюджет призван повысить качество формирования и исполнения главного финансового документа.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3425" y="4508602"/>
            <a:ext cx="114788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документ стратегического планирования, содержащий комплекс планируемых мероприятий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образования.</a:t>
            </a:r>
          </a:p>
        </p:txBody>
      </p:sp>
      <p:sp>
        <p:nvSpPr>
          <p:cNvPr id="6" name="Овал 5"/>
          <p:cNvSpPr/>
          <p:nvPr/>
        </p:nvSpPr>
        <p:spPr>
          <a:xfrm>
            <a:off x="3743862" y="1130059"/>
            <a:ext cx="3519577" cy="914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Программный бюджет</a:t>
            </a:r>
          </a:p>
          <a:p>
            <a:pPr algn="ctr"/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64898" y="2147977"/>
            <a:ext cx="824685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1664898" y="2156602"/>
            <a:ext cx="2" cy="4917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с двумя вырезанными соседними углами 23"/>
          <p:cNvSpPr/>
          <p:nvPr/>
        </p:nvSpPr>
        <p:spPr>
          <a:xfrm>
            <a:off x="319178" y="2639682"/>
            <a:ext cx="2794957" cy="1673526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Повышение эффективности</a:t>
            </a:r>
          </a:p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9903125" y="2162356"/>
            <a:ext cx="5751" cy="52908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с двумя вырезанными соседними углами 25"/>
          <p:cNvSpPr/>
          <p:nvPr/>
        </p:nvSpPr>
        <p:spPr>
          <a:xfrm>
            <a:off x="4111926" y="2619554"/>
            <a:ext cx="2605177" cy="1673526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5403011" y="2168106"/>
            <a:ext cx="5751" cy="4629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с двумя вырезанными соседними углами 27"/>
          <p:cNvSpPr/>
          <p:nvPr/>
        </p:nvSpPr>
        <p:spPr>
          <a:xfrm>
            <a:off x="8543029" y="2685690"/>
            <a:ext cx="2605177" cy="1673526"/>
          </a:xfrm>
          <a:prstGeom prst="snip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Четкая определенная ответственность за достижение результатов. Вытекает из необходимости исполнителя и соисполнителей, ответственных за реализацию муниципальной программы.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293299" y="4937984"/>
          <a:ext cx="11550768" cy="1112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443846"/>
                <a:gridCol w="1443846"/>
                <a:gridCol w="1443846"/>
                <a:gridCol w="1443846"/>
                <a:gridCol w="1443846"/>
                <a:gridCol w="1443846"/>
                <a:gridCol w="1443846"/>
                <a:gridCol w="1443846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2022г (факт)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2023г (оценка)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2024г (проект)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2024г к 2022г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2024г к 2023г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2025г (прогноз)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2026г (прогноз)</a:t>
                      </a: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программные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656944024,39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779676949,99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893252622,07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135,97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717919469,85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676934499,86</a:t>
                      </a:r>
                    </a:p>
                  </a:txBody>
                  <a:tcPr marL="7620" marR="7620" marT="762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36563568,37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35814957,55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36187208,00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31631297,40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32490028,44</a:t>
                      </a: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="" xmlns:a16="http://schemas.microsoft.com/office/drawing/2014/main" id="{D97C32EF-5835-2FE3-C4EC-AB1A0834D43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762259400"/>
              </p:ext>
            </p:extLst>
          </p:nvPr>
        </p:nvGraphicFramePr>
        <p:xfrm>
          <a:off x="307648" y="185284"/>
          <a:ext cx="6351943" cy="388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9FF96E9F-5B60-A472-691A-3FDAB1C394B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803119975"/>
              </p:ext>
            </p:extLst>
          </p:nvPr>
        </p:nvGraphicFramePr>
        <p:xfrm>
          <a:off x="5867236" y="519750"/>
          <a:ext cx="3337150" cy="2206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76458CA4-4508-AC05-3363-85202396DD7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98321198"/>
              </p:ext>
            </p:extLst>
          </p:nvPr>
        </p:nvGraphicFramePr>
        <p:xfrm>
          <a:off x="8687671" y="414068"/>
          <a:ext cx="3259914" cy="226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D89A3656-A332-E3C0-BEAA-107FD5A9305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02984235"/>
              </p:ext>
            </p:extLst>
          </p:nvPr>
        </p:nvGraphicFramePr>
        <p:xfrm>
          <a:off x="341004" y="4061448"/>
          <a:ext cx="3825555" cy="2520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D89A3656-A332-E3C0-BEAA-107FD5A9305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02984235"/>
              </p:ext>
            </p:extLst>
          </p:nvPr>
        </p:nvGraphicFramePr>
        <p:xfrm>
          <a:off x="3719684" y="4166559"/>
          <a:ext cx="3515003" cy="2579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D89A3656-A332-E3C0-BEAA-107FD5A9305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02984235"/>
              </p:ext>
            </p:extLst>
          </p:nvPr>
        </p:nvGraphicFramePr>
        <p:xfrm>
          <a:off x="7469299" y="4086046"/>
          <a:ext cx="3515003" cy="2579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917CFE8-B683-9216-8504-8B7C288167D8}"/>
              </a:ext>
            </a:extLst>
          </p:cNvPr>
          <p:cNvSpPr txBox="1"/>
          <p:nvPr/>
        </p:nvSpPr>
        <p:spPr>
          <a:xfrm>
            <a:off x="1086374" y="52287"/>
            <a:ext cx="9412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бюджета округа по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программам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(руб.)</a:t>
            </a:r>
          </a:p>
        </p:txBody>
      </p:sp>
      <p:sp>
        <p:nvSpPr>
          <p:cNvPr id="6" name="Блок-схема: магнитный диск 5">
            <a:extLst>
              <a:ext uri="{FF2B5EF4-FFF2-40B4-BE49-F238E27FC236}">
                <a16:creationId xmlns="" xmlns:a16="http://schemas.microsoft.com/office/drawing/2014/main" id="{3331B820-20B7-BF8F-D829-8E331A6C26B0}"/>
              </a:ext>
            </a:extLst>
          </p:cNvPr>
          <p:cNvSpPr/>
          <p:nvPr/>
        </p:nvSpPr>
        <p:spPr>
          <a:xfrm>
            <a:off x="184557" y="420991"/>
            <a:ext cx="3389153" cy="612648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направленности – 7 программ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6D923C2D-2C10-62C6-F517-56BEE7304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73440428"/>
              </p:ext>
            </p:extLst>
          </p:nvPr>
        </p:nvGraphicFramePr>
        <p:xfrm>
          <a:off x="83890" y="1094566"/>
          <a:ext cx="11810729" cy="218700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=""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=""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=""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=""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=""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=""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382998067,05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431305727,72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457604129,10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447250010,90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460140592,40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 и патриотического воспитания граждан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117,65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молодых семей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3220560,00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4342915,21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134,85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127,66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3536260,78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3334468,47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инвалидов «Доступная среда»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18865041"/>
                  </a:ext>
                </a:extLst>
              </a:tr>
              <a:tr h="2325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культуры, спорта и туризма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10655291,34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5841358,74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1341000,00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12,59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22,96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1143000,00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4496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88034720,06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80066937,98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67608605,00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76,80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84,44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53914641,68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48335091,64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39957291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общественного здоровья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132200,00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159441106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485301638,45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521161224,44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531289649,31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109,48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101,94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506196913,36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513306152,51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1C65C2A5-1FF3-3029-86BF-35C33E28055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3255203"/>
              </p:ext>
            </p:extLst>
          </p:nvPr>
        </p:nvGraphicFramePr>
        <p:xfrm>
          <a:off x="1422164" y="3592385"/>
          <a:ext cx="8128000" cy="314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клипарты для фотошопа. векторный и растровый клипарт, скачать клипарты  бесплатно. » Страница 2 | Школьные темы, Самодельные открытки, Школьные  фрески"/>
          <p:cNvPicPr>
            <a:picLocks noChangeAspect="1" noChangeArrowheads="1"/>
          </p:cNvPicPr>
          <p:nvPr/>
        </p:nvPicPr>
        <p:blipFill>
          <a:blip r:embed="rId3" cstate="print"/>
          <a:srcRect b="2475"/>
          <a:stretch>
            <a:fillRect/>
          </a:stretch>
        </p:blipFill>
        <p:spPr bwMode="auto">
          <a:xfrm>
            <a:off x="146948" y="186217"/>
            <a:ext cx="1000365" cy="1099119"/>
          </a:xfrm>
          <a:prstGeom prst="rect">
            <a:avLst/>
          </a:prstGeom>
          <a:noFill/>
        </p:spPr>
      </p:pic>
      <p:sp>
        <p:nvSpPr>
          <p:cNvPr id="1028" name="AutoShape 4" descr="Дополнительное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Дополнительное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Дополнительное образова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214" y="1561381"/>
            <a:ext cx="1293662" cy="741872"/>
          </a:xfrm>
          <a:prstGeom prst="rect">
            <a:avLst/>
          </a:prstGeom>
          <a:noFill/>
        </p:spPr>
      </p:pic>
      <p:pic>
        <p:nvPicPr>
          <p:cNvPr id="1036" name="Picture 12" descr="Дошкольное образование Инновации в классе, школа, еда, вымышленный  персонаж, мультфильм png | Klipartz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6957" y="103518"/>
            <a:ext cx="1500696" cy="1043796"/>
          </a:xfrm>
          <a:prstGeom prst="rect">
            <a:avLst/>
          </a:prstGeom>
          <a:noFill/>
        </p:spPr>
      </p:pic>
      <p:pic>
        <p:nvPicPr>
          <p:cNvPr id="1038" name="Picture 14" descr="Школьное питание - МАОУ «СОШ №135» г. Барнаул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708" y="2516817"/>
            <a:ext cx="1267784" cy="933750"/>
          </a:xfrm>
          <a:prstGeom prst="rect">
            <a:avLst/>
          </a:prstGeom>
          <a:noFill/>
        </p:spPr>
      </p:pic>
      <p:pic>
        <p:nvPicPr>
          <p:cNvPr id="1040" name="Picture 16" descr="Организация отдыха и оздоровления детей | КГКУ «Центр социальной поддержки  населения по Николаевскому району»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960" y="3700732"/>
            <a:ext cx="1250531" cy="923026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75A407B-EA90-A613-98C2-507065960DAC}"/>
              </a:ext>
            </a:extLst>
          </p:cNvPr>
          <p:cNvSpPr txBox="1"/>
          <p:nvPr/>
        </p:nvSpPr>
        <p:spPr>
          <a:xfrm>
            <a:off x="3416060" y="138908"/>
            <a:ext cx="83762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Анучинского муниципального района</a:t>
            </a:r>
          </a:p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2020-2024 годы»</a:t>
            </a:r>
            <a:endParaRPr lang="ru-RU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7B6F04-8703-B77A-2C93-AAB4E56E1C3F}"/>
              </a:ext>
            </a:extLst>
          </p:cNvPr>
          <p:cNvSpPr txBox="1"/>
          <p:nvPr/>
        </p:nvSpPr>
        <p:spPr>
          <a:xfrm>
            <a:off x="5820250" y="556034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22.08.2019г № 471</a:t>
            </a:r>
          </a:p>
        </p:txBody>
      </p:sp>
      <p:sp>
        <p:nvSpPr>
          <p:cNvPr id="13" name="Прямоугольник: скругленные углы 15">
            <a:extLst>
              <a:ext uri="{FF2B5EF4-FFF2-40B4-BE49-F238E27FC236}">
                <a16:creationId xmlns="" xmlns:a16="http://schemas.microsoft.com/office/drawing/2014/main" id="{261DC095-F521-BFE7-29E8-F7ED2411B8C1}"/>
              </a:ext>
            </a:extLst>
          </p:cNvPr>
          <p:cNvSpPr/>
          <p:nvPr/>
        </p:nvSpPr>
        <p:spPr>
          <a:xfrm>
            <a:off x="3230065" y="771931"/>
            <a:ext cx="8760651" cy="48752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повышение доступности качественного образования, соответствующего требованиям инновационного развития экономики, современным потребностям граждан Анучинского муниципального района.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8">
            <a:extLst>
              <a:ext uri="{FF2B5EF4-FFF2-40B4-BE49-F238E27FC236}">
                <a16:creationId xmlns="" xmlns:a16="http://schemas.microsoft.com/office/drawing/2014/main" id="{730895B1-23FE-A897-225D-E76541055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49942788"/>
              </p:ext>
            </p:extLst>
          </p:nvPr>
        </p:nvGraphicFramePr>
        <p:xfrm>
          <a:off x="1767186" y="1348036"/>
          <a:ext cx="10252800" cy="208221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95331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198879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242159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248833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258823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308775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2022г(факт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2023г(оценка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2024г(прогноз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2025г(прогноз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2026г(прогноз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Развитие системы дошкольного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84117499,40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96201273,00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104202832,00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100376895,00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104078688,00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  <a:tr h="30816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Развитие общего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241491864,19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264422471,00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276718140,90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272721313,90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283586268,90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49035074"/>
                  </a:ext>
                </a:extLst>
              </a:tr>
              <a:tr h="28522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и воспитание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15359351,75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20563102,00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22397222,00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17569388,00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17569388,00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4033352256"/>
                  </a:ext>
                </a:extLst>
              </a:tr>
              <a:tr h="25102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отдыха, оздоровления и занятости детей и молодежи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1926131,77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2492160,75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3434234,20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10624464,00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10624464,00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077671714"/>
                  </a:ext>
                </a:extLst>
              </a:tr>
              <a:tr h="24971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23057784,94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25451020,97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29572000,00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25819300,00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23969300,00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7628840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Школьное питание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17045435,00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22175700,00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21279700,00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20138650,00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20312483,50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99712800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382998067,05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431305727,72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457604129,10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447250010,90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460140592,40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223811994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A6B01EE1-9A30-F73C-919F-DC1B61293B9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908399609"/>
              </p:ext>
            </p:extLst>
          </p:nvPr>
        </p:nvGraphicFramePr>
        <p:xfrm>
          <a:off x="3172969" y="3670794"/>
          <a:ext cx="6684478" cy="282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71AB5238-477E-F1FF-C557-772095889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87627444"/>
              </p:ext>
            </p:extLst>
          </p:nvPr>
        </p:nvGraphicFramePr>
        <p:xfrm>
          <a:off x="99461" y="65141"/>
          <a:ext cx="11993077" cy="339192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1777">
                  <a:extLst>
                    <a:ext uri="{9D8B030D-6E8A-4147-A177-3AD203B41FA5}">
                      <a16:colId xmlns="" xmlns:a16="http://schemas.microsoft.com/office/drawing/2014/main" val="4012155347"/>
                    </a:ext>
                  </a:extLst>
                </a:gridCol>
                <a:gridCol w="8394725">
                  <a:extLst>
                    <a:ext uri="{9D8B030D-6E8A-4147-A177-3AD203B41FA5}">
                      <a16:colId xmlns="" xmlns:a16="http://schemas.microsoft.com/office/drawing/2014/main" val="2429840478"/>
                    </a:ext>
                  </a:extLst>
                </a:gridCol>
                <a:gridCol w="639274">
                  <a:extLst>
                    <a:ext uri="{9D8B030D-6E8A-4147-A177-3AD203B41FA5}">
                      <a16:colId xmlns="" xmlns:a16="http://schemas.microsoft.com/office/drawing/2014/main" val="2734536931"/>
                    </a:ext>
                  </a:extLst>
                </a:gridCol>
                <a:gridCol w="579342">
                  <a:extLst>
                    <a:ext uri="{9D8B030D-6E8A-4147-A177-3AD203B41FA5}">
                      <a16:colId xmlns="" xmlns:a16="http://schemas.microsoft.com/office/drawing/2014/main" val="1113829127"/>
                    </a:ext>
                  </a:extLst>
                </a:gridCol>
                <a:gridCol w="549377">
                  <a:extLst>
                    <a:ext uri="{9D8B030D-6E8A-4147-A177-3AD203B41FA5}">
                      <a16:colId xmlns="" xmlns:a16="http://schemas.microsoft.com/office/drawing/2014/main" val="658678647"/>
                    </a:ext>
                  </a:extLst>
                </a:gridCol>
                <a:gridCol w="659251">
                  <a:extLst>
                    <a:ext uri="{9D8B030D-6E8A-4147-A177-3AD203B41FA5}">
                      <a16:colId xmlns="" xmlns:a16="http://schemas.microsoft.com/office/drawing/2014/main" val="927975918"/>
                    </a:ext>
                  </a:extLst>
                </a:gridCol>
                <a:gridCol w="589331">
                  <a:extLst>
                    <a:ext uri="{9D8B030D-6E8A-4147-A177-3AD203B41FA5}">
                      <a16:colId xmlns="" xmlns:a16="http://schemas.microsoft.com/office/drawing/2014/main" val="2141856157"/>
                    </a:ext>
                  </a:extLst>
                </a:gridCol>
              </a:tblGrid>
              <a:tr h="26639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4017353"/>
                  </a:ext>
                </a:extLst>
              </a:tr>
              <a:tr h="218114">
                <a:tc gridSpan="7"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53957385"/>
                  </a:ext>
                </a:extLst>
              </a:tr>
              <a:tr h="24387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 (доля детей от 1 года до 7 лет, охваченных дошкольным образованием к совокупной численности детей в возрасте от 1 года до 7 лет, стоящих на учете для определения в дошкольные образовательные учреждения)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6095139"/>
                  </a:ext>
                </a:extLst>
              </a:tr>
              <a:tr h="198819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«Развитие общего образования»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5345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вес численности обучающихся общеобразовательных учреждений, обучающихся по новым ФГОС в современных условиях в общей численности обучающихся общеобразовательных учреждений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92924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сдавших ЕГЭ по русскому языку и математике без пересдачи среди участвующих в ЕГЭ по данным предметам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173165"/>
                  </a:ext>
                </a:extLst>
              </a:tr>
              <a:tr h="223478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«Дополнительное образование и воспитание детей»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825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детей, охваченных образовательными программами дополнительного образования детей, в общей численности детей в возрасте 6 – 17 лет (включительно)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08806361"/>
                  </a:ext>
                </a:extLst>
              </a:tr>
              <a:tr h="252789">
                <a:tc gridSpan="7"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«Организация отдыха, оздоровления и занятости детей и молодежи»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3129782"/>
                  </a:ext>
                </a:extLst>
              </a:tr>
              <a:tr h="23249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Доля детей, охваченных организованным отдыхом и оздоровлением в общей численности детей в общеобразовательных учреждениях.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45823608"/>
                  </a:ext>
                </a:extLst>
              </a:tr>
              <a:tr h="225085">
                <a:tc gridSpan="7"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Подпрограмма «Школьное питание»</a:t>
                      </a:r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8121649"/>
                  </a:ext>
                </a:extLst>
              </a:tr>
              <a:tr h="22762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Доля детей, охваченных горячим питанием, в общей численности детей в общеобразовательных учреждениях.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067677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77095" y="3727413"/>
            <a:ext cx="933273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 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организация предоставления общедоступного и бесплатного  дошкольного образования;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общедоступного и бесплатного начального общего, основного общего и среднего общего образования;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общедоступного дополнительного образования детей;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системы развития отдыха, оздоровления и занятости детей и молодежи;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функций управления в сфере образования;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условий для получения качественного общего образования.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C329DC-C1F8-B33A-A76F-8407B81160E6}"/>
              </a:ext>
            </a:extLst>
          </p:cNvPr>
          <p:cNvSpPr txBox="1"/>
          <p:nvPr/>
        </p:nvSpPr>
        <p:spPr>
          <a:xfrm>
            <a:off x="2533646" y="141313"/>
            <a:ext cx="85901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общественного здоровья в Анучинском муниципальном округе на 2021-2025 годы»</a:t>
            </a:r>
          </a:p>
          <a:p>
            <a:pPr algn="ctr"/>
            <a:endParaRPr lang="ru-RU" sz="11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8">
            <a:extLst>
              <a:ext uri="{FF2B5EF4-FFF2-40B4-BE49-F238E27FC236}">
                <a16:creationId xmlns="" xmlns:a16="http://schemas.microsoft.com/office/drawing/2014/main" id="{B82F6202-DBB9-5D77-F4B0-2E5A685B4F81}"/>
              </a:ext>
            </a:extLst>
          </p:cNvPr>
          <p:cNvSpPr/>
          <p:nvPr/>
        </p:nvSpPr>
        <p:spPr>
          <a:xfrm>
            <a:off x="2165228" y="728936"/>
            <a:ext cx="9782355" cy="53052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снижение смертности трудоспособного населения Анучинского муниципального округа за счет обеспечения увеличения доли граждан, ведущих здоровый образ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26B4FF9-3701-6ABA-9AA0-AEEC9AE953E6}"/>
              </a:ext>
            </a:extLst>
          </p:cNvPr>
          <p:cNvSpPr txBox="1"/>
          <p:nvPr/>
        </p:nvSpPr>
        <p:spPr>
          <a:xfrm>
            <a:off x="4086815" y="485026"/>
            <a:ext cx="45191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АМО от 05.08.2020 № 548</a:t>
            </a:r>
          </a:p>
        </p:txBody>
      </p:sp>
      <p:pic>
        <p:nvPicPr>
          <p:cNvPr id="7" name="Picture 2" descr="Укрепление общественного здоровь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706" y="120770"/>
            <a:ext cx="1854381" cy="1155939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1824" y="1409778"/>
          <a:ext cx="5685050" cy="53116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37010"/>
                <a:gridCol w="1137010"/>
                <a:gridCol w="1137010"/>
                <a:gridCol w="1137010"/>
                <a:gridCol w="1137010"/>
              </a:tblGrid>
              <a:tr h="2896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2022г (факт)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2023г (оценка)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2024г (проект)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2025г (прогноз)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2026г (прогноз)</a:t>
                      </a:r>
                    </a:p>
                  </a:txBody>
                  <a:tcPr marL="7620" marR="7620" marT="7620" marB="0"/>
                </a:tc>
              </a:tr>
              <a:tr h="241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132200,00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110000,00</a:t>
                      </a:r>
                    </a:p>
                  </a:txBody>
                  <a:tcPr marL="7620" marR="7620" marT="7620" marB="0"/>
                </a:tc>
              </a:tr>
            </a:tbl>
          </a:graphicData>
        </a:graphic>
      </p:graphicFrame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D8C3E413-56DD-DF22-B4E3-279E56E43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085294"/>
              </p:ext>
            </p:extLst>
          </p:nvPr>
        </p:nvGraphicFramePr>
        <p:xfrm>
          <a:off x="189877" y="2080826"/>
          <a:ext cx="11654191" cy="77348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430987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62939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17287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070392">
                  <a:extLst>
                    <a:ext uri="{9D8B030D-6E8A-4147-A177-3AD203B41FA5}">
                      <a16:colId xmlns="" xmlns:a16="http://schemas.microsoft.com/office/drawing/2014/main" val="1103694815"/>
                    </a:ext>
                  </a:extLst>
                </a:gridCol>
                <a:gridCol w="1081780">
                  <a:extLst>
                    <a:ext uri="{9D8B030D-6E8A-4147-A177-3AD203B41FA5}">
                      <a16:colId xmlns="" xmlns:a16="http://schemas.microsoft.com/office/drawing/2014/main" val="2581495372"/>
                    </a:ext>
                  </a:extLst>
                </a:gridCol>
                <a:gridCol w="1135217">
                  <a:extLst>
                    <a:ext uri="{9D8B030D-6E8A-4147-A177-3AD203B41FA5}">
                      <a16:colId xmlns="" xmlns:a16="http://schemas.microsoft.com/office/drawing/2014/main" val="2410405066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Смертность мужчин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 возрасте 16-59 (лет) случаев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27/737,1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25/682,5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23/627,9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20/546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Смертность женщин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 возрасте 16-54 лет (случаев)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5/200,6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5/200,6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жителей, обратившихся в медицинские учреждения по вопросам здорового образа жизни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048166" y="1389655"/>
            <a:ext cx="53473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мероприятие 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-проведение информационно-коммуникационной кампании</a:t>
            </a:r>
            <a:endParaRPr lang="ru-RU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88D0D16-194B-08C9-6F35-96B3754F3919}"/>
              </a:ext>
            </a:extLst>
          </p:cNvPr>
          <p:cNvSpPr txBox="1"/>
          <p:nvPr/>
        </p:nvSpPr>
        <p:spPr>
          <a:xfrm>
            <a:off x="1861322" y="3269000"/>
            <a:ext cx="83954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Развитие молодежной политики и патриотического воспитания граждан в Анучинском муниципальном округе на 2020-2024 годы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Обучение по курсу Молодежная полити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707" y="3778370"/>
            <a:ext cx="1483444" cy="1138686"/>
          </a:xfrm>
          <a:prstGeom prst="rect">
            <a:avLst/>
          </a:prstGeom>
          <a:noFill/>
        </p:spPr>
      </p:pic>
      <p:pic>
        <p:nvPicPr>
          <p:cNvPr id="13" name="Picture 4" descr="Патриотическое воспитание в семье | Воспитание гуру | Дзе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22601" y="3743864"/>
            <a:ext cx="1828500" cy="1121434"/>
          </a:xfrm>
          <a:prstGeom prst="rect">
            <a:avLst/>
          </a:prstGeom>
          <a:noFill/>
        </p:spPr>
      </p:pic>
      <p:sp>
        <p:nvSpPr>
          <p:cNvPr id="14" name="Прямоугольник: скругленные углы 11">
            <a:extLst>
              <a:ext uri="{FF2B5EF4-FFF2-40B4-BE49-F238E27FC236}">
                <a16:creationId xmlns="" xmlns:a16="http://schemas.microsoft.com/office/drawing/2014/main" id="{5F6F2B41-AE0B-E1E8-E8AC-7E829D96A826}"/>
              </a:ext>
            </a:extLst>
          </p:cNvPr>
          <p:cNvSpPr/>
          <p:nvPr/>
        </p:nvSpPr>
        <p:spPr>
          <a:xfrm>
            <a:off x="1783320" y="4031193"/>
            <a:ext cx="8361344" cy="77962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совершенствование правовых, социально-экономических и организационных условий для успешной самореализации молодёжи, направленной на раскрытие ее потенциала, а также формирование у граждан высокого патриотического сознания, чувства верности своему Отечеству, готовности к выполнению гражданского долга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4427FA3-DC1D-43FD-0455-D9323B7CB9DB}"/>
              </a:ext>
            </a:extLst>
          </p:cNvPr>
          <p:cNvSpPr txBox="1"/>
          <p:nvPr/>
        </p:nvSpPr>
        <p:spPr>
          <a:xfrm>
            <a:off x="3476497" y="373720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553</a:t>
            </a:r>
          </a:p>
        </p:txBody>
      </p:sp>
      <p:graphicFrame>
        <p:nvGraphicFramePr>
          <p:cNvPr id="16" name="Таблица 18">
            <a:extLst>
              <a:ext uri="{FF2B5EF4-FFF2-40B4-BE49-F238E27FC236}">
                <a16:creationId xmlns="" xmlns:a16="http://schemas.microsoft.com/office/drawing/2014/main" id="{DA193BF9-AC88-03D9-5BEF-7B31C9505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0909533"/>
              </p:ext>
            </p:extLst>
          </p:nvPr>
        </p:nvGraphicFramePr>
        <p:xfrm>
          <a:off x="184357" y="5109498"/>
          <a:ext cx="7536103" cy="9959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65206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029904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106905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029903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155032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049153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2022г (факт)</a:t>
                      </a:r>
                    </a:p>
                  </a:txBody>
                  <a:tcPr marL="7620" marR="7620" marT="762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2023г (оценка)</a:t>
                      </a:r>
                    </a:p>
                  </a:txBody>
                  <a:tcPr marL="7620" marR="7620" marT="762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2024г (проект)</a:t>
                      </a:r>
                    </a:p>
                  </a:txBody>
                  <a:tcPr marL="7620" marR="7620" marT="762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2025г (прогноз)</a:t>
                      </a:r>
                    </a:p>
                  </a:txBody>
                  <a:tcPr marL="7620" marR="7620" marT="762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2026г (прогноз)</a:t>
                      </a:r>
                    </a:p>
                  </a:txBody>
                  <a:tcPr marL="7620" marR="7620" marT="7620" marB="0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Патриотическое воспитание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170000,00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80000,00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9035074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160000,00</a:t>
                      </a:r>
                    </a:p>
                  </a:txBody>
                  <a:tcPr marL="7620" marR="7620" marT="762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3811994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7793576" y="5159398"/>
            <a:ext cx="414538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 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мероприятия по патриотическому воспитанию граждан;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мероприятий, направленных на привлечение детей и молодежи к участию в  мероприятиях и повышение качества жизни детей.</a:t>
            </a:r>
            <a:endParaRPr lang="ru-RU" sz="11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22B5E4F1-AB24-0965-0F8F-CC2815D49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6753048"/>
              </p:ext>
            </p:extLst>
          </p:nvPr>
        </p:nvGraphicFramePr>
        <p:xfrm>
          <a:off x="158478" y="243479"/>
          <a:ext cx="6419573" cy="31818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84971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00513">
                  <a:extLst>
                    <a:ext uri="{9D8B030D-6E8A-4147-A177-3AD203B41FA5}">
                      <a16:colId xmlns="" xmlns:a16="http://schemas.microsoft.com/office/drawing/2014/main" val="733760524"/>
                    </a:ext>
                  </a:extLst>
                </a:gridCol>
                <a:gridCol w="789272">
                  <a:extLst>
                    <a:ext uri="{9D8B030D-6E8A-4147-A177-3AD203B41FA5}">
                      <a16:colId xmlns="" xmlns:a16="http://schemas.microsoft.com/office/drawing/2014/main" val="1725791517"/>
                    </a:ext>
                  </a:extLst>
                </a:gridCol>
                <a:gridCol w="856648">
                  <a:extLst>
                    <a:ext uri="{9D8B030D-6E8A-4147-A177-3AD203B41FA5}">
                      <a16:colId xmlns="" xmlns:a16="http://schemas.microsoft.com/office/drawing/2014/main" val="2995511142"/>
                    </a:ext>
                  </a:extLst>
                </a:gridCol>
                <a:gridCol w="808522">
                  <a:extLst>
                    <a:ext uri="{9D8B030D-6E8A-4147-A177-3AD203B41FA5}">
                      <a16:colId xmlns="" xmlns:a16="http://schemas.microsoft.com/office/drawing/2014/main" val="1014005971"/>
                    </a:ext>
                  </a:extLst>
                </a:gridCol>
                <a:gridCol w="779647">
                  <a:extLst>
                    <a:ext uri="{9D8B030D-6E8A-4147-A177-3AD203B41FA5}">
                      <a16:colId xmlns="" xmlns:a16="http://schemas.microsoft.com/office/drawing/2014/main" val="2665091241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«Патриотическое воспитание граждан»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242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культурно-массовых мероприятий, направленных на военно-патриотическое, гражданское, краеведческое воспитание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военно-патриотическому воспитанию населения, 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149208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«Молодежь»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32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молодежи, принимающей участие в обучающих мероприятиях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молодежи, охваченной социально-значимыми мероприятиями, к общему числу молодежи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68580" marR="68580" marT="0" marB="0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CC244DE-60D1-534F-7492-5BBF32EEC6B6}"/>
              </a:ext>
            </a:extLst>
          </p:cNvPr>
          <p:cNvSpPr txBox="1"/>
          <p:nvPr/>
        </p:nvSpPr>
        <p:spPr>
          <a:xfrm>
            <a:off x="8847746" y="113638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65F271FF-A743-C169-4158-D20AEE5D7D6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03436154"/>
              </p:ext>
            </p:extLst>
          </p:nvPr>
        </p:nvGraphicFramePr>
        <p:xfrm>
          <a:off x="6753781" y="405377"/>
          <a:ext cx="5183739" cy="301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2" descr="МОЛОДЫМ СЕМЬЯМ - ДОСТУПНОЕ ЖИЛЬЕ | Новости Тулуна - БезФорма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817" y="3680432"/>
            <a:ext cx="1580477" cy="1124481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5EEF556-7F7A-A7E3-EE20-15A30D0DA89B}"/>
              </a:ext>
            </a:extLst>
          </p:cNvPr>
          <p:cNvSpPr txBox="1"/>
          <p:nvPr/>
        </p:nvSpPr>
        <p:spPr>
          <a:xfrm>
            <a:off x="2096220" y="3661330"/>
            <a:ext cx="97219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жильем молодых семей Анучинского муниципального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округа на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2020-2024 годы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38112" y="393397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554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2641CA8-634A-6F47-CD85-45EA32C9324E}"/>
              </a:ext>
            </a:extLst>
          </p:cNvPr>
          <p:cNvSpPr txBox="1"/>
          <p:nvPr/>
        </p:nvSpPr>
        <p:spPr>
          <a:xfrm>
            <a:off x="9044593" y="4321485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6A764EB3-F8A8-FCEB-F03A-6BB3E199D0E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157833"/>
              </p:ext>
            </p:extLst>
          </p:nvPr>
        </p:nvGraphicFramePr>
        <p:xfrm>
          <a:off x="6583190" y="4374159"/>
          <a:ext cx="5462161" cy="233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Таблица 18">
            <a:extLst>
              <a:ext uri="{FF2B5EF4-FFF2-40B4-BE49-F238E27FC236}">
                <a16:creationId xmlns=""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5287675"/>
              </p:ext>
            </p:extLst>
          </p:nvPr>
        </p:nvGraphicFramePr>
        <p:xfrm>
          <a:off x="192979" y="4896763"/>
          <a:ext cx="6466614" cy="7924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91908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823028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873418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831425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865019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881816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по обеспечению жильем граждан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3220560,00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3402000,00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4342915,21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3536260,78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3334468,47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sp>
        <p:nvSpPr>
          <p:cNvPr id="20" name="Прямоугольник: скругленные углы 5">
            <a:extLst>
              <a:ext uri="{FF2B5EF4-FFF2-40B4-BE49-F238E27FC236}">
                <a16:creationId xmlns="" xmlns:a16="http://schemas.microsoft.com/office/drawing/2014/main" id="{BC4CC4D7-E844-9417-B3B5-781607BDE534}"/>
              </a:ext>
            </a:extLst>
          </p:cNvPr>
          <p:cNvSpPr/>
          <p:nvPr/>
        </p:nvSpPr>
        <p:spPr>
          <a:xfrm>
            <a:off x="1949080" y="4120203"/>
            <a:ext cx="4916175" cy="81003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Предоставление поддержки в решении жилищной проблемы молодым семьям, признанным в установленном порядке, нуждающимися в улучшении жилищных условий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Таблица 14">
            <a:extLst>
              <a:ext uri="{FF2B5EF4-FFF2-40B4-BE49-F238E27FC236}">
                <a16:creationId xmlns="" xmlns:a16="http://schemas.microsoft.com/office/drawing/2014/main" id="{CEFB1016-D24E-61F9-DCD2-430CFE5DB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97422828"/>
              </p:ext>
            </p:extLst>
          </p:nvPr>
        </p:nvGraphicFramePr>
        <p:xfrm>
          <a:off x="227484" y="5913320"/>
          <a:ext cx="6459490" cy="7239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6868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46522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1910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818448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726555">
                  <a:extLst>
                    <a:ext uri="{9D8B030D-6E8A-4147-A177-3AD203B41FA5}">
                      <a16:colId xmlns="" xmlns:a16="http://schemas.microsoft.com/office/drawing/2014/main" val="3252462062"/>
                    </a:ext>
                  </a:extLst>
                </a:gridCol>
                <a:gridCol w="680180">
                  <a:extLst>
                    <a:ext uri="{9D8B030D-6E8A-4147-A177-3AD203B41FA5}">
                      <a16:colId xmlns="" xmlns:a16="http://schemas.microsoft.com/office/drawing/2014/main" val="583870850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4674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улучшивших жилищные условия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76EE56C-DE49-B89A-69EB-1FA8382F398D}"/>
              </a:ext>
            </a:extLst>
          </p:cNvPr>
          <p:cNvSpPr txBox="1"/>
          <p:nvPr/>
        </p:nvSpPr>
        <p:spPr>
          <a:xfrm>
            <a:off x="2398143" y="200742"/>
            <a:ext cx="946317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социальной поддержки инвалидов Анучинского муниципального округа «Доступная среда» на 2020-2024 годы» 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07DEBDB-D6BE-D1BD-3FEE-EA58E02AF2FD}"/>
              </a:ext>
            </a:extLst>
          </p:cNvPr>
          <p:cNvSpPr txBox="1"/>
          <p:nvPr/>
        </p:nvSpPr>
        <p:spPr>
          <a:xfrm>
            <a:off x="4643933" y="462183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552</a:t>
            </a:r>
          </a:p>
        </p:txBody>
      </p:sp>
      <p:pic>
        <p:nvPicPr>
          <p:cNvPr id="101380" name="Picture 4" descr="Проект «Доступная среда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649" y="273889"/>
            <a:ext cx="1871933" cy="985567"/>
          </a:xfrm>
          <a:prstGeom prst="rect">
            <a:avLst/>
          </a:prstGeom>
          <a:noFill/>
        </p:spPr>
      </p:pic>
      <p:sp>
        <p:nvSpPr>
          <p:cNvPr id="15" name="Прямоугольник: скругленные углы 16">
            <a:extLst>
              <a:ext uri="{FF2B5EF4-FFF2-40B4-BE49-F238E27FC236}">
                <a16:creationId xmlns="" xmlns:a16="http://schemas.microsoft.com/office/drawing/2014/main" id="{14AD684E-EA03-EC07-8E85-7707EC2774EA}"/>
              </a:ext>
            </a:extLst>
          </p:cNvPr>
          <p:cNvSpPr/>
          <p:nvPr/>
        </p:nvSpPr>
        <p:spPr>
          <a:xfrm>
            <a:off x="2091275" y="714206"/>
            <a:ext cx="9856310" cy="62571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Создание правовых, экономических и социальных условий, способствующих интеграции инвалидов в общество и повышению уровня их жизни.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4">
            <a:extLst>
              <a:ext uri="{FF2B5EF4-FFF2-40B4-BE49-F238E27FC236}">
                <a16:creationId xmlns="" xmlns:a16="http://schemas.microsoft.com/office/drawing/2014/main" id="{3920CB4B-9211-28A5-8B86-CE7F7F6ED3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9622804"/>
              </p:ext>
            </p:extLst>
          </p:nvPr>
        </p:nvGraphicFramePr>
        <p:xfrm>
          <a:off x="135919" y="1370738"/>
          <a:ext cx="7197721" cy="14909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934403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96287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9628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637563">
                  <a:extLst>
                    <a:ext uri="{9D8B030D-6E8A-4147-A177-3AD203B41FA5}">
                      <a16:colId xmlns="" xmlns:a16="http://schemas.microsoft.com/office/drawing/2014/main" val="1349329334"/>
                    </a:ext>
                  </a:extLst>
                </a:gridCol>
                <a:gridCol w="696287">
                  <a:extLst>
                    <a:ext uri="{9D8B030D-6E8A-4147-A177-3AD203B41FA5}">
                      <a16:colId xmlns="" xmlns:a16="http://schemas.microsoft.com/office/drawing/2014/main" val="110548174"/>
                    </a:ext>
                  </a:extLst>
                </a:gridCol>
                <a:gridCol w="536895">
                  <a:extLst>
                    <a:ext uri="{9D8B030D-6E8A-4147-A177-3AD203B41FA5}">
                      <a16:colId xmlns="" xmlns:a16="http://schemas.microsoft.com/office/drawing/2014/main" val="35381036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физкультурой и спортом, в общей численности данной категории населения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8113396"/>
                  </a:ext>
                </a:extLst>
              </a:tr>
              <a:tr h="270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культурно-массовых мероприятий, посещаемых инвалидами, от общей численности мероприятий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 трудоустроенных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инвалидов, зарегистрированных в органах службы занятости населения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81795881"/>
                  </a:ext>
                </a:extLst>
              </a:tr>
            </a:tbl>
          </a:graphicData>
        </a:graphic>
      </p:graphicFrame>
      <p:sp>
        <p:nvSpPr>
          <p:cNvPr id="17" name="Прямоугольник: скругленные углы 18">
            <a:extLst>
              <a:ext uri="{FF2B5EF4-FFF2-40B4-BE49-F238E27FC236}">
                <a16:creationId xmlns="" xmlns:a16="http://schemas.microsoft.com/office/drawing/2014/main" id="{98E0F52C-906B-4C3E-28B6-3B6036235C54}"/>
              </a:ext>
            </a:extLst>
          </p:cNvPr>
          <p:cNvSpPr/>
          <p:nvPr/>
        </p:nvSpPr>
        <p:spPr>
          <a:xfrm>
            <a:off x="7433717" y="1473967"/>
            <a:ext cx="4552850" cy="104708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Основными направлениями расходования средств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мероприятия поддержки инвалидов.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2022г  в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бюджете округа предусмотрены денежные средства в размере 63000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руб., на 2023 – 2026годы по 83000 руб. (ежегодно).</a:t>
            </a:r>
            <a:endParaRPr lang="ru-RU" sz="1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83820" algn="just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2AD7153-53BC-1AEB-AA75-91AA2FDCB25F}"/>
              </a:ext>
            </a:extLst>
          </p:cNvPr>
          <p:cNvSpPr txBox="1"/>
          <p:nvPr/>
        </p:nvSpPr>
        <p:spPr>
          <a:xfrm>
            <a:off x="1690770" y="3168144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 физической культуры, спорта и туризма в Анучинском муниципальном округе </a:t>
            </a:r>
          </a:p>
          <a:p>
            <a:pPr algn="ctr"/>
            <a:r>
              <a:rPr lang="ru-RU" sz="11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2020-2024 гг.</a:t>
            </a:r>
            <a:r>
              <a:rPr lang="ru-RU" sz="11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2" descr="Физкультура и спорт - право каждого | NORMA.U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961" y="3362116"/>
            <a:ext cx="1819873" cy="882080"/>
          </a:xfrm>
          <a:prstGeom prst="rect">
            <a:avLst/>
          </a:prstGeom>
          <a:noFill/>
        </p:spPr>
      </p:pic>
      <p:pic>
        <p:nvPicPr>
          <p:cNvPr id="20" name="Picture 4" descr="Россия: внутренний туризм процветает только на бумаге? | Eurasiane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299940" y="3412378"/>
            <a:ext cx="1535501" cy="892204"/>
          </a:xfrm>
          <a:prstGeom prst="rect">
            <a:avLst/>
          </a:prstGeom>
          <a:noFill/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0972D9E-E514-BFAE-FB06-D27FC7827F58}"/>
              </a:ext>
            </a:extLst>
          </p:cNvPr>
          <p:cNvSpPr txBox="1"/>
          <p:nvPr/>
        </p:nvSpPr>
        <p:spPr>
          <a:xfrm>
            <a:off x="3550791" y="3623451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551</a:t>
            </a:r>
          </a:p>
        </p:txBody>
      </p:sp>
      <p:sp>
        <p:nvSpPr>
          <p:cNvPr id="22" name="Прямоугольник: скругленные углы 6">
            <a:extLst>
              <a:ext uri="{FF2B5EF4-FFF2-40B4-BE49-F238E27FC236}">
                <a16:creationId xmlns="" xmlns:a16="http://schemas.microsoft.com/office/drawing/2014/main" id="{D31846E1-F012-118E-B380-BE13965CEA00}"/>
              </a:ext>
            </a:extLst>
          </p:cNvPr>
          <p:cNvSpPr/>
          <p:nvPr/>
        </p:nvSpPr>
        <p:spPr>
          <a:xfrm>
            <a:off x="2103576" y="3835171"/>
            <a:ext cx="8006582" cy="50185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муниципальной программы - р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азвитие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массовой физической культуры и спорта, внутреннего и внешнего туризма на территории округа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Таблица 18">
            <a:extLst>
              <a:ext uri="{FF2B5EF4-FFF2-40B4-BE49-F238E27FC236}">
                <a16:creationId xmlns="" xmlns:a16="http://schemas.microsoft.com/office/drawing/2014/main" id="{AE6FD8C9-27E2-6233-8A26-2CE77D600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8670151"/>
              </p:ext>
            </p:extLst>
          </p:nvPr>
        </p:nvGraphicFramePr>
        <p:xfrm>
          <a:off x="345059" y="4392793"/>
          <a:ext cx="11128074" cy="9959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197219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520791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63449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520791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705561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549216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2022г(факт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2023г(оценка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2024г(проект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2025г(прогноз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2026г(прогноз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физкультуры и спорта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10505291,34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5391358,74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1241000,00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1043000,00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450000,00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9035074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10655291,34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5841358,74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1341000,00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1143000,00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1143000,00</a:t>
                      </a:r>
                    </a:p>
                  </a:txBody>
                  <a:tcPr marL="7620" marR="7620" marT="762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3811994"/>
                  </a:ext>
                </a:extLst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26616" y="5582093"/>
            <a:ext cx="104944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 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Федеральный проект "Спорт норма жизни";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 создание условий для привлечения населения к занятиям спортом;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туристического потенциала.</a:t>
            </a:r>
            <a:endParaRPr lang="ru-RU" sz="11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03517"/>
            <a:ext cx="12192000" cy="6961517"/>
          </a:xfrm>
          <a:prstGeom prst="rect">
            <a:avLst/>
          </a:prstGeom>
        </p:spPr>
      </p:pic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5930879F-77D2-1CDE-1165-47E4EECDE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1103530"/>
              </p:ext>
            </p:extLst>
          </p:nvPr>
        </p:nvGraphicFramePr>
        <p:xfrm>
          <a:off x="182011" y="181155"/>
          <a:ext cx="7125513" cy="304726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323590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78840">
                  <a:extLst>
                    <a:ext uri="{9D8B030D-6E8A-4147-A177-3AD203B41FA5}">
                      <a16:colId xmlns="" xmlns:a16="http://schemas.microsoft.com/office/drawing/2014/main" val="2931548983"/>
                    </a:ext>
                  </a:extLst>
                </a:gridCol>
                <a:gridCol w="570452">
                  <a:extLst>
                    <a:ext uri="{9D8B030D-6E8A-4147-A177-3AD203B41FA5}">
                      <a16:colId xmlns="" xmlns:a16="http://schemas.microsoft.com/office/drawing/2014/main" val="2190946486"/>
                    </a:ext>
                  </a:extLst>
                </a:gridCol>
                <a:gridCol w="570451">
                  <a:extLst>
                    <a:ext uri="{9D8B030D-6E8A-4147-A177-3AD203B41FA5}">
                      <a16:colId xmlns="" xmlns:a16="http://schemas.microsoft.com/office/drawing/2014/main" val="2825872788"/>
                    </a:ext>
                  </a:extLst>
                </a:gridCol>
                <a:gridCol w="511729">
                  <a:extLst>
                    <a:ext uri="{9D8B030D-6E8A-4147-A177-3AD203B41FA5}">
                      <a16:colId xmlns="" xmlns:a16="http://schemas.microsoft.com/office/drawing/2014/main" val="4227115206"/>
                    </a:ext>
                  </a:extLst>
                </a:gridCol>
                <a:gridCol w="570451">
                  <a:extLst>
                    <a:ext uri="{9D8B030D-6E8A-4147-A177-3AD203B41FA5}">
                      <a16:colId xmlns="" xmlns:a16="http://schemas.microsoft.com/office/drawing/2014/main" val="286237242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физической культуры и спорта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молодежи, систематически занимающегося физической культурой и спортом, в общей численности детей и молодежи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%.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среднего возраста, систематически занимающегося физической культурой и спортом, в общей численности населения среднего возраста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старшего возраста, систематически занимающегося физической культурой и спортом, в общей численности населения старшего возраста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indent="1111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218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спортивными сооружениями исходя из единовременной пропускной способности объектов спорта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7413143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внутреннего и въездного </a:t>
                      </a:r>
                      <a:r>
                        <a:rPr lang="ru-RU" sz="1000" i="1" spc="-1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туризма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туристов, посещающих мероприятия, направленные на развитие туристической привлекательности округа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3370B1E-BA42-8961-004E-FE6DA897E15D}"/>
              </a:ext>
            </a:extLst>
          </p:cNvPr>
          <p:cNvSpPr txBox="1"/>
          <p:nvPr/>
        </p:nvSpPr>
        <p:spPr>
          <a:xfrm>
            <a:off x="8823061" y="192686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C8305FE9-A5DF-0E13-8A54-F95A6BD8DC1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41704723"/>
              </p:ext>
            </p:extLst>
          </p:nvPr>
        </p:nvGraphicFramePr>
        <p:xfrm>
          <a:off x="7504981" y="505818"/>
          <a:ext cx="4452704" cy="2712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E7A2FBD-48C1-6F6C-ECE5-F5A06E256FBE}"/>
              </a:ext>
            </a:extLst>
          </p:cNvPr>
          <p:cNvSpPr txBox="1"/>
          <p:nvPr/>
        </p:nvSpPr>
        <p:spPr>
          <a:xfrm>
            <a:off x="2950227" y="3418309"/>
            <a:ext cx="8655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«Сохранение и развитие культуры Анучинского муниципального округа  на 2020-2024 годы</a:t>
            </a:r>
            <a:r>
              <a:rPr lang="ru-RU" sz="11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AA5610E-BB02-C201-CEF8-8E74574719E3}"/>
              </a:ext>
            </a:extLst>
          </p:cNvPr>
          <p:cNvSpPr txBox="1"/>
          <p:nvPr/>
        </p:nvSpPr>
        <p:spPr>
          <a:xfrm>
            <a:off x="5275012" y="3742623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560</a:t>
            </a:r>
          </a:p>
        </p:txBody>
      </p:sp>
      <p:sp>
        <p:nvSpPr>
          <p:cNvPr id="17" name="Прямоугольник: скругленные углы 5">
            <a:extLst>
              <a:ext uri="{FF2B5EF4-FFF2-40B4-BE49-F238E27FC236}">
                <a16:creationId xmlns="" xmlns:a16="http://schemas.microsoft.com/office/drawing/2014/main" id="{42701C39-9BD8-3102-1469-E3586B7C2F7E}"/>
              </a:ext>
            </a:extLst>
          </p:cNvPr>
          <p:cNvSpPr/>
          <p:nvPr/>
        </p:nvSpPr>
        <p:spPr>
          <a:xfrm>
            <a:off x="2056521" y="4022145"/>
            <a:ext cx="9839306" cy="70513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создание условий для сохранения и развития культуры и искусства в Анучинском муниципальном округе, духовного наследия и творческого потенциала. Создание единого культурного пространства на территории Анучинского муниципального округа, условий для духовного возрождения народа, достижения положительной динамики, роста показателей результативности деятельности учреждений культуры. Сохранение и пополнение музейных фондов, популяризация культурно-исторического наследия Анучинского муниципального округа.</a:t>
            </a:r>
          </a:p>
        </p:txBody>
      </p:sp>
      <p:pic>
        <p:nvPicPr>
          <p:cNvPr id="18" name="Picture 2" descr="На развитие культуры дополнительно выделят 381 миллиард рублей -  Парламентская газе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201" y="3713730"/>
            <a:ext cx="1681851" cy="11774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4" descr="Один из краеведческих музеев Рязанской области отметил 15-летие | Рязанские  ведомо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1454" y="5149972"/>
            <a:ext cx="1716357" cy="1224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20" name="Таблица 18">
            <a:extLst>
              <a:ext uri="{FF2B5EF4-FFF2-40B4-BE49-F238E27FC236}">
                <a16:creationId xmlns=""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5287675"/>
              </p:ext>
            </p:extLst>
          </p:nvPr>
        </p:nvGraphicFramePr>
        <p:xfrm>
          <a:off x="2220186" y="5207314"/>
          <a:ext cx="5465949" cy="50039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52383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11681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063120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106076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127554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88034720,06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80066937,98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67608605,00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53914641,68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48335091,64</a:t>
                      </a:r>
                    </a:p>
                  </a:txBody>
                  <a:tcPr marL="7620" marR="7620" marT="7620" marB="0" anchor="ctr"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2091515" y="5840885"/>
            <a:ext cx="7207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 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обеспечение деятельности " </a:t>
            </a:r>
            <a:r>
              <a:rPr lang="ru-RU" sz="11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историко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краеведческого музея;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сохранение и развитие клубной и библиотечной системы в сфере культуры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330023" cy="6857999"/>
          </a:xfrm>
          <a:prstGeom prst="rect">
            <a:avLst/>
          </a:prstGeom>
        </p:spPr>
      </p:pic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D796E55E-4267-809A-9EE5-4B6CA990A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4899859"/>
              </p:ext>
            </p:extLst>
          </p:nvPr>
        </p:nvGraphicFramePr>
        <p:xfrm>
          <a:off x="220669" y="279220"/>
          <a:ext cx="6551066" cy="24812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39477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69485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5084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599069">
                  <a:extLst>
                    <a:ext uri="{9D8B030D-6E8A-4147-A177-3AD203B41FA5}">
                      <a16:colId xmlns="" xmlns:a16="http://schemas.microsoft.com/office/drawing/2014/main" val="18522313"/>
                    </a:ext>
                  </a:extLst>
                </a:gridCol>
                <a:gridCol w="702612">
                  <a:extLst>
                    <a:ext uri="{9D8B030D-6E8A-4147-A177-3AD203B41FA5}">
                      <a16:colId xmlns="" xmlns:a16="http://schemas.microsoft.com/office/drawing/2014/main" val="4040000087"/>
                    </a:ext>
                  </a:extLst>
                </a:gridCol>
                <a:gridCol w="634285">
                  <a:extLst>
                    <a:ext uri="{9D8B030D-6E8A-4147-A177-3AD203B41FA5}">
                      <a16:colId xmlns="" xmlns:a16="http://schemas.microsoft.com/office/drawing/2014/main" val="1853891866"/>
                    </a:ext>
                  </a:extLst>
                </a:gridCol>
              </a:tblGrid>
              <a:tr h="45753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посещений населением культурно – массовых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99600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99800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02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платных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экземпляров новых поступлений в библиотечные фонды библиотек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  <a:tr h="202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Посещаемость музейных мероприятий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4080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1793313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учреждений, на которых проведены капитальные ремонты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9764146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объектов культурного наследия, на которых проведены ремонтные работы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86582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84AC8E8-A05A-926C-4D9C-766D1FFD1C88}"/>
              </a:ext>
            </a:extLst>
          </p:cNvPr>
          <p:cNvSpPr txBox="1"/>
          <p:nvPr/>
        </p:nvSpPr>
        <p:spPr>
          <a:xfrm>
            <a:off x="8829208" y="161011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82240372-F7AB-A358-BC4F-EE290932519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24460763"/>
              </p:ext>
            </p:extLst>
          </p:nvPr>
        </p:nvGraphicFramePr>
        <p:xfrm>
          <a:off x="6927742" y="434058"/>
          <a:ext cx="5014092" cy="2332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Блок-схема: магнитный диск 2">
            <a:extLst>
              <a:ext uri="{FF2B5EF4-FFF2-40B4-BE49-F238E27FC236}">
                <a16:creationId xmlns="" xmlns:a16="http://schemas.microsoft.com/office/drawing/2014/main" id="{363155C0-2450-DA45-6D33-1507FC438C6E}"/>
              </a:ext>
            </a:extLst>
          </p:cNvPr>
          <p:cNvSpPr/>
          <p:nvPr/>
        </p:nvSpPr>
        <p:spPr>
          <a:xfrm>
            <a:off x="223058" y="240959"/>
            <a:ext cx="3389153" cy="612648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– 3 программы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="" xmlns:a16="http://schemas.microsoft.com/office/drawing/2014/main" id="{5CD8DEDC-5573-6C68-72AD-1676EC220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01787364"/>
              </p:ext>
            </p:extLst>
          </p:nvPr>
        </p:nvGraphicFramePr>
        <p:xfrm>
          <a:off x="152901" y="982423"/>
          <a:ext cx="11810729" cy="167411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524403">
                  <a:extLst>
                    <a:ext uri="{9D8B030D-6E8A-4147-A177-3AD203B41FA5}">
                      <a16:colId xmlns=""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=""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=""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=""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=""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=""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по противодействию экстремизму, терроризму, правонарушениям и наркомании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78600,00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80600,00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102,29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территорий от чрезвычайных ситуаций, обеспечение  пожарной безопасности и безопасности людей на водных объектах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1179894,32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251504740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Капитальный ремонт гидротехнических сооружений 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1382177,00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759218132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1258494,32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3407777,00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1280400,00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1280400,00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1280400,00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E760AFD5-4B4B-57D9-98C2-D62A776CDA5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498276921"/>
              </p:ext>
            </p:extLst>
          </p:nvPr>
        </p:nvGraphicFramePr>
        <p:xfrm>
          <a:off x="1480887" y="3181324"/>
          <a:ext cx="8128000" cy="314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D56B68E-9D06-2A7F-B822-DFEACD069AB3}"/>
              </a:ext>
            </a:extLst>
          </p:cNvPr>
          <p:cNvSpPr txBox="1"/>
          <p:nvPr/>
        </p:nvSpPr>
        <p:spPr>
          <a:xfrm>
            <a:off x="1888178" y="158887"/>
            <a:ext cx="88329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меры по противодействию экстремизму, терроризму, правонарушениям и наркомании </a:t>
            </a:r>
          </a:p>
          <a:p>
            <a:pPr algn="ctr"/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Анучинском муниципальном округе на 2020-2024 гг.</a:t>
            </a:r>
            <a:r>
              <a:rPr lang="ru-RU" sz="11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E6EEFF8-5B7A-963D-0463-8D5CC87354A6}"/>
              </a:ext>
            </a:extLst>
          </p:cNvPr>
          <p:cNvSpPr txBox="1"/>
          <p:nvPr/>
        </p:nvSpPr>
        <p:spPr>
          <a:xfrm>
            <a:off x="4208001" y="615653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555</a:t>
            </a:r>
          </a:p>
        </p:txBody>
      </p:sp>
      <p:pic>
        <p:nvPicPr>
          <p:cNvPr id="105474" name="Picture 2" descr="Противодействие терроризму и экстремизму — Государственное бюджетное  профессиональное образовательное учреждение Ростовской обла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333" y="276046"/>
            <a:ext cx="1293663" cy="741871"/>
          </a:xfrm>
          <a:prstGeom prst="rect">
            <a:avLst/>
          </a:prstGeom>
          <a:noFill/>
        </p:spPr>
      </p:pic>
      <p:pic>
        <p:nvPicPr>
          <p:cNvPr id="105476" name="Picture 4" descr="Профилактика правонарушений - ГАУ ДО СО СШОР &quot;Уктусские горы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0255" y="458728"/>
            <a:ext cx="1103882" cy="800729"/>
          </a:xfrm>
          <a:prstGeom prst="rect">
            <a:avLst/>
          </a:prstGeom>
          <a:noFill/>
        </p:spPr>
      </p:pic>
      <p:pic>
        <p:nvPicPr>
          <p:cNvPr id="105478" name="Picture 6" descr="О результатах областного социологического исследования среди взрослого  населения и учащейся молодежи на тему «Наркомания в современном обществе»:  портал Шкловской районной газеты &quot;Ударны фронт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15568" y="396816"/>
            <a:ext cx="1638720" cy="845390"/>
          </a:xfrm>
          <a:prstGeom prst="rect">
            <a:avLst/>
          </a:prstGeom>
          <a:noFill/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47D6E28F-C611-A71C-805D-20FCC23E5E9A}"/>
              </a:ext>
            </a:extLst>
          </p:cNvPr>
          <p:cNvSpPr/>
          <p:nvPr/>
        </p:nvSpPr>
        <p:spPr>
          <a:xfrm>
            <a:off x="3105458" y="730614"/>
            <a:ext cx="6941581" cy="62217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уровня обеспечения общественной безопасности населения на территории Анучинского округа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31229713-4713-A210-D1FF-3AD22FB18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6983541"/>
              </p:ext>
            </p:extLst>
          </p:nvPr>
        </p:nvGraphicFramePr>
        <p:xfrm>
          <a:off x="114735" y="1335846"/>
          <a:ext cx="6941581" cy="50122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736369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29389">
                  <a:extLst>
                    <a:ext uri="{9D8B030D-6E8A-4147-A177-3AD203B41FA5}">
                      <a16:colId xmlns="" xmlns:a16="http://schemas.microsoft.com/office/drawing/2014/main" val="3211617093"/>
                    </a:ext>
                  </a:extLst>
                </a:gridCol>
                <a:gridCol w="616017">
                  <a:extLst>
                    <a:ext uri="{9D8B030D-6E8A-4147-A177-3AD203B41FA5}">
                      <a16:colId xmlns="" xmlns:a16="http://schemas.microsoft.com/office/drawing/2014/main" val="4135185138"/>
                    </a:ext>
                  </a:extLst>
                </a:gridCol>
                <a:gridCol w="693019">
                  <a:extLst>
                    <a:ext uri="{9D8B030D-6E8A-4147-A177-3AD203B41FA5}">
                      <a16:colId xmlns="" xmlns:a16="http://schemas.microsoft.com/office/drawing/2014/main" val="3337601225"/>
                    </a:ext>
                  </a:extLst>
                </a:gridCol>
                <a:gridCol w="635267">
                  <a:extLst>
                    <a:ext uri="{9D8B030D-6E8A-4147-A177-3AD203B41FA5}">
                      <a16:colId xmlns="" xmlns:a16="http://schemas.microsoft.com/office/drawing/2014/main" val="232015066"/>
                    </a:ext>
                  </a:extLst>
                </a:gridCol>
                <a:gridCol w="731520">
                  <a:extLst>
                    <a:ext uri="{9D8B030D-6E8A-4147-A177-3AD203B41FA5}">
                      <a16:colId xmlns="" xmlns:a16="http://schemas.microsoft.com/office/drawing/2014/main" val="152807865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63424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Профилактика экстремизма и терроризма»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195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проявлений терроризма и экстремизма на территории Анучинского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общего количества правонарушений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терроризма и экстремизма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терроризма и экстремизма, межнациональных и межконфессиональных отношений,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правонарушений»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1511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правонарушений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правонарушения, размещенных в средствах массовой информации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0610985"/>
                  </a:ext>
                </a:extLst>
              </a:tr>
              <a:tr h="232676"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наркомании, незаконного потребления наркотических средств и психотропных веществ»</a:t>
                      </a:r>
                      <a:endParaRPr lang="ru-RU" sz="10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57409922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наркомании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378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наркомании, размещенных в средствах массовой информации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293654"/>
                  </a:ext>
                </a:extLst>
              </a:tr>
              <a:tr h="24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человек, с диагнозом «Синдром зависимости о наркотических веществ (наркомания)»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2172260"/>
                  </a:ext>
                </a:extLst>
              </a:tr>
              <a:tr h="244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случаев криминогенности (преступление и правонарушение), связанное с незаконным оборотом наркотиков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6975262"/>
                  </a:ext>
                </a:extLst>
              </a:tr>
            </a:tbl>
          </a:graphicData>
        </a:graphic>
      </p:graphicFrame>
      <p:graphicFrame>
        <p:nvGraphicFramePr>
          <p:cNvPr id="10" name="Таблица 18">
            <a:extLst>
              <a:ext uri="{FF2B5EF4-FFF2-40B4-BE49-F238E27FC236}">
                <a16:creationId xmlns="" xmlns:a16="http://schemas.microsoft.com/office/drawing/2014/main" id="{AD4C4D5C-EFB2-E3BD-7469-C125B1282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8129402"/>
              </p:ext>
            </p:extLst>
          </p:nvPr>
        </p:nvGraphicFramePr>
        <p:xfrm>
          <a:off x="7162426" y="1364237"/>
          <a:ext cx="4880332" cy="2743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0802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673769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721895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702644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683393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787829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экстремизма и терроризма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28600,00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30600,00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правонарушений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9035074"/>
                  </a:ext>
                </a:extLst>
              </a:tr>
              <a:tr h="25167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наркомании, незаконного потребления наркотических и психотропных веществ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35000,00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019041"/>
                  </a:ext>
                </a:extLst>
              </a:tr>
              <a:tr h="20446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78600,00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80600,00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80400,00</a:t>
                      </a: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381199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204105" y="4331263"/>
            <a:ext cx="44329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мероприятия:</a:t>
            </a:r>
          </a:p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формирование нетерпимого отношения к проявлениям терроризма и экстремизма;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профилактике правонарушений;</a:t>
            </a:r>
          </a:p>
          <a:p>
            <a:pPr>
              <a:buFontTx/>
              <a:buChar char="-"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профилактика правонарушений и незаконного потребления наркотических средств и психотропных веществ.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09FE9BC-6729-0A34-ADA3-0453D900479D}"/>
              </a:ext>
            </a:extLst>
          </p:cNvPr>
          <p:cNvSpPr txBox="1"/>
          <p:nvPr/>
        </p:nvSpPr>
        <p:spPr>
          <a:xfrm>
            <a:off x="1888178" y="158887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«Защита населения и территорий от чрезвычайных ситуаций, обеспечение  пожарной безопасности и безопасности людей на водных объектах Анучинского муниципального района на 2020-2024 годы» 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7522" name="Picture 2" descr="Классификация чрезвычайных ситуаций » Чрезвычайные ситуации » ПБ, ЭБ, ОТ,  ТБ, Первая помощ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347" y="0"/>
            <a:ext cx="1621466" cy="114512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2918AF-2525-2458-1466-FA7D0CA8D907}"/>
              </a:ext>
            </a:extLst>
          </p:cNvPr>
          <p:cNvSpPr txBox="1"/>
          <p:nvPr/>
        </p:nvSpPr>
        <p:spPr>
          <a:xfrm>
            <a:off x="3586898" y="607027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30.10.2019г № 559</a:t>
            </a:r>
          </a:p>
        </p:txBody>
      </p:sp>
      <p:sp>
        <p:nvSpPr>
          <p:cNvPr id="7" name="Прямоугольник: скругленные углы 5">
            <a:extLst>
              <a:ext uri="{FF2B5EF4-FFF2-40B4-BE49-F238E27FC236}">
                <a16:creationId xmlns="" xmlns:a16="http://schemas.microsoft.com/office/drawing/2014/main" id="{EE424A5E-86F1-ACBE-BCF5-5AD395032ECB}"/>
              </a:ext>
            </a:extLst>
          </p:cNvPr>
          <p:cNvSpPr/>
          <p:nvPr/>
        </p:nvSpPr>
        <p:spPr>
          <a:xfrm>
            <a:off x="2096319" y="730614"/>
            <a:ext cx="9773627" cy="62217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минимизация социального и экономического ущерба, наносимого населению и экономике Анучинского муниципального округа при возникновении чрезвычайных ситуаций природного и техногенного характера, пожаров и происшествий на водных объектах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9EE8BD03-664A-85C5-C6CA-4860AC6E6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56885991"/>
              </p:ext>
            </p:extLst>
          </p:nvPr>
        </p:nvGraphicFramePr>
        <p:xfrm>
          <a:off x="258793" y="1278940"/>
          <a:ext cx="11654286" cy="87723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896219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43652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16750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167500">
                  <a:extLst>
                    <a:ext uri="{9D8B030D-6E8A-4147-A177-3AD203B41FA5}">
                      <a16:colId xmlns="" xmlns:a16="http://schemas.microsoft.com/office/drawing/2014/main" val="3511444276"/>
                    </a:ext>
                  </a:extLst>
                </a:gridCol>
                <a:gridCol w="823428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955987">
                  <a:extLst>
                    <a:ext uri="{9D8B030D-6E8A-4147-A177-3AD203B41FA5}">
                      <a16:colId xmlns="" xmlns:a16="http://schemas.microsoft.com/office/drawing/2014/main" val="2106211028"/>
                    </a:ext>
                  </a:extLst>
                </a:gridCol>
              </a:tblGrid>
              <a:tr h="35145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деструктивных событий (чрезвычайных ситуаций, пожаров, происшествий на водных объектах)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 погибшего, травмированного и пострадавшего, вследствие  деструктивных событий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 спасенного, вследствие  деструктивных событий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</a:tbl>
          </a:graphicData>
        </a:graphic>
      </p:graphicFrame>
      <p:graphicFrame>
        <p:nvGraphicFramePr>
          <p:cNvPr id="10" name="Таблица 18">
            <a:extLst>
              <a:ext uri="{FF2B5EF4-FFF2-40B4-BE49-F238E27FC236}">
                <a16:creationId xmlns=""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5287675"/>
              </p:ext>
            </p:extLst>
          </p:nvPr>
        </p:nvGraphicFramePr>
        <p:xfrm>
          <a:off x="331002" y="2360597"/>
          <a:ext cx="11306032" cy="50039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32266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438957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527057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453638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512374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541740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Основные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1179894,32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1945000,00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1200000,00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C4FE447-382E-C6AD-6044-F911405D9FB5}"/>
              </a:ext>
            </a:extLst>
          </p:cNvPr>
          <p:cNvSpPr txBox="1"/>
          <p:nvPr/>
        </p:nvSpPr>
        <p:spPr>
          <a:xfrm>
            <a:off x="2424023" y="3079630"/>
            <a:ext cx="95494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Капитальный ремонт гидротехнических сооружений </a:t>
            </a: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на 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территории Анучинского муниципального округа</a:t>
            </a: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2023 – 2027 гг.</a:t>
            </a:r>
            <a:r>
              <a:rPr lang="ru-RU" sz="11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5DE00A9-E0A0-582C-6E43-ED8615E76E8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012" y="3010619"/>
            <a:ext cx="1979803" cy="13629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9957B02-A8FB-4E25-794B-89D14CF10A4D}"/>
              </a:ext>
            </a:extLst>
          </p:cNvPr>
          <p:cNvSpPr txBox="1"/>
          <p:nvPr/>
        </p:nvSpPr>
        <p:spPr>
          <a:xfrm>
            <a:off x="4646127" y="347938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05.08.2022г № 711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C30B896-7158-4F46-B541-04CA0C807FD0}"/>
              </a:ext>
            </a:extLst>
          </p:cNvPr>
          <p:cNvSpPr txBox="1"/>
          <p:nvPr/>
        </p:nvSpPr>
        <p:spPr>
          <a:xfrm>
            <a:off x="2367379" y="3740996"/>
            <a:ext cx="96492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6710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разработана на основании постановления Администрации Приморского края  от 27.12.2019 года № 940-па   «Об утверждении государственной программы Приморского края «Охрана окружающей среды Приморского края» на 2020 - 2027 годы и в соответствии со Стратегией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социально-экономического развития Анучинского муниципального района до 2027 года, утверждённой постановлением администрации Анучинского муниципального района от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22.01.2013 года № 14.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8441EC0-8799-D0C3-A13F-D429F4964556}"/>
              </a:ext>
            </a:extLst>
          </p:cNvPr>
          <p:cNvSpPr txBox="1"/>
          <p:nvPr/>
        </p:nvSpPr>
        <p:spPr>
          <a:xfrm>
            <a:off x="271251" y="4446086"/>
            <a:ext cx="1175397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 против паводковых мероприятий на гидротехнических сооружениях в периоды весеннего половодья и летних ливневых дождей, является одним из факторов позволяющих обеспечивать защиту жизни, здоровья и законных интересов людей, окружающей среды и хозяйственных объектов</a:t>
            </a:r>
            <a:r>
              <a:rPr lang="ru-RU" sz="1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Основными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целями программы являются 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обеспечение защищенности населения и объектов экономики 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Анучинского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муниципального округа от наводнений и иного негативного воздействия вод.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–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повышение эксплуатационной надежности гидротехнических сооружений путем их приведения к безопасному техническому состоянию; обеспечение защищенности населения и объектов экономики от негативного воздействия вод сооружениями инженерной защиты.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6" name="Таблица 14">
            <a:extLst>
              <a:ext uri="{FF2B5EF4-FFF2-40B4-BE49-F238E27FC236}">
                <a16:creationId xmlns="" xmlns:a16="http://schemas.microsoft.com/office/drawing/2014/main" id="{21A0D902-8990-E225-9DF7-6DCE9912B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3716138"/>
              </p:ext>
            </p:extLst>
          </p:nvPr>
        </p:nvGraphicFramePr>
        <p:xfrm>
          <a:off x="165482" y="5292303"/>
          <a:ext cx="6554496" cy="105542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2536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15992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552091">
                  <a:extLst>
                    <a:ext uri="{9D8B030D-6E8A-4147-A177-3AD203B41FA5}">
                      <a16:colId xmlns="" xmlns:a16="http://schemas.microsoft.com/office/drawing/2014/main" val="3511444276"/>
                    </a:ext>
                  </a:extLst>
                </a:gridCol>
                <a:gridCol w="526211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534838">
                  <a:extLst>
                    <a:ext uri="{9D8B030D-6E8A-4147-A177-3AD203B41FA5}">
                      <a16:colId xmlns="" xmlns:a16="http://schemas.microsoft.com/office/drawing/2014/main" val="210621102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количество разработанной проектно-сметной документации для осуществления капитального ремонта гидротехнических сооружений,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Протяжённость гидротехнического сооружения приведённых к уровню безопасной эксплуатации Земляная дамба с. Анучино кадастровый номер 25:01:000000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1,743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="" xmlns:a16="http://schemas.microsoft.com/office/drawing/2014/main" id="{44D4A6E5-01D3-7C42-E68D-05F30248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0229736"/>
              </p:ext>
            </p:extLst>
          </p:nvPr>
        </p:nvGraphicFramePr>
        <p:xfrm>
          <a:off x="6888322" y="5196338"/>
          <a:ext cx="5171405" cy="1341120"/>
        </p:xfrm>
        <a:graphic>
          <a:graphicData uri="http://schemas.openxmlformats.org/drawingml/2006/table">
            <a:tbl>
              <a:tblPr/>
              <a:tblGrid>
                <a:gridCol w="5171405">
                  <a:extLst>
                    <a:ext uri="{9D8B030D-6E8A-4147-A177-3AD203B41FA5}">
                      <a16:colId xmlns="" xmlns:a16="http://schemas.microsoft.com/office/drawing/2014/main" val="19157414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66675" marR="17399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Ожидаемые  результаты реализации муниципальной  программы - р</a:t>
                      </a:r>
                      <a:r>
                        <a:rPr lang="ru-RU" sz="110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емонт гидротехнического сооружения - </a:t>
                      </a:r>
                      <a:r>
                        <a:rPr lang="ru-RU" sz="1100" dirty="0" err="1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Землянная</a:t>
                      </a:r>
                      <a:r>
                        <a:rPr lang="ru-RU" sz="1100" dirty="0">
                          <a:solidFill>
                            <a:srgbClr val="0D0D0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дамба, местоположение Приморский край, Анучинский район, с. Анучино, на  реке Арсеньевка, кадастровый номер земельного участка 25:01:000000:682, 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беспечит  защиту населения и объектов  экономики   Анучинского муниципального округа  от наводнения и иного негативного воздействия вод р. Арсеньевка, а так же  эксплуатацию  надежности  гидротехнических сооружений путём их приведения к безопасному техническому состоянию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46292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Блок-схема: магнитный диск 2">
            <a:extLst>
              <a:ext uri="{FF2B5EF4-FFF2-40B4-BE49-F238E27FC236}">
                <a16:creationId xmlns="" xmlns:a16="http://schemas.microsoft.com/office/drawing/2014/main" id="{946DE80C-B470-E94A-EDA6-23442B2DC972}"/>
              </a:ext>
            </a:extLst>
          </p:cNvPr>
          <p:cNvSpPr/>
          <p:nvPr/>
        </p:nvSpPr>
        <p:spPr>
          <a:xfrm>
            <a:off x="232683" y="228486"/>
            <a:ext cx="3389153" cy="612648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характера– 4 программы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="" xmlns:a16="http://schemas.microsoft.com/office/drawing/2014/main" id="{651335C2-3CF1-CA58-BC12-002B174FF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2209631"/>
              </p:ext>
            </p:extLst>
          </p:nvPr>
        </p:nvGraphicFramePr>
        <p:xfrm>
          <a:off x="93515" y="1004649"/>
          <a:ext cx="11810729" cy="156986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=""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=""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=""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=""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=""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=""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66479740,59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76470780,22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75583167,00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113,69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98,84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70423704,00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71183370,00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Противодействие коррупции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4,11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6,52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эффективности управления муниципальными финансами 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15344054,01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18684700,00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20480200,00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133,47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109,61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20692000,00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21794000,00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 распоряжение муниципальным имуществом 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11082426,24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29622243,60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31907140,86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287,91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107,71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12410014,06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16950424,06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8865041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92979220,84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124823723,82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127973507,86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137,64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102,52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103528718,06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109930794,06</a:t>
                      </a: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A760D0B6-F3E5-818D-080C-63E6D70DE47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33706603"/>
              </p:ext>
            </p:extLst>
          </p:nvPr>
        </p:nvGraphicFramePr>
        <p:xfrm>
          <a:off x="1772118" y="3070458"/>
          <a:ext cx="8128000" cy="320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2C19175-4CEA-CE6D-9CD6-3735C469EB47}"/>
              </a:ext>
            </a:extLst>
          </p:cNvPr>
          <p:cNvSpPr txBox="1"/>
          <p:nvPr/>
        </p:nvSpPr>
        <p:spPr>
          <a:xfrm>
            <a:off x="2678290" y="0"/>
            <a:ext cx="86555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«Муниципальное управление Анучинского муниципального округа</a:t>
            </a:r>
          </a:p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2020-2024годы» 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C901F02-B496-400E-0137-CF21F4FE2A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043" y="0"/>
            <a:ext cx="2085276" cy="1052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4B817D8-7E29-BF43-B5D7-1C27B43ED4D1}"/>
              </a:ext>
            </a:extLst>
          </p:cNvPr>
          <p:cNvSpPr txBox="1"/>
          <p:nvPr/>
        </p:nvSpPr>
        <p:spPr>
          <a:xfrm>
            <a:off x="4800771" y="462260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27.09.2019г № 540</a:t>
            </a:r>
          </a:p>
        </p:txBody>
      </p:sp>
      <p:sp>
        <p:nvSpPr>
          <p:cNvPr id="7" name="Прямоугольник: скругленные углы 5">
            <a:extLst>
              <a:ext uri="{FF2B5EF4-FFF2-40B4-BE49-F238E27FC236}">
                <a16:creationId xmlns="" xmlns:a16="http://schemas.microsoft.com/office/drawing/2014/main" id="{0ACF652D-201B-5C29-39CF-28D676E6E023}"/>
              </a:ext>
            </a:extLst>
          </p:cNvPr>
          <p:cNvSpPr/>
          <p:nvPr/>
        </p:nvSpPr>
        <p:spPr>
          <a:xfrm>
            <a:off x="2515474" y="538067"/>
            <a:ext cx="9095681" cy="64375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- повышение эффективности деятельности органов местного самоуправления Анучинского муниципального округа 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763CCE18-AC6A-6C2B-2DC7-86DF6CC9E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5985508"/>
              </p:ext>
            </p:extLst>
          </p:nvPr>
        </p:nvGraphicFramePr>
        <p:xfrm>
          <a:off x="195759" y="1207744"/>
          <a:ext cx="7524250" cy="48961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99029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14376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732236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776884">
                  <a:extLst>
                    <a:ext uri="{9D8B030D-6E8A-4147-A177-3AD203B41FA5}">
                      <a16:colId xmlns="" xmlns:a16="http://schemas.microsoft.com/office/drawing/2014/main" val="3735444636"/>
                    </a:ext>
                  </a:extLst>
                </a:gridCol>
                <a:gridCol w="644858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665602">
                  <a:extLst>
                    <a:ext uri="{9D8B030D-6E8A-4147-A177-3AD203B41FA5}">
                      <a16:colId xmlns="" xmlns:a16="http://schemas.microsoft.com/office/drawing/2014/main" val="201379444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вакантных должностей муниципальной службы, замещаемых на основе конкурса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Число муниципальных служащих, прошедших обучение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Единого государственного реестра записей актов гражданского состояния архивного фонда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преступлений, совершенных несовершеннолетними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несовершеннолетних, состоящих на учете в КДН и ЗП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проведенных мероприятий с целью повышения культуры охраны труда граждан (конкурсы по охране  труда)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0610985"/>
                  </a:ext>
                </a:extLst>
              </a:tr>
              <a:tr h="185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  количества организаций охваченных специальной оценкой условий труда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5740992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протоколов в области благоустройства и санитарного содержания  территории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03789638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проведения рейдовых  мероприятий по профилактике правонарушений с должностными лицами уполномоченными составлять протоколы об административных правонарушениях в области благоустройства средств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729365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экономии бюджетных средств в результате проведения процедур размещения заказов на поставку товаров, оказание услуг для нужд администрации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947609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количества детей-сирот и детей, оставшихся без попечения родителей в замещающие семьи граждан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99517171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1C8B937-37F7-CAA5-5AB8-96AB413FB32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35396011"/>
              </p:ext>
            </p:extLst>
          </p:nvPr>
        </p:nvGraphicFramePr>
        <p:xfrm>
          <a:off x="7834646" y="1176381"/>
          <a:ext cx="4225082" cy="252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Таблица 18">
            <a:extLst>
              <a:ext uri="{FF2B5EF4-FFF2-40B4-BE49-F238E27FC236}">
                <a16:creationId xmlns=""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5287675"/>
              </p:ext>
            </p:extLst>
          </p:nvPr>
        </p:nvGraphicFramePr>
        <p:xfrm>
          <a:off x="175726" y="6216604"/>
          <a:ext cx="11745980" cy="50039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60508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147313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354347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362974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492370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328468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Основные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Финансирование расходов на содержание органов местного самоуправления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66479740,59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76470780,22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75583167,00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70423704,00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71183370,00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49A7253-30B0-A45F-BE0D-545F9AB5A416}"/>
              </a:ext>
            </a:extLst>
          </p:cNvPr>
          <p:cNvSpPr txBox="1"/>
          <p:nvPr/>
        </p:nvSpPr>
        <p:spPr>
          <a:xfrm>
            <a:off x="3109347" y="0"/>
            <a:ext cx="81740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«Повышение эффективности управления муниципальными финансами » на 2020-2024годы»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E434D3-7A2D-22FE-9DCE-7D23F3DC4376}"/>
              </a:ext>
            </a:extLst>
          </p:cNvPr>
          <p:cNvSpPr txBox="1"/>
          <p:nvPr/>
        </p:nvSpPr>
        <p:spPr>
          <a:xfrm>
            <a:off x="4104548" y="266497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25.09.2019г № 532</a:t>
            </a:r>
          </a:p>
        </p:txBody>
      </p:sp>
      <p:sp>
        <p:nvSpPr>
          <p:cNvPr id="6" name="Прямоугольник: скругленные углы 11">
            <a:extLst>
              <a:ext uri="{FF2B5EF4-FFF2-40B4-BE49-F238E27FC236}">
                <a16:creationId xmlns="" xmlns:a16="http://schemas.microsoft.com/office/drawing/2014/main" id="{4F826CCF-1F3D-88B5-352E-C60E700ED6EC}"/>
              </a:ext>
            </a:extLst>
          </p:cNvPr>
          <p:cNvSpPr/>
          <p:nvPr/>
        </p:nvSpPr>
        <p:spPr>
          <a:xfrm>
            <a:off x="2767451" y="415601"/>
            <a:ext cx="8757437" cy="41253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 качества управления муниципальными финансами </a:t>
            </a:r>
          </a:p>
        </p:txBody>
      </p:sp>
      <p:pic>
        <p:nvPicPr>
          <p:cNvPr id="20482" name="Picture 2" descr="Картинки финансы (99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455" y="0"/>
            <a:ext cx="2285700" cy="931653"/>
          </a:xfrm>
          <a:prstGeom prst="rect">
            <a:avLst/>
          </a:prstGeom>
          <a:noFill/>
        </p:spPr>
      </p:pic>
      <p:graphicFrame>
        <p:nvGraphicFramePr>
          <p:cNvPr id="8" name="Таблица 14">
            <a:extLst>
              <a:ext uri="{FF2B5EF4-FFF2-40B4-BE49-F238E27FC236}">
                <a16:creationId xmlns="" xmlns:a16="http://schemas.microsoft.com/office/drawing/2014/main" id="{156EFC36-C986-6F1A-5CE0-DF9BDEC0C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7244834"/>
              </p:ext>
            </p:extLst>
          </p:nvPr>
        </p:nvGraphicFramePr>
        <p:xfrm>
          <a:off x="4252823" y="883344"/>
          <a:ext cx="7720640" cy="29909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03849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59716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54386">
                  <a:extLst>
                    <a:ext uri="{9D8B030D-6E8A-4147-A177-3AD203B41FA5}">
                      <a16:colId xmlns="" xmlns:a16="http://schemas.microsoft.com/office/drawing/2014/main" val="941632636"/>
                    </a:ext>
                  </a:extLst>
                </a:gridCol>
                <a:gridCol w="80031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809436">
                  <a:extLst>
                    <a:ext uri="{9D8B030D-6E8A-4147-A177-3AD203B41FA5}">
                      <a16:colId xmlns="" xmlns:a16="http://schemas.microsoft.com/office/drawing/2014/main" val="830381076"/>
                    </a:ext>
                  </a:extLst>
                </a:gridCol>
                <a:gridCol w="792943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indent="449580" algn="l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Утверждение местного бюджета на трехлетний период (на очередной финансовый год и на плановый период).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исполнения расходных обязательств местного бюджета не менее 95%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1927172"/>
                  </a:ext>
                </a:extLst>
              </a:tr>
              <a:tr h="9807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просроченной кредиторской задолженности местного бюджета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объема средств местного бюджета, охваченных проверками, к общему объему средств местного бюджета без учета расходов на обслуживание муниципального долга – 10%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Поддержание в актуальном состоянии раздела «Открытый бюджет» на официальном интернет-сайте администрации Анучинского муниципального округа.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Достижение % исполнения бюджетных мер принуждения к нарушителям бюджетного законодательства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РФ,иных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нормативных правовых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актов,регулирующих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бюджетные правоотношения, договоров(соглашений), на основании которых предоставляются средства из бюджета бюджетной системы РФ, на уровне не ниже 100%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1C8B937-37F7-CAA5-5AB8-96AB413FB32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535396011"/>
              </p:ext>
            </p:extLst>
          </p:nvPr>
        </p:nvGraphicFramePr>
        <p:xfrm>
          <a:off x="131257" y="1167754"/>
          <a:ext cx="4061181" cy="252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Таблица 18">
            <a:extLst>
              <a:ext uri="{FF2B5EF4-FFF2-40B4-BE49-F238E27FC236}">
                <a16:creationId xmlns="" xmlns:a16="http://schemas.microsoft.com/office/drawing/2014/main" id="{3F9CD84C-375C-D036-5CB5-361EE9662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5287675"/>
              </p:ext>
            </p:extLst>
          </p:nvPr>
        </p:nvGraphicFramePr>
        <p:xfrm>
          <a:off x="184353" y="3973737"/>
          <a:ext cx="11789110" cy="65271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96009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500440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592304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515748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576994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607615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Основные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(оценка)</a:t>
                      </a:r>
                    </a:p>
                  </a:txBody>
                  <a:tcPr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2025г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8FA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Финансирование расходов на содержание органов местного самоуправления</a:t>
                      </a:r>
                      <a:endParaRPr lang="ru-RU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15344054,01</a:t>
                      </a:r>
                    </a:p>
                  </a:txBody>
                  <a:tcPr marL="7620" marR="7620" marT="7620" marB="0" anchor="ctr"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18684700,00</a:t>
                      </a:r>
                    </a:p>
                  </a:txBody>
                  <a:tcPr marL="7620" marR="7620" marT="7620" marB="0" anchor="ctr"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20480200,00</a:t>
                      </a:r>
                    </a:p>
                  </a:txBody>
                  <a:tcPr marL="7620" marR="7620" marT="7620" marB="0" anchor="ctr"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20692000,00</a:t>
                      </a:r>
                    </a:p>
                  </a:txBody>
                  <a:tcPr marL="7620" marR="7620" marT="7620" marB="0" anchor="ctr">
                    <a:solidFill>
                      <a:srgbClr val="F8FA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21794000,00</a:t>
                      </a:r>
                    </a:p>
                  </a:txBody>
                  <a:tcPr marL="7620" marR="7620" marT="7620" marB="0" anchor="ctr">
                    <a:solidFill>
                      <a:srgbClr val="F8FA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E2A8DEB-CE58-9FE1-8458-5C3C946EDF46}"/>
              </a:ext>
            </a:extLst>
          </p:cNvPr>
          <p:cNvSpPr txBox="1"/>
          <p:nvPr/>
        </p:nvSpPr>
        <p:spPr>
          <a:xfrm>
            <a:off x="2251493" y="50099"/>
            <a:ext cx="94545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«Противодействие коррупции в  органах местного самоуправления Анучинского муниципального округа на 2020- 2024годы»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C7DC58-16B3-29DF-5753-0A7A62585760}"/>
              </a:ext>
            </a:extLst>
          </p:cNvPr>
          <p:cNvSpPr txBox="1"/>
          <p:nvPr/>
        </p:nvSpPr>
        <p:spPr>
          <a:xfrm>
            <a:off x="4492001" y="45768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27.09.2019г № 541</a:t>
            </a:r>
          </a:p>
        </p:txBody>
      </p:sp>
      <p:pic>
        <p:nvPicPr>
          <p:cNvPr id="101378" name="Picture 2" descr="Противодействие коррупц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839" y="0"/>
            <a:ext cx="1975150" cy="1176068"/>
          </a:xfrm>
          <a:prstGeom prst="rect">
            <a:avLst/>
          </a:prstGeom>
          <a:noFill/>
        </p:spPr>
      </p:pic>
      <p:sp>
        <p:nvSpPr>
          <p:cNvPr id="6" name="Прямоугольник: скругленные углы 6">
            <a:extLst>
              <a:ext uri="{FF2B5EF4-FFF2-40B4-BE49-F238E27FC236}">
                <a16:creationId xmlns="" xmlns:a16="http://schemas.microsoft.com/office/drawing/2014/main" id="{0CAC4ECB-DD55-D5AF-3409-C755AE3A2AC0}"/>
              </a:ext>
            </a:extLst>
          </p:cNvPr>
          <p:cNvSpPr/>
          <p:nvPr/>
        </p:nvSpPr>
        <p:spPr>
          <a:xfrm>
            <a:off x="2281118" y="578021"/>
            <a:ext cx="9278278" cy="57253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–предотвращение коррупции в администрации Анучинского муниципального округа и ее структурных подразделениях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F5F4F418-8C9A-EFDD-D94C-F82D92047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9007080"/>
              </p:ext>
            </p:extLst>
          </p:nvPr>
        </p:nvGraphicFramePr>
        <p:xfrm>
          <a:off x="263625" y="1319197"/>
          <a:ext cx="11399288" cy="275928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84520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1372685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392017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392017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1295348">
                  <a:extLst>
                    <a:ext uri="{9D8B030D-6E8A-4147-A177-3AD203B41FA5}">
                      <a16:colId xmlns="" xmlns:a16="http://schemas.microsoft.com/office/drawing/2014/main" val="2602170681"/>
                    </a:ext>
                  </a:extLst>
                </a:gridCol>
                <a:gridCol w="1102013">
                  <a:extLst>
                    <a:ext uri="{9D8B030D-6E8A-4147-A177-3AD203B41FA5}">
                      <a16:colId xmlns="" xmlns:a16="http://schemas.microsoft.com/office/drawing/2014/main" val="3659018597"/>
                    </a:ext>
                  </a:extLst>
                </a:gridCol>
              </a:tblGrid>
              <a:tr h="21116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5935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устраненных коррупционных факторов в муниципальных правовых актах (проектах), прошедших антикоррупционную экспертизу, от общего числа выявленных коррупционных факторов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6469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служащих, представивших в установленный срок сведения о доходах, расходах, об имуществе и обязательствах имущественного характера, от общего числа муниципальных служащих, представляющих указанные сведения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489912661"/>
                  </a:ext>
                </a:extLst>
              </a:tr>
              <a:tr h="370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установленных фактов коррупции, от общего количества жалоб и обращений граждан, поступивших за отчетный период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567141994"/>
                  </a:ext>
                </a:extLst>
              </a:tr>
              <a:tr h="46770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заседаний межведомственной комиссии по противодействию коррупции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978247692"/>
                  </a:ext>
                </a:extLst>
              </a:tr>
              <a:tr h="4362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  социологического исследования по вопросам противодействия коррупции, ежегодно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775623061"/>
                  </a:ext>
                </a:extLst>
              </a:tr>
            </a:tbl>
          </a:graphicData>
        </a:graphic>
      </p:graphicFrame>
      <p:graphicFrame>
        <p:nvGraphicFramePr>
          <p:cNvPr id="8" name="Таблица 18">
            <a:extLst>
              <a:ext uri="{FF2B5EF4-FFF2-40B4-BE49-F238E27FC236}">
                <a16:creationId xmlns="" xmlns:a16="http://schemas.microsoft.com/office/drawing/2014/main" id="{4171319F-84DC-4920-4A6B-86AC66227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0720106"/>
              </p:ext>
            </p:extLst>
          </p:nvPr>
        </p:nvGraphicFramePr>
        <p:xfrm>
          <a:off x="315382" y="4199582"/>
          <a:ext cx="11373409" cy="64016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054768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570191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68234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637482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592619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836003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направления расходов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антикоррупционных программ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73000,00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46000,00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3000,00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92E0B0B-890A-86EE-F75C-311CA7CBE6F1}"/>
              </a:ext>
            </a:extLst>
          </p:cNvPr>
          <p:cNvSpPr txBox="1"/>
          <p:nvPr/>
        </p:nvSpPr>
        <p:spPr>
          <a:xfrm>
            <a:off x="3082744" y="92044"/>
            <a:ext cx="79763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«Управление и распоряжение муниципальным имуществом </a:t>
            </a:r>
          </a:p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2739328-3779-9A27-DFD4-3EAEF92467D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301" y="0"/>
            <a:ext cx="2266950" cy="2019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A9AE7A3-6772-1F4F-14B1-7E4ACE40958A}"/>
              </a:ext>
            </a:extLst>
          </p:cNvPr>
          <p:cNvSpPr txBox="1"/>
          <p:nvPr/>
        </p:nvSpPr>
        <p:spPr>
          <a:xfrm>
            <a:off x="4752534" y="49279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548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="" xmlns:a16="http://schemas.microsoft.com/office/drawing/2014/main" id="{59989E1D-3375-42DF-9FDB-A9AE2049E7BF}"/>
              </a:ext>
            </a:extLst>
          </p:cNvPr>
          <p:cNvSpPr/>
          <p:nvPr/>
        </p:nvSpPr>
        <p:spPr>
          <a:xfrm>
            <a:off x="2825176" y="564625"/>
            <a:ext cx="8418804" cy="57253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использования муниципального имущества Анучинского муниципального округа 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="" xmlns:a16="http://schemas.microsoft.com/office/drawing/2014/main" id="{11DA5298-0D5F-63E4-EB6F-062CC176C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2988036"/>
              </p:ext>
            </p:extLst>
          </p:nvPr>
        </p:nvGraphicFramePr>
        <p:xfrm>
          <a:off x="2822684" y="1123053"/>
          <a:ext cx="8814350" cy="64016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631094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089897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167149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269042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234273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422895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 распоряжение имуществом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11082426,24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29622243,60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31907140,86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12410014,06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16950424,06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F6276495-B8B9-40D7-7221-0ECF2BC8965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7207558"/>
              </p:ext>
            </p:extLst>
          </p:nvPr>
        </p:nvGraphicFramePr>
        <p:xfrm>
          <a:off x="321016" y="2169886"/>
          <a:ext cx="5053641" cy="2505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Таблица 14">
            <a:extLst>
              <a:ext uri="{FF2B5EF4-FFF2-40B4-BE49-F238E27FC236}">
                <a16:creationId xmlns="" xmlns:a16="http://schemas.microsoft.com/office/drawing/2014/main" id="{0C5906C5-492D-F929-4202-EEC50CD2F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46279262"/>
              </p:ext>
            </p:extLst>
          </p:nvPr>
        </p:nvGraphicFramePr>
        <p:xfrm>
          <a:off x="379562" y="4869005"/>
          <a:ext cx="11312495" cy="10097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770986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902171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81068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810689">
                  <a:extLst>
                    <a:ext uri="{9D8B030D-6E8A-4147-A177-3AD203B41FA5}">
                      <a16:colId xmlns="" xmlns:a16="http://schemas.microsoft.com/office/drawing/2014/main" val="2910465454"/>
                    </a:ext>
                  </a:extLst>
                </a:gridCol>
                <a:gridCol w="1008980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1008980">
                  <a:extLst>
                    <a:ext uri="{9D8B030D-6E8A-4147-A177-3AD203B41FA5}">
                      <a16:colId xmlns="" xmlns:a16="http://schemas.microsoft.com/office/drawing/2014/main" val="192817863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 учета объектов недвижимого имущества, входящих в реестр муниципальной  собственности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неэффективного муниципального имущества, а также не предназначенного для выполнения полномочий органами местного самоуправления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в муниципальную собственность бесхозяйного имущества, расположенного на территории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20801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Блок-схема: магнитный диск 2">
            <a:extLst>
              <a:ext uri="{FF2B5EF4-FFF2-40B4-BE49-F238E27FC236}">
                <a16:creationId xmlns="" xmlns:a16="http://schemas.microsoft.com/office/drawing/2014/main" id="{F74D8EDB-DB8F-1C45-268E-FA847497EABC}"/>
              </a:ext>
            </a:extLst>
          </p:cNvPr>
          <p:cNvSpPr/>
          <p:nvPr/>
        </p:nvSpPr>
        <p:spPr>
          <a:xfrm rot="16200000">
            <a:off x="-1367407" y="1523618"/>
            <a:ext cx="3568766" cy="651201"/>
          </a:xfrm>
          <a:prstGeom prst="flowChartMagneticDisk">
            <a:avLst/>
          </a:prstGeom>
          <a:solidFill>
            <a:srgbClr val="00FFFF"/>
          </a:solidFill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отраслей экономики – 10 программ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EEC31763-7B49-7BF2-105C-991530F76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9809219"/>
              </p:ext>
            </p:extLst>
          </p:nvPr>
        </p:nvGraphicFramePr>
        <p:xfrm>
          <a:off x="919077" y="131947"/>
          <a:ext cx="10842287" cy="35442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158863">
                  <a:extLst>
                    <a:ext uri="{9D8B030D-6E8A-4147-A177-3AD203B41FA5}">
                      <a16:colId xmlns="" xmlns:a16="http://schemas.microsoft.com/office/drawing/2014/main" val="222308242"/>
                    </a:ext>
                  </a:extLst>
                </a:gridCol>
                <a:gridCol w="928566">
                  <a:extLst>
                    <a:ext uri="{9D8B030D-6E8A-4147-A177-3AD203B41FA5}">
                      <a16:colId xmlns="" xmlns:a16="http://schemas.microsoft.com/office/drawing/2014/main" val="167635593"/>
                    </a:ext>
                  </a:extLst>
                </a:gridCol>
                <a:gridCol w="969552">
                  <a:extLst>
                    <a:ext uri="{9D8B030D-6E8A-4147-A177-3AD203B41FA5}">
                      <a16:colId xmlns="" xmlns:a16="http://schemas.microsoft.com/office/drawing/2014/main" val="1102175848"/>
                    </a:ext>
                  </a:extLst>
                </a:gridCol>
                <a:gridCol w="1161922">
                  <a:extLst>
                    <a:ext uri="{9D8B030D-6E8A-4147-A177-3AD203B41FA5}">
                      <a16:colId xmlns="" xmlns:a16="http://schemas.microsoft.com/office/drawing/2014/main" val="4111027455"/>
                    </a:ext>
                  </a:extLst>
                </a:gridCol>
                <a:gridCol w="800265">
                  <a:extLst>
                    <a:ext uri="{9D8B030D-6E8A-4147-A177-3AD203B41FA5}">
                      <a16:colId xmlns="" xmlns:a16="http://schemas.microsoft.com/office/drawing/2014/main" val="1012964849"/>
                    </a:ext>
                  </a:extLst>
                </a:gridCol>
                <a:gridCol w="934802">
                  <a:extLst>
                    <a:ext uri="{9D8B030D-6E8A-4147-A177-3AD203B41FA5}">
                      <a16:colId xmlns="" xmlns:a16="http://schemas.microsoft.com/office/drawing/2014/main" val="4090492372"/>
                    </a:ext>
                  </a:extLst>
                </a:gridCol>
                <a:gridCol w="934802">
                  <a:extLst>
                    <a:ext uri="{9D8B030D-6E8A-4147-A177-3AD203B41FA5}">
                      <a16:colId xmlns="" xmlns:a16="http://schemas.microsoft.com/office/drawing/2014/main" val="2136198863"/>
                    </a:ext>
                  </a:extLst>
                </a:gridCol>
                <a:gridCol w="953515">
                  <a:extLst>
                    <a:ext uri="{9D8B030D-6E8A-4147-A177-3AD203B41FA5}">
                      <a16:colId xmlns=""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населенных пунктов 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8969754,67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18134350,16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7972757,00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88,88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43,96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4228009,00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4228009,00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</a:t>
                      </a:r>
                    </a:p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среды населенных пунктов 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8301776,84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9701578,49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8419572,29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101,42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86,79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8329572,29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8329572,29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1179914,61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4515316,30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46300816,33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3924,08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1025,42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55837857,14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 </a:t>
                      </a:r>
                    </a:p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автомобильных дорог местного значения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52353674,00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48198684,17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159940964,10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305,50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331,84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35413000,00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36861000,00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8865041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качественными услугами жилищно-коммунального хозяйства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4447808,83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42191863,71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60,70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6,40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2093572,00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8019190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энергосбережении и повышении энергетической эффективности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87,30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784613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граждан твердым топливом (дровами)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239589,55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4469753,90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3136565,05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1309,14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70,17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978049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ритуальных услуг и содержание мест захоронения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271763,28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2167678,00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3333390,13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1226,58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153,78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740294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инженерной инфраструктурой земельных участков, предоставляемых бесплатно для индивидуального жилищного строительства семьям, имеющим трех и более детей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255395,00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5620185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малого и среднего предпринимательства </a:t>
                      </a: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754994,00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47,02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355000,00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6704702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77404670,78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130284224,73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232709064,90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300,64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178,62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106913438,43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52417153,29</a:t>
                      </a:r>
                    </a:p>
                  </a:txBody>
                  <a:tcPr marL="7620" marR="7620" marT="7620" marB="0" anchor="ctr"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7753566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9F27C314-14D7-90F4-CE47-2FC3BA53D18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46343500"/>
              </p:ext>
            </p:extLst>
          </p:nvPr>
        </p:nvGraphicFramePr>
        <p:xfrm>
          <a:off x="1755673" y="3749021"/>
          <a:ext cx="7558481" cy="297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02402" name="Picture 2" descr="Озеленение | red-ma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198" y="0"/>
            <a:ext cx="1818297" cy="136372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F885F27-A145-C92A-DB87-C445838FAF87}"/>
              </a:ext>
            </a:extLst>
          </p:cNvPr>
          <p:cNvSpPr txBox="1"/>
          <p:nvPr/>
        </p:nvSpPr>
        <p:spPr>
          <a:xfrm>
            <a:off x="2078965" y="0"/>
            <a:ext cx="93337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«Благоустройство территории населенных пунктов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42759A7-4B1C-546A-1B88-A5A6D48A1899}"/>
              </a:ext>
            </a:extLst>
          </p:cNvPr>
          <p:cNvSpPr txBox="1"/>
          <p:nvPr/>
        </p:nvSpPr>
        <p:spPr>
          <a:xfrm>
            <a:off x="2268756" y="310575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550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7B97692-4428-3D81-EEC0-8B50FA53F43F}"/>
              </a:ext>
            </a:extLst>
          </p:cNvPr>
          <p:cNvSpPr/>
          <p:nvPr/>
        </p:nvSpPr>
        <p:spPr>
          <a:xfrm>
            <a:off x="2046146" y="602133"/>
            <a:ext cx="4492677" cy="57253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внешнего благоустройства и санитарного содержания населенных пунктов 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="" xmlns:a16="http://schemas.microsoft.com/office/drawing/2014/main" id="{12B42CF6-3D9E-79AD-3ED7-9B8D1AFD5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681163"/>
              </p:ext>
            </p:extLst>
          </p:nvPr>
        </p:nvGraphicFramePr>
        <p:xfrm>
          <a:off x="6742143" y="353317"/>
          <a:ext cx="5326211" cy="9448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421853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829874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829874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782452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735031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727127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3366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территории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8969754,67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18134350,16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7972757,00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4228009,00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4228009,00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Таблица 14">
            <a:extLst>
              <a:ext uri="{FF2B5EF4-FFF2-40B4-BE49-F238E27FC236}">
                <a16:creationId xmlns="" xmlns:a16="http://schemas.microsoft.com/office/drawing/2014/main" id="{75165BA0-5DDA-A3EE-9F5D-A80B957A7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50072472"/>
              </p:ext>
            </p:extLst>
          </p:nvPr>
        </p:nvGraphicFramePr>
        <p:xfrm>
          <a:off x="127275" y="1543026"/>
          <a:ext cx="7059478" cy="155834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92199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37564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587229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696286">
                  <a:extLst>
                    <a:ext uri="{9D8B030D-6E8A-4147-A177-3AD203B41FA5}">
                      <a16:colId xmlns="" xmlns:a16="http://schemas.microsoft.com/office/drawing/2014/main" val="2051944519"/>
                    </a:ext>
                  </a:extLst>
                </a:gridCol>
                <a:gridCol w="612397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604007">
                  <a:extLst>
                    <a:ext uri="{9D8B030D-6E8A-4147-A177-3AD203B41FA5}">
                      <a16:colId xmlns="" xmlns:a16="http://schemas.microsoft.com/office/drawing/2014/main" val="8638708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Высажено зеленых насаждений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протяженности освещенных улиц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отремонтированных детских и спортивных площадок от общего количества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Построено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62080116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установленных аншлагов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1344966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Отремонтировано колодцев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84861797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ABD7778D-89FC-8371-0F0E-F6B0FAF7E153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445070162"/>
              </p:ext>
            </p:extLst>
          </p:nvPr>
        </p:nvGraphicFramePr>
        <p:xfrm>
          <a:off x="7252756" y="1398900"/>
          <a:ext cx="4800072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15CE34B-3F10-50F0-7112-6D13C31A960B}"/>
              </a:ext>
            </a:extLst>
          </p:cNvPr>
          <p:cNvSpPr txBox="1"/>
          <p:nvPr/>
        </p:nvSpPr>
        <p:spPr>
          <a:xfrm>
            <a:off x="2057000" y="3325482"/>
            <a:ext cx="46231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«Обеспечение граждан твердым топливом (дровами) на территории Анучинского муниципального округа» на 2020 – 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04" name="Picture 4" descr="Дрова Купить С Доставкой Цены (От 1990₽) Заказать Недорог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695" y="3329766"/>
            <a:ext cx="2087293" cy="1457894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289787-C25E-D659-6830-0F0D3319D6E6}"/>
              </a:ext>
            </a:extLst>
          </p:cNvPr>
          <p:cNvSpPr txBox="1"/>
          <p:nvPr/>
        </p:nvSpPr>
        <p:spPr>
          <a:xfrm>
            <a:off x="2238155" y="391670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543</a:t>
            </a:r>
          </a:p>
        </p:txBody>
      </p:sp>
      <p:sp>
        <p:nvSpPr>
          <p:cNvPr id="13" name="Прямоугольник: скругленные углы 17">
            <a:extLst>
              <a:ext uri="{FF2B5EF4-FFF2-40B4-BE49-F238E27FC236}">
                <a16:creationId xmlns="" xmlns:a16="http://schemas.microsoft.com/office/drawing/2014/main" id="{6537A967-9FF6-3BFF-20CB-0E54C79A73F6}"/>
              </a:ext>
            </a:extLst>
          </p:cNvPr>
          <p:cNvSpPr/>
          <p:nvPr/>
        </p:nvSpPr>
        <p:spPr>
          <a:xfrm>
            <a:off x="2272500" y="4149933"/>
            <a:ext cx="4618350" cy="57253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обеспечение граждан твердым топливом (дровами) в необходимом объеме и надлежащего качества. </a:t>
            </a:r>
          </a:p>
        </p:txBody>
      </p:sp>
      <p:sp>
        <p:nvSpPr>
          <p:cNvPr id="14" name="Прямоугольник: скругленные углы 20">
            <a:extLst>
              <a:ext uri="{FF2B5EF4-FFF2-40B4-BE49-F238E27FC236}">
                <a16:creationId xmlns="" xmlns:a16="http://schemas.microsoft.com/office/drawing/2014/main" id="{F78E0180-06A8-778B-48F4-E259F9B3ED90}"/>
              </a:ext>
            </a:extLst>
          </p:cNvPr>
          <p:cNvSpPr/>
          <p:nvPr/>
        </p:nvSpPr>
        <p:spPr>
          <a:xfrm>
            <a:off x="173677" y="4947606"/>
            <a:ext cx="5338602" cy="14057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округа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 2024-2026годы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предусмотрены денежные средства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субсидий в целях возмещения недополученных доходов юридических лиц, индивидуальных предпринимателей, осуществляющих обеспечение граждан твердым топливом (дровами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в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2022г в сумме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239589,55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2023г –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4469753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на 2024г – 3136565,05 руб.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="" xmlns:a16="http://schemas.microsoft.com/office/drawing/2014/main" id="{107D8177-2BF9-2880-A928-8BC0DF830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7798912"/>
              </p:ext>
            </p:extLst>
          </p:nvPr>
        </p:nvGraphicFramePr>
        <p:xfrm>
          <a:off x="5606796" y="5266680"/>
          <a:ext cx="6320232" cy="8534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94869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08174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64535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703625">
                  <a:extLst>
                    <a:ext uri="{9D8B030D-6E8A-4147-A177-3AD203B41FA5}">
                      <a16:colId xmlns="" xmlns:a16="http://schemas.microsoft.com/office/drawing/2014/main" val="320889887"/>
                    </a:ext>
                  </a:extLst>
                </a:gridCol>
                <a:gridCol w="762260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732943">
                  <a:extLst>
                    <a:ext uri="{9D8B030D-6E8A-4147-A177-3AD203B41FA5}">
                      <a16:colId xmlns="" xmlns:a16="http://schemas.microsoft.com/office/drawing/2014/main" val="402431699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площади жилищного фонда, обеспеченного твердым топливом, в общей площади жилищного фонда с печным отоплением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65C35F8-7378-B1C1-D695-88A5A35962AC}"/>
              </a:ext>
            </a:extLst>
          </p:cNvPr>
          <p:cNvSpPr txBox="1"/>
          <p:nvPr/>
        </p:nvSpPr>
        <p:spPr>
          <a:xfrm>
            <a:off x="2510896" y="0"/>
            <a:ext cx="75820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«Развитие малого и среднего предпринимательства в Анучинском муниципальном округе на 2020-2024 годы».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5474" name="Picture 2" descr="Предприниматель и Предпринимательство - это ... — Тюляг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586" y="0"/>
            <a:ext cx="1837127" cy="123357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5262C93-9005-55E5-2ACF-E02A893AB8BE}"/>
              </a:ext>
            </a:extLst>
          </p:cNvPr>
          <p:cNvSpPr txBox="1"/>
          <p:nvPr/>
        </p:nvSpPr>
        <p:spPr>
          <a:xfrm>
            <a:off x="3804722" y="429324"/>
            <a:ext cx="46232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25.09.2019г № 531</a:t>
            </a:r>
          </a:p>
        </p:txBody>
      </p:sp>
      <p:sp>
        <p:nvSpPr>
          <p:cNvPr id="6" name="Прямоугольник: скругленные углы 11">
            <a:extLst>
              <a:ext uri="{FF2B5EF4-FFF2-40B4-BE49-F238E27FC236}">
                <a16:creationId xmlns="" xmlns:a16="http://schemas.microsoft.com/office/drawing/2014/main" id="{411DB7E0-5BCD-6545-87B6-9D5D08A36936}"/>
              </a:ext>
            </a:extLst>
          </p:cNvPr>
          <p:cNvSpPr/>
          <p:nvPr/>
        </p:nvSpPr>
        <p:spPr>
          <a:xfrm>
            <a:off x="2172799" y="640923"/>
            <a:ext cx="9136431" cy="59265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создание благоприятных условий для устойчивого развития малого и среднего предпринимательства и повышение его влияния на социально-экономическое развитие  и повышение качества жизни населения 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="" xmlns:a16="http://schemas.microsoft.com/office/drawing/2014/main" id="{20CC52BE-A557-4D55-8A85-17E3EECFB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00420945"/>
              </p:ext>
            </p:extLst>
          </p:nvPr>
        </p:nvGraphicFramePr>
        <p:xfrm>
          <a:off x="166071" y="1381760"/>
          <a:ext cx="5679348" cy="1158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60647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53673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562063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570451">
                  <a:extLst>
                    <a:ext uri="{9D8B030D-6E8A-4147-A177-3AD203B41FA5}">
                      <a16:colId xmlns="" xmlns:a16="http://schemas.microsoft.com/office/drawing/2014/main" val="1627675933"/>
                    </a:ext>
                  </a:extLst>
                </a:gridCol>
                <a:gridCol w="553674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578840">
                  <a:extLst>
                    <a:ext uri="{9D8B030D-6E8A-4147-A177-3AD203B41FA5}">
                      <a16:colId xmlns="" xmlns:a16="http://schemas.microsoft.com/office/drawing/2014/main" val="167385932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организованных и проведенных мероприятий для субъектов малого и среднего предпринимательства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субъектов малого и среднего предпринимательства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</a:tbl>
          </a:graphicData>
        </a:graphic>
      </p:graphicFrame>
      <p:sp>
        <p:nvSpPr>
          <p:cNvPr id="9" name="Прямоугольник: скругленные углы 20">
            <a:extLst>
              <a:ext uri="{FF2B5EF4-FFF2-40B4-BE49-F238E27FC236}">
                <a16:creationId xmlns="" xmlns:a16="http://schemas.microsoft.com/office/drawing/2014/main" id="{F78E0180-06A8-778B-48F4-E259F9B3ED90}"/>
              </a:ext>
            </a:extLst>
          </p:cNvPr>
          <p:cNvSpPr/>
          <p:nvPr/>
        </p:nvSpPr>
        <p:spPr>
          <a:xfrm>
            <a:off x="6169035" y="1229621"/>
            <a:ext cx="5338602" cy="140570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бюджете округа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 2024-2026годы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предусмотрены денежные средства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мероприятие - содействие развитию малого и среднего предпринимательства. В 2022г – 754994 руб. На 2023 – 2026 годы предусмотрено 355000руб.(ежегодно)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4938E40-CEB4-33BF-E3AE-0C309CFFA8D6}"/>
              </a:ext>
            </a:extLst>
          </p:cNvPr>
          <p:cNvSpPr txBox="1"/>
          <p:nvPr/>
        </p:nvSpPr>
        <p:spPr>
          <a:xfrm>
            <a:off x="1778288" y="2797375"/>
            <a:ext cx="86855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 энергосбережении и повышении энергетической эффективности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A21A0CA-0558-415F-43E5-3D01E8FDA50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28" y="2825660"/>
            <a:ext cx="1469263" cy="14487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C17AF5F-807C-982A-ABA1-D8AA414C2418}"/>
              </a:ext>
            </a:extLst>
          </p:cNvPr>
          <p:cNvSpPr txBox="1"/>
          <p:nvPr/>
        </p:nvSpPr>
        <p:spPr>
          <a:xfrm>
            <a:off x="4212425" y="3322858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545</a:t>
            </a:r>
          </a:p>
        </p:txBody>
      </p:sp>
      <p:sp>
        <p:nvSpPr>
          <p:cNvPr id="13" name="Прямоугольник: скругленные углы 7">
            <a:extLst>
              <a:ext uri="{FF2B5EF4-FFF2-40B4-BE49-F238E27FC236}">
                <a16:creationId xmlns="" xmlns:a16="http://schemas.microsoft.com/office/drawing/2014/main" id="{1632D633-7A94-BE62-2812-568C9B92C25E}"/>
              </a:ext>
            </a:extLst>
          </p:cNvPr>
          <p:cNvSpPr/>
          <p:nvPr/>
        </p:nvSpPr>
        <p:spPr>
          <a:xfrm>
            <a:off x="1804165" y="3588678"/>
            <a:ext cx="9694845" cy="57253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эффективности использования энергетических ресурсов </a:t>
            </a: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="" xmlns:a16="http://schemas.microsoft.com/office/drawing/2014/main" id="{A9024EF2-FE44-E449-F8EB-F4C6E5160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76072684"/>
              </p:ext>
            </p:extLst>
          </p:nvPr>
        </p:nvGraphicFramePr>
        <p:xfrm>
          <a:off x="257242" y="4365473"/>
          <a:ext cx="10982977" cy="72776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689351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967105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1018005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1204640">
                  <a:extLst>
                    <a:ext uri="{9D8B030D-6E8A-4147-A177-3AD203B41FA5}">
                      <a16:colId xmlns="" xmlns:a16="http://schemas.microsoft.com/office/drawing/2014/main" val="1911787994"/>
                    </a:ext>
                  </a:extLst>
                </a:gridCol>
                <a:gridCol w="1119805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984071">
                  <a:extLst>
                    <a:ext uri="{9D8B030D-6E8A-4147-A177-3AD203B41FA5}">
                      <a16:colId xmlns="" xmlns:a16="http://schemas.microsoft.com/office/drawing/2014/main" val="365901859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потребления энергоресурсов объектами бюджетной сферы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объема тепловой энергии, расчеты за которую осуществляются с использованием приборов учета, в общем объеме тепловой энергии, потребляемой (используемой)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  <p:sp>
        <p:nvSpPr>
          <p:cNvPr id="15" name="Прямоугольник: скругленные углы 10">
            <a:extLst>
              <a:ext uri="{FF2B5EF4-FFF2-40B4-BE49-F238E27FC236}">
                <a16:creationId xmlns="" xmlns:a16="http://schemas.microsoft.com/office/drawing/2014/main" id="{9395A664-DCDC-2FE4-BA4C-822B4E5DF21B}"/>
              </a:ext>
            </a:extLst>
          </p:cNvPr>
          <p:cNvSpPr/>
          <p:nvPr/>
        </p:nvSpPr>
        <p:spPr>
          <a:xfrm>
            <a:off x="237392" y="5275493"/>
            <a:ext cx="11089091" cy="91154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R="83820" algn="just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направление расходования бюджетных средств – создание условий для повышения эффективности использования энергетических ресурсов. В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2022г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фактически израсходовано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630000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 В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2023– 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2024гг предусмотрено в бюджете 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550000руб</a:t>
            </a: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(ежегодно)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06498" name="Picture 2" descr="Благоустройство могил в Барнауле - облагораживание на кладбищ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184" y="0"/>
            <a:ext cx="1775537" cy="103517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299661-6FAF-00A8-765E-F5CFCF0C2649}"/>
              </a:ext>
            </a:extLst>
          </p:cNvPr>
          <p:cNvSpPr txBox="1"/>
          <p:nvPr/>
        </p:nvSpPr>
        <p:spPr>
          <a:xfrm>
            <a:off x="2150247" y="0"/>
            <a:ext cx="92970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«Организация ритуальных услуг и содержание мест захоронения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68DFA80-30C7-8F65-0281-263EDFE9B11C}"/>
              </a:ext>
            </a:extLst>
          </p:cNvPr>
          <p:cNvSpPr txBox="1"/>
          <p:nvPr/>
        </p:nvSpPr>
        <p:spPr>
          <a:xfrm>
            <a:off x="3915236" y="389552"/>
            <a:ext cx="6281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546</a:t>
            </a:r>
          </a:p>
        </p:txBody>
      </p:sp>
      <p:sp>
        <p:nvSpPr>
          <p:cNvPr id="6" name="Прямоугольник: скругленные углы 15">
            <a:extLst>
              <a:ext uri="{FF2B5EF4-FFF2-40B4-BE49-F238E27FC236}">
                <a16:creationId xmlns="" xmlns:a16="http://schemas.microsoft.com/office/drawing/2014/main" id="{BE5B0439-8D0B-64CF-340E-B93947F8517C}"/>
              </a:ext>
            </a:extLst>
          </p:cNvPr>
          <p:cNvSpPr/>
          <p:nvPr/>
        </p:nvSpPr>
        <p:spPr>
          <a:xfrm>
            <a:off x="2057996" y="658694"/>
            <a:ext cx="9544531" cy="35059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благоустройства и содержания мест захоронения (кладбищ) и качества предоставления ритуальных услуг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CA34C00A-794E-3020-CF91-3C48BB575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9941860"/>
              </p:ext>
            </p:extLst>
          </p:nvPr>
        </p:nvGraphicFramePr>
        <p:xfrm>
          <a:off x="181217" y="1132870"/>
          <a:ext cx="5688397" cy="11621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4850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715571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78874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743092">
                  <a:extLst>
                    <a:ext uri="{9D8B030D-6E8A-4147-A177-3AD203B41FA5}">
                      <a16:colId xmlns="" xmlns:a16="http://schemas.microsoft.com/office/drawing/2014/main" val="1657947448"/>
                    </a:ext>
                  </a:extLst>
                </a:gridCol>
                <a:gridCol w="669701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596309">
                  <a:extLst>
                    <a:ext uri="{9D8B030D-6E8A-4147-A177-3AD203B41FA5}">
                      <a16:colId xmlns="" xmlns:a16="http://schemas.microsoft.com/office/drawing/2014/main" val="412331973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 содержания мест захоронений (кладбищ)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организации ритуальных услуг (захоронение невостребованных трупов по гарантированному перечню услуг)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  <p:graphicFrame>
        <p:nvGraphicFramePr>
          <p:cNvPr id="8" name="Таблица 18">
            <a:extLst>
              <a:ext uri="{FF2B5EF4-FFF2-40B4-BE49-F238E27FC236}">
                <a16:creationId xmlns="" xmlns:a16="http://schemas.microsoft.com/office/drawing/2014/main" id="{446399DB-381B-78CB-C661-79E6C4AB6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17246922"/>
              </p:ext>
            </p:extLst>
          </p:nvPr>
        </p:nvGraphicFramePr>
        <p:xfrm>
          <a:off x="163964" y="2516501"/>
          <a:ext cx="5688397" cy="792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8540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835659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785013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содержание кладбищ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271763,28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2167678,00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3333390,13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550000,00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45AF2E88-216E-5855-0398-09D5BF9D6A8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212966972"/>
              </p:ext>
            </p:extLst>
          </p:nvPr>
        </p:nvGraphicFramePr>
        <p:xfrm>
          <a:off x="6175290" y="1071975"/>
          <a:ext cx="5668778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6500" name="Picture 4" descr="Официальный сайт Администрации Чудовского муниципального района | Дорожная  деятельност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4587" y="3700732"/>
            <a:ext cx="1604213" cy="109555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47A2A76-56CE-DFC4-AF0D-71D543511A26}"/>
              </a:ext>
            </a:extLst>
          </p:cNvPr>
          <p:cNvSpPr txBox="1"/>
          <p:nvPr/>
        </p:nvSpPr>
        <p:spPr>
          <a:xfrm>
            <a:off x="2041439" y="3646483"/>
            <a:ext cx="88796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«Дорожная деятельность в отношении автомобильных дорог местного значения на территории 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A8B438E-CD1C-036D-B22A-FF0E7AB9A395}"/>
              </a:ext>
            </a:extLst>
          </p:cNvPr>
          <p:cNvSpPr txBox="1"/>
          <p:nvPr/>
        </p:nvSpPr>
        <p:spPr>
          <a:xfrm>
            <a:off x="3918237" y="4085996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542</a:t>
            </a:r>
          </a:p>
        </p:txBody>
      </p:sp>
      <p:sp>
        <p:nvSpPr>
          <p:cNvPr id="13" name="Прямоугольник: скругленные углы 5">
            <a:extLst>
              <a:ext uri="{FF2B5EF4-FFF2-40B4-BE49-F238E27FC236}">
                <a16:creationId xmlns="" xmlns:a16="http://schemas.microsoft.com/office/drawing/2014/main" id="{5DCED02C-64FC-6B9D-630A-2CFA6AE66C08}"/>
              </a:ext>
            </a:extLst>
          </p:cNvPr>
          <p:cNvSpPr/>
          <p:nvPr/>
        </p:nvSpPr>
        <p:spPr>
          <a:xfrm>
            <a:off x="1863429" y="4338979"/>
            <a:ext cx="9911628" cy="47456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развитие и обслуживание улично-дорожной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хозяйства. </a:t>
            </a:r>
          </a:p>
        </p:txBody>
      </p:sp>
      <p:graphicFrame>
        <p:nvGraphicFramePr>
          <p:cNvPr id="14" name="Таблица 18">
            <a:extLst>
              <a:ext uri="{FF2B5EF4-FFF2-40B4-BE49-F238E27FC236}">
                <a16:creationId xmlns="" xmlns:a16="http://schemas.microsoft.com/office/drawing/2014/main" id="{72C0A0D8-F9FE-9B0A-AFB8-F85EB0968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0456963"/>
              </p:ext>
            </p:extLst>
          </p:nvPr>
        </p:nvGraphicFramePr>
        <p:xfrm>
          <a:off x="158435" y="4905705"/>
          <a:ext cx="5688397" cy="944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18540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835659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785013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развитию автомобильных дорог общего пользования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52353674,00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48198684,17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159940964,10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35413000,00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36861000,00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9D2103BF-FC27-A9F6-8C84-900F122A879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90121870"/>
              </p:ext>
            </p:extLst>
          </p:nvPr>
        </p:nvGraphicFramePr>
        <p:xfrm>
          <a:off x="6161605" y="4640464"/>
          <a:ext cx="5406418" cy="2088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Таблица 14">
            <a:extLst>
              <a:ext uri="{FF2B5EF4-FFF2-40B4-BE49-F238E27FC236}">
                <a16:creationId xmlns="" xmlns:a16="http://schemas.microsoft.com/office/drawing/2014/main" id="{4BD63A82-B02E-22F7-0CDF-C519B5A0D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2366867"/>
              </p:ext>
            </p:extLst>
          </p:nvPr>
        </p:nvGraphicFramePr>
        <p:xfrm>
          <a:off x="208316" y="6045804"/>
          <a:ext cx="5929162" cy="70490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50695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656100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74662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608960">
                  <a:extLst>
                    <a:ext uri="{9D8B030D-6E8A-4147-A177-3AD203B41FA5}">
                      <a16:colId xmlns="" xmlns:a16="http://schemas.microsoft.com/office/drawing/2014/main" val="3346621175"/>
                    </a:ext>
                  </a:extLst>
                </a:gridCol>
                <a:gridCol w="644893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721894">
                  <a:extLst>
                    <a:ext uri="{9D8B030D-6E8A-4147-A177-3AD203B41FA5}">
                      <a16:colId xmlns="" xmlns:a16="http://schemas.microsoft.com/office/drawing/2014/main" val="424554277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автомобильных дорог местного значения (улично-дорожная сеть), приведенная в нормативное состояние.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10,348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07522" name="Picture 2" descr="ЖК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202" y="0"/>
            <a:ext cx="2035533" cy="1181819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17AF3B8-00E9-385A-20B8-A532E9554B7C}"/>
              </a:ext>
            </a:extLst>
          </p:cNvPr>
          <p:cNvSpPr txBox="1"/>
          <p:nvPr/>
        </p:nvSpPr>
        <p:spPr>
          <a:xfrm>
            <a:off x="2358552" y="0"/>
            <a:ext cx="89506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«Обеспечение качественными услугами жилищно-коммунального хозяйства на территории Анучинского муниципального округа» на 2020-2024 годы</a:t>
            </a:r>
            <a:endParaRPr lang="ru-RU" sz="11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C4C01A7-0B83-370E-1FE2-69D3D7AA836D}"/>
              </a:ext>
            </a:extLst>
          </p:cNvPr>
          <p:cNvSpPr txBox="1"/>
          <p:nvPr/>
        </p:nvSpPr>
        <p:spPr>
          <a:xfrm>
            <a:off x="4313563" y="448361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544</a:t>
            </a:r>
          </a:p>
        </p:txBody>
      </p:sp>
      <p:sp>
        <p:nvSpPr>
          <p:cNvPr id="6" name="Прямоугольник: скругленные углы 12">
            <a:extLst>
              <a:ext uri="{FF2B5EF4-FFF2-40B4-BE49-F238E27FC236}">
                <a16:creationId xmlns="" xmlns:a16="http://schemas.microsoft.com/office/drawing/2014/main" id="{4404B07E-DB44-700B-3E93-CE34E625AA48}"/>
              </a:ext>
            </a:extLst>
          </p:cNvPr>
          <p:cNvSpPr/>
          <p:nvPr/>
        </p:nvSpPr>
        <p:spPr>
          <a:xfrm>
            <a:off x="2285790" y="760158"/>
            <a:ext cx="9377123" cy="24913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качества и надежности предоставления жилищно-коммунальных услуг 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="" xmlns:a16="http://schemas.microsoft.com/office/drawing/2014/main" id="{BA4E6CEC-A8C7-095C-F4AD-277BA6E83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2275076"/>
              </p:ext>
            </p:extLst>
          </p:nvPr>
        </p:nvGraphicFramePr>
        <p:xfrm>
          <a:off x="129904" y="1253294"/>
          <a:ext cx="5688397" cy="10972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18540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886306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882981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737691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776573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мероприятия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обеспечения качественными услугами ЖКХ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4447808,83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42191863,71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2700000,00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2200000,00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2093572,00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</a:tbl>
          </a:graphicData>
        </a:graphic>
      </p:graphicFrame>
      <p:graphicFrame>
        <p:nvGraphicFramePr>
          <p:cNvPr id="8" name="Таблица 14">
            <a:extLst>
              <a:ext uri="{FF2B5EF4-FFF2-40B4-BE49-F238E27FC236}">
                <a16:creationId xmlns="" xmlns:a16="http://schemas.microsoft.com/office/drawing/2014/main" id="{B9E29B6C-C072-B4BF-66F3-FCABA010B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40230123"/>
              </p:ext>
            </p:extLst>
          </p:nvPr>
        </p:nvGraphicFramePr>
        <p:xfrm>
          <a:off x="152293" y="2515489"/>
          <a:ext cx="6239881" cy="10058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086994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524157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667110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778295">
                  <a:extLst>
                    <a:ext uri="{9D8B030D-6E8A-4147-A177-3AD203B41FA5}">
                      <a16:colId xmlns="" xmlns:a16="http://schemas.microsoft.com/office/drawing/2014/main" val="3560866730"/>
                    </a:ext>
                  </a:extLst>
                </a:gridCol>
                <a:gridCol w="627401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555924">
                  <a:extLst>
                    <a:ext uri="{9D8B030D-6E8A-4147-A177-3AD203B41FA5}">
                      <a16:colId xmlns="" xmlns:a16="http://schemas.microsoft.com/office/drawing/2014/main" val="4179446964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сетей 5-8% к общей протяженности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несанкционированных свалок на территории округа до 15%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12,35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0994320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9D2103BF-FC27-A9F6-8C84-900F122A879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90121870"/>
              </p:ext>
            </p:extLst>
          </p:nvPr>
        </p:nvGraphicFramePr>
        <p:xfrm>
          <a:off x="6575673" y="1155391"/>
          <a:ext cx="5406418" cy="2398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108546" name="AutoShape 2" descr="Формирование комфортной городской среды // Администрация Мысковского  городского окру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8548" name="AutoShape 4" descr="Формирование комфортной городской среды // Администрация Мысковского  городского окру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8550" name="AutoShape 6" descr="Формирование комфортной городской среды // Администрация Мысковского  городского окру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8552" name="Picture 8" descr="Формирование комфортной городской среды"/>
          <p:cNvPicPr>
            <a:picLocks noChangeAspect="1" noChangeArrowheads="1"/>
          </p:cNvPicPr>
          <p:nvPr/>
        </p:nvPicPr>
        <p:blipFill>
          <a:blip r:embed="rId3" cstate="print"/>
          <a:srcRect b="4904"/>
          <a:stretch>
            <a:fillRect/>
          </a:stretch>
        </p:blipFill>
        <p:spPr bwMode="auto">
          <a:xfrm>
            <a:off x="199665" y="0"/>
            <a:ext cx="2069084" cy="112143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05DD4CE-0067-8A0C-8680-891B06C1DE9F}"/>
              </a:ext>
            </a:extLst>
          </p:cNvPr>
          <p:cNvSpPr txBox="1"/>
          <p:nvPr/>
        </p:nvSpPr>
        <p:spPr>
          <a:xfrm>
            <a:off x="2424023" y="0"/>
            <a:ext cx="82382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«Формирование современной городской среды населенных пунктов на территории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2020-2024 годы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D549EC6-F3D6-6A2F-FF02-D68094748078}"/>
              </a:ext>
            </a:extLst>
          </p:cNvPr>
          <p:cNvSpPr txBox="1"/>
          <p:nvPr/>
        </p:nvSpPr>
        <p:spPr>
          <a:xfrm>
            <a:off x="4427649" y="415869"/>
            <a:ext cx="4552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АМР от 30.09.2019г № 557</a:t>
            </a:r>
          </a:p>
        </p:txBody>
      </p:sp>
      <p:sp>
        <p:nvSpPr>
          <p:cNvPr id="9" name="Прямоугольник: скругленные углы 6">
            <a:extLst>
              <a:ext uri="{FF2B5EF4-FFF2-40B4-BE49-F238E27FC236}">
                <a16:creationId xmlns="" xmlns:a16="http://schemas.microsoft.com/office/drawing/2014/main" id="{B8FF80B7-5FB2-E136-86C8-804F12AD96F1}"/>
              </a:ext>
            </a:extLst>
          </p:cNvPr>
          <p:cNvSpPr/>
          <p:nvPr/>
        </p:nvSpPr>
        <p:spPr>
          <a:xfrm>
            <a:off x="2351397" y="647702"/>
            <a:ext cx="9021564" cy="37884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повышение уровня комфортности жизнедеятельности граждан посредством благоустройства населенных пунктов </a:t>
            </a:r>
          </a:p>
        </p:txBody>
      </p:sp>
      <p:graphicFrame>
        <p:nvGraphicFramePr>
          <p:cNvPr id="10" name="Таблица 18">
            <a:extLst>
              <a:ext uri="{FF2B5EF4-FFF2-40B4-BE49-F238E27FC236}">
                <a16:creationId xmlns="" xmlns:a16="http://schemas.microsoft.com/office/drawing/2014/main" id="{A6AA1D44-6F3D-9607-37F5-FBC3224C1C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6624044"/>
              </p:ext>
            </p:extLst>
          </p:nvPr>
        </p:nvGraphicFramePr>
        <p:xfrm>
          <a:off x="2419263" y="1003763"/>
          <a:ext cx="9312662" cy="128032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369062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216324">
                  <a:extLst>
                    <a:ext uri="{9D8B030D-6E8A-4147-A177-3AD203B41FA5}">
                      <a16:colId xmlns="" xmlns:a16="http://schemas.microsoft.com/office/drawing/2014/main" val="2972828671"/>
                    </a:ext>
                  </a:extLst>
                </a:gridCol>
                <a:gridCol w="1259457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242203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138687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1086929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5647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 населенных пунктов округа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4796498,44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4068729,58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8269572,29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8179572,29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8179572,29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3264423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3505278,40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5632848,91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150000,00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150000,00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150000,00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6724308"/>
                  </a:ext>
                </a:extLst>
              </a:tr>
              <a:tr h="243921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8301776,84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9701578,49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8419572,29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8329572,29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8329572,29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6482547"/>
                  </a:ext>
                </a:extLst>
              </a:tr>
            </a:tbl>
          </a:graphicData>
        </a:graphic>
      </p:graphicFrame>
      <p:graphicFrame>
        <p:nvGraphicFramePr>
          <p:cNvPr id="11" name="Таблица 14">
            <a:extLst>
              <a:ext uri="{FF2B5EF4-FFF2-40B4-BE49-F238E27FC236}">
                <a16:creationId xmlns="" xmlns:a16="http://schemas.microsoft.com/office/drawing/2014/main" id="{C63C0AFA-143F-F6C4-511D-69E3C45D4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6104388"/>
              </p:ext>
            </p:extLst>
          </p:nvPr>
        </p:nvGraphicFramePr>
        <p:xfrm>
          <a:off x="130268" y="2487815"/>
          <a:ext cx="5652517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84188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491948">
                  <a:extLst>
                    <a:ext uri="{9D8B030D-6E8A-4147-A177-3AD203B41FA5}">
                      <a16:colId xmlns="" xmlns:a16="http://schemas.microsoft.com/office/drawing/2014/main" val="2105377302"/>
                    </a:ext>
                  </a:extLst>
                </a:gridCol>
                <a:gridCol w="595707">
                  <a:extLst>
                    <a:ext uri="{9D8B030D-6E8A-4147-A177-3AD203B41FA5}">
                      <a16:colId xmlns="" xmlns:a16="http://schemas.microsoft.com/office/drawing/2014/main" val="3713090237"/>
                    </a:ext>
                  </a:extLst>
                </a:gridCol>
                <a:gridCol w="589119">
                  <a:extLst>
                    <a:ext uri="{9D8B030D-6E8A-4147-A177-3AD203B41FA5}">
                      <a16:colId xmlns="" xmlns:a16="http://schemas.microsoft.com/office/drawing/2014/main" val="3359551011"/>
                    </a:ext>
                  </a:extLst>
                </a:gridCol>
                <a:gridCol w="528405">
                  <a:extLst>
                    <a:ext uri="{9D8B030D-6E8A-4147-A177-3AD203B41FA5}">
                      <a16:colId xmlns="" xmlns:a16="http://schemas.microsoft.com/office/drawing/2014/main" val="1625200990"/>
                    </a:ext>
                  </a:extLst>
                </a:gridCol>
                <a:gridCol w="663150">
                  <a:extLst>
                    <a:ext uri="{9D8B030D-6E8A-4147-A177-3AD203B41FA5}">
                      <a16:colId xmlns="" xmlns:a16="http://schemas.microsoft.com/office/drawing/2014/main" val="281658140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 муниципальных образований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граждан,принявших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среды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территорий, детских и спортивных площадок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жилых домов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0794076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32B6E315-75CA-1735-449C-74FB4381E19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935319590"/>
              </p:ext>
            </p:extLst>
          </p:nvPr>
        </p:nvGraphicFramePr>
        <p:xfrm>
          <a:off x="6132703" y="2511797"/>
          <a:ext cx="5396727" cy="23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92657" y="500364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мероприятие - создание условий для повышения уровня благоустройства.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09570" name="Picture 2" descr="Утверждена Государственная программа «Комплексное развитие сельских  территорий Чувашской Республики» | Алатырский муниципальный округ Чувашской  Республ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839" y="0"/>
            <a:ext cx="1854380" cy="131121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E08E782-5901-DADB-153B-DE702565B8BD}"/>
              </a:ext>
            </a:extLst>
          </p:cNvPr>
          <p:cNvSpPr txBox="1"/>
          <p:nvPr/>
        </p:nvSpPr>
        <p:spPr>
          <a:xfrm>
            <a:off x="2173856" y="0"/>
            <a:ext cx="86695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 «Комплексное развитие сельских территорий 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Анучинского муниципального округа» на 2022-2026 годы.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7C9D22-F9E3-E927-A5C2-68B874E0568D}"/>
              </a:ext>
            </a:extLst>
          </p:cNvPr>
          <p:cNvSpPr txBox="1"/>
          <p:nvPr/>
        </p:nvSpPr>
        <p:spPr>
          <a:xfrm>
            <a:off x="2614041" y="417659"/>
            <a:ext cx="83415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постановлением администрации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АМР от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19.08.2021г № 658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="" xmlns:a16="http://schemas.microsoft.com/office/drawing/2014/main" id="{7A60EC7B-FCDF-0445-7386-670B7FEC0E9D}"/>
              </a:ext>
            </a:extLst>
          </p:cNvPr>
          <p:cNvSpPr/>
          <p:nvPr/>
        </p:nvSpPr>
        <p:spPr>
          <a:xfrm>
            <a:off x="2175966" y="674040"/>
            <a:ext cx="9590464" cy="404262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программы – создание комфортных условий проживания и жизнедеятельности в сельской местности, формирование позитивного отношения к сельской местности, сельскому образу жизни.</a:t>
            </a:r>
          </a:p>
        </p:txBody>
      </p:sp>
      <p:graphicFrame>
        <p:nvGraphicFramePr>
          <p:cNvPr id="7" name="Таблица 18">
            <a:extLst>
              <a:ext uri="{FF2B5EF4-FFF2-40B4-BE49-F238E27FC236}">
                <a16:creationId xmlns="" xmlns:a16="http://schemas.microsoft.com/office/drawing/2014/main" id="{F3665C96-ABCE-44BF-E9FB-B02729C20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1865933"/>
              </p:ext>
            </p:extLst>
          </p:nvPr>
        </p:nvGraphicFramePr>
        <p:xfrm>
          <a:off x="261628" y="1392090"/>
          <a:ext cx="11409911" cy="103423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620259">
                  <a:extLst>
                    <a:ext uri="{9D8B030D-6E8A-4147-A177-3AD203B41FA5}">
                      <a16:colId xmlns="" xmlns:a16="http://schemas.microsoft.com/office/drawing/2014/main" val="1756908769"/>
                    </a:ext>
                  </a:extLst>
                </a:gridCol>
                <a:gridCol w="1000664"/>
                <a:gridCol w="1449238">
                  <a:extLst>
                    <a:ext uri="{9D8B030D-6E8A-4147-A177-3AD203B41FA5}">
                      <a16:colId xmlns="" xmlns:a16="http://schemas.microsoft.com/office/drawing/2014/main" val="1140601564"/>
                    </a:ext>
                  </a:extLst>
                </a:gridCol>
                <a:gridCol w="1708030">
                  <a:extLst>
                    <a:ext uri="{9D8B030D-6E8A-4147-A177-3AD203B41FA5}">
                      <a16:colId xmlns="" xmlns:a16="http://schemas.microsoft.com/office/drawing/2014/main" val="3858202059"/>
                    </a:ext>
                  </a:extLst>
                </a:gridCol>
                <a:gridCol w="1457864">
                  <a:extLst>
                    <a:ext uri="{9D8B030D-6E8A-4147-A177-3AD203B41FA5}">
                      <a16:colId xmlns="" xmlns:a16="http://schemas.microsoft.com/office/drawing/2014/main" val="3329245531"/>
                    </a:ext>
                  </a:extLst>
                </a:gridCol>
                <a:gridCol w="2173856">
                  <a:extLst>
                    <a:ext uri="{9D8B030D-6E8A-4147-A177-3AD203B41FA5}">
                      <a16:colId xmlns="" xmlns:a16="http://schemas.microsoft.com/office/drawing/2014/main" val="1340474206"/>
                    </a:ext>
                  </a:extLst>
                </a:gridCol>
              </a:tblGrid>
              <a:tr h="26418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факт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оценка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проект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прогноз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прогноз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547516"/>
                  </a:ext>
                </a:extLst>
              </a:tr>
              <a:tr h="247504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благоустройству сельских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1179914,61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4260800,00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1500000,00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4891050"/>
                  </a:ext>
                </a:extLst>
              </a:tr>
              <a:tr h="278707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развитие инфраструктуры сельских территорий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254516,30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44800816,33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55837857,14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5362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1179914,61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4515316,30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46300816,33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55837857,14</a:t>
                      </a:r>
                    </a:p>
                  </a:txBody>
                  <a:tcPr marL="7620" marR="7620" marT="762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6482547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BC3E2C0F-228E-92D9-5949-1B3EBCD4DBB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72591995"/>
              </p:ext>
            </p:extLst>
          </p:nvPr>
        </p:nvGraphicFramePr>
        <p:xfrm>
          <a:off x="277988" y="2700068"/>
          <a:ext cx="6295339" cy="3165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998334" y="2830266"/>
            <a:ext cx="37625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мероприятия: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благоустройство территорий округа;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условий для комфортного проживания граждан.</a:t>
            </a:r>
          </a:p>
          <a:p>
            <a:pPr>
              <a:buFontTx/>
              <a:buChar char="-"/>
            </a:pPr>
            <a:endParaRPr lang="ru-RU" sz="11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graphicFrame>
        <p:nvGraphicFramePr>
          <p:cNvPr id="3" name="Таблица 14">
            <a:extLst>
              <a:ext uri="{FF2B5EF4-FFF2-40B4-BE49-F238E27FC236}">
                <a16:creationId xmlns="" xmlns:a16="http://schemas.microsoft.com/office/drawing/2014/main" id="{074C896E-169D-684F-12D9-FAB24961D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7673117"/>
              </p:ext>
            </p:extLst>
          </p:nvPr>
        </p:nvGraphicFramePr>
        <p:xfrm>
          <a:off x="414069" y="336431"/>
          <a:ext cx="11162579" cy="492648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235866">
                  <a:extLst>
                    <a:ext uri="{9D8B030D-6E8A-4147-A177-3AD203B41FA5}">
                      <a16:colId xmlns="" xmlns:a16="http://schemas.microsoft.com/office/drawing/2014/main" val="1338889454"/>
                    </a:ext>
                  </a:extLst>
                </a:gridCol>
                <a:gridCol w="1161824">
                  <a:extLst>
                    <a:ext uri="{9D8B030D-6E8A-4147-A177-3AD203B41FA5}">
                      <a16:colId xmlns="" xmlns:a16="http://schemas.microsoft.com/office/drawing/2014/main" val="2504253411"/>
                    </a:ext>
                  </a:extLst>
                </a:gridCol>
                <a:gridCol w="926517">
                  <a:extLst>
                    <a:ext uri="{9D8B030D-6E8A-4147-A177-3AD203B41FA5}">
                      <a16:colId xmlns="" xmlns:a16="http://schemas.microsoft.com/office/drawing/2014/main" val="384351561"/>
                    </a:ext>
                  </a:extLst>
                </a:gridCol>
                <a:gridCol w="1014755">
                  <a:extLst>
                    <a:ext uri="{9D8B030D-6E8A-4147-A177-3AD203B41FA5}">
                      <a16:colId xmlns="" xmlns:a16="http://schemas.microsoft.com/office/drawing/2014/main" val="1617904388"/>
                    </a:ext>
                  </a:extLst>
                </a:gridCol>
                <a:gridCol w="890899">
                  <a:extLst>
                    <a:ext uri="{9D8B030D-6E8A-4147-A177-3AD203B41FA5}">
                      <a16:colId xmlns="" xmlns:a16="http://schemas.microsoft.com/office/drawing/2014/main" val="3979788863"/>
                    </a:ext>
                  </a:extLst>
                </a:gridCol>
                <a:gridCol w="932718">
                  <a:extLst>
                    <a:ext uri="{9D8B030D-6E8A-4147-A177-3AD203B41FA5}">
                      <a16:colId xmlns="" xmlns:a16="http://schemas.microsoft.com/office/drawing/2014/main" val="3582402329"/>
                    </a:ext>
                  </a:extLst>
                </a:gridCol>
              </a:tblGrid>
              <a:tr h="22096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5732101"/>
                  </a:ext>
                </a:extLst>
              </a:tr>
              <a:tr h="22096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«Обеспечение граждан сельских территорий жильем»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1003520"/>
                  </a:ext>
                </a:extLst>
              </a:tr>
              <a:tr h="35907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граждан сельских территорий жильем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квартир, домов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264525"/>
                  </a:ext>
                </a:extLst>
              </a:tr>
              <a:tr h="22096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«Мероприятия по благоустройству сельских территорий»</a:t>
                      </a:r>
                    </a:p>
                  </a:txBody>
                  <a:tcP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5782892"/>
                  </a:ext>
                </a:extLst>
              </a:tr>
              <a:tr h="211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обустройство спортивных и детских игровых площадок 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2022200"/>
                  </a:ext>
                </a:extLst>
              </a:tr>
              <a:tr h="2283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освещения территории (улицы населенных пунктов)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3809319"/>
                  </a:ext>
                </a:extLst>
              </a:tr>
              <a:tr h="146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ливневых стоков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6372064"/>
                  </a:ext>
                </a:extLst>
              </a:tr>
              <a:tr h="285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общественных колодцев и водоразборных колонок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1793313"/>
                  </a:ext>
                </a:extLst>
              </a:tr>
              <a:tr h="285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площадок накопления твердых коммунальных отходов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9764146"/>
                  </a:ext>
                </a:extLst>
              </a:tr>
              <a:tr h="188332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историко-культурных памятников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865824"/>
                  </a:ext>
                </a:extLst>
              </a:tr>
              <a:tr h="137818">
                <a:tc gridSpan="6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транспортной инфраструктуры на сельских территориях»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endParaRPr lang="ru-RU" sz="1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218270"/>
                  </a:ext>
                </a:extLst>
              </a:tr>
              <a:tr h="494004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реконструкции, капитального ремонта автомобильных дорог общего пользования, ведущих к объектам, расположенным на сельских территориях, являющиеся территориями, на которых реализуются и (или) отобраны к реализации проекты комплексного развития, утвержденные протоколом заседания Комиссии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9628364"/>
                  </a:ext>
                </a:extLst>
              </a:tr>
              <a:tr h="433364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реконструкции, капитального ремонта, ремонта автомобильных дорог общего пользования к объектам агропромышленного комплекса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8804444"/>
                  </a:ext>
                </a:extLst>
              </a:tr>
              <a:tr h="137818">
                <a:tc gridSpan="6">
                  <a:txBody>
                    <a:bodyPr/>
                    <a:lstStyle/>
                    <a:p>
                      <a:pPr indent="-32385" algn="ctr">
                        <a:lnSpc>
                          <a:spcPct val="107000"/>
                        </a:lnSpc>
                      </a:pPr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«Создание и развитие инфраструктуры сельских территорий»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0989032"/>
                  </a:ext>
                </a:extLst>
              </a:tr>
              <a:tr h="146105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сетей водоснабжения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49376886"/>
                  </a:ext>
                </a:extLst>
              </a:tr>
              <a:tr h="285591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сетей водоснабжения и водоотведения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8690255"/>
                  </a:ext>
                </a:extLst>
              </a:tr>
              <a:tr h="146105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уличных сетей освещения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5009550"/>
                  </a:ext>
                </a:extLst>
              </a:tr>
              <a:tr h="285591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помещений детского сада в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с.Новогордеевка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ул.Молодежная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7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63081218"/>
                  </a:ext>
                </a:extLst>
              </a:tr>
              <a:tr h="285591">
                <a:tc>
                  <a:txBody>
                    <a:bodyPr/>
                    <a:lstStyle/>
                    <a:p>
                      <a:pPr indent="-32385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помещений дома культуры в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с.Новогордеевка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ул.Молодежная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7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785575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0EDFCC5-5C04-FAA1-DC73-A1D7B90160CC}"/>
              </a:ext>
            </a:extLst>
          </p:cNvPr>
          <p:cNvSpPr txBox="1"/>
          <p:nvPr/>
        </p:nvSpPr>
        <p:spPr>
          <a:xfrm>
            <a:off x="1086374" y="52287"/>
            <a:ext cx="9412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бюджета округа по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непрограммным мероприятиям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(руб.)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73547" y="32813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</a:t>
            </a:r>
            <a:r>
              <a:rPr lang="ru-RU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вошедшие в мероприятия муниципальных программ.</a:t>
            </a:r>
            <a:endParaRPr lang="ru-RU" sz="11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="" xmlns:a16="http://schemas.microsoft.com/office/drawing/2014/main" id="{F040BFD5-9CE3-86EC-9F71-63D532354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7243757"/>
              </p:ext>
            </p:extLst>
          </p:nvPr>
        </p:nvGraphicFramePr>
        <p:xfrm>
          <a:off x="239402" y="695930"/>
          <a:ext cx="11810729" cy="516946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524403">
                  <a:extLst>
                    <a:ext uri="{9D8B030D-6E8A-4147-A177-3AD203B41FA5}">
                      <a16:colId xmlns="" xmlns:a16="http://schemas.microsoft.com/office/drawing/2014/main" val="222308242"/>
                    </a:ext>
                  </a:extLst>
                </a:gridCol>
                <a:gridCol w="1012331">
                  <a:extLst>
                    <a:ext uri="{9D8B030D-6E8A-4147-A177-3AD203B41FA5}">
                      <a16:colId xmlns="" xmlns:a16="http://schemas.microsoft.com/office/drawing/2014/main" val="167635593"/>
                    </a:ext>
                  </a:extLst>
                </a:gridCol>
                <a:gridCol w="1057013">
                  <a:extLst>
                    <a:ext uri="{9D8B030D-6E8A-4147-A177-3AD203B41FA5}">
                      <a16:colId xmlns="" xmlns:a16="http://schemas.microsoft.com/office/drawing/2014/main" val="1102175848"/>
                    </a:ext>
                  </a:extLst>
                </a:gridCol>
                <a:gridCol w="1266737">
                  <a:extLst>
                    <a:ext uri="{9D8B030D-6E8A-4147-A177-3AD203B41FA5}">
                      <a16:colId xmlns="" xmlns:a16="http://schemas.microsoft.com/office/drawing/2014/main" val="4111027455"/>
                    </a:ext>
                  </a:extLst>
                </a:gridCol>
                <a:gridCol w="872455">
                  <a:extLst>
                    <a:ext uri="{9D8B030D-6E8A-4147-A177-3AD203B41FA5}">
                      <a16:colId xmlns="" xmlns:a16="http://schemas.microsoft.com/office/drawing/2014/main" val="1012964849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4090492372"/>
                    </a:ext>
                  </a:extLst>
                </a:gridCol>
                <a:gridCol w="1019130">
                  <a:extLst>
                    <a:ext uri="{9D8B030D-6E8A-4147-A177-3AD203B41FA5}">
                      <a16:colId xmlns="" xmlns:a16="http://schemas.microsoft.com/office/drawing/2014/main" val="2136198863"/>
                    </a:ext>
                  </a:extLst>
                </a:gridCol>
                <a:gridCol w="1039530">
                  <a:extLst>
                    <a:ext uri="{9D8B030D-6E8A-4147-A177-3AD203B41FA5}">
                      <a16:colId xmlns="" xmlns:a16="http://schemas.microsoft.com/office/drawing/2014/main" val="1095838260"/>
                    </a:ext>
                  </a:extLst>
                </a:gridCol>
              </a:tblGrid>
              <a:tr h="1822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8462965"/>
                  </a:ext>
                </a:extLst>
              </a:tr>
              <a:tr h="195778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2657499,83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2757000,00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59804768"/>
                  </a:ext>
                </a:extLst>
              </a:tr>
              <a:tr h="257419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3219040,07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3265010,00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251504740"/>
                  </a:ext>
                </a:extLst>
              </a:tr>
              <a:tr h="180774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(изменение)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123474,00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2357,00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1,91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2073,00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2073,00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408203128"/>
                  </a:ext>
                </a:extLst>
              </a:tr>
              <a:tr h="26362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Выборы представительного органа муниципального образования</a:t>
                      </a:r>
                    </a:p>
                    <a:p>
                      <a:pPr algn="just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618865041"/>
                  </a:ext>
                </a:extLst>
              </a:tr>
              <a:tr h="2325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связанные с исполнением решений принятых судебными органами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119900,00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172191,48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64496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Выборы представительного органа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39957291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Публичные нормативные социальные выплаты гражданам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17806338,68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159441106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1134119,74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1293510,00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1353384,00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119,33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104,63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1402380,00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849812772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на реализацию государственных полномочий по организации проведения мероприятий по предупреждению и ликвидации болезней животных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980086,70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908890,31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85914308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государственных полномочий по социальной поддержке детей, оставшихся без попечения родителей, и лиц, принявших на воспитание в семью детей, оставшихся без попечения родителей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18142863,69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22700260,29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125,12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#ДЕЛ/0!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23292557,01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24151288,05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1521600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государственного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712657,61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1503387,08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2712993,40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380,69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180,46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3387,08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321280653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9073926,74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7686390,00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2487313,00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136175054"/>
                  </a:ext>
                </a:extLst>
              </a:tr>
              <a:tr h="22263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гражданам, кроме публичных нормативных социальных выплат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420000,00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11303171"/>
                  </a:ext>
                </a:extLst>
              </a:tr>
              <a:tr h="227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36563568,38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35814957,55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36187208,00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101,04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31631297,40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32490028,44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3577535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2625305" y="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на 2024-2026годы </a:t>
            </a:r>
          </a:p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96374" y="509761"/>
            <a:ext cx="18950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1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00807FFB-730A-7A43-1C30-63564CCF3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7784261"/>
              </p:ext>
            </p:extLst>
          </p:nvPr>
        </p:nvGraphicFramePr>
        <p:xfrm>
          <a:off x="118053" y="809408"/>
          <a:ext cx="11976192" cy="556538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01692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2598303"/>
                <a:gridCol w="1051488"/>
                <a:gridCol w="1711925"/>
                <a:gridCol w="1001490"/>
                <a:gridCol w="1069675"/>
                <a:gridCol w="793631"/>
                <a:gridCol w="1052422"/>
                <a:gridCol w="1095566"/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 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51516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2202991"/>
                  </a:ext>
                </a:extLst>
              </a:tr>
              <a:tr h="598262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родитель(законных представителей), внесший родительскую плату за содержание ребенка(присмотр и уход за ребенком) в образовательном учреждении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платы, взимаемой с родителей (законных представителей) за присмотр и уход за детьми, осваивающими образовательные программы дошкольного образования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1989262/1,62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1573382,00/1,65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79,09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1635920,00/1,66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1701436,00/1,67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6421810"/>
                  </a:ext>
                </a:extLst>
              </a:tr>
              <a:tr h="284667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1-4 классах включительно в муниципальных общеобразовательных учреждениях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597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в сумме </a:t>
                      </a: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9349150,00/5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9349150,00/5,1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9508100,00/5,1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9681933,50/5,1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21971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1-11 классах (включительно) дети-инвалиды и дети с ограниченными возможностями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(горячее питание) в период учебного процесса на сумму </a:t>
                      </a: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140,0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56587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5-11классах из многодетных семей; из семей, имеющих среднедушевой доход ниже величины прожиточного минимума, установленной в Приморском крае; из семей, находящихся в социально – опасном положении; из числа детей – сирот и детей, оставшихся без попечения родителей, за исключением детей, находящихся на полном государственном обеспечении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228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на сумму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85,0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6717550,00/1,8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4830550,00/1,9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71,91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4830550,00/1,9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4830550,00/1,9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6" name="Picture 2" descr="Ералаш : Оплата за детский сад"/>
          <p:cNvPicPr>
            <a:picLocks noChangeAspect="1" noChangeArrowheads="1"/>
          </p:cNvPicPr>
          <p:nvPr/>
        </p:nvPicPr>
        <p:blipFill>
          <a:blip r:embed="rId3" cstate="print"/>
          <a:srcRect b="6170"/>
          <a:stretch>
            <a:fillRect/>
          </a:stretch>
        </p:blipFill>
        <p:spPr bwMode="auto">
          <a:xfrm>
            <a:off x="198408" y="1759789"/>
            <a:ext cx="1431984" cy="1061049"/>
          </a:xfrm>
          <a:prstGeom prst="rect">
            <a:avLst/>
          </a:prstGeom>
          <a:noFill/>
        </p:spPr>
      </p:pic>
      <p:pic>
        <p:nvPicPr>
          <p:cNvPr id="7" name="Picture 4" descr="МБОУ СОШ № 7 г. Охи им. Д. М. Карбышева | Школьное пита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455" y="3549111"/>
            <a:ext cx="1397179" cy="1040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00807FFB-730A-7A43-1C30-63564CCF3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7784261"/>
              </p:ext>
            </p:extLst>
          </p:nvPr>
        </p:nvGraphicFramePr>
        <p:xfrm>
          <a:off x="109427" y="119295"/>
          <a:ext cx="11976192" cy="223538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01692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2598303"/>
                <a:gridCol w="1051488"/>
                <a:gridCol w="1711925"/>
                <a:gridCol w="1001490"/>
                <a:gridCol w="1069675"/>
                <a:gridCol w="793631"/>
                <a:gridCol w="1052422"/>
                <a:gridCol w="1095566"/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 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84667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Дети из семей мобилизованных родителей</a:t>
                      </a:r>
                    </a:p>
                    <a:p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Бесплатное питание школьников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304000,00/0,2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304000,00/0,2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304000,00/0,2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304000,00/0,2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34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16370700,00/7,2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14483700,00/7,3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88,47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14642650,00/7,4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14816483,50/7,4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6" descr="МАУ Школьное питание Кемерово - 1 сентября школьники вернутся за парты! Мы  будем очень рады их видеть в школьных столовых! Мы скучали 🤗 Новый учебный  год будет, безусловно, отличаться от всех предыдущи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081" y="1187541"/>
            <a:ext cx="1345420" cy="64125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77587" y="2416198"/>
            <a:ext cx="3480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поддержка педагогических кадров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6C902E00-4E49-0FC7-F59F-0BA5AD38F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41539198"/>
              </p:ext>
            </p:extLst>
          </p:nvPr>
        </p:nvGraphicFramePr>
        <p:xfrm>
          <a:off x="109708" y="2816948"/>
          <a:ext cx="11924140" cy="205634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34999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994048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147313"/>
                <a:gridCol w="1768415"/>
                <a:gridCol w="1181819"/>
                <a:gridCol w="1122936"/>
                <a:gridCol w="991537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991536">
                  <a:extLst>
                    <a:ext uri="{9D8B030D-6E8A-4147-A177-3AD203B41FA5}">
                      <a16:colId xmlns="" xmlns:a16="http://schemas.microsoft.com/office/drawing/2014/main" val="3171639885"/>
                    </a:ext>
                  </a:extLst>
                </a:gridCol>
                <a:gridCol w="991537">
                  <a:extLst>
                    <a:ext uri="{9D8B030D-6E8A-4147-A177-3AD203B41FA5}">
                      <a16:colId xmlns="" xmlns:a16="http://schemas.microsoft.com/office/drawing/2014/main" val="1553757453"/>
                    </a:ext>
                  </a:extLst>
                </a:gridCol>
              </a:tblGrid>
              <a:tr h="22000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258029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общего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42705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(молодые специалисты) муниципальных образовательных учреждений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Ежемесячная денежная выплата в размере 10000 руб., предоставляемая до достижения трехлетнего педагогического стажа работы в образовательной организации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2150000,00/0,06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3240000,00/0,06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150,70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1850000,00/0,06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7" name="Picture 2" descr="В Псковской области молодым педагогам предоставят выплату в 100 тысяч  рублей | Вести образова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972" y="3769743"/>
            <a:ext cx="1198772" cy="862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4214103" y="0"/>
            <a:ext cx="2763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Стимулирование талантливых детей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751AAF2E-C343-7E2F-2571-98B7F11BC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92386200"/>
              </p:ext>
            </p:extLst>
          </p:nvPr>
        </p:nvGraphicFramePr>
        <p:xfrm>
          <a:off x="273612" y="311813"/>
          <a:ext cx="11707239" cy="221917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44573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518645">
                  <a:extLst>
                    <a:ext uri="{9D8B030D-6E8A-4147-A177-3AD203B41FA5}">
                      <a16:colId xmlns="" xmlns:a16="http://schemas.microsoft.com/office/drawing/2014/main" val="1598135866"/>
                    </a:ext>
                  </a:extLst>
                </a:gridCol>
                <a:gridCol w="1095554"/>
                <a:gridCol w="1570008"/>
                <a:gridCol w="1328468"/>
                <a:gridCol w="1259457"/>
                <a:gridCol w="824206"/>
                <a:gridCol w="1086928"/>
                <a:gridCol w="1279400"/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 Доля в общей численности населения,%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3868014"/>
                  </a:ext>
                </a:extLst>
              </a:tr>
              <a:tr h="832385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- школьники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</a:t>
                      </a: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стипендии главы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  <a:tr h="3161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20519962,00/8,9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19307082,00/9,1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94,1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18138570,00/9,1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16527919,00/9,2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9794037"/>
                  </a:ext>
                </a:extLst>
              </a:tr>
            </a:tbl>
          </a:graphicData>
        </a:graphic>
      </p:graphicFrame>
      <p:pic>
        <p:nvPicPr>
          <p:cNvPr id="5" name="Picture 4" descr="Повышенная стипендия для первокурсников СПбГМТУ"/>
          <p:cNvPicPr>
            <a:picLocks noChangeAspect="1" noChangeArrowheads="1"/>
          </p:cNvPicPr>
          <p:nvPr/>
        </p:nvPicPr>
        <p:blipFill>
          <a:blip r:embed="rId3" cstate="print"/>
          <a:srcRect t="36493"/>
          <a:stretch>
            <a:fillRect/>
          </a:stretch>
        </p:blipFill>
        <p:spPr bwMode="auto">
          <a:xfrm>
            <a:off x="448876" y="1371599"/>
            <a:ext cx="1397177" cy="69873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27827" y="2639055"/>
            <a:ext cx="100037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«Управление и распоряжение муниципальным имуществом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99758" y="2985066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детей – сирот, оставшихся без попечения родителей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ADB8F00B-C0AE-7D6D-14B3-866F1B1BA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55260622"/>
              </p:ext>
            </p:extLst>
          </p:nvPr>
        </p:nvGraphicFramePr>
        <p:xfrm>
          <a:off x="232096" y="3294903"/>
          <a:ext cx="11727808" cy="1645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06432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615555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155940">
                  <a:extLst>
                    <a:ext uri="{9D8B030D-6E8A-4147-A177-3AD203B41FA5}">
                      <a16:colId xmlns="" xmlns:a16="http://schemas.microsoft.com/office/drawing/2014/main" val="1069164810"/>
                    </a:ext>
                  </a:extLst>
                </a:gridCol>
                <a:gridCol w="1526875">
                  <a:extLst>
                    <a:ext uri="{9D8B030D-6E8A-4147-A177-3AD203B41FA5}">
                      <a16:colId xmlns="" xmlns:a16="http://schemas.microsoft.com/office/drawing/2014/main" val="298257467"/>
                    </a:ext>
                  </a:extLst>
                </a:gridCol>
                <a:gridCol w="1302589">
                  <a:extLst>
                    <a:ext uri="{9D8B030D-6E8A-4147-A177-3AD203B41FA5}">
                      <a16:colId xmlns="" xmlns:a16="http://schemas.microsoft.com/office/drawing/2014/main" val="105360326"/>
                    </a:ext>
                  </a:extLst>
                </a:gridCol>
                <a:gridCol w="1207698">
                  <a:extLst>
                    <a:ext uri="{9D8B030D-6E8A-4147-A177-3AD203B41FA5}">
                      <a16:colId xmlns="" xmlns:a16="http://schemas.microsoft.com/office/drawing/2014/main" val="4024945137"/>
                    </a:ext>
                  </a:extLst>
                </a:gridCol>
                <a:gridCol w="897147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1104181">
                  <a:extLst>
                    <a:ext uri="{9D8B030D-6E8A-4147-A177-3AD203B41FA5}">
                      <a16:colId xmlns="" xmlns:a16="http://schemas.microsoft.com/office/drawing/2014/main" val="3171639885"/>
                    </a:ext>
                  </a:extLst>
                </a:gridCol>
                <a:gridCol w="1211391">
                  <a:extLst>
                    <a:ext uri="{9D8B030D-6E8A-4147-A177-3AD203B41FA5}">
                      <a16:colId xmlns="" xmlns:a16="http://schemas.microsoft.com/office/drawing/2014/main" val="1553757453"/>
                    </a:ext>
                  </a:extLst>
                </a:gridCol>
              </a:tblGrid>
              <a:tr h="22000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 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– сироты и дети, оставшиеся без попечения родителей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13451239,13/0,11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22540550,86//0,9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167,57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10353424,06/0,11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14893834,06/0,12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9" name="Picture 2" descr="КАК ДЕТЯМ-СИРОТАМ ПОЛУЧИТЬ КВАРТИРЫ ОТ ГОСУДАРСТВА? | Основано на праве |  Дзе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225" y="4004812"/>
            <a:ext cx="1509322" cy="8604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2564921" y="215986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«Муниципальное управление»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2914" y="501134"/>
            <a:ext cx="18796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пенсионеров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F5C2701A-1368-CE0E-6BD0-68963CCF9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3750105"/>
              </p:ext>
            </p:extLst>
          </p:nvPr>
        </p:nvGraphicFramePr>
        <p:xfrm>
          <a:off x="249349" y="872715"/>
          <a:ext cx="11727808" cy="16459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706432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878463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208015">
                  <a:extLst>
                    <a:ext uri="{9D8B030D-6E8A-4147-A177-3AD203B41FA5}">
                      <a16:colId xmlns="" xmlns:a16="http://schemas.microsoft.com/office/drawing/2014/main" val="1069164810"/>
                    </a:ext>
                  </a:extLst>
                </a:gridCol>
                <a:gridCol w="1694971">
                  <a:extLst>
                    <a:ext uri="{9D8B030D-6E8A-4147-A177-3AD203B41FA5}">
                      <a16:colId xmlns="" xmlns:a16="http://schemas.microsoft.com/office/drawing/2014/main" val="298257467"/>
                    </a:ext>
                  </a:extLst>
                </a:gridCol>
                <a:gridCol w="1043796">
                  <a:extLst>
                    <a:ext uri="{9D8B030D-6E8A-4147-A177-3AD203B41FA5}">
                      <a16:colId xmlns="" xmlns:a16="http://schemas.microsoft.com/office/drawing/2014/main" val="105360326"/>
                    </a:ext>
                  </a:extLst>
                </a:gridCol>
                <a:gridCol w="1270499">
                  <a:extLst>
                    <a:ext uri="{9D8B030D-6E8A-4147-A177-3AD203B41FA5}">
                      <a16:colId xmlns="" xmlns:a16="http://schemas.microsoft.com/office/drawing/2014/main" val="4024945137"/>
                    </a:ext>
                  </a:extLst>
                </a:gridCol>
                <a:gridCol w="975211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975210">
                  <a:extLst>
                    <a:ext uri="{9D8B030D-6E8A-4147-A177-3AD203B41FA5}">
                      <a16:colId xmlns="" xmlns:a16="http://schemas.microsoft.com/office/drawing/2014/main" val="3171639885"/>
                    </a:ext>
                  </a:extLst>
                </a:gridCol>
                <a:gridCol w="975211">
                  <a:extLst>
                    <a:ext uri="{9D8B030D-6E8A-4147-A177-3AD203B41FA5}">
                      <a16:colId xmlns="" xmlns:a16="http://schemas.microsoft.com/office/drawing/2014/main" val="155375745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57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75498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 из числа, бывших муниципальных служащих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Доплата к пенсии муниципальных служащих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850000,00/0,09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990000,00/0,09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116,47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850000,00/0,09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850000,00/0,09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8261911"/>
                  </a:ext>
                </a:extLst>
              </a:tr>
            </a:tbl>
          </a:graphicData>
        </a:graphic>
      </p:graphicFrame>
      <p:pic>
        <p:nvPicPr>
          <p:cNvPr id="7" name="Picture 2" descr="Доплата до 17 000 ₽ для подмосковных пенсионеров. По поручению Губернатора  А.Ю. Воробьева одинокие неработающие пенсионеры старше 65 лет будут  получать ежемесячную доплату к пенсии до 17 тыс. ₽. – Новости –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224" y="1578636"/>
            <a:ext cx="1492070" cy="8022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48000" y="263138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малого и среднего предпринимательства»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65253" y="297643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субъектов малого и среднего предпринимательства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BFEEAD3E-F604-B565-02EF-810CB35AE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4858650"/>
              </p:ext>
            </p:extLst>
          </p:nvPr>
        </p:nvGraphicFramePr>
        <p:xfrm>
          <a:off x="237872" y="3358661"/>
          <a:ext cx="11727808" cy="180843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73542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577130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124125">
                  <a:extLst>
                    <a:ext uri="{9D8B030D-6E8A-4147-A177-3AD203B41FA5}">
                      <a16:colId xmlns="" xmlns:a16="http://schemas.microsoft.com/office/drawing/2014/main" val="1069164810"/>
                    </a:ext>
                  </a:extLst>
                </a:gridCol>
                <a:gridCol w="1890056">
                  <a:extLst>
                    <a:ext uri="{9D8B030D-6E8A-4147-A177-3AD203B41FA5}">
                      <a16:colId xmlns="" xmlns:a16="http://schemas.microsoft.com/office/drawing/2014/main" val="298257467"/>
                    </a:ext>
                  </a:extLst>
                </a:gridCol>
                <a:gridCol w="1181818">
                  <a:extLst>
                    <a:ext uri="{9D8B030D-6E8A-4147-A177-3AD203B41FA5}">
                      <a16:colId xmlns="" xmlns:a16="http://schemas.microsoft.com/office/drawing/2014/main" val="105360326"/>
                    </a:ext>
                  </a:extLst>
                </a:gridCol>
                <a:gridCol w="1212994">
                  <a:extLst>
                    <a:ext uri="{9D8B030D-6E8A-4147-A177-3AD203B41FA5}">
                      <a16:colId xmlns="" xmlns:a16="http://schemas.microsoft.com/office/drawing/2014/main" val="4024945137"/>
                    </a:ext>
                  </a:extLst>
                </a:gridCol>
                <a:gridCol w="956048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956047">
                  <a:extLst>
                    <a:ext uri="{9D8B030D-6E8A-4147-A177-3AD203B41FA5}">
                      <a16:colId xmlns="" xmlns:a16="http://schemas.microsoft.com/office/drawing/2014/main" val="3471719176"/>
                    </a:ext>
                  </a:extLst>
                </a:gridCol>
                <a:gridCol w="956048">
                  <a:extLst>
                    <a:ext uri="{9D8B030D-6E8A-4147-A177-3AD203B41FA5}">
                      <a16:colId xmlns="" xmlns:a16="http://schemas.microsoft.com/office/drawing/2014/main" val="3987389696"/>
                    </a:ext>
                  </a:extLst>
                </a:gridCol>
              </a:tblGrid>
              <a:tr h="253952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392470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Субъекты малого и среднего предпринимательства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затрат, связанных с уплатой платежей, по мероприятиям, связанным с содействием развитию лизинга оборудования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300000,00/0,0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300000,00/0,01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</a:tbl>
          </a:graphicData>
        </a:graphic>
      </p:graphicFrame>
      <p:pic>
        <p:nvPicPr>
          <p:cNvPr id="103426" name="Picture 2" descr="Финансовая поддержка МС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924" y="4064578"/>
            <a:ext cx="1581899" cy="852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2720196" y="11246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«Обеспечение жильем молодых семей»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5786" y="509760"/>
            <a:ext cx="3491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жилищных условий молодых семей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3CAEFD66-CB47-BC3A-2F11-5F7E08B68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1065957"/>
              </p:ext>
            </p:extLst>
          </p:nvPr>
        </p:nvGraphicFramePr>
        <p:xfrm>
          <a:off x="211994" y="1000461"/>
          <a:ext cx="11727808" cy="181651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39986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303695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061050">
                  <a:extLst>
                    <a:ext uri="{9D8B030D-6E8A-4147-A177-3AD203B41FA5}">
                      <a16:colId xmlns="" xmlns:a16="http://schemas.microsoft.com/office/drawing/2014/main" val="1069164810"/>
                    </a:ext>
                  </a:extLst>
                </a:gridCol>
                <a:gridCol w="1664898">
                  <a:extLst>
                    <a:ext uri="{9D8B030D-6E8A-4147-A177-3AD203B41FA5}">
                      <a16:colId xmlns="" xmlns:a16="http://schemas.microsoft.com/office/drawing/2014/main" val="298257467"/>
                    </a:ext>
                  </a:extLst>
                </a:gridCol>
                <a:gridCol w="1250830">
                  <a:extLst>
                    <a:ext uri="{9D8B030D-6E8A-4147-A177-3AD203B41FA5}">
                      <a16:colId xmlns="" xmlns:a16="http://schemas.microsoft.com/office/drawing/2014/main" val="105360326"/>
                    </a:ext>
                  </a:extLst>
                </a:gridCol>
                <a:gridCol w="1138687">
                  <a:extLst>
                    <a:ext uri="{9D8B030D-6E8A-4147-A177-3AD203B41FA5}">
                      <a16:colId xmlns="" xmlns:a16="http://schemas.microsoft.com/office/drawing/2014/main" val="4024945137"/>
                    </a:ext>
                  </a:extLst>
                </a:gridCol>
                <a:gridCol w="983411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1181819">
                  <a:extLst>
                    <a:ext uri="{9D8B030D-6E8A-4147-A177-3AD203B41FA5}">
                      <a16:colId xmlns="" xmlns:a16="http://schemas.microsoft.com/office/drawing/2014/main" val="3471719176"/>
                    </a:ext>
                  </a:extLst>
                </a:gridCol>
                <a:gridCol w="1303432">
                  <a:extLst>
                    <a:ext uri="{9D8B030D-6E8A-4147-A177-3AD203B41FA5}">
                      <a16:colId xmlns="" xmlns:a16="http://schemas.microsoft.com/office/drawing/2014/main" val="3987389696"/>
                    </a:ext>
                  </a:extLst>
                </a:gridCol>
              </a:tblGrid>
              <a:tr h="566838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2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660796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на приобретение жилья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2538000,00/00,2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3444494,43/0,02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135,72</a:t>
                      </a: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1791162,86/0,02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1791162,86/0,02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</a:tbl>
          </a:graphicData>
        </a:graphic>
      </p:graphicFrame>
      <p:pic>
        <p:nvPicPr>
          <p:cNvPr id="104450" name="Picture 2" descr="Как в Калининграде построить свой дом по программе для молодых семей -  Новости Калинингра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92" y="2035834"/>
            <a:ext cx="1733610" cy="750498"/>
          </a:xfrm>
          <a:prstGeom prst="rect">
            <a:avLst/>
          </a:prstGeom>
          <a:noFill/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3CAEFD66-CB47-BC3A-2F11-5F7E08B68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1065957"/>
              </p:ext>
            </p:extLst>
          </p:nvPr>
        </p:nvGraphicFramePr>
        <p:xfrm>
          <a:off x="217745" y="3172593"/>
          <a:ext cx="11727808" cy="107160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39986">
                  <a:extLst>
                    <a:ext uri="{9D8B030D-6E8A-4147-A177-3AD203B41FA5}">
                      <a16:colId xmlns="" xmlns:a16="http://schemas.microsoft.com/office/drawing/2014/main" val="4215834913"/>
                    </a:ext>
                  </a:extLst>
                </a:gridCol>
                <a:gridCol w="1303695">
                  <a:extLst>
                    <a:ext uri="{9D8B030D-6E8A-4147-A177-3AD203B41FA5}">
                      <a16:colId xmlns="" xmlns:a16="http://schemas.microsoft.com/office/drawing/2014/main" val="1385891004"/>
                    </a:ext>
                  </a:extLst>
                </a:gridCol>
                <a:gridCol w="1061050">
                  <a:extLst>
                    <a:ext uri="{9D8B030D-6E8A-4147-A177-3AD203B41FA5}">
                      <a16:colId xmlns="" xmlns:a16="http://schemas.microsoft.com/office/drawing/2014/main" val="1069164810"/>
                    </a:ext>
                  </a:extLst>
                </a:gridCol>
                <a:gridCol w="1664898">
                  <a:extLst>
                    <a:ext uri="{9D8B030D-6E8A-4147-A177-3AD203B41FA5}">
                      <a16:colId xmlns="" xmlns:a16="http://schemas.microsoft.com/office/drawing/2014/main" val="298257467"/>
                    </a:ext>
                  </a:extLst>
                </a:gridCol>
                <a:gridCol w="1250830">
                  <a:extLst>
                    <a:ext uri="{9D8B030D-6E8A-4147-A177-3AD203B41FA5}">
                      <a16:colId xmlns="" xmlns:a16="http://schemas.microsoft.com/office/drawing/2014/main" val="105360326"/>
                    </a:ext>
                  </a:extLst>
                </a:gridCol>
                <a:gridCol w="1138687">
                  <a:extLst>
                    <a:ext uri="{9D8B030D-6E8A-4147-A177-3AD203B41FA5}">
                      <a16:colId xmlns="" xmlns:a16="http://schemas.microsoft.com/office/drawing/2014/main" val="4024945137"/>
                    </a:ext>
                  </a:extLst>
                </a:gridCol>
                <a:gridCol w="983411">
                  <a:extLst>
                    <a:ext uri="{9D8B030D-6E8A-4147-A177-3AD203B41FA5}">
                      <a16:colId xmlns="" xmlns:a16="http://schemas.microsoft.com/office/drawing/2014/main" val="3266565269"/>
                    </a:ext>
                  </a:extLst>
                </a:gridCol>
                <a:gridCol w="1181819">
                  <a:extLst>
                    <a:ext uri="{9D8B030D-6E8A-4147-A177-3AD203B41FA5}">
                      <a16:colId xmlns="" xmlns:a16="http://schemas.microsoft.com/office/drawing/2014/main" val="3471719176"/>
                    </a:ext>
                  </a:extLst>
                </a:gridCol>
                <a:gridCol w="1303432">
                  <a:extLst>
                    <a:ext uri="{9D8B030D-6E8A-4147-A177-3AD203B41FA5}">
                      <a16:colId xmlns="" xmlns:a16="http://schemas.microsoft.com/office/drawing/2014/main" val="3987389696"/>
                    </a:ext>
                  </a:extLst>
                </a:gridCol>
              </a:tblGrid>
              <a:tr h="279124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рублей/Доля в общей численности населения,%</a:t>
                      </a:r>
                      <a:endParaRPr lang="ru-RU" sz="1000" b="0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5197561"/>
                  </a:ext>
                </a:extLst>
              </a:tr>
              <a:tr h="372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(оценка)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2024г к 2023г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(прогноз)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3262530"/>
                  </a:ext>
                </a:extLst>
              </a:tr>
              <a:tr h="354258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всем программам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37659201,13/9,1</a:t>
                      </a:r>
                    </a:p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46582127,29/9,3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123,69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31733156,92/9,3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34362915,92/9,4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58464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05474" name="Picture 2" descr="Слайд8.jpg"/>
          <p:cNvPicPr>
            <a:picLocks noChangeAspect="1" noChangeArrowheads="1"/>
          </p:cNvPicPr>
          <p:nvPr/>
        </p:nvPicPr>
        <p:blipFill>
          <a:blip r:embed="rId3" cstate="print"/>
          <a:srcRect b="9927"/>
          <a:stretch>
            <a:fillRect/>
          </a:stretch>
        </p:blipFill>
        <p:spPr bwMode="auto">
          <a:xfrm>
            <a:off x="155574" y="569342"/>
            <a:ext cx="5926049" cy="6159261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6126" y="943428"/>
          <a:ext cx="5874590" cy="574595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141621"/>
                <a:gridCol w="2481439"/>
                <a:gridCol w="1141621"/>
                <a:gridCol w="1109909"/>
              </a:tblGrid>
              <a:tr h="2099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Муниципальные районы, муниципальные </a:t>
                      </a:r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округагородские</a:t>
                      </a:r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округа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/>
                        <a:t>Результаты мониторинга за 2022 год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912" marR="4912" marT="491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00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Комплексная оценка качества управления бюджетным процессом (с учетом соблюдения бюджетного законодательства)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Степень качества управления бюджетным процессом (с учетом соблюдения бюджетного законодательства)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</a:tr>
              <a:tr h="1227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 anchor="ctr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Дальнереченский</a:t>
                      </a:r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муниципальный район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96,058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Чугуевский</a:t>
                      </a:r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муниципальный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86,281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Партизанский городской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85,146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Уссурийский городской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82,683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Кировский муниципальный район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81,697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Анучинский</a:t>
                      </a:r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муниципальный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79,207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Лесозаводский городской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78,752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Дальнереченский</a:t>
                      </a:r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городской округ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77,355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Городской округ </a:t>
                      </a:r>
                      <a:r>
                        <a:rPr lang="ru-RU" sz="8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Спасск-Дальний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76,276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Ханкайский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74,471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Яковлевский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74,335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Пограничный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73,867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Октябрьский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73,211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Михайловский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72,627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Шкотовский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72,229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Арсеньевский городской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71,958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Хасанский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71,542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Красноармейский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71,141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Дальнегорский городской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71,007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Городской округ Большой Камень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70,603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Артёмовский городской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70,523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Тернейский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70,053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Надеждинский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69,551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Находкинский городской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69,229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Лазовский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69,195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Партизанский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68,890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Владивостокский городской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68,487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Черниговский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67,860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Хорольский муниципальный округ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66,964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Ольгинский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66,063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Кавалеровский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64,766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Городской округ ЗАТО Фокино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64,697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Пожарский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61,689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17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Спасский муниципальный район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54,696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  <a:tr h="10805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Приморский край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>
                          <a:latin typeface="Times New Roman" pitchFamily="18" charset="0"/>
                          <a:cs typeface="Times New Roman" pitchFamily="18" charset="0"/>
                        </a:rPr>
                        <a:t>72,739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12" marR="4912" marT="4912" marB="0"/>
                </a:tc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FA04EBD-F8FE-3BA3-EB94-8384B856AD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2691" b="67737"/>
          <a:stretch/>
        </p:blipFill>
        <p:spPr>
          <a:xfrm>
            <a:off x="158167" y="0"/>
            <a:ext cx="6139116" cy="5117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2C19F96-2E09-CB09-CC19-3E13934F8025}"/>
              </a:ext>
            </a:extLst>
          </p:cNvPr>
          <p:cNvSpPr txBox="1"/>
          <p:nvPr/>
        </p:nvSpPr>
        <p:spPr>
          <a:xfrm>
            <a:off x="6467827" y="0"/>
            <a:ext cx="53934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мониторинга и оценки качества управления бюджетным процессом, проведенного министерством финансов Приморского края, за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2022г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Анучинскому муниципальному округу присвоена  2 степень качества управления бюджетным процессом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3492045" y="130198"/>
            <a:ext cx="318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значимые проекты на 2024 год</a:t>
            </a:r>
            <a:endParaRPr lang="ru-RU" sz="1200" b="1" dirty="0">
              <a:solidFill>
                <a:srgbClr val="99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19178" y="681488"/>
            <a:ext cx="1587260" cy="12939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055963" y="906099"/>
            <a:ext cx="28524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содержание автомобильных дорог общего пользования местного значения  - сумма 126876964,10 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502" name="Picture 6" descr="Начался прием предложений по благоустройству дворовых территорий  Горно-Алтайс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6533" y="681486"/>
            <a:ext cx="2018281" cy="136297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73993" y="834212"/>
            <a:ext cx="28524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 территорий многоквартирных домов с.Анучино – сумма 8269572,29руб.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504" name="Picture 8" descr="В Кунгурском муниципальном округе завершено обустройство 62 контейнерных  площадок для сбора твердых коммунальных отход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5372" y="3036495"/>
            <a:ext cx="1966524" cy="1656273"/>
          </a:xfrm>
          <a:prstGeom prst="rect">
            <a:avLst/>
          </a:prstGeom>
          <a:noFill/>
        </p:spPr>
      </p:pic>
      <p:pic>
        <p:nvPicPr>
          <p:cNvPr id="106506" name="Picture 10" descr="Места на кладбище зарегистрируют в сети - Газета &quot;Вперед&quot;, Новости Сергиева  Посад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464" y="2145851"/>
            <a:ext cx="1759491" cy="1209824"/>
          </a:xfrm>
          <a:prstGeom prst="rect">
            <a:avLst/>
          </a:prstGeom>
          <a:noFill/>
        </p:spPr>
      </p:pic>
      <p:pic>
        <p:nvPicPr>
          <p:cNvPr id="106508" name="Picture 12" descr="Детские спортивные площадки — Русскоязычный сайт болельщиков Депортиво | RC  Deportiv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1848" y="1700212"/>
            <a:ext cx="1906438" cy="1413924"/>
          </a:xfrm>
          <a:prstGeom prst="rect">
            <a:avLst/>
          </a:prstGeom>
          <a:noFill/>
        </p:spPr>
      </p:pic>
      <p:pic>
        <p:nvPicPr>
          <p:cNvPr id="106510" name="Picture 14" descr="Уличное освещение в сельской местности своими рукам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89655" y="3269411"/>
            <a:ext cx="1733907" cy="143198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087593" y="2145427"/>
            <a:ext cx="28524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кладбищ на территории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Гражданского территориального отдела округа – сумма 3283390,13 </a:t>
            </a:r>
            <a:r>
              <a:rPr lang="ru-RU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рруб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85947" y="3459191"/>
          <a:ext cx="2893682" cy="2570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21413" y="6110703"/>
            <a:ext cx="28524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инструментов Детская школа искусств с.Анучино – сумма 1000000руб.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47427" y="3246733"/>
            <a:ext cx="203870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контейнерных площадок в населенных пунктах – сумма 500000руб.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483306" y="1785993"/>
            <a:ext cx="24786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спортивных и детских игровых площадок– сумма 1500000руб.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673087" y="3312868"/>
            <a:ext cx="203870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уличного освещения в населенных пунктах – сумма 3847876руб.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3509298" y="225089"/>
            <a:ext cx="37430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rgbClr val="99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 значимые проекты на 2025 - 2026 годы</a:t>
            </a:r>
            <a:endParaRPr lang="ru-RU" sz="1200" b="1" dirty="0">
              <a:solidFill>
                <a:srgbClr val="99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Все статьи с тэгом &quot;благоустройство дворовых территорий&quot; - Сделано у на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8936" y="658513"/>
            <a:ext cx="2019957" cy="1170287"/>
          </a:xfrm>
          <a:prstGeom prst="rect">
            <a:avLst/>
          </a:prstGeom>
          <a:noFill/>
        </p:spPr>
      </p:pic>
      <p:pic>
        <p:nvPicPr>
          <p:cNvPr id="107522" name="Picture 2" descr="Просто о главном - тверские работают: в регионе продолжается ремонт дорог |  официальный сайт «Тверские ведомости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897" y="172528"/>
            <a:ext cx="1902499" cy="1604513"/>
          </a:xfrm>
          <a:prstGeom prst="rect">
            <a:avLst/>
          </a:prstGeom>
          <a:noFill/>
        </p:spPr>
      </p:pic>
      <p:pic>
        <p:nvPicPr>
          <p:cNvPr id="107524" name="Picture 4" descr="Контейнерные площадки | Изготовление металлических контейнерных площадок |  Продажа площадок для мусорных баков | ЗМ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2055" y="2048774"/>
            <a:ext cx="2441274" cy="1479429"/>
          </a:xfrm>
          <a:prstGeom prst="rect">
            <a:avLst/>
          </a:prstGeom>
          <a:noFill/>
        </p:spPr>
      </p:pic>
      <p:pic>
        <p:nvPicPr>
          <p:cNvPr id="107526" name="Picture 6" descr="Благоустройство захоронения бетонными плитами заказать в Ярославл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8573" y="2009955"/>
            <a:ext cx="1759789" cy="1181819"/>
          </a:xfrm>
          <a:prstGeom prst="rect">
            <a:avLst/>
          </a:prstGeom>
          <a:noFill/>
        </p:spPr>
      </p:pic>
      <p:pic>
        <p:nvPicPr>
          <p:cNvPr id="107530" name="Picture 10" descr="Энергетики обеспечили уличное освещение двух сел в Забайкаль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0718" y="3491632"/>
            <a:ext cx="1371600" cy="142542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9463176" y="799706"/>
            <a:ext cx="238664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 территорий многоквартирных домов: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2025г– сумма 8179572,29руб.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2026г – сумма 8179572,29руб.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00376" y="2056287"/>
            <a:ext cx="238664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кладбищ: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2025г– сумма 500000руб.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2026г – сумма 500000руб.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86278" y="639769"/>
            <a:ext cx="28524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содержание автомобильных дорог общего пользования местного значения:  2025г - сумма 35413000руб.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2026г – сумма 36861000руб.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99850" y="2116672"/>
            <a:ext cx="2478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контейнерных площадок в населенных пунктах: 2025 г -сумма 500000руб.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2026г –сумма 500000руб.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3215" y="3640672"/>
            <a:ext cx="203870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уличного освещения в населенных пунктах: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2025г – сумма 1500000руб.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2026г – сумма 1500000руб.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0" descr="Оборудование для сельского дома культуры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95955" y="3849508"/>
            <a:ext cx="2769080" cy="1472991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7318075" y="3847706"/>
            <a:ext cx="28438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оборудования Дом культуры с.Анучино (световое оборудование, музыкальное оборудование, генератор мыльных пузырей):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2025 г -сумма 1722056,68руб.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2026г –сумма 1743316,64руб.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5448DEB-4A2D-E24F-545E-5AFE8230A4A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477" y="250167"/>
            <a:ext cx="2812056" cy="1492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75B04E7-4744-A0B7-D0CB-644692348608}"/>
              </a:ext>
            </a:extLst>
          </p:cNvPr>
          <p:cNvSpPr txBox="1"/>
          <p:nvPr/>
        </p:nvSpPr>
        <p:spPr>
          <a:xfrm>
            <a:off x="245021" y="1808855"/>
            <a:ext cx="662160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Инициативное бюджетирование </a:t>
            </a:r>
            <a:r>
              <a:rPr lang="ru-RU" sz="11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это один из инструментов вовлечения граждан в местное самоуправление и управление бюджетом территорий. Это механизм, позволяющий оперативно выявлять и решать наиболее острые (по мнению самих жителей) социальные  проблемы местного уровня.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Инициативная группа –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группа жителей,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самоорганизованная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на основе общности интересов с целью реализации проекта инициативного бюджетирования.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инициативного бюджетирования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проект, подготовленный инициативной группой, определяющий направления расходования бюджетных средств в целях решения вопросов местного самоуправления.</a:t>
            </a:r>
          </a:p>
          <a:p>
            <a:pPr indent="450215" algn="just"/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Целью инициативного бюджетирования 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значения.</a:t>
            </a:r>
            <a:endParaRPr lang="ru-RU" sz="1100" dirty="0">
              <a:solidFill>
                <a:schemeClr val="bg2">
                  <a:lumMod val="1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1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 «Твой проект» </a:t>
            </a:r>
            <a:r>
              <a:rPr lang="ru-RU" sz="11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один из составляющих механизма инициативного бюджетирования, направленного на создание комфортной городской среды и улучшение жизни людей (благоустройство территорий, ремонт дорог, организация освещения, водоснабжения, спортивные площадки и т.д.) 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2" descr="Слайд3.png"/>
          <p:cNvPicPr>
            <a:picLocks noChangeAspect="1" noChangeArrowheads="1"/>
          </p:cNvPicPr>
          <p:nvPr/>
        </p:nvPicPr>
        <p:blipFill>
          <a:blip r:embed="rId4" cstate="print"/>
          <a:srcRect l="24466" t="5185" r="25328" b="76195"/>
          <a:stretch>
            <a:fillRect/>
          </a:stretch>
        </p:blipFill>
        <p:spPr bwMode="auto">
          <a:xfrm>
            <a:off x="3441939" y="163902"/>
            <a:ext cx="3528204" cy="1207698"/>
          </a:xfrm>
          <a:prstGeom prst="rect">
            <a:avLst/>
          </a:prstGeom>
          <a:noFill/>
        </p:spPr>
      </p:pic>
      <p:pic>
        <p:nvPicPr>
          <p:cNvPr id="6" name="Picture 4" descr="Слайд4.png"/>
          <p:cNvPicPr>
            <a:picLocks noChangeAspect="1" noChangeArrowheads="1"/>
          </p:cNvPicPr>
          <p:nvPr/>
        </p:nvPicPr>
        <p:blipFill>
          <a:blip r:embed="rId5" cstate="print"/>
          <a:srcRect l="18832" t="3937" r="16464" b="77368"/>
          <a:stretch>
            <a:fillRect/>
          </a:stretch>
        </p:blipFill>
        <p:spPr bwMode="auto">
          <a:xfrm>
            <a:off x="7039155" y="172529"/>
            <a:ext cx="4692770" cy="1147313"/>
          </a:xfrm>
          <a:prstGeom prst="rect">
            <a:avLst/>
          </a:prstGeom>
          <a:noFill/>
        </p:spPr>
      </p:pic>
      <p:pic>
        <p:nvPicPr>
          <p:cNvPr id="7" name="Picture 6" descr="Слайд5.png"/>
          <p:cNvPicPr>
            <a:picLocks noChangeAspect="1" noChangeArrowheads="1"/>
          </p:cNvPicPr>
          <p:nvPr/>
        </p:nvPicPr>
        <p:blipFill>
          <a:blip r:embed="rId6" cstate="print"/>
          <a:srcRect l="11804" t="1958" r="11731" b="18505"/>
          <a:stretch>
            <a:fillRect/>
          </a:stretch>
        </p:blipFill>
        <p:spPr bwMode="auto">
          <a:xfrm>
            <a:off x="6996024" y="1414732"/>
            <a:ext cx="4779034" cy="4908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9D8B559-954E-61CD-A29B-A5540750B3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2144"/>
            <a:ext cx="12192000" cy="6970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3" name="Прямоугольник: скругленные углы 3">
            <a:extLst>
              <a:ext uri="{FF2B5EF4-FFF2-40B4-BE49-F238E27FC236}">
                <a16:creationId xmlns="" xmlns:a16="http://schemas.microsoft.com/office/drawing/2014/main" id="{862403D2-5DCE-7F41-03AC-0CB4D49D8A5A}"/>
              </a:ext>
            </a:extLst>
          </p:cNvPr>
          <p:cNvSpPr/>
          <p:nvPr/>
        </p:nvSpPr>
        <p:spPr>
          <a:xfrm>
            <a:off x="780176" y="360726"/>
            <a:ext cx="10377182" cy="5956184"/>
          </a:xfrm>
          <a:prstGeom prst="roundRect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 – экономическое управление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Анучинского муниципального округа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692300, Приморский край, Анучинский район,</a:t>
            </a:r>
          </a:p>
          <a:p>
            <a:pPr algn="ctr"/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– четверг – с 9-00 до 17-00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 – с 9-00 до 16-00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Обед: с 13-00 до 14-00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– Бондарь Галина Петровна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8(42362)91-870, факс: 8(42362)97-1-38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fin620@list.ru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21495</TotalTime>
  <Words>18880</Words>
  <Application>Microsoft Office PowerPoint</Application>
  <PresentationFormat>Произвольный</PresentationFormat>
  <Paragraphs>4013</Paragraphs>
  <Slides>85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8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Элина</cp:lastModifiedBy>
  <cp:revision>881</cp:revision>
  <cp:lastPrinted>2022-10-20T02:20:33Z</cp:lastPrinted>
  <dcterms:created xsi:type="dcterms:W3CDTF">2022-05-31T03:30:47Z</dcterms:created>
  <dcterms:modified xsi:type="dcterms:W3CDTF">2023-10-25T04:01:19Z</dcterms:modified>
</cp:coreProperties>
</file>