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50" r:id="rId2"/>
    <p:sldId id="359" r:id="rId3"/>
    <p:sldId id="360" r:id="rId4"/>
    <p:sldId id="361" r:id="rId5"/>
    <p:sldId id="362" r:id="rId6"/>
    <p:sldId id="363" r:id="rId7"/>
    <p:sldId id="364" r:id="rId8"/>
    <p:sldId id="365" r:id="rId9"/>
    <p:sldId id="366" r:id="rId10"/>
    <p:sldId id="367" r:id="rId11"/>
    <p:sldId id="368" r:id="rId12"/>
    <p:sldId id="369" r:id="rId13"/>
    <p:sldId id="372" r:id="rId14"/>
    <p:sldId id="373" r:id="rId15"/>
    <p:sldId id="382" r:id="rId16"/>
    <p:sldId id="394" r:id="rId17"/>
    <p:sldId id="391" r:id="rId18"/>
    <p:sldId id="378" r:id="rId19"/>
    <p:sldId id="392" r:id="rId20"/>
    <p:sldId id="407" r:id="rId21"/>
    <p:sldId id="404" r:id="rId22"/>
    <p:sldId id="379" r:id="rId23"/>
    <p:sldId id="381" r:id="rId24"/>
    <p:sldId id="383" r:id="rId25"/>
    <p:sldId id="398" r:id="rId26"/>
    <p:sldId id="395" r:id="rId27"/>
    <p:sldId id="386" r:id="rId28"/>
    <p:sldId id="401" r:id="rId29"/>
    <p:sldId id="388" r:id="rId30"/>
    <p:sldId id="389" r:id="rId31"/>
    <p:sldId id="390" r:id="rId32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1A7D"/>
    <a:srgbClr val="0000FF"/>
    <a:srgbClr val="00FFFF"/>
    <a:srgbClr val="CCCCFF"/>
    <a:srgbClr val="FF00FF"/>
    <a:srgbClr val="FF0000"/>
    <a:srgbClr val="851CB4"/>
    <a:srgbClr val="1B9D24"/>
    <a:srgbClr val="BC141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BB8504-32E1-4382-A0FE-E34FEBD34E55}" type="doc">
      <dgm:prSet loTypeId="urn:microsoft.com/office/officeart/2005/8/layout/process1" loCatId="process" qsTypeId="urn:microsoft.com/office/officeart/2005/8/quickstyle/simple1#1" qsCatId="simple" csTypeId="urn:microsoft.com/office/officeart/2005/8/colors/accent1_2#1" csCatId="accent1" phldr="1"/>
      <dgm:spPr/>
    </dgm:pt>
    <dgm:pt modelId="{A04806AC-41D0-4C6F-9FF2-079B862645F5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12237 </a:t>
          </a:r>
        </a:p>
      </dgm:t>
    </dgm:pt>
    <dgm:pt modelId="{79214F99-E9FB-4C6B-8DF4-A1FBA2A77179}" type="parTrans" cxnId="{4FCA4E01-E74A-4CF8-BACC-E28C4B5EACED}">
      <dgm:prSet/>
      <dgm:spPr/>
      <dgm:t>
        <a:bodyPr/>
        <a:lstStyle/>
        <a:p>
          <a:endParaRPr lang="ru-RU"/>
        </a:p>
      </dgm:t>
    </dgm:pt>
    <dgm:pt modelId="{DD14B3FF-BBEE-49B6-A796-A5DA60347D77}" type="sibTrans" cxnId="{4FCA4E01-E74A-4CF8-BACC-E28C4B5EACED}">
      <dgm:prSet/>
      <dgm:spPr/>
      <dgm:t>
        <a:bodyPr/>
        <a:lstStyle/>
        <a:p>
          <a:endParaRPr lang="ru-RU"/>
        </a:p>
      </dgm:t>
    </dgm:pt>
    <dgm:pt modelId="{40042E17-4869-4132-AA78-ABD1062A5FB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12391</a:t>
          </a:r>
        </a:p>
      </dgm:t>
    </dgm:pt>
    <dgm:pt modelId="{8C2BCA71-FED4-43B8-95A1-8C9DF9F2B391}" type="parTrans" cxnId="{BBC5D040-78A3-4D19-84CB-7467EFF97901}">
      <dgm:prSet/>
      <dgm:spPr/>
      <dgm:t>
        <a:bodyPr/>
        <a:lstStyle/>
        <a:p>
          <a:endParaRPr lang="ru-RU"/>
        </a:p>
      </dgm:t>
    </dgm:pt>
    <dgm:pt modelId="{39802551-8BDE-4822-B94F-285403A744C9}" type="sibTrans" cxnId="{BBC5D040-78A3-4D19-84CB-7467EFF97901}">
      <dgm:prSet/>
      <dgm:spPr/>
      <dgm:t>
        <a:bodyPr/>
        <a:lstStyle/>
        <a:p>
          <a:endParaRPr lang="ru-RU"/>
        </a:p>
      </dgm:t>
    </dgm:pt>
    <dgm:pt modelId="{C33DE7A2-A964-4545-8BDE-BBDFEE87721E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12237</a:t>
          </a:r>
        </a:p>
      </dgm:t>
    </dgm:pt>
    <dgm:pt modelId="{DDA13A0E-5A94-42EF-8EE5-145591B91495}" type="parTrans" cxnId="{C499F5D6-CBD7-46C5-ABC3-56A0E5F60025}">
      <dgm:prSet/>
      <dgm:spPr/>
      <dgm:t>
        <a:bodyPr/>
        <a:lstStyle/>
        <a:p>
          <a:endParaRPr lang="ru-RU"/>
        </a:p>
      </dgm:t>
    </dgm:pt>
    <dgm:pt modelId="{B1072585-2C51-4655-848D-383CD68E6B19}" type="sibTrans" cxnId="{C499F5D6-CBD7-46C5-ABC3-56A0E5F60025}">
      <dgm:prSet/>
      <dgm:spPr/>
      <dgm:t>
        <a:bodyPr/>
        <a:lstStyle/>
        <a:p>
          <a:endParaRPr lang="ru-RU"/>
        </a:p>
      </dgm:t>
    </dgm:pt>
    <dgm:pt modelId="{324E0725-DC7F-4A92-9BB8-30CB1B8291EC}" type="pres">
      <dgm:prSet presAssocID="{F4BB8504-32E1-4382-A0FE-E34FEBD34E55}" presName="Name0" presStyleCnt="0">
        <dgm:presLayoutVars>
          <dgm:dir/>
          <dgm:resizeHandles val="exact"/>
        </dgm:presLayoutVars>
      </dgm:prSet>
      <dgm:spPr/>
    </dgm:pt>
    <dgm:pt modelId="{A7C8584F-8D27-4F3D-AD67-2E83F92D5154}" type="pres">
      <dgm:prSet presAssocID="{A04806AC-41D0-4C6F-9FF2-079B862645F5}" presName="node" presStyleLbl="node1" presStyleIdx="0" presStyleCnt="3">
        <dgm:presLayoutVars>
          <dgm:bulletEnabled val="1"/>
        </dgm:presLayoutVars>
      </dgm:prSet>
      <dgm:spPr/>
    </dgm:pt>
    <dgm:pt modelId="{024D61C0-7C32-488F-8F23-86565DA588FB}" type="pres">
      <dgm:prSet presAssocID="{DD14B3FF-BBEE-49B6-A796-A5DA60347D77}" presName="sibTrans" presStyleLbl="sibTrans2D1" presStyleIdx="0" presStyleCnt="2"/>
      <dgm:spPr/>
    </dgm:pt>
    <dgm:pt modelId="{67E9B56F-5624-44A9-AE55-8586035348B3}" type="pres">
      <dgm:prSet presAssocID="{DD14B3FF-BBEE-49B6-A796-A5DA60347D77}" presName="connectorText" presStyleLbl="sibTrans2D1" presStyleIdx="0" presStyleCnt="2"/>
      <dgm:spPr/>
    </dgm:pt>
    <dgm:pt modelId="{849616E0-7307-4E54-9F1B-B6D1B206E23A}" type="pres">
      <dgm:prSet presAssocID="{40042E17-4869-4132-AA78-ABD1062A5FBC}" presName="node" presStyleLbl="node1" presStyleIdx="1" presStyleCnt="3">
        <dgm:presLayoutVars>
          <dgm:bulletEnabled val="1"/>
        </dgm:presLayoutVars>
      </dgm:prSet>
      <dgm:spPr/>
    </dgm:pt>
    <dgm:pt modelId="{061A5A47-B4F9-4AB2-AC9C-F767D8FA3C69}" type="pres">
      <dgm:prSet presAssocID="{39802551-8BDE-4822-B94F-285403A744C9}" presName="sibTrans" presStyleLbl="sibTrans2D1" presStyleIdx="1" presStyleCnt="2"/>
      <dgm:spPr/>
    </dgm:pt>
    <dgm:pt modelId="{C69F6500-98B6-47D4-A012-35CA4C4EFB7C}" type="pres">
      <dgm:prSet presAssocID="{39802551-8BDE-4822-B94F-285403A744C9}" presName="connectorText" presStyleLbl="sibTrans2D1" presStyleIdx="1" presStyleCnt="2"/>
      <dgm:spPr/>
    </dgm:pt>
    <dgm:pt modelId="{8C733839-802C-43B2-9D78-BA7E5844AE1E}" type="pres">
      <dgm:prSet presAssocID="{C33DE7A2-A964-4545-8BDE-BBDFEE87721E}" presName="node" presStyleLbl="node1" presStyleIdx="2" presStyleCnt="3">
        <dgm:presLayoutVars>
          <dgm:bulletEnabled val="1"/>
        </dgm:presLayoutVars>
      </dgm:prSet>
      <dgm:spPr/>
    </dgm:pt>
  </dgm:ptLst>
  <dgm:cxnLst>
    <dgm:cxn modelId="{4FCA4E01-E74A-4CF8-BACC-E28C4B5EACED}" srcId="{F4BB8504-32E1-4382-A0FE-E34FEBD34E55}" destId="{A04806AC-41D0-4C6F-9FF2-079B862645F5}" srcOrd="0" destOrd="0" parTransId="{79214F99-E9FB-4C6B-8DF4-A1FBA2A77179}" sibTransId="{DD14B3FF-BBEE-49B6-A796-A5DA60347D77}"/>
    <dgm:cxn modelId="{BBC5D040-78A3-4D19-84CB-7467EFF97901}" srcId="{F4BB8504-32E1-4382-A0FE-E34FEBD34E55}" destId="{40042E17-4869-4132-AA78-ABD1062A5FBC}" srcOrd="1" destOrd="0" parTransId="{8C2BCA71-FED4-43B8-95A1-8C9DF9F2B391}" sibTransId="{39802551-8BDE-4822-B94F-285403A744C9}"/>
    <dgm:cxn modelId="{3B543C5C-702F-4F51-A70D-4526923AED00}" type="presOf" srcId="{DD14B3FF-BBEE-49B6-A796-A5DA60347D77}" destId="{024D61C0-7C32-488F-8F23-86565DA588FB}" srcOrd="0" destOrd="0" presId="urn:microsoft.com/office/officeart/2005/8/layout/process1"/>
    <dgm:cxn modelId="{9D140066-7DF2-4BBC-9213-304DFDEBABCF}" type="presOf" srcId="{F4BB8504-32E1-4382-A0FE-E34FEBD34E55}" destId="{324E0725-DC7F-4A92-9BB8-30CB1B8291EC}" srcOrd="0" destOrd="0" presId="urn:microsoft.com/office/officeart/2005/8/layout/process1"/>
    <dgm:cxn modelId="{1FA8796F-6E63-489F-A41A-DAF1E42D1438}" type="presOf" srcId="{C33DE7A2-A964-4545-8BDE-BBDFEE87721E}" destId="{8C733839-802C-43B2-9D78-BA7E5844AE1E}" srcOrd="0" destOrd="0" presId="urn:microsoft.com/office/officeart/2005/8/layout/process1"/>
    <dgm:cxn modelId="{D8266481-D455-4F09-9377-192000AB3837}" type="presOf" srcId="{39802551-8BDE-4822-B94F-285403A744C9}" destId="{061A5A47-B4F9-4AB2-AC9C-F767D8FA3C69}" srcOrd="0" destOrd="0" presId="urn:microsoft.com/office/officeart/2005/8/layout/process1"/>
    <dgm:cxn modelId="{B38B79A6-9899-4AA8-A802-9530E26AE9DD}" type="presOf" srcId="{A04806AC-41D0-4C6F-9FF2-079B862645F5}" destId="{A7C8584F-8D27-4F3D-AD67-2E83F92D5154}" srcOrd="0" destOrd="0" presId="urn:microsoft.com/office/officeart/2005/8/layout/process1"/>
    <dgm:cxn modelId="{C499F5D6-CBD7-46C5-ABC3-56A0E5F60025}" srcId="{F4BB8504-32E1-4382-A0FE-E34FEBD34E55}" destId="{C33DE7A2-A964-4545-8BDE-BBDFEE87721E}" srcOrd="2" destOrd="0" parTransId="{DDA13A0E-5A94-42EF-8EE5-145591B91495}" sibTransId="{B1072585-2C51-4655-848D-383CD68E6B19}"/>
    <dgm:cxn modelId="{6CEAC7E9-5900-4531-9D48-E791B451CC02}" type="presOf" srcId="{39802551-8BDE-4822-B94F-285403A744C9}" destId="{C69F6500-98B6-47D4-A012-35CA4C4EFB7C}" srcOrd="1" destOrd="0" presId="urn:microsoft.com/office/officeart/2005/8/layout/process1"/>
    <dgm:cxn modelId="{D4813BF4-8103-4D1D-A9F7-98756A448FC2}" type="presOf" srcId="{40042E17-4869-4132-AA78-ABD1062A5FBC}" destId="{849616E0-7307-4E54-9F1B-B6D1B206E23A}" srcOrd="0" destOrd="0" presId="urn:microsoft.com/office/officeart/2005/8/layout/process1"/>
    <dgm:cxn modelId="{36C30EF5-F5EC-4A0B-BE9C-0ED83A2C0F97}" type="presOf" srcId="{DD14B3FF-BBEE-49B6-A796-A5DA60347D77}" destId="{67E9B56F-5624-44A9-AE55-8586035348B3}" srcOrd="1" destOrd="0" presId="urn:microsoft.com/office/officeart/2005/8/layout/process1"/>
    <dgm:cxn modelId="{A02CDF22-8A5F-43DC-BCBC-D1EF2C88CD54}" type="presParOf" srcId="{324E0725-DC7F-4A92-9BB8-30CB1B8291EC}" destId="{A7C8584F-8D27-4F3D-AD67-2E83F92D5154}" srcOrd="0" destOrd="0" presId="urn:microsoft.com/office/officeart/2005/8/layout/process1"/>
    <dgm:cxn modelId="{3FA07D67-9826-428D-869E-EBA49A208897}" type="presParOf" srcId="{324E0725-DC7F-4A92-9BB8-30CB1B8291EC}" destId="{024D61C0-7C32-488F-8F23-86565DA588FB}" srcOrd="1" destOrd="0" presId="urn:microsoft.com/office/officeart/2005/8/layout/process1"/>
    <dgm:cxn modelId="{9C46D4E3-CBB8-4528-B94E-271E4E161156}" type="presParOf" srcId="{024D61C0-7C32-488F-8F23-86565DA588FB}" destId="{67E9B56F-5624-44A9-AE55-8586035348B3}" srcOrd="0" destOrd="0" presId="urn:microsoft.com/office/officeart/2005/8/layout/process1"/>
    <dgm:cxn modelId="{BB49F0C4-9556-437D-90FD-5ED336A5F19C}" type="presParOf" srcId="{324E0725-DC7F-4A92-9BB8-30CB1B8291EC}" destId="{849616E0-7307-4E54-9F1B-B6D1B206E23A}" srcOrd="2" destOrd="0" presId="urn:microsoft.com/office/officeart/2005/8/layout/process1"/>
    <dgm:cxn modelId="{45916626-DD69-4E0E-B260-F76342B61E56}" type="presParOf" srcId="{324E0725-DC7F-4A92-9BB8-30CB1B8291EC}" destId="{061A5A47-B4F9-4AB2-AC9C-F767D8FA3C69}" srcOrd="3" destOrd="0" presId="urn:microsoft.com/office/officeart/2005/8/layout/process1"/>
    <dgm:cxn modelId="{05B04B0F-B60F-4D6D-9F70-B559366FA985}" type="presParOf" srcId="{061A5A47-B4F9-4AB2-AC9C-F767D8FA3C69}" destId="{C69F6500-98B6-47D4-A012-35CA4C4EFB7C}" srcOrd="0" destOrd="0" presId="urn:microsoft.com/office/officeart/2005/8/layout/process1"/>
    <dgm:cxn modelId="{C64A7C3F-64FA-4934-8841-A4739C841361}" type="presParOf" srcId="{324E0725-DC7F-4A92-9BB8-30CB1B8291EC}" destId="{8C733839-802C-43B2-9D78-BA7E5844AE1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608580-0C6D-49AC-A254-692E0E40C28D}" type="doc">
      <dgm:prSet loTypeId="urn:microsoft.com/office/officeart/2008/layout/AlternatingHexagons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FB1EF3A2-5F76-4975-8BB4-8E6898F124E0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117</a:t>
          </a:r>
        </a:p>
      </dgm:t>
    </dgm:pt>
    <dgm:pt modelId="{496A9EFB-02F0-4287-86CB-DF90181E4093}" type="parTrans" cxnId="{5AB9095B-FD4B-49B6-B92E-1C25244B5A6C}">
      <dgm:prSet/>
      <dgm:spPr/>
      <dgm:t>
        <a:bodyPr/>
        <a:lstStyle/>
        <a:p>
          <a:endParaRPr lang="ru-RU"/>
        </a:p>
      </dgm:t>
    </dgm:pt>
    <dgm:pt modelId="{6195485F-B403-49D0-9684-8EF925CA9F0B}" type="sibTrans" cxnId="{5AB9095B-FD4B-49B6-B92E-1C25244B5A6C}">
      <dgm:prSet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DA7D01-0D2C-4F1D-A679-339F86CD0E6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</a:p>
      </dgm:t>
    </dgm:pt>
    <dgm:pt modelId="{CA6B429B-CE09-47DF-B5E6-037BFB86AD88}" type="parTrans" cxnId="{35CDE5EC-6290-4631-A12A-668BF7171886}">
      <dgm:prSet/>
      <dgm:spPr/>
      <dgm:t>
        <a:bodyPr/>
        <a:lstStyle/>
        <a:p>
          <a:endParaRPr lang="ru-RU"/>
        </a:p>
      </dgm:t>
    </dgm:pt>
    <dgm:pt modelId="{84F3ABDB-1F20-4DFE-81A5-81D9F24A9978}" type="sibTrans" cxnId="{35CDE5EC-6290-4631-A12A-668BF7171886}">
      <dgm:prSet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118</a:t>
          </a:r>
        </a:p>
      </dgm:t>
    </dgm:pt>
    <dgm:pt modelId="{48FFA425-924B-4D47-B103-AE75D00390D8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99</a:t>
          </a:r>
        </a:p>
      </dgm:t>
    </dgm:pt>
    <dgm:pt modelId="{6A60A991-FF43-4B49-B1F0-B6A6C48A03D0}" type="parTrans" cxnId="{9C766649-76DE-436C-9B9C-27B3B7187A9C}">
      <dgm:prSet/>
      <dgm:spPr/>
      <dgm:t>
        <a:bodyPr/>
        <a:lstStyle/>
        <a:p>
          <a:endParaRPr lang="ru-RU"/>
        </a:p>
      </dgm:t>
    </dgm:pt>
    <dgm:pt modelId="{58447AB9-E4D3-4402-8C37-993B59732720}" type="sibTrans" cxnId="{9C766649-76DE-436C-9B9C-27B3B7187A9C}">
      <dgm:prSet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</a:p>
      </dgm:t>
    </dgm:pt>
    <dgm:pt modelId="{D9147638-7CCC-4FD2-80E0-747D7FC5832D}" type="pres">
      <dgm:prSet presAssocID="{E6608580-0C6D-49AC-A254-692E0E40C28D}" presName="Name0" presStyleCnt="0">
        <dgm:presLayoutVars>
          <dgm:chMax/>
          <dgm:chPref/>
          <dgm:dir/>
          <dgm:animLvl val="lvl"/>
        </dgm:presLayoutVars>
      </dgm:prSet>
      <dgm:spPr/>
    </dgm:pt>
    <dgm:pt modelId="{BAA7FF8A-1562-4422-86FA-ED0CFF61C477}" type="pres">
      <dgm:prSet presAssocID="{FB1EF3A2-5F76-4975-8BB4-8E6898F124E0}" presName="composite" presStyleCnt="0"/>
      <dgm:spPr/>
    </dgm:pt>
    <dgm:pt modelId="{26EDEFD3-14F1-49DE-BB5C-784C9416312F}" type="pres">
      <dgm:prSet presAssocID="{FB1EF3A2-5F76-4975-8BB4-8E6898F124E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068E9A7B-5FCA-451B-8AF6-84FF0315AB91}" type="pres">
      <dgm:prSet presAssocID="{FB1EF3A2-5F76-4975-8BB4-8E6898F124E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3DE87F2-0C4B-4432-89D2-D27BD69B925F}" type="pres">
      <dgm:prSet presAssocID="{FB1EF3A2-5F76-4975-8BB4-8E6898F124E0}" presName="BalanceSpacing" presStyleCnt="0"/>
      <dgm:spPr/>
    </dgm:pt>
    <dgm:pt modelId="{BD76570F-FDD9-4622-BA59-CBA967CBB45D}" type="pres">
      <dgm:prSet presAssocID="{FB1EF3A2-5F76-4975-8BB4-8E6898F124E0}" presName="BalanceSpacing1" presStyleCnt="0"/>
      <dgm:spPr/>
    </dgm:pt>
    <dgm:pt modelId="{1F259D36-1BDF-47EA-A556-BC8D3E148D81}" type="pres">
      <dgm:prSet presAssocID="{6195485F-B403-49D0-9684-8EF925CA9F0B}" presName="Accent1Text" presStyleLbl="node1" presStyleIdx="1" presStyleCnt="6"/>
      <dgm:spPr/>
    </dgm:pt>
    <dgm:pt modelId="{2222E81C-A3AE-4297-9660-1FC09E9A7938}" type="pres">
      <dgm:prSet presAssocID="{6195485F-B403-49D0-9684-8EF925CA9F0B}" presName="spaceBetweenRectangles" presStyleCnt="0"/>
      <dgm:spPr/>
    </dgm:pt>
    <dgm:pt modelId="{9CA08FA6-A8E3-4DC7-9933-37B19C69B400}" type="pres">
      <dgm:prSet presAssocID="{29DA7D01-0D2C-4F1D-A679-339F86CD0E66}" presName="composite" presStyleCnt="0"/>
      <dgm:spPr/>
    </dgm:pt>
    <dgm:pt modelId="{1332FB64-287B-4B60-9FEB-BE7C35F7F46D}" type="pres">
      <dgm:prSet presAssocID="{29DA7D01-0D2C-4F1D-A679-339F86CD0E6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069F99FA-601D-4AA5-B710-961B9D770CEA}" type="pres">
      <dgm:prSet presAssocID="{29DA7D01-0D2C-4F1D-A679-339F86CD0E6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1D4379E-F324-4630-B526-AA363DFB9B88}" type="pres">
      <dgm:prSet presAssocID="{29DA7D01-0D2C-4F1D-A679-339F86CD0E66}" presName="BalanceSpacing" presStyleCnt="0"/>
      <dgm:spPr/>
    </dgm:pt>
    <dgm:pt modelId="{3B7D010A-80CA-4378-B251-8BA462BBDF53}" type="pres">
      <dgm:prSet presAssocID="{29DA7D01-0D2C-4F1D-A679-339F86CD0E66}" presName="BalanceSpacing1" presStyleCnt="0"/>
      <dgm:spPr/>
    </dgm:pt>
    <dgm:pt modelId="{9FAC99B6-2AA2-47DE-AAC9-CCDA3B7E2F7C}" type="pres">
      <dgm:prSet presAssocID="{84F3ABDB-1F20-4DFE-81A5-81D9F24A9978}" presName="Accent1Text" presStyleLbl="node1" presStyleIdx="3" presStyleCnt="6"/>
      <dgm:spPr/>
    </dgm:pt>
    <dgm:pt modelId="{05D1D44F-0FC1-48F9-A7DC-57332841C4B3}" type="pres">
      <dgm:prSet presAssocID="{84F3ABDB-1F20-4DFE-81A5-81D9F24A9978}" presName="spaceBetweenRectangles" presStyleCnt="0"/>
      <dgm:spPr/>
    </dgm:pt>
    <dgm:pt modelId="{4FCA5C61-6282-41DF-882F-816DC770346A}" type="pres">
      <dgm:prSet presAssocID="{48FFA425-924B-4D47-B103-AE75D00390D8}" presName="composite" presStyleCnt="0"/>
      <dgm:spPr/>
    </dgm:pt>
    <dgm:pt modelId="{702EA4C4-3F90-43D2-BD48-85217FB40B38}" type="pres">
      <dgm:prSet presAssocID="{48FFA425-924B-4D47-B103-AE75D00390D8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10F95827-5AE2-4008-A744-F24BF8E7D2AB}" type="pres">
      <dgm:prSet presAssocID="{48FFA425-924B-4D47-B103-AE75D00390D8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264EBD2E-6F35-415E-82C8-19300E110C4E}" type="pres">
      <dgm:prSet presAssocID="{48FFA425-924B-4D47-B103-AE75D00390D8}" presName="BalanceSpacing" presStyleCnt="0"/>
      <dgm:spPr/>
    </dgm:pt>
    <dgm:pt modelId="{5D1FD75D-3A3E-41A6-9D99-501AA0D48D24}" type="pres">
      <dgm:prSet presAssocID="{48FFA425-924B-4D47-B103-AE75D00390D8}" presName="BalanceSpacing1" presStyleCnt="0"/>
      <dgm:spPr/>
    </dgm:pt>
    <dgm:pt modelId="{C1BEAECD-99FF-4F71-97BE-23EC7EFCA9D3}" type="pres">
      <dgm:prSet presAssocID="{58447AB9-E4D3-4402-8C37-993B59732720}" presName="Accent1Text" presStyleLbl="node1" presStyleIdx="5" presStyleCnt="6"/>
      <dgm:spPr/>
    </dgm:pt>
  </dgm:ptLst>
  <dgm:cxnLst>
    <dgm:cxn modelId="{5AB9095B-FD4B-49B6-B92E-1C25244B5A6C}" srcId="{E6608580-0C6D-49AC-A254-692E0E40C28D}" destId="{FB1EF3A2-5F76-4975-8BB4-8E6898F124E0}" srcOrd="0" destOrd="0" parTransId="{496A9EFB-02F0-4287-86CB-DF90181E4093}" sibTransId="{6195485F-B403-49D0-9684-8EF925CA9F0B}"/>
    <dgm:cxn modelId="{663AD260-31E2-4991-B4F7-D1955E621D20}" type="presOf" srcId="{FB1EF3A2-5F76-4975-8BB4-8E6898F124E0}" destId="{26EDEFD3-14F1-49DE-BB5C-784C9416312F}" srcOrd="0" destOrd="0" presId="urn:microsoft.com/office/officeart/2008/layout/AlternatingHexagons"/>
    <dgm:cxn modelId="{BF0D7446-9043-4DE3-BB7B-99ECDF17C810}" type="presOf" srcId="{E6608580-0C6D-49AC-A254-692E0E40C28D}" destId="{D9147638-7CCC-4FD2-80E0-747D7FC5832D}" srcOrd="0" destOrd="0" presId="urn:microsoft.com/office/officeart/2008/layout/AlternatingHexagons"/>
    <dgm:cxn modelId="{9C766649-76DE-436C-9B9C-27B3B7187A9C}" srcId="{E6608580-0C6D-49AC-A254-692E0E40C28D}" destId="{48FFA425-924B-4D47-B103-AE75D00390D8}" srcOrd="2" destOrd="0" parTransId="{6A60A991-FF43-4B49-B1F0-B6A6C48A03D0}" sibTransId="{58447AB9-E4D3-4402-8C37-993B59732720}"/>
    <dgm:cxn modelId="{1EDECE54-AA4B-4C1C-8B9C-C1CFBCAE45B2}" type="presOf" srcId="{48FFA425-924B-4D47-B103-AE75D00390D8}" destId="{702EA4C4-3F90-43D2-BD48-85217FB40B38}" srcOrd="0" destOrd="0" presId="urn:microsoft.com/office/officeart/2008/layout/AlternatingHexagons"/>
    <dgm:cxn modelId="{4B768576-048E-46B7-BEFA-79881FCF2A3C}" type="presOf" srcId="{84F3ABDB-1F20-4DFE-81A5-81D9F24A9978}" destId="{9FAC99B6-2AA2-47DE-AAC9-CCDA3B7E2F7C}" srcOrd="0" destOrd="0" presId="urn:microsoft.com/office/officeart/2008/layout/AlternatingHexagons"/>
    <dgm:cxn modelId="{649B2BB8-7E76-41EC-85C1-BB02BE1C81A3}" type="presOf" srcId="{6195485F-B403-49D0-9684-8EF925CA9F0B}" destId="{1F259D36-1BDF-47EA-A556-BC8D3E148D81}" srcOrd="0" destOrd="0" presId="urn:microsoft.com/office/officeart/2008/layout/AlternatingHexagons"/>
    <dgm:cxn modelId="{AB0245C2-3509-4D48-A808-C6EA26659747}" type="presOf" srcId="{58447AB9-E4D3-4402-8C37-993B59732720}" destId="{C1BEAECD-99FF-4F71-97BE-23EC7EFCA9D3}" srcOrd="0" destOrd="0" presId="urn:microsoft.com/office/officeart/2008/layout/AlternatingHexagons"/>
    <dgm:cxn modelId="{42E942E0-0982-4C6A-A765-169A9C8BFB7D}" type="presOf" srcId="{29DA7D01-0D2C-4F1D-A679-339F86CD0E66}" destId="{1332FB64-287B-4B60-9FEB-BE7C35F7F46D}" srcOrd="0" destOrd="0" presId="urn:microsoft.com/office/officeart/2008/layout/AlternatingHexagons"/>
    <dgm:cxn modelId="{35CDE5EC-6290-4631-A12A-668BF7171886}" srcId="{E6608580-0C6D-49AC-A254-692E0E40C28D}" destId="{29DA7D01-0D2C-4F1D-A679-339F86CD0E66}" srcOrd="1" destOrd="0" parTransId="{CA6B429B-CE09-47DF-B5E6-037BFB86AD88}" sibTransId="{84F3ABDB-1F20-4DFE-81A5-81D9F24A9978}"/>
    <dgm:cxn modelId="{BC6C4773-417F-496B-AF0E-06667490DA1E}" type="presParOf" srcId="{D9147638-7CCC-4FD2-80E0-747D7FC5832D}" destId="{BAA7FF8A-1562-4422-86FA-ED0CFF61C477}" srcOrd="0" destOrd="0" presId="urn:microsoft.com/office/officeart/2008/layout/AlternatingHexagons"/>
    <dgm:cxn modelId="{BFB9C2C6-BAEA-45BD-81C0-495F475F1E69}" type="presParOf" srcId="{BAA7FF8A-1562-4422-86FA-ED0CFF61C477}" destId="{26EDEFD3-14F1-49DE-BB5C-784C9416312F}" srcOrd="0" destOrd="0" presId="urn:microsoft.com/office/officeart/2008/layout/AlternatingHexagons"/>
    <dgm:cxn modelId="{2656468C-735A-4FA9-B508-2CF14C14CF07}" type="presParOf" srcId="{BAA7FF8A-1562-4422-86FA-ED0CFF61C477}" destId="{068E9A7B-5FCA-451B-8AF6-84FF0315AB91}" srcOrd="1" destOrd="0" presId="urn:microsoft.com/office/officeart/2008/layout/AlternatingHexagons"/>
    <dgm:cxn modelId="{99E0F3B4-0A86-4234-B463-74161774C6B0}" type="presParOf" srcId="{BAA7FF8A-1562-4422-86FA-ED0CFF61C477}" destId="{F3DE87F2-0C4B-4432-89D2-D27BD69B925F}" srcOrd="2" destOrd="0" presId="urn:microsoft.com/office/officeart/2008/layout/AlternatingHexagons"/>
    <dgm:cxn modelId="{EB294DE5-42E6-48AA-9B2A-BA66182BE3AD}" type="presParOf" srcId="{BAA7FF8A-1562-4422-86FA-ED0CFF61C477}" destId="{BD76570F-FDD9-4622-BA59-CBA967CBB45D}" srcOrd="3" destOrd="0" presId="urn:microsoft.com/office/officeart/2008/layout/AlternatingHexagons"/>
    <dgm:cxn modelId="{59A1746E-A069-4D02-846F-5083AE0F7FF5}" type="presParOf" srcId="{BAA7FF8A-1562-4422-86FA-ED0CFF61C477}" destId="{1F259D36-1BDF-47EA-A556-BC8D3E148D81}" srcOrd="4" destOrd="0" presId="urn:microsoft.com/office/officeart/2008/layout/AlternatingHexagons"/>
    <dgm:cxn modelId="{2E843B17-B745-4535-8229-85888DF6E8A5}" type="presParOf" srcId="{D9147638-7CCC-4FD2-80E0-747D7FC5832D}" destId="{2222E81C-A3AE-4297-9660-1FC09E9A7938}" srcOrd="1" destOrd="0" presId="urn:microsoft.com/office/officeart/2008/layout/AlternatingHexagons"/>
    <dgm:cxn modelId="{6B1A8E89-1856-4124-93EB-F9798EB7D2D0}" type="presParOf" srcId="{D9147638-7CCC-4FD2-80E0-747D7FC5832D}" destId="{9CA08FA6-A8E3-4DC7-9933-37B19C69B400}" srcOrd="2" destOrd="0" presId="urn:microsoft.com/office/officeart/2008/layout/AlternatingHexagons"/>
    <dgm:cxn modelId="{9FE4C749-2F26-414E-9F1A-E5B75DB5FB62}" type="presParOf" srcId="{9CA08FA6-A8E3-4DC7-9933-37B19C69B400}" destId="{1332FB64-287B-4B60-9FEB-BE7C35F7F46D}" srcOrd="0" destOrd="0" presId="urn:microsoft.com/office/officeart/2008/layout/AlternatingHexagons"/>
    <dgm:cxn modelId="{931C8BDE-36C5-4E51-92F4-D6C4D2A0F599}" type="presParOf" srcId="{9CA08FA6-A8E3-4DC7-9933-37B19C69B400}" destId="{069F99FA-601D-4AA5-B710-961B9D770CEA}" srcOrd="1" destOrd="0" presId="urn:microsoft.com/office/officeart/2008/layout/AlternatingHexagons"/>
    <dgm:cxn modelId="{84B75510-1104-4161-928B-79B6E059D489}" type="presParOf" srcId="{9CA08FA6-A8E3-4DC7-9933-37B19C69B400}" destId="{61D4379E-F324-4630-B526-AA363DFB9B88}" srcOrd="2" destOrd="0" presId="urn:microsoft.com/office/officeart/2008/layout/AlternatingHexagons"/>
    <dgm:cxn modelId="{3D63581C-8F91-485D-A0EF-C8CCACACA28E}" type="presParOf" srcId="{9CA08FA6-A8E3-4DC7-9933-37B19C69B400}" destId="{3B7D010A-80CA-4378-B251-8BA462BBDF53}" srcOrd="3" destOrd="0" presId="urn:microsoft.com/office/officeart/2008/layout/AlternatingHexagons"/>
    <dgm:cxn modelId="{8A927FE2-4290-4178-958C-003CE2D768B1}" type="presParOf" srcId="{9CA08FA6-A8E3-4DC7-9933-37B19C69B400}" destId="{9FAC99B6-2AA2-47DE-AAC9-CCDA3B7E2F7C}" srcOrd="4" destOrd="0" presId="urn:microsoft.com/office/officeart/2008/layout/AlternatingHexagons"/>
    <dgm:cxn modelId="{4B4EF4CC-72B5-40B7-AD76-8D0D8213FAB8}" type="presParOf" srcId="{D9147638-7CCC-4FD2-80E0-747D7FC5832D}" destId="{05D1D44F-0FC1-48F9-A7DC-57332841C4B3}" srcOrd="3" destOrd="0" presId="urn:microsoft.com/office/officeart/2008/layout/AlternatingHexagons"/>
    <dgm:cxn modelId="{14BC51E5-DE50-4D4D-8AC7-3C07BE977C72}" type="presParOf" srcId="{D9147638-7CCC-4FD2-80E0-747D7FC5832D}" destId="{4FCA5C61-6282-41DF-882F-816DC770346A}" srcOrd="4" destOrd="0" presId="urn:microsoft.com/office/officeart/2008/layout/AlternatingHexagons"/>
    <dgm:cxn modelId="{976F3F46-B40B-49AD-AE6B-6042BC8FA0B4}" type="presParOf" srcId="{4FCA5C61-6282-41DF-882F-816DC770346A}" destId="{702EA4C4-3F90-43D2-BD48-85217FB40B38}" srcOrd="0" destOrd="0" presId="urn:microsoft.com/office/officeart/2008/layout/AlternatingHexagons"/>
    <dgm:cxn modelId="{B47EBE74-43F4-4B2C-A43D-8D05A57AEE06}" type="presParOf" srcId="{4FCA5C61-6282-41DF-882F-816DC770346A}" destId="{10F95827-5AE2-4008-A744-F24BF8E7D2AB}" srcOrd="1" destOrd="0" presId="urn:microsoft.com/office/officeart/2008/layout/AlternatingHexagons"/>
    <dgm:cxn modelId="{62CAA0C4-7FEE-4BCF-9147-A9481E0EC033}" type="presParOf" srcId="{4FCA5C61-6282-41DF-882F-816DC770346A}" destId="{264EBD2E-6F35-415E-82C8-19300E110C4E}" srcOrd="2" destOrd="0" presId="urn:microsoft.com/office/officeart/2008/layout/AlternatingHexagons"/>
    <dgm:cxn modelId="{E4264EB1-CD96-430C-A4FC-82000B776BD5}" type="presParOf" srcId="{4FCA5C61-6282-41DF-882F-816DC770346A}" destId="{5D1FD75D-3A3E-41A6-9D99-501AA0D48D24}" srcOrd="3" destOrd="0" presId="urn:microsoft.com/office/officeart/2008/layout/AlternatingHexagons"/>
    <dgm:cxn modelId="{096910D3-92A1-4ED0-A8C8-FB8D6084B263}" type="presParOf" srcId="{4FCA5C61-6282-41DF-882F-816DC770346A}" destId="{C1BEAECD-99FF-4F71-97BE-23EC7EFCA9D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0B84F6-9753-4F99-B115-439DCDBA9DDA}" type="doc">
      <dgm:prSet loTypeId="urn:microsoft.com/office/officeart/2005/8/layout/list1#1" loCatId="list" qsTypeId="urn:microsoft.com/office/officeart/2005/8/quickstyle/simple5#1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13858D0A-3961-4684-8CE2-3851B02BE3B5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- 240</a:t>
          </a:r>
        </a:p>
      </dgm:t>
    </dgm:pt>
    <dgm:pt modelId="{3CEFFED4-F3B2-4995-8934-D6FAB6517B72}" type="parTrans" cxnId="{A122D2D0-15DA-4EB0-9C05-F02B97248C0E}">
      <dgm:prSet/>
      <dgm:spPr/>
      <dgm:t>
        <a:bodyPr/>
        <a:lstStyle/>
        <a:p>
          <a:endParaRPr lang="ru-RU"/>
        </a:p>
      </dgm:t>
    </dgm:pt>
    <dgm:pt modelId="{7AF832B8-C34F-4183-9A5C-0BBD29B46823}" type="sibTrans" cxnId="{A122D2D0-15DA-4EB0-9C05-F02B97248C0E}">
      <dgm:prSet/>
      <dgm:spPr/>
      <dgm:t>
        <a:bodyPr/>
        <a:lstStyle/>
        <a:p>
          <a:endParaRPr lang="ru-RU"/>
        </a:p>
      </dgm:t>
    </dgm:pt>
    <dgm:pt modelId="{63C26963-F332-4D6E-9B6F-3C938F733C33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- 196</a:t>
          </a:r>
        </a:p>
      </dgm:t>
    </dgm:pt>
    <dgm:pt modelId="{896A1C67-AC8F-4972-BB33-8E49451B9FAB}" type="parTrans" cxnId="{8AC3E725-EAA1-49C3-9134-4A252C009A38}">
      <dgm:prSet/>
      <dgm:spPr/>
      <dgm:t>
        <a:bodyPr/>
        <a:lstStyle/>
        <a:p>
          <a:endParaRPr lang="ru-RU"/>
        </a:p>
      </dgm:t>
    </dgm:pt>
    <dgm:pt modelId="{9BF401AF-F7A7-4873-84E7-075C7BB1A2A4}" type="sibTrans" cxnId="{8AC3E725-EAA1-49C3-9134-4A252C009A38}">
      <dgm:prSet/>
      <dgm:spPr/>
      <dgm:t>
        <a:bodyPr/>
        <a:lstStyle/>
        <a:p>
          <a:endParaRPr lang="ru-RU"/>
        </a:p>
      </dgm:t>
    </dgm:pt>
    <dgm:pt modelId="{AF24F2EE-2C74-4EEA-A978-23F379453B8F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- 228</a:t>
          </a:r>
        </a:p>
      </dgm:t>
    </dgm:pt>
    <dgm:pt modelId="{94E73F63-BBB5-4708-8D66-9704CD4CFB8E}" type="parTrans" cxnId="{B4847672-B0A3-436F-A686-FBCE3F9BA055}">
      <dgm:prSet/>
      <dgm:spPr/>
      <dgm:t>
        <a:bodyPr/>
        <a:lstStyle/>
        <a:p>
          <a:endParaRPr lang="ru-RU"/>
        </a:p>
      </dgm:t>
    </dgm:pt>
    <dgm:pt modelId="{795C2CB8-D39A-46AE-A336-776BAF2E9406}" type="sibTrans" cxnId="{B4847672-B0A3-436F-A686-FBCE3F9BA055}">
      <dgm:prSet/>
      <dgm:spPr/>
      <dgm:t>
        <a:bodyPr/>
        <a:lstStyle/>
        <a:p>
          <a:endParaRPr lang="ru-RU"/>
        </a:p>
      </dgm:t>
    </dgm:pt>
    <dgm:pt modelId="{4511F35C-9E72-48C8-B1D5-364C07728F10}" type="pres">
      <dgm:prSet presAssocID="{A00B84F6-9753-4F99-B115-439DCDBA9DDA}" presName="linear" presStyleCnt="0">
        <dgm:presLayoutVars>
          <dgm:dir/>
          <dgm:animLvl val="lvl"/>
          <dgm:resizeHandles val="exact"/>
        </dgm:presLayoutVars>
      </dgm:prSet>
      <dgm:spPr/>
    </dgm:pt>
    <dgm:pt modelId="{F3C7150D-2044-4889-A001-9BB86C08624F}" type="pres">
      <dgm:prSet presAssocID="{13858D0A-3961-4684-8CE2-3851B02BE3B5}" presName="parentLin" presStyleCnt="0"/>
      <dgm:spPr/>
    </dgm:pt>
    <dgm:pt modelId="{2CDECA65-43A9-427A-B1BA-468871B0B273}" type="pres">
      <dgm:prSet presAssocID="{13858D0A-3961-4684-8CE2-3851B02BE3B5}" presName="parentLeftMargin" presStyleLbl="node1" presStyleIdx="0" presStyleCnt="3"/>
      <dgm:spPr/>
    </dgm:pt>
    <dgm:pt modelId="{49775552-06D3-40F0-9BA5-C6DC2CABB1E8}" type="pres">
      <dgm:prSet presAssocID="{13858D0A-3961-4684-8CE2-3851B02BE3B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B2370D-A73E-484B-AB42-ED46CE5BBAEB}" type="pres">
      <dgm:prSet presAssocID="{13858D0A-3961-4684-8CE2-3851B02BE3B5}" presName="negativeSpace" presStyleCnt="0"/>
      <dgm:spPr/>
    </dgm:pt>
    <dgm:pt modelId="{59215954-E4AA-41D7-B279-5060798803CD}" type="pres">
      <dgm:prSet presAssocID="{13858D0A-3961-4684-8CE2-3851B02BE3B5}" presName="childText" presStyleLbl="conFgAcc1" presStyleIdx="0" presStyleCnt="3">
        <dgm:presLayoutVars>
          <dgm:bulletEnabled val="1"/>
        </dgm:presLayoutVars>
      </dgm:prSet>
      <dgm:spPr/>
    </dgm:pt>
    <dgm:pt modelId="{61C6CDA5-4BDB-459E-A3C4-9D4E98497EB6}" type="pres">
      <dgm:prSet presAssocID="{7AF832B8-C34F-4183-9A5C-0BBD29B46823}" presName="spaceBetweenRectangles" presStyleCnt="0"/>
      <dgm:spPr/>
    </dgm:pt>
    <dgm:pt modelId="{A0F20809-6C55-4E1E-A3A6-2D2CFDA04DC1}" type="pres">
      <dgm:prSet presAssocID="{63C26963-F332-4D6E-9B6F-3C938F733C33}" presName="parentLin" presStyleCnt="0"/>
      <dgm:spPr/>
    </dgm:pt>
    <dgm:pt modelId="{2F20A147-ACAA-4BB5-94DC-6F44D77DB711}" type="pres">
      <dgm:prSet presAssocID="{63C26963-F332-4D6E-9B6F-3C938F733C33}" presName="parentLeftMargin" presStyleLbl="node1" presStyleIdx="0" presStyleCnt="3"/>
      <dgm:spPr/>
    </dgm:pt>
    <dgm:pt modelId="{D67EFEAC-E52F-433B-A117-CBB23DFA6155}" type="pres">
      <dgm:prSet presAssocID="{63C26963-F332-4D6E-9B6F-3C938F733C3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A90B40D-DB57-46D1-89F5-94CC8405CFE6}" type="pres">
      <dgm:prSet presAssocID="{63C26963-F332-4D6E-9B6F-3C938F733C33}" presName="negativeSpace" presStyleCnt="0"/>
      <dgm:spPr/>
    </dgm:pt>
    <dgm:pt modelId="{310AFA07-A6B8-4266-99BE-9B4F432CDB12}" type="pres">
      <dgm:prSet presAssocID="{63C26963-F332-4D6E-9B6F-3C938F733C33}" presName="childText" presStyleLbl="conFgAcc1" presStyleIdx="1" presStyleCnt="3">
        <dgm:presLayoutVars>
          <dgm:bulletEnabled val="1"/>
        </dgm:presLayoutVars>
      </dgm:prSet>
      <dgm:spPr/>
    </dgm:pt>
    <dgm:pt modelId="{69826AB6-156A-40B8-A66F-0DAC109CD283}" type="pres">
      <dgm:prSet presAssocID="{9BF401AF-F7A7-4873-84E7-075C7BB1A2A4}" presName="spaceBetweenRectangles" presStyleCnt="0"/>
      <dgm:spPr/>
    </dgm:pt>
    <dgm:pt modelId="{1C2ED99A-3B90-4FCC-9D72-9FD5CFF4E056}" type="pres">
      <dgm:prSet presAssocID="{AF24F2EE-2C74-4EEA-A978-23F379453B8F}" presName="parentLin" presStyleCnt="0"/>
      <dgm:spPr/>
    </dgm:pt>
    <dgm:pt modelId="{EB2F9A57-8177-4F73-AE70-008F02DC0740}" type="pres">
      <dgm:prSet presAssocID="{AF24F2EE-2C74-4EEA-A978-23F379453B8F}" presName="parentLeftMargin" presStyleLbl="node1" presStyleIdx="1" presStyleCnt="3"/>
      <dgm:spPr/>
    </dgm:pt>
    <dgm:pt modelId="{A10F68F9-F929-4EBA-9BFC-C220FF36F677}" type="pres">
      <dgm:prSet presAssocID="{AF24F2EE-2C74-4EEA-A978-23F379453B8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4590312-7914-4A4C-83BD-A8473AF359A0}" type="pres">
      <dgm:prSet presAssocID="{AF24F2EE-2C74-4EEA-A978-23F379453B8F}" presName="negativeSpace" presStyleCnt="0"/>
      <dgm:spPr/>
    </dgm:pt>
    <dgm:pt modelId="{9713DBAC-9FD3-4DDD-ACB7-405507E68791}" type="pres">
      <dgm:prSet presAssocID="{AF24F2EE-2C74-4EEA-A978-23F379453B8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AC3E725-EAA1-49C3-9134-4A252C009A38}" srcId="{A00B84F6-9753-4F99-B115-439DCDBA9DDA}" destId="{63C26963-F332-4D6E-9B6F-3C938F733C33}" srcOrd="1" destOrd="0" parTransId="{896A1C67-AC8F-4972-BB33-8E49451B9FAB}" sibTransId="{9BF401AF-F7A7-4873-84E7-075C7BB1A2A4}"/>
    <dgm:cxn modelId="{FA47A92B-9192-4F1D-A6DC-49EED99D2633}" type="presOf" srcId="{AF24F2EE-2C74-4EEA-A978-23F379453B8F}" destId="{EB2F9A57-8177-4F73-AE70-008F02DC0740}" srcOrd="0" destOrd="0" presId="urn:microsoft.com/office/officeart/2005/8/layout/list1#1"/>
    <dgm:cxn modelId="{B4847672-B0A3-436F-A686-FBCE3F9BA055}" srcId="{A00B84F6-9753-4F99-B115-439DCDBA9DDA}" destId="{AF24F2EE-2C74-4EEA-A978-23F379453B8F}" srcOrd="2" destOrd="0" parTransId="{94E73F63-BBB5-4708-8D66-9704CD4CFB8E}" sibTransId="{795C2CB8-D39A-46AE-A336-776BAF2E9406}"/>
    <dgm:cxn modelId="{988F7758-DF58-4442-A324-5DCEA81EF91D}" type="presOf" srcId="{13858D0A-3961-4684-8CE2-3851B02BE3B5}" destId="{2CDECA65-43A9-427A-B1BA-468871B0B273}" srcOrd="0" destOrd="0" presId="urn:microsoft.com/office/officeart/2005/8/layout/list1#1"/>
    <dgm:cxn modelId="{8B0BD497-1EDD-462E-ACFA-A342B0F22C25}" type="presOf" srcId="{AF24F2EE-2C74-4EEA-A978-23F379453B8F}" destId="{A10F68F9-F929-4EBA-9BFC-C220FF36F677}" srcOrd="1" destOrd="0" presId="urn:microsoft.com/office/officeart/2005/8/layout/list1#1"/>
    <dgm:cxn modelId="{2377FEAF-0449-4EDB-9D81-1A770A13C50E}" type="presOf" srcId="{13858D0A-3961-4684-8CE2-3851B02BE3B5}" destId="{49775552-06D3-40F0-9BA5-C6DC2CABB1E8}" srcOrd="1" destOrd="0" presId="urn:microsoft.com/office/officeart/2005/8/layout/list1#1"/>
    <dgm:cxn modelId="{9A8F9FB9-2196-43BA-8CC8-AA1DDA898B57}" type="presOf" srcId="{63C26963-F332-4D6E-9B6F-3C938F733C33}" destId="{D67EFEAC-E52F-433B-A117-CBB23DFA6155}" srcOrd="1" destOrd="0" presId="urn:microsoft.com/office/officeart/2005/8/layout/list1#1"/>
    <dgm:cxn modelId="{F13249CB-03D5-4204-A424-CBB84C96AC92}" type="presOf" srcId="{A00B84F6-9753-4F99-B115-439DCDBA9DDA}" destId="{4511F35C-9E72-48C8-B1D5-364C07728F10}" srcOrd="0" destOrd="0" presId="urn:microsoft.com/office/officeart/2005/8/layout/list1#1"/>
    <dgm:cxn modelId="{A122D2D0-15DA-4EB0-9C05-F02B97248C0E}" srcId="{A00B84F6-9753-4F99-B115-439DCDBA9DDA}" destId="{13858D0A-3961-4684-8CE2-3851B02BE3B5}" srcOrd="0" destOrd="0" parTransId="{3CEFFED4-F3B2-4995-8934-D6FAB6517B72}" sibTransId="{7AF832B8-C34F-4183-9A5C-0BBD29B46823}"/>
    <dgm:cxn modelId="{DFA76CDF-66B8-4D37-9C2C-AEE56231668C}" type="presOf" srcId="{63C26963-F332-4D6E-9B6F-3C938F733C33}" destId="{2F20A147-ACAA-4BB5-94DC-6F44D77DB711}" srcOrd="0" destOrd="0" presId="urn:microsoft.com/office/officeart/2005/8/layout/list1#1"/>
    <dgm:cxn modelId="{A75D3604-E2A3-4766-9DFA-1079EABD6E43}" type="presParOf" srcId="{4511F35C-9E72-48C8-B1D5-364C07728F10}" destId="{F3C7150D-2044-4889-A001-9BB86C08624F}" srcOrd="0" destOrd="0" presId="urn:microsoft.com/office/officeart/2005/8/layout/list1#1"/>
    <dgm:cxn modelId="{2F9F04C3-9C9C-4AF6-96D2-5E317B9D070A}" type="presParOf" srcId="{F3C7150D-2044-4889-A001-9BB86C08624F}" destId="{2CDECA65-43A9-427A-B1BA-468871B0B273}" srcOrd="0" destOrd="0" presId="urn:microsoft.com/office/officeart/2005/8/layout/list1#1"/>
    <dgm:cxn modelId="{EB8520FD-1CC2-4E9A-A4BD-18A05E2837E8}" type="presParOf" srcId="{F3C7150D-2044-4889-A001-9BB86C08624F}" destId="{49775552-06D3-40F0-9BA5-C6DC2CABB1E8}" srcOrd="1" destOrd="0" presId="urn:microsoft.com/office/officeart/2005/8/layout/list1#1"/>
    <dgm:cxn modelId="{2BB29415-12CD-4F4F-A68A-B4AB603A34B0}" type="presParOf" srcId="{4511F35C-9E72-48C8-B1D5-364C07728F10}" destId="{84B2370D-A73E-484B-AB42-ED46CE5BBAEB}" srcOrd="1" destOrd="0" presId="urn:microsoft.com/office/officeart/2005/8/layout/list1#1"/>
    <dgm:cxn modelId="{5D2F2AF7-74CB-455B-889D-255A6EC60A3C}" type="presParOf" srcId="{4511F35C-9E72-48C8-B1D5-364C07728F10}" destId="{59215954-E4AA-41D7-B279-5060798803CD}" srcOrd="2" destOrd="0" presId="urn:microsoft.com/office/officeart/2005/8/layout/list1#1"/>
    <dgm:cxn modelId="{0DDFBCD0-B01D-49F5-A9DC-B67121BD0BEB}" type="presParOf" srcId="{4511F35C-9E72-48C8-B1D5-364C07728F10}" destId="{61C6CDA5-4BDB-459E-A3C4-9D4E98497EB6}" srcOrd="3" destOrd="0" presId="urn:microsoft.com/office/officeart/2005/8/layout/list1#1"/>
    <dgm:cxn modelId="{0D534CAC-F1BA-4909-BF50-167592565E86}" type="presParOf" srcId="{4511F35C-9E72-48C8-B1D5-364C07728F10}" destId="{A0F20809-6C55-4E1E-A3A6-2D2CFDA04DC1}" srcOrd="4" destOrd="0" presId="urn:microsoft.com/office/officeart/2005/8/layout/list1#1"/>
    <dgm:cxn modelId="{EF7636F4-DFDE-4C42-A08D-472DC8B5EB79}" type="presParOf" srcId="{A0F20809-6C55-4E1E-A3A6-2D2CFDA04DC1}" destId="{2F20A147-ACAA-4BB5-94DC-6F44D77DB711}" srcOrd="0" destOrd="0" presId="urn:microsoft.com/office/officeart/2005/8/layout/list1#1"/>
    <dgm:cxn modelId="{9533CAB3-AD20-4F76-A3C9-FD326F5B0BBB}" type="presParOf" srcId="{A0F20809-6C55-4E1E-A3A6-2D2CFDA04DC1}" destId="{D67EFEAC-E52F-433B-A117-CBB23DFA6155}" srcOrd="1" destOrd="0" presId="urn:microsoft.com/office/officeart/2005/8/layout/list1#1"/>
    <dgm:cxn modelId="{96043BC5-A435-4C81-9AFE-E90B26481007}" type="presParOf" srcId="{4511F35C-9E72-48C8-B1D5-364C07728F10}" destId="{BA90B40D-DB57-46D1-89F5-94CC8405CFE6}" srcOrd="5" destOrd="0" presId="urn:microsoft.com/office/officeart/2005/8/layout/list1#1"/>
    <dgm:cxn modelId="{AC9F87C3-5D58-4BAA-8F21-8C4BB582DE78}" type="presParOf" srcId="{4511F35C-9E72-48C8-B1D5-364C07728F10}" destId="{310AFA07-A6B8-4266-99BE-9B4F432CDB12}" srcOrd="6" destOrd="0" presId="urn:microsoft.com/office/officeart/2005/8/layout/list1#1"/>
    <dgm:cxn modelId="{7CA55FF2-44E6-44AB-9B40-789AC7ED1785}" type="presParOf" srcId="{4511F35C-9E72-48C8-B1D5-364C07728F10}" destId="{69826AB6-156A-40B8-A66F-0DAC109CD283}" srcOrd="7" destOrd="0" presId="urn:microsoft.com/office/officeart/2005/8/layout/list1#1"/>
    <dgm:cxn modelId="{686AC345-7709-4E1B-96A4-6F3731343690}" type="presParOf" srcId="{4511F35C-9E72-48C8-B1D5-364C07728F10}" destId="{1C2ED99A-3B90-4FCC-9D72-9FD5CFF4E056}" srcOrd="8" destOrd="0" presId="urn:microsoft.com/office/officeart/2005/8/layout/list1#1"/>
    <dgm:cxn modelId="{1BEFD7CE-B49D-4603-9D66-8D1643572B6E}" type="presParOf" srcId="{1C2ED99A-3B90-4FCC-9D72-9FD5CFF4E056}" destId="{EB2F9A57-8177-4F73-AE70-008F02DC0740}" srcOrd="0" destOrd="0" presId="urn:microsoft.com/office/officeart/2005/8/layout/list1#1"/>
    <dgm:cxn modelId="{78A54979-0A1D-4BB1-8D45-174F5C569503}" type="presParOf" srcId="{1C2ED99A-3B90-4FCC-9D72-9FD5CFF4E056}" destId="{A10F68F9-F929-4EBA-9BFC-C220FF36F677}" srcOrd="1" destOrd="0" presId="urn:microsoft.com/office/officeart/2005/8/layout/list1#1"/>
    <dgm:cxn modelId="{43911C53-48CD-4998-B20D-1C6BFFFCB342}" type="presParOf" srcId="{4511F35C-9E72-48C8-B1D5-364C07728F10}" destId="{94590312-7914-4A4C-83BD-A8473AF359A0}" srcOrd="9" destOrd="0" presId="urn:microsoft.com/office/officeart/2005/8/layout/list1#1"/>
    <dgm:cxn modelId="{B42CFA4A-2FF4-4CC0-843C-35F2DCED32BB}" type="presParOf" srcId="{4511F35C-9E72-48C8-B1D5-364C07728F10}" destId="{9713DBAC-9FD3-4DDD-ACB7-405507E68791}" srcOrd="10" destOrd="0" presId="urn:microsoft.com/office/officeart/2005/8/layout/list1#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5B255F-198E-4F53-AAAA-58290F620110}" type="doc">
      <dgm:prSet loTypeId="urn:microsoft.com/office/officeart/2005/8/layout/lProcess2" loCatId="list" qsTypeId="urn:microsoft.com/office/officeart/2005/8/quickstyle/3d2#1" qsCatId="3D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16628EAF-32BC-41F5-8FAB-0924CBEAA08F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</a:t>
          </a:r>
        </a:p>
      </dgm:t>
    </dgm:pt>
    <dgm:pt modelId="{4F2846BA-67DE-41BF-80FC-3D163A566E74}" type="parTrans" cxnId="{5E721121-DE01-4246-9E7B-C3DCE539362C}">
      <dgm:prSet/>
      <dgm:spPr/>
      <dgm:t>
        <a:bodyPr/>
        <a:lstStyle/>
        <a:p>
          <a:endParaRPr lang="ru-RU"/>
        </a:p>
      </dgm:t>
    </dgm:pt>
    <dgm:pt modelId="{FFE8A884-F5CB-493E-8A37-FAD7115BBE9D}" type="sibTrans" cxnId="{5E721121-DE01-4246-9E7B-C3DCE539362C}">
      <dgm:prSet/>
      <dgm:spPr/>
      <dgm:t>
        <a:bodyPr/>
        <a:lstStyle/>
        <a:p>
          <a:endParaRPr lang="ru-RU"/>
        </a:p>
      </dgm:t>
    </dgm:pt>
    <dgm:pt modelId="{4C100F15-BC24-48A0-B73B-62B107199BB5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-123</a:t>
          </a:r>
        </a:p>
      </dgm:t>
    </dgm:pt>
    <dgm:pt modelId="{301DC833-DDFE-4416-B496-DD806D0ABFEC}" type="parTrans" cxnId="{BE8C1A6A-0525-47BF-8787-7406B13086B6}">
      <dgm:prSet/>
      <dgm:spPr/>
      <dgm:t>
        <a:bodyPr/>
        <a:lstStyle/>
        <a:p>
          <a:endParaRPr lang="ru-RU"/>
        </a:p>
      </dgm:t>
    </dgm:pt>
    <dgm:pt modelId="{5879BE2A-BCCC-44EC-8D82-F5B7983FDF7A}" type="sibTrans" cxnId="{BE8C1A6A-0525-47BF-8787-7406B13086B6}">
      <dgm:prSet/>
      <dgm:spPr/>
      <dgm:t>
        <a:bodyPr/>
        <a:lstStyle/>
        <a:p>
          <a:endParaRPr lang="ru-RU"/>
        </a:p>
      </dgm:t>
    </dgm:pt>
    <dgm:pt modelId="{2499B275-AEB5-4F5F-B7D5-5166C7EE934C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</a:p>
      </dgm:t>
    </dgm:pt>
    <dgm:pt modelId="{25963431-1FA4-4B80-961D-986AF25E9D97}" type="parTrans" cxnId="{E1E63B04-AF54-4480-8139-0789C8B2A552}">
      <dgm:prSet/>
      <dgm:spPr/>
      <dgm:t>
        <a:bodyPr/>
        <a:lstStyle/>
        <a:p>
          <a:endParaRPr lang="ru-RU"/>
        </a:p>
      </dgm:t>
    </dgm:pt>
    <dgm:pt modelId="{E63FBF12-E1B4-4F80-B393-FE58DFF8A0D5}" type="sibTrans" cxnId="{E1E63B04-AF54-4480-8139-0789C8B2A552}">
      <dgm:prSet/>
      <dgm:spPr/>
      <dgm:t>
        <a:bodyPr/>
        <a:lstStyle/>
        <a:p>
          <a:endParaRPr lang="ru-RU"/>
        </a:p>
      </dgm:t>
    </dgm:pt>
    <dgm:pt modelId="{4D591E87-5312-461B-B587-D5D46271B6DF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-78</a:t>
          </a:r>
        </a:p>
      </dgm:t>
    </dgm:pt>
    <dgm:pt modelId="{193085A9-6F72-42AC-B537-F5B5CB93EABC}" type="parTrans" cxnId="{EB5F5157-1CAA-41A7-9FAB-FEF28D26B4D5}">
      <dgm:prSet/>
      <dgm:spPr/>
      <dgm:t>
        <a:bodyPr/>
        <a:lstStyle/>
        <a:p>
          <a:endParaRPr lang="ru-RU"/>
        </a:p>
      </dgm:t>
    </dgm:pt>
    <dgm:pt modelId="{768EC8B2-7897-447A-AAD7-341CAE33FE5B}" type="sibTrans" cxnId="{EB5F5157-1CAA-41A7-9FAB-FEF28D26B4D5}">
      <dgm:prSet/>
      <dgm:spPr/>
      <dgm:t>
        <a:bodyPr/>
        <a:lstStyle/>
        <a:p>
          <a:endParaRPr lang="ru-RU"/>
        </a:p>
      </dgm:t>
    </dgm:pt>
    <dgm:pt modelId="{08D844E9-0850-4C0E-A301-E5CD0188AC2C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</a:t>
          </a:r>
        </a:p>
      </dgm:t>
    </dgm:pt>
    <dgm:pt modelId="{975F9C48-49D8-4533-832D-9B197608BE32}" type="parTrans" cxnId="{4A3B0AB5-E206-40FD-84E5-FE676FA79168}">
      <dgm:prSet/>
      <dgm:spPr/>
      <dgm:t>
        <a:bodyPr/>
        <a:lstStyle/>
        <a:p>
          <a:endParaRPr lang="ru-RU"/>
        </a:p>
      </dgm:t>
    </dgm:pt>
    <dgm:pt modelId="{469DFE4F-3877-414C-A47F-19DC542F86D4}" type="sibTrans" cxnId="{4A3B0AB5-E206-40FD-84E5-FE676FA79168}">
      <dgm:prSet/>
      <dgm:spPr/>
      <dgm:t>
        <a:bodyPr/>
        <a:lstStyle/>
        <a:p>
          <a:endParaRPr lang="ru-RU"/>
        </a:p>
      </dgm:t>
    </dgm:pt>
    <dgm:pt modelId="{A82AEF44-047C-435C-BF0E-C7ED5251AFE7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-129</a:t>
          </a:r>
        </a:p>
      </dgm:t>
    </dgm:pt>
    <dgm:pt modelId="{368E9731-7104-4C34-BE69-E05B09521EED}" type="parTrans" cxnId="{B9F09D65-4442-4620-9005-E31AE2495F22}">
      <dgm:prSet/>
      <dgm:spPr/>
      <dgm:t>
        <a:bodyPr/>
        <a:lstStyle/>
        <a:p>
          <a:endParaRPr lang="ru-RU"/>
        </a:p>
      </dgm:t>
    </dgm:pt>
    <dgm:pt modelId="{681C1A4D-21BE-485A-9454-C7212700E434}" type="sibTrans" cxnId="{B9F09D65-4442-4620-9005-E31AE2495F22}">
      <dgm:prSet/>
      <dgm:spPr/>
      <dgm:t>
        <a:bodyPr/>
        <a:lstStyle/>
        <a:p>
          <a:endParaRPr lang="ru-RU"/>
        </a:p>
      </dgm:t>
    </dgm:pt>
    <dgm:pt modelId="{87704FDC-FE76-4F33-A8CA-C7F0A6FA4878}" type="pres">
      <dgm:prSet presAssocID="{D15B255F-198E-4F53-AAAA-58290F620110}" presName="theList" presStyleCnt="0">
        <dgm:presLayoutVars>
          <dgm:dir/>
          <dgm:animLvl val="lvl"/>
          <dgm:resizeHandles val="exact"/>
        </dgm:presLayoutVars>
      </dgm:prSet>
      <dgm:spPr/>
    </dgm:pt>
    <dgm:pt modelId="{C9F61452-1951-434E-9832-3D38B5DC777C}" type="pres">
      <dgm:prSet presAssocID="{16628EAF-32BC-41F5-8FAB-0924CBEAA08F}" presName="compNode" presStyleCnt="0"/>
      <dgm:spPr/>
    </dgm:pt>
    <dgm:pt modelId="{A4F24BAE-22AE-4715-B910-EB19CF7E111E}" type="pres">
      <dgm:prSet presAssocID="{16628EAF-32BC-41F5-8FAB-0924CBEAA08F}" presName="aNode" presStyleLbl="bgShp" presStyleIdx="0" presStyleCnt="3"/>
      <dgm:spPr/>
    </dgm:pt>
    <dgm:pt modelId="{A550DA44-246D-4015-96A5-BE8869A424F7}" type="pres">
      <dgm:prSet presAssocID="{16628EAF-32BC-41F5-8FAB-0924CBEAA08F}" presName="textNode" presStyleLbl="bgShp" presStyleIdx="0" presStyleCnt="3"/>
      <dgm:spPr/>
    </dgm:pt>
    <dgm:pt modelId="{7E75D9A5-D49A-4C67-A6A3-0B33634A3174}" type="pres">
      <dgm:prSet presAssocID="{16628EAF-32BC-41F5-8FAB-0924CBEAA08F}" presName="compChildNode" presStyleCnt="0"/>
      <dgm:spPr/>
    </dgm:pt>
    <dgm:pt modelId="{7A270113-4585-4925-A0CE-964C9C664068}" type="pres">
      <dgm:prSet presAssocID="{16628EAF-32BC-41F5-8FAB-0924CBEAA08F}" presName="theInnerList" presStyleCnt="0"/>
      <dgm:spPr/>
    </dgm:pt>
    <dgm:pt modelId="{6A7CAE08-E011-42CF-89B3-8590C7A2AAC9}" type="pres">
      <dgm:prSet presAssocID="{4C100F15-BC24-48A0-B73B-62B107199BB5}" presName="childNode" presStyleLbl="node1" presStyleIdx="0" presStyleCnt="3">
        <dgm:presLayoutVars>
          <dgm:bulletEnabled val="1"/>
        </dgm:presLayoutVars>
      </dgm:prSet>
      <dgm:spPr/>
    </dgm:pt>
    <dgm:pt modelId="{97D64B47-E9D2-4D44-8E5F-ADC3F8E09A5C}" type="pres">
      <dgm:prSet presAssocID="{16628EAF-32BC-41F5-8FAB-0924CBEAA08F}" presName="aSpace" presStyleCnt="0"/>
      <dgm:spPr/>
    </dgm:pt>
    <dgm:pt modelId="{12648827-D2CB-4F3F-A618-BFAFC71F1535}" type="pres">
      <dgm:prSet presAssocID="{2499B275-AEB5-4F5F-B7D5-5166C7EE934C}" presName="compNode" presStyleCnt="0"/>
      <dgm:spPr/>
    </dgm:pt>
    <dgm:pt modelId="{846E90F4-5ED1-4822-9B8F-A50CF4881C33}" type="pres">
      <dgm:prSet presAssocID="{2499B275-AEB5-4F5F-B7D5-5166C7EE934C}" presName="aNode" presStyleLbl="bgShp" presStyleIdx="1" presStyleCnt="3"/>
      <dgm:spPr/>
    </dgm:pt>
    <dgm:pt modelId="{FDA9E859-0021-4491-989B-F22CC6DDAB21}" type="pres">
      <dgm:prSet presAssocID="{2499B275-AEB5-4F5F-B7D5-5166C7EE934C}" presName="textNode" presStyleLbl="bgShp" presStyleIdx="1" presStyleCnt="3"/>
      <dgm:spPr/>
    </dgm:pt>
    <dgm:pt modelId="{C1A6E6E4-7C56-49B5-AB71-6B9A2A957C6E}" type="pres">
      <dgm:prSet presAssocID="{2499B275-AEB5-4F5F-B7D5-5166C7EE934C}" presName="compChildNode" presStyleCnt="0"/>
      <dgm:spPr/>
    </dgm:pt>
    <dgm:pt modelId="{35DABA68-E9AE-4EC0-95D3-95A6108BDED2}" type="pres">
      <dgm:prSet presAssocID="{2499B275-AEB5-4F5F-B7D5-5166C7EE934C}" presName="theInnerList" presStyleCnt="0"/>
      <dgm:spPr/>
    </dgm:pt>
    <dgm:pt modelId="{FCB3BC2C-A739-4915-8E95-16230D0E2759}" type="pres">
      <dgm:prSet presAssocID="{4D591E87-5312-461B-B587-D5D46271B6DF}" presName="childNode" presStyleLbl="node1" presStyleIdx="1" presStyleCnt="3">
        <dgm:presLayoutVars>
          <dgm:bulletEnabled val="1"/>
        </dgm:presLayoutVars>
      </dgm:prSet>
      <dgm:spPr/>
    </dgm:pt>
    <dgm:pt modelId="{0277A89D-DB2A-4EF2-9B1D-C95FA4B1D494}" type="pres">
      <dgm:prSet presAssocID="{2499B275-AEB5-4F5F-B7D5-5166C7EE934C}" presName="aSpace" presStyleCnt="0"/>
      <dgm:spPr/>
    </dgm:pt>
    <dgm:pt modelId="{9E49059B-FE86-4E34-AE9F-25E0E006DAEC}" type="pres">
      <dgm:prSet presAssocID="{08D844E9-0850-4C0E-A301-E5CD0188AC2C}" presName="compNode" presStyleCnt="0"/>
      <dgm:spPr/>
    </dgm:pt>
    <dgm:pt modelId="{13886EFE-23A6-485B-8D69-CB537698EF0C}" type="pres">
      <dgm:prSet presAssocID="{08D844E9-0850-4C0E-A301-E5CD0188AC2C}" presName="aNode" presStyleLbl="bgShp" presStyleIdx="2" presStyleCnt="3"/>
      <dgm:spPr/>
    </dgm:pt>
    <dgm:pt modelId="{3EAC0C42-A116-422C-92EB-C78A9C6F67D5}" type="pres">
      <dgm:prSet presAssocID="{08D844E9-0850-4C0E-A301-E5CD0188AC2C}" presName="textNode" presStyleLbl="bgShp" presStyleIdx="2" presStyleCnt="3"/>
      <dgm:spPr/>
    </dgm:pt>
    <dgm:pt modelId="{293729FA-9395-4514-99E1-27D7317E0378}" type="pres">
      <dgm:prSet presAssocID="{08D844E9-0850-4C0E-A301-E5CD0188AC2C}" presName="compChildNode" presStyleCnt="0"/>
      <dgm:spPr/>
    </dgm:pt>
    <dgm:pt modelId="{1CC5E003-6863-465B-A296-829F47F9A26A}" type="pres">
      <dgm:prSet presAssocID="{08D844E9-0850-4C0E-A301-E5CD0188AC2C}" presName="theInnerList" presStyleCnt="0"/>
      <dgm:spPr/>
    </dgm:pt>
    <dgm:pt modelId="{6E4AF766-0397-466D-953B-98EB7478CD9A}" type="pres">
      <dgm:prSet presAssocID="{A82AEF44-047C-435C-BF0E-C7ED5251AFE7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E1E63B04-AF54-4480-8139-0789C8B2A552}" srcId="{D15B255F-198E-4F53-AAAA-58290F620110}" destId="{2499B275-AEB5-4F5F-B7D5-5166C7EE934C}" srcOrd="1" destOrd="0" parTransId="{25963431-1FA4-4B80-961D-986AF25E9D97}" sibTransId="{E63FBF12-E1B4-4F80-B393-FE58DFF8A0D5}"/>
    <dgm:cxn modelId="{5E721121-DE01-4246-9E7B-C3DCE539362C}" srcId="{D15B255F-198E-4F53-AAAA-58290F620110}" destId="{16628EAF-32BC-41F5-8FAB-0924CBEAA08F}" srcOrd="0" destOrd="0" parTransId="{4F2846BA-67DE-41BF-80FC-3D163A566E74}" sibTransId="{FFE8A884-F5CB-493E-8A37-FAD7115BBE9D}"/>
    <dgm:cxn modelId="{AA987026-92C5-4FD6-8202-FB9734360B62}" type="presOf" srcId="{16628EAF-32BC-41F5-8FAB-0924CBEAA08F}" destId="{A550DA44-246D-4015-96A5-BE8869A424F7}" srcOrd="1" destOrd="0" presId="urn:microsoft.com/office/officeart/2005/8/layout/lProcess2"/>
    <dgm:cxn modelId="{EE24EC3F-8498-4B64-AC12-3A284979ED78}" type="presOf" srcId="{D15B255F-198E-4F53-AAAA-58290F620110}" destId="{87704FDC-FE76-4F33-A8CA-C7F0A6FA4878}" srcOrd="0" destOrd="0" presId="urn:microsoft.com/office/officeart/2005/8/layout/lProcess2"/>
    <dgm:cxn modelId="{B9F09D65-4442-4620-9005-E31AE2495F22}" srcId="{08D844E9-0850-4C0E-A301-E5CD0188AC2C}" destId="{A82AEF44-047C-435C-BF0E-C7ED5251AFE7}" srcOrd="0" destOrd="0" parTransId="{368E9731-7104-4C34-BE69-E05B09521EED}" sibTransId="{681C1A4D-21BE-485A-9454-C7212700E434}"/>
    <dgm:cxn modelId="{BE8C1A6A-0525-47BF-8787-7406B13086B6}" srcId="{16628EAF-32BC-41F5-8FAB-0924CBEAA08F}" destId="{4C100F15-BC24-48A0-B73B-62B107199BB5}" srcOrd="0" destOrd="0" parTransId="{301DC833-DDFE-4416-B496-DD806D0ABFEC}" sibTransId="{5879BE2A-BCCC-44EC-8D82-F5B7983FDF7A}"/>
    <dgm:cxn modelId="{B1F3664F-64E2-4766-BC56-7708C69DAA8A}" type="presOf" srcId="{08D844E9-0850-4C0E-A301-E5CD0188AC2C}" destId="{13886EFE-23A6-485B-8D69-CB537698EF0C}" srcOrd="0" destOrd="0" presId="urn:microsoft.com/office/officeart/2005/8/layout/lProcess2"/>
    <dgm:cxn modelId="{EB5F5157-1CAA-41A7-9FAB-FEF28D26B4D5}" srcId="{2499B275-AEB5-4F5F-B7D5-5166C7EE934C}" destId="{4D591E87-5312-461B-B587-D5D46271B6DF}" srcOrd="0" destOrd="0" parTransId="{193085A9-6F72-42AC-B537-F5B5CB93EABC}" sibTransId="{768EC8B2-7897-447A-AAD7-341CAE33FE5B}"/>
    <dgm:cxn modelId="{1861C57C-596F-40D0-B68C-79A8C85EEA87}" type="presOf" srcId="{2499B275-AEB5-4F5F-B7D5-5166C7EE934C}" destId="{846E90F4-5ED1-4822-9B8F-A50CF4881C33}" srcOrd="0" destOrd="0" presId="urn:microsoft.com/office/officeart/2005/8/layout/lProcess2"/>
    <dgm:cxn modelId="{290B7880-5D01-4258-B099-88EF81FB87F8}" type="presOf" srcId="{08D844E9-0850-4C0E-A301-E5CD0188AC2C}" destId="{3EAC0C42-A116-422C-92EB-C78A9C6F67D5}" srcOrd="1" destOrd="0" presId="urn:microsoft.com/office/officeart/2005/8/layout/lProcess2"/>
    <dgm:cxn modelId="{4A3B0AB5-E206-40FD-84E5-FE676FA79168}" srcId="{D15B255F-198E-4F53-AAAA-58290F620110}" destId="{08D844E9-0850-4C0E-A301-E5CD0188AC2C}" srcOrd="2" destOrd="0" parTransId="{975F9C48-49D8-4533-832D-9B197608BE32}" sibTransId="{469DFE4F-3877-414C-A47F-19DC542F86D4}"/>
    <dgm:cxn modelId="{86CC57B5-9988-4CA3-BB35-A4925704B697}" type="presOf" srcId="{4C100F15-BC24-48A0-B73B-62B107199BB5}" destId="{6A7CAE08-E011-42CF-89B3-8590C7A2AAC9}" srcOrd="0" destOrd="0" presId="urn:microsoft.com/office/officeart/2005/8/layout/lProcess2"/>
    <dgm:cxn modelId="{D8F7AFB8-C3C7-4F62-AC33-E0D9122E5FD8}" type="presOf" srcId="{16628EAF-32BC-41F5-8FAB-0924CBEAA08F}" destId="{A4F24BAE-22AE-4715-B910-EB19CF7E111E}" srcOrd="0" destOrd="0" presId="urn:microsoft.com/office/officeart/2005/8/layout/lProcess2"/>
    <dgm:cxn modelId="{C07D52DA-F8A0-426B-B683-1718A0C979BE}" type="presOf" srcId="{A82AEF44-047C-435C-BF0E-C7ED5251AFE7}" destId="{6E4AF766-0397-466D-953B-98EB7478CD9A}" srcOrd="0" destOrd="0" presId="urn:microsoft.com/office/officeart/2005/8/layout/lProcess2"/>
    <dgm:cxn modelId="{029A14F6-B735-4896-82EB-939872B1EBA2}" type="presOf" srcId="{4D591E87-5312-461B-B587-D5D46271B6DF}" destId="{FCB3BC2C-A739-4915-8E95-16230D0E2759}" srcOrd="0" destOrd="0" presId="urn:microsoft.com/office/officeart/2005/8/layout/lProcess2"/>
    <dgm:cxn modelId="{2F31D8FA-62E5-4E0C-8FFC-E0C412479FA4}" type="presOf" srcId="{2499B275-AEB5-4F5F-B7D5-5166C7EE934C}" destId="{FDA9E859-0021-4491-989B-F22CC6DDAB21}" srcOrd="1" destOrd="0" presId="urn:microsoft.com/office/officeart/2005/8/layout/lProcess2"/>
    <dgm:cxn modelId="{6F52CAF4-8BFF-4D3D-9D07-5E5AD3D59B5F}" type="presParOf" srcId="{87704FDC-FE76-4F33-A8CA-C7F0A6FA4878}" destId="{C9F61452-1951-434E-9832-3D38B5DC777C}" srcOrd="0" destOrd="0" presId="urn:microsoft.com/office/officeart/2005/8/layout/lProcess2"/>
    <dgm:cxn modelId="{75332F8B-7D3A-4CFA-A8A4-45B803A3F212}" type="presParOf" srcId="{C9F61452-1951-434E-9832-3D38B5DC777C}" destId="{A4F24BAE-22AE-4715-B910-EB19CF7E111E}" srcOrd="0" destOrd="0" presId="urn:microsoft.com/office/officeart/2005/8/layout/lProcess2"/>
    <dgm:cxn modelId="{609D7DD9-E6D3-45C1-9DEF-51879B926168}" type="presParOf" srcId="{C9F61452-1951-434E-9832-3D38B5DC777C}" destId="{A550DA44-246D-4015-96A5-BE8869A424F7}" srcOrd="1" destOrd="0" presId="urn:microsoft.com/office/officeart/2005/8/layout/lProcess2"/>
    <dgm:cxn modelId="{DD99CEBD-4206-416E-A9CC-5CC834ED3056}" type="presParOf" srcId="{C9F61452-1951-434E-9832-3D38B5DC777C}" destId="{7E75D9A5-D49A-4C67-A6A3-0B33634A3174}" srcOrd="2" destOrd="0" presId="urn:microsoft.com/office/officeart/2005/8/layout/lProcess2"/>
    <dgm:cxn modelId="{5BAD193B-8A3E-4ECF-86C7-BE0FB972BFA3}" type="presParOf" srcId="{7E75D9A5-D49A-4C67-A6A3-0B33634A3174}" destId="{7A270113-4585-4925-A0CE-964C9C664068}" srcOrd="0" destOrd="0" presId="urn:microsoft.com/office/officeart/2005/8/layout/lProcess2"/>
    <dgm:cxn modelId="{889E0CAB-2D01-4FB9-BB73-1C90AE652683}" type="presParOf" srcId="{7A270113-4585-4925-A0CE-964C9C664068}" destId="{6A7CAE08-E011-42CF-89B3-8590C7A2AAC9}" srcOrd="0" destOrd="0" presId="urn:microsoft.com/office/officeart/2005/8/layout/lProcess2"/>
    <dgm:cxn modelId="{1D97D0DF-5F23-4D85-823D-90A1AB8B70D7}" type="presParOf" srcId="{87704FDC-FE76-4F33-A8CA-C7F0A6FA4878}" destId="{97D64B47-E9D2-4D44-8E5F-ADC3F8E09A5C}" srcOrd="1" destOrd="0" presId="urn:microsoft.com/office/officeart/2005/8/layout/lProcess2"/>
    <dgm:cxn modelId="{87223406-05F8-4960-9619-E6240E5D3A06}" type="presParOf" srcId="{87704FDC-FE76-4F33-A8CA-C7F0A6FA4878}" destId="{12648827-D2CB-4F3F-A618-BFAFC71F1535}" srcOrd="2" destOrd="0" presId="urn:microsoft.com/office/officeart/2005/8/layout/lProcess2"/>
    <dgm:cxn modelId="{E45DC037-573D-4B27-AB3B-5BA8CC11F5A7}" type="presParOf" srcId="{12648827-D2CB-4F3F-A618-BFAFC71F1535}" destId="{846E90F4-5ED1-4822-9B8F-A50CF4881C33}" srcOrd="0" destOrd="0" presId="urn:microsoft.com/office/officeart/2005/8/layout/lProcess2"/>
    <dgm:cxn modelId="{6168B0B9-0E49-4925-90D8-CFECED724100}" type="presParOf" srcId="{12648827-D2CB-4F3F-A618-BFAFC71F1535}" destId="{FDA9E859-0021-4491-989B-F22CC6DDAB21}" srcOrd="1" destOrd="0" presId="urn:microsoft.com/office/officeart/2005/8/layout/lProcess2"/>
    <dgm:cxn modelId="{07C1F2F1-78CA-46C9-BDE6-64391F6BD541}" type="presParOf" srcId="{12648827-D2CB-4F3F-A618-BFAFC71F1535}" destId="{C1A6E6E4-7C56-49B5-AB71-6B9A2A957C6E}" srcOrd="2" destOrd="0" presId="urn:microsoft.com/office/officeart/2005/8/layout/lProcess2"/>
    <dgm:cxn modelId="{07B53C31-E2FF-4512-8A66-D52CB867C7CF}" type="presParOf" srcId="{C1A6E6E4-7C56-49B5-AB71-6B9A2A957C6E}" destId="{35DABA68-E9AE-4EC0-95D3-95A6108BDED2}" srcOrd="0" destOrd="0" presId="urn:microsoft.com/office/officeart/2005/8/layout/lProcess2"/>
    <dgm:cxn modelId="{6F57A1B8-5B02-4739-A134-EC57107241CD}" type="presParOf" srcId="{35DABA68-E9AE-4EC0-95D3-95A6108BDED2}" destId="{FCB3BC2C-A739-4915-8E95-16230D0E2759}" srcOrd="0" destOrd="0" presId="urn:microsoft.com/office/officeart/2005/8/layout/lProcess2"/>
    <dgm:cxn modelId="{A733F278-A1DE-407A-8E63-0EB798C95CF4}" type="presParOf" srcId="{87704FDC-FE76-4F33-A8CA-C7F0A6FA4878}" destId="{0277A89D-DB2A-4EF2-9B1D-C95FA4B1D494}" srcOrd="3" destOrd="0" presId="urn:microsoft.com/office/officeart/2005/8/layout/lProcess2"/>
    <dgm:cxn modelId="{95D9F98E-FC77-4F02-9CEB-5875BEA54197}" type="presParOf" srcId="{87704FDC-FE76-4F33-A8CA-C7F0A6FA4878}" destId="{9E49059B-FE86-4E34-AE9F-25E0E006DAEC}" srcOrd="4" destOrd="0" presId="urn:microsoft.com/office/officeart/2005/8/layout/lProcess2"/>
    <dgm:cxn modelId="{C5DEB17E-D960-428E-898D-DDD3108E26EF}" type="presParOf" srcId="{9E49059B-FE86-4E34-AE9F-25E0E006DAEC}" destId="{13886EFE-23A6-485B-8D69-CB537698EF0C}" srcOrd="0" destOrd="0" presId="urn:microsoft.com/office/officeart/2005/8/layout/lProcess2"/>
    <dgm:cxn modelId="{35BFC856-2BE9-41E9-98C3-6EB2E1C35EBF}" type="presParOf" srcId="{9E49059B-FE86-4E34-AE9F-25E0E006DAEC}" destId="{3EAC0C42-A116-422C-92EB-C78A9C6F67D5}" srcOrd="1" destOrd="0" presId="urn:microsoft.com/office/officeart/2005/8/layout/lProcess2"/>
    <dgm:cxn modelId="{3B0A9348-15F8-466E-8736-81371A96897D}" type="presParOf" srcId="{9E49059B-FE86-4E34-AE9F-25E0E006DAEC}" destId="{293729FA-9395-4514-99E1-27D7317E0378}" srcOrd="2" destOrd="0" presId="urn:microsoft.com/office/officeart/2005/8/layout/lProcess2"/>
    <dgm:cxn modelId="{C7FFFD71-7B09-473C-ABFF-E7671FD2F483}" type="presParOf" srcId="{293729FA-9395-4514-99E1-27D7317E0378}" destId="{1CC5E003-6863-465B-A296-829F47F9A26A}" srcOrd="0" destOrd="0" presId="urn:microsoft.com/office/officeart/2005/8/layout/lProcess2"/>
    <dgm:cxn modelId="{47C16873-9AC2-4622-989E-AFA6CB80D9D3}" type="presParOf" srcId="{1CC5E003-6863-465B-A296-829F47F9A26A}" destId="{6E4AF766-0397-466D-953B-98EB7478CD9A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D008A2-F265-4FC9-85D3-F729B9D9E14E}" type="doc">
      <dgm:prSet loTypeId="urn:microsoft.com/office/officeart/2005/8/layout/hProcess9#1" loCatId="process" qsTypeId="urn:microsoft.com/office/officeart/2005/8/quickstyle/simple1#3" qsCatId="simple" csTypeId="urn:microsoft.com/office/officeart/2005/8/colors/accent1_2#5" csCatId="accent1" phldr="1"/>
      <dgm:spPr/>
    </dgm:pt>
    <dgm:pt modelId="{73D9104D-CFAB-4E86-983D-A49B2BE9C8C1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</a:t>
          </a:r>
        </a:p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-104</a:t>
          </a:r>
        </a:p>
      </dgm:t>
    </dgm:pt>
    <dgm:pt modelId="{182EA8C4-4827-4073-9904-A95E1394BE88}" type="parTrans" cxnId="{DEF95C9F-4649-41A1-A2DF-903FF85C43AB}">
      <dgm:prSet/>
      <dgm:spPr/>
      <dgm:t>
        <a:bodyPr/>
        <a:lstStyle/>
        <a:p>
          <a:endParaRPr lang="ru-RU"/>
        </a:p>
      </dgm:t>
    </dgm:pt>
    <dgm:pt modelId="{DDDEC872-0154-4DF7-B2DC-F201A8562C26}" type="sibTrans" cxnId="{DEF95C9F-4649-41A1-A2DF-903FF85C43AB}">
      <dgm:prSet/>
      <dgm:spPr/>
      <dgm:t>
        <a:bodyPr/>
        <a:lstStyle/>
        <a:p>
          <a:endParaRPr lang="ru-RU"/>
        </a:p>
      </dgm:t>
    </dgm:pt>
    <dgm:pt modelId="{01C96627-306F-4552-915E-4FEB48697B28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</a:t>
          </a:r>
        </a:p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-48</a:t>
          </a:r>
        </a:p>
      </dgm:t>
    </dgm:pt>
    <dgm:pt modelId="{6259F47C-4BB7-4442-AA99-8A8B302C4A1D}" type="parTrans" cxnId="{3C755E18-E71D-450D-B74D-D3E77E9E5A10}">
      <dgm:prSet/>
      <dgm:spPr/>
      <dgm:t>
        <a:bodyPr/>
        <a:lstStyle/>
        <a:p>
          <a:endParaRPr lang="ru-RU"/>
        </a:p>
      </dgm:t>
    </dgm:pt>
    <dgm:pt modelId="{4D3BBA9E-0253-4361-B484-AA78A18458BC}" type="sibTrans" cxnId="{3C755E18-E71D-450D-B74D-D3E77E9E5A10}">
      <dgm:prSet/>
      <dgm:spPr/>
      <dgm:t>
        <a:bodyPr/>
        <a:lstStyle/>
        <a:p>
          <a:endParaRPr lang="ru-RU"/>
        </a:p>
      </dgm:t>
    </dgm:pt>
    <dgm:pt modelId="{948344D6-C32F-414C-8011-8189EEA559B1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</a:t>
          </a:r>
        </a:p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- 15</a:t>
          </a:r>
        </a:p>
      </dgm:t>
    </dgm:pt>
    <dgm:pt modelId="{9A61A798-C004-4B6F-ADEE-4794F6366C2E}" type="parTrans" cxnId="{6F3006E2-0CE3-4943-B35B-5FF8D7C4C424}">
      <dgm:prSet/>
      <dgm:spPr/>
      <dgm:t>
        <a:bodyPr/>
        <a:lstStyle/>
        <a:p>
          <a:endParaRPr lang="ru-RU"/>
        </a:p>
      </dgm:t>
    </dgm:pt>
    <dgm:pt modelId="{0A61BCC2-6EF7-4160-87F4-51F391F4DD77}" type="sibTrans" cxnId="{6F3006E2-0CE3-4943-B35B-5FF8D7C4C424}">
      <dgm:prSet/>
      <dgm:spPr/>
      <dgm:t>
        <a:bodyPr/>
        <a:lstStyle/>
        <a:p>
          <a:endParaRPr lang="ru-RU"/>
        </a:p>
      </dgm:t>
    </dgm:pt>
    <dgm:pt modelId="{958157C9-B641-4D36-9B68-9F8BDCE38481}" type="pres">
      <dgm:prSet presAssocID="{30D008A2-F265-4FC9-85D3-F729B9D9E14E}" presName="CompostProcess" presStyleCnt="0">
        <dgm:presLayoutVars>
          <dgm:dir/>
          <dgm:resizeHandles val="exact"/>
        </dgm:presLayoutVars>
      </dgm:prSet>
      <dgm:spPr/>
    </dgm:pt>
    <dgm:pt modelId="{F1893A4B-838D-45B1-9447-73C2E59D6B0A}" type="pres">
      <dgm:prSet presAssocID="{30D008A2-F265-4FC9-85D3-F729B9D9E14E}" presName="arrow" presStyleLbl="bgShp" presStyleIdx="0" presStyleCnt="1"/>
      <dgm:spPr/>
    </dgm:pt>
    <dgm:pt modelId="{3093B0D4-B679-425A-9910-1B512B7DDCE6}" type="pres">
      <dgm:prSet presAssocID="{30D008A2-F265-4FC9-85D3-F729B9D9E14E}" presName="linearProcess" presStyleCnt="0"/>
      <dgm:spPr/>
    </dgm:pt>
    <dgm:pt modelId="{AE23E7DD-C049-4342-B335-8C7CB488D48E}" type="pres">
      <dgm:prSet presAssocID="{73D9104D-CFAB-4E86-983D-A49B2BE9C8C1}" presName="textNode" presStyleLbl="node1" presStyleIdx="0" presStyleCnt="3">
        <dgm:presLayoutVars>
          <dgm:bulletEnabled val="1"/>
        </dgm:presLayoutVars>
      </dgm:prSet>
      <dgm:spPr/>
    </dgm:pt>
    <dgm:pt modelId="{78044E35-CFE8-441B-AE24-1F3C274CAA95}" type="pres">
      <dgm:prSet presAssocID="{DDDEC872-0154-4DF7-B2DC-F201A8562C26}" presName="sibTrans" presStyleCnt="0"/>
      <dgm:spPr/>
    </dgm:pt>
    <dgm:pt modelId="{4CE351BB-118D-43A2-B8DA-3DF954EE3913}" type="pres">
      <dgm:prSet presAssocID="{01C96627-306F-4552-915E-4FEB48697B28}" presName="textNode" presStyleLbl="node1" presStyleIdx="1" presStyleCnt="3">
        <dgm:presLayoutVars>
          <dgm:bulletEnabled val="1"/>
        </dgm:presLayoutVars>
      </dgm:prSet>
      <dgm:spPr/>
    </dgm:pt>
    <dgm:pt modelId="{1C7A2481-00D4-44AA-BF53-FBF78260FA42}" type="pres">
      <dgm:prSet presAssocID="{4D3BBA9E-0253-4361-B484-AA78A18458BC}" presName="sibTrans" presStyleCnt="0"/>
      <dgm:spPr/>
    </dgm:pt>
    <dgm:pt modelId="{11F91BF5-D1BE-49CD-BE0E-544F4488876F}" type="pres">
      <dgm:prSet presAssocID="{948344D6-C32F-414C-8011-8189EEA559B1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9F32705-ED30-46C4-9AD6-932A01972FC8}" type="presOf" srcId="{948344D6-C32F-414C-8011-8189EEA559B1}" destId="{11F91BF5-D1BE-49CD-BE0E-544F4488876F}" srcOrd="0" destOrd="0" presId="urn:microsoft.com/office/officeart/2005/8/layout/hProcess9#1"/>
    <dgm:cxn modelId="{3C755E18-E71D-450D-B74D-D3E77E9E5A10}" srcId="{30D008A2-F265-4FC9-85D3-F729B9D9E14E}" destId="{01C96627-306F-4552-915E-4FEB48697B28}" srcOrd="1" destOrd="0" parTransId="{6259F47C-4BB7-4442-AA99-8A8B302C4A1D}" sibTransId="{4D3BBA9E-0253-4361-B484-AA78A18458BC}"/>
    <dgm:cxn modelId="{C5263921-303E-44AE-90CE-3B2A656C4AE3}" type="presOf" srcId="{30D008A2-F265-4FC9-85D3-F729B9D9E14E}" destId="{958157C9-B641-4D36-9B68-9F8BDCE38481}" srcOrd="0" destOrd="0" presId="urn:microsoft.com/office/officeart/2005/8/layout/hProcess9#1"/>
    <dgm:cxn modelId="{CFFE1191-F121-4F66-B5B0-5B8ADCC75F96}" type="presOf" srcId="{73D9104D-CFAB-4E86-983D-A49B2BE9C8C1}" destId="{AE23E7DD-C049-4342-B335-8C7CB488D48E}" srcOrd="0" destOrd="0" presId="urn:microsoft.com/office/officeart/2005/8/layout/hProcess9#1"/>
    <dgm:cxn modelId="{DEF95C9F-4649-41A1-A2DF-903FF85C43AB}" srcId="{30D008A2-F265-4FC9-85D3-F729B9D9E14E}" destId="{73D9104D-CFAB-4E86-983D-A49B2BE9C8C1}" srcOrd="0" destOrd="0" parTransId="{182EA8C4-4827-4073-9904-A95E1394BE88}" sibTransId="{DDDEC872-0154-4DF7-B2DC-F201A8562C26}"/>
    <dgm:cxn modelId="{6F3006E2-0CE3-4943-B35B-5FF8D7C4C424}" srcId="{30D008A2-F265-4FC9-85D3-F729B9D9E14E}" destId="{948344D6-C32F-414C-8011-8189EEA559B1}" srcOrd="2" destOrd="0" parTransId="{9A61A798-C004-4B6F-ADEE-4794F6366C2E}" sibTransId="{0A61BCC2-6EF7-4160-87F4-51F391F4DD77}"/>
    <dgm:cxn modelId="{638BC1E5-28BC-45D4-BE3E-4A36B580D315}" type="presOf" srcId="{01C96627-306F-4552-915E-4FEB48697B28}" destId="{4CE351BB-118D-43A2-B8DA-3DF954EE3913}" srcOrd="0" destOrd="0" presId="urn:microsoft.com/office/officeart/2005/8/layout/hProcess9#1"/>
    <dgm:cxn modelId="{9F56BF7E-89C8-4689-9D35-714BD6519751}" type="presParOf" srcId="{958157C9-B641-4D36-9B68-9F8BDCE38481}" destId="{F1893A4B-838D-45B1-9447-73C2E59D6B0A}" srcOrd="0" destOrd="0" presId="urn:microsoft.com/office/officeart/2005/8/layout/hProcess9#1"/>
    <dgm:cxn modelId="{5A88668E-104C-4DCF-8F14-3CE173ABF19D}" type="presParOf" srcId="{958157C9-B641-4D36-9B68-9F8BDCE38481}" destId="{3093B0D4-B679-425A-9910-1B512B7DDCE6}" srcOrd="1" destOrd="0" presId="urn:microsoft.com/office/officeart/2005/8/layout/hProcess9#1"/>
    <dgm:cxn modelId="{72DB2880-10A3-4F64-B5F4-8EE7AD0ACFE7}" type="presParOf" srcId="{3093B0D4-B679-425A-9910-1B512B7DDCE6}" destId="{AE23E7DD-C049-4342-B335-8C7CB488D48E}" srcOrd="0" destOrd="0" presId="urn:microsoft.com/office/officeart/2005/8/layout/hProcess9#1"/>
    <dgm:cxn modelId="{D55687B9-F4EA-469A-A1BC-37B0E0A35A8D}" type="presParOf" srcId="{3093B0D4-B679-425A-9910-1B512B7DDCE6}" destId="{78044E35-CFE8-441B-AE24-1F3C274CAA95}" srcOrd="1" destOrd="0" presId="urn:microsoft.com/office/officeart/2005/8/layout/hProcess9#1"/>
    <dgm:cxn modelId="{2B948CB6-53CA-4689-898F-B954A6AC1E7D}" type="presParOf" srcId="{3093B0D4-B679-425A-9910-1B512B7DDCE6}" destId="{4CE351BB-118D-43A2-B8DA-3DF954EE3913}" srcOrd="2" destOrd="0" presId="urn:microsoft.com/office/officeart/2005/8/layout/hProcess9#1"/>
    <dgm:cxn modelId="{28EBAC01-81F2-4232-B092-7723DF8A6C0C}" type="presParOf" srcId="{3093B0D4-B679-425A-9910-1B512B7DDCE6}" destId="{1C7A2481-00D4-44AA-BF53-FBF78260FA42}" srcOrd="3" destOrd="0" presId="urn:microsoft.com/office/officeart/2005/8/layout/hProcess9#1"/>
    <dgm:cxn modelId="{4A32BC50-A3B3-458B-8C67-4E88D51195DA}" type="presParOf" srcId="{3093B0D4-B679-425A-9910-1B512B7DDCE6}" destId="{11F91BF5-D1BE-49CD-BE0E-544F4488876F}" srcOrd="4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8584F-8D27-4F3D-AD67-2E83F92D5154}">
      <dsp:nvSpPr>
        <dsp:cNvPr id="0" name=""/>
        <dsp:cNvSpPr/>
      </dsp:nvSpPr>
      <dsp:spPr bwMode="white">
        <a:xfrm>
          <a:off x="2586" y="185071"/>
          <a:ext cx="773126" cy="46387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12237 </a:t>
          </a:r>
        </a:p>
      </dsp:txBody>
      <dsp:txXfrm>
        <a:off x="16172" y="198657"/>
        <a:ext cx="745954" cy="436704"/>
      </dsp:txXfrm>
    </dsp:sp>
    <dsp:sp modelId="{024D61C0-7C32-488F-8F23-86565DA588FB}">
      <dsp:nvSpPr>
        <dsp:cNvPr id="0" name=""/>
        <dsp:cNvSpPr/>
      </dsp:nvSpPr>
      <dsp:spPr bwMode="white">
        <a:xfrm>
          <a:off x="853026" y="321142"/>
          <a:ext cx="163902" cy="19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853026" y="359489"/>
        <a:ext cx="114731" cy="115041"/>
      </dsp:txXfrm>
    </dsp:sp>
    <dsp:sp modelId="{849616E0-7307-4E54-9F1B-B6D1B206E23A}">
      <dsp:nvSpPr>
        <dsp:cNvPr id="0" name=""/>
        <dsp:cNvSpPr/>
      </dsp:nvSpPr>
      <dsp:spPr bwMode="white">
        <a:xfrm>
          <a:off x="1084964" y="185071"/>
          <a:ext cx="773126" cy="46387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12391</a:t>
          </a:r>
        </a:p>
      </dsp:txBody>
      <dsp:txXfrm>
        <a:off x="1098550" y="198657"/>
        <a:ext cx="745954" cy="436704"/>
      </dsp:txXfrm>
    </dsp:sp>
    <dsp:sp modelId="{061A5A47-B4F9-4AB2-AC9C-F767D8FA3C69}">
      <dsp:nvSpPr>
        <dsp:cNvPr id="0" name=""/>
        <dsp:cNvSpPr/>
      </dsp:nvSpPr>
      <dsp:spPr bwMode="white">
        <a:xfrm>
          <a:off x="1935403" y="321142"/>
          <a:ext cx="163902" cy="19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1935403" y="359489"/>
        <a:ext cx="114731" cy="115041"/>
      </dsp:txXfrm>
    </dsp:sp>
    <dsp:sp modelId="{8C733839-802C-43B2-9D78-BA7E5844AE1E}">
      <dsp:nvSpPr>
        <dsp:cNvPr id="0" name=""/>
        <dsp:cNvSpPr/>
      </dsp:nvSpPr>
      <dsp:spPr bwMode="white">
        <a:xfrm>
          <a:off x="2167341" y="185071"/>
          <a:ext cx="773126" cy="46387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12237</a:t>
          </a:r>
        </a:p>
      </dsp:txBody>
      <dsp:txXfrm>
        <a:off x="2180927" y="198657"/>
        <a:ext cx="745954" cy="4367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EDEFD3-14F1-49DE-BB5C-784C9416312F}">
      <dsp:nvSpPr>
        <dsp:cNvPr id="0" name=""/>
        <dsp:cNvSpPr/>
      </dsp:nvSpPr>
      <dsp:spPr>
        <a:xfrm rot="5400000">
          <a:off x="1210779" y="48148"/>
          <a:ext cx="732628" cy="637386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117</a:t>
          </a:r>
        </a:p>
      </dsp:txBody>
      <dsp:txXfrm rot="-5400000">
        <a:off x="1357726" y="114695"/>
        <a:ext cx="438734" cy="504292"/>
      </dsp:txXfrm>
    </dsp:sp>
    <dsp:sp modelId="{068E9A7B-5FCA-451B-8AF6-84FF0315AB91}">
      <dsp:nvSpPr>
        <dsp:cNvPr id="0" name=""/>
        <dsp:cNvSpPr/>
      </dsp:nvSpPr>
      <dsp:spPr>
        <a:xfrm>
          <a:off x="1915128" y="147053"/>
          <a:ext cx="817613" cy="439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259D36-1BDF-47EA-A556-BC8D3E148D81}">
      <dsp:nvSpPr>
        <dsp:cNvPr id="0" name=""/>
        <dsp:cNvSpPr/>
      </dsp:nvSpPr>
      <dsp:spPr>
        <a:xfrm rot="5400000">
          <a:off x="522402" y="48148"/>
          <a:ext cx="732628" cy="637386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69349" y="114695"/>
        <a:ext cx="438734" cy="504292"/>
      </dsp:txXfrm>
    </dsp:sp>
    <dsp:sp modelId="{1332FB64-287B-4B60-9FEB-BE7C35F7F46D}">
      <dsp:nvSpPr>
        <dsp:cNvPr id="0" name=""/>
        <dsp:cNvSpPr/>
      </dsp:nvSpPr>
      <dsp:spPr>
        <a:xfrm rot="5400000">
          <a:off x="865272" y="670003"/>
          <a:ext cx="732628" cy="637386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</a:p>
      </dsp:txBody>
      <dsp:txXfrm rot="-5400000">
        <a:off x="1012219" y="736550"/>
        <a:ext cx="438734" cy="504292"/>
      </dsp:txXfrm>
    </dsp:sp>
    <dsp:sp modelId="{069F99FA-601D-4AA5-B710-961B9D770CEA}">
      <dsp:nvSpPr>
        <dsp:cNvPr id="0" name=""/>
        <dsp:cNvSpPr/>
      </dsp:nvSpPr>
      <dsp:spPr>
        <a:xfrm>
          <a:off x="95280" y="768908"/>
          <a:ext cx="791238" cy="439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C99B6-2AA2-47DE-AAC9-CCDA3B7E2F7C}">
      <dsp:nvSpPr>
        <dsp:cNvPr id="0" name=""/>
        <dsp:cNvSpPr/>
      </dsp:nvSpPr>
      <dsp:spPr>
        <a:xfrm rot="5400000">
          <a:off x="1553649" y="670003"/>
          <a:ext cx="732628" cy="637386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118</a:t>
          </a:r>
        </a:p>
      </dsp:txBody>
      <dsp:txXfrm rot="-5400000">
        <a:off x="1700596" y="736550"/>
        <a:ext cx="438734" cy="504292"/>
      </dsp:txXfrm>
    </dsp:sp>
    <dsp:sp modelId="{702EA4C4-3F90-43D2-BD48-85217FB40B38}">
      <dsp:nvSpPr>
        <dsp:cNvPr id="0" name=""/>
        <dsp:cNvSpPr/>
      </dsp:nvSpPr>
      <dsp:spPr>
        <a:xfrm rot="5400000">
          <a:off x="1210779" y="1291858"/>
          <a:ext cx="732628" cy="637386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99</a:t>
          </a:r>
        </a:p>
      </dsp:txBody>
      <dsp:txXfrm rot="-5400000">
        <a:off x="1357726" y="1358405"/>
        <a:ext cx="438734" cy="504292"/>
      </dsp:txXfrm>
    </dsp:sp>
    <dsp:sp modelId="{10F95827-5AE2-4008-A744-F24BF8E7D2AB}">
      <dsp:nvSpPr>
        <dsp:cNvPr id="0" name=""/>
        <dsp:cNvSpPr/>
      </dsp:nvSpPr>
      <dsp:spPr>
        <a:xfrm>
          <a:off x="1915128" y="1390763"/>
          <a:ext cx="817613" cy="439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BEAECD-99FF-4F71-97BE-23EC7EFCA9D3}">
      <dsp:nvSpPr>
        <dsp:cNvPr id="0" name=""/>
        <dsp:cNvSpPr/>
      </dsp:nvSpPr>
      <dsp:spPr>
        <a:xfrm rot="5400000">
          <a:off x="522402" y="1291858"/>
          <a:ext cx="732628" cy="637386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</a:p>
      </dsp:txBody>
      <dsp:txXfrm rot="-5400000">
        <a:off x="669349" y="1358405"/>
        <a:ext cx="438734" cy="504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215954-E4AA-41D7-B279-5060798803CD}">
      <dsp:nvSpPr>
        <dsp:cNvPr id="0" name=""/>
        <dsp:cNvSpPr/>
      </dsp:nvSpPr>
      <dsp:spPr>
        <a:xfrm>
          <a:off x="0" y="240975"/>
          <a:ext cx="235813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775552-06D3-40F0-9BA5-C6DC2CABB1E8}">
      <dsp:nvSpPr>
        <dsp:cNvPr id="0" name=""/>
        <dsp:cNvSpPr/>
      </dsp:nvSpPr>
      <dsp:spPr>
        <a:xfrm>
          <a:off x="117906" y="49095"/>
          <a:ext cx="1650692" cy="3837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2392" tIns="0" rIns="62392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- 240</a:t>
          </a:r>
        </a:p>
      </dsp:txBody>
      <dsp:txXfrm>
        <a:off x="136640" y="67829"/>
        <a:ext cx="1613224" cy="346292"/>
      </dsp:txXfrm>
    </dsp:sp>
    <dsp:sp modelId="{310AFA07-A6B8-4266-99BE-9B4F432CDB12}">
      <dsp:nvSpPr>
        <dsp:cNvPr id="0" name=""/>
        <dsp:cNvSpPr/>
      </dsp:nvSpPr>
      <dsp:spPr>
        <a:xfrm>
          <a:off x="0" y="830655"/>
          <a:ext cx="235813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7EFEAC-E52F-433B-A117-CBB23DFA6155}">
      <dsp:nvSpPr>
        <dsp:cNvPr id="0" name=""/>
        <dsp:cNvSpPr/>
      </dsp:nvSpPr>
      <dsp:spPr>
        <a:xfrm>
          <a:off x="117906" y="638775"/>
          <a:ext cx="1650692" cy="3837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2392" tIns="0" rIns="62392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- 196</a:t>
          </a:r>
        </a:p>
      </dsp:txBody>
      <dsp:txXfrm>
        <a:off x="136640" y="657509"/>
        <a:ext cx="1613224" cy="346292"/>
      </dsp:txXfrm>
    </dsp:sp>
    <dsp:sp modelId="{9713DBAC-9FD3-4DDD-ACB7-405507E68791}">
      <dsp:nvSpPr>
        <dsp:cNvPr id="0" name=""/>
        <dsp:cNvSpPr/>
      </dsp:nvSpPr>
      <dsp:spPr>
        <a:xfrm>
          <a:off x="0" y="1420335"/>
          <a:ext cx="235813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10F68F9-F929-4EBA-9BFC-C220FF36F677}">
      <dsp:nvSpPr>
        <dsp:cNvPr id="0" name=""/>
        <dsp:cNvSpPr/>
      </dsp:nvSpPr>
      <dsp:spPr>
        <a:xfrm>
          <a:off x="117906" y="1228455"/>
          <a:ext cx="1650692" cy="3837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2392" tIns="0" rIns="62392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- 228</a:t>
          </a:r>
        </a:p>
      </dsp:txBody>
      <dsp:txXfrm>
        <a:off x="136640" y="1247189"/>
        <a:ext cx="1613224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24BAE-22AE-4715-B910-EB19CF7E111E}">
      <dsp:nvSpPr>
        <dsp:cNvPr id="0" name=""/>
        <dsp:cNvSpPr/>
      </dsp:nvSpPr>
      <dsp:spPr bwMode="white">
        <a:xfrm>
          <a:off x="392" y="0"/>
          <a:ext cx="1020841" cy="13170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</a:t>
          </a:r>
        </a:p>
      </dsp:txBody>
      <dsp:txXfrm>
        <a:off x="392" y="0"/>
        <a:ext cx="1020841" cy="395121"/>
      </dsp:txXfrm>
    </dsp:sp>
    <dsp:sp modelId="{6A7CAE08-E011-42CF-89B3-8590C7A2AAC9}">
      <dsp:nvSpPr>
        <dsp:cNvPr id="0" name=""/>
        <dsp:cNvSpPr/>
      </dsp:nvSpPr>
      <dsp:spPr bwMode="white">
        <a:xfrm>
          <a:off x="102476" y="395121"/>
          <a:ext cx="816673" cy="856096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-123</a:t>
          </a:r>
        </a:p>
      </dsp:txBody>
      <dsp:txXfrm>
        <a:off x="126396" y="419041"/>
        <a:ext cx="768833" cy="808256"/>
      </dsp:txXfrm>
    </dsp:sp>
    <dsp:sp modelId="{846E90F4-5ED1-4822-9B8F-A50CF4881C33}">
      <dsp:nvSpPr>
        <dsp:cNvPr id="0" name=""/>
        <dsp:cNvSpPr/>
      </dsp:nvSpPr>
      <dsp:spPr bwMode="white">
        <a:xfrm>
          <a:off x="1097797" y="0"/>
          <a:ext cx="1020841" cy="13170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</a:p>
      </dsp:txBody>
      <dsp:txXfrm>
        <a:off x="1097797" y="0"/>
        <a:ext cx="1020841" cy="395121"/>
      </dsp:txXfrm>
    </dsp:sp>
    <dsp:sp modelId="{FCB3BC2C-A739-4915-8E95-16230D0E2759}">
      <dsp:nvSpPr>
        <dsp:cNvPr id="0" name=""/>
        <dsp:cNvSpPr/>
      </dsp:nvSpPr>
      <dsp:spPr bwMode="white">
        <a:xfrm>
          <a:off x="1199881" y="395121"/>
          <a:ext cx="816673" cy="856096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-78</a:t>
          </a:r>
        </a:p>
      </dsp:txBody>
      <dsp:txXfrm>
        <a:off x="1223801" y="419041"/>
        <a:ext cx="768833" cy="808256"/>
      </dsp:txXfrm>
    </dsp:sp>
    <dsp:sp modelId="{13886EFE-23A6-485B-8D69-CB537698EF0C}">
      <dsp:nvSpPr>
        <dsp:cNvPr id="0" name=""/>
        <dsp:cNvSpPr/>
      </dsp:nvSpPr>
      <dsp:spPr bwMode="white">
        <a:xfrm>
          <a:off x="2195202" y="0"/>
          <a:ext cx="1020841" cy="13170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</a:t>
          </a:r>
        </a:p>
      </dsp:txBody>
      <dsp:txXfrm>
        <a:off x="2195202" y="0"/>
        <a:ext cx="1020841" cy="395121"/>
      </dsp:txXfrm>
    </dsp:sp>
    <dsp:sp modelId="{6E4AF766-0397-466D-953B-98EB7478CD9A}">
      <dsp:nvSpPr>
        <dsp:cNvPr id="0" name=""/>
        <dsp:cNvSpPr/>
      </dsp:nvSpPr>
      <dsp:spPr bwMode="white">
        <a:xfrm>
          <a:off x="2297286" y="395121"/>
          <a:ext cx="816673" cy="856096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-129</a:t>
          </a:r>
        </a:p>
      </dsp:txBody>
      <dsp:txXfrm>
        <a:off x="2321206" y="419041"/>
        <a:ext cx="768833" cy="8082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93A4B-838D-45B1-9447-73C2E59D6B0A}">
      <dsp:nvSpPr>
        <dsp:cNvPr id="0" name=""/>
        <dsp:cNvSpPr/>
      </dsp:nvSpPr>
      <dsp:spPr>
        <a:xfrm>
          <a:off x="186986" y="0"/>
          <a:ext cx="2119176" cy="166067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23E7DD-C049-4342-B335-8C7CB488D48E}">
      <dsp:nvSpPr>
        <dsp:cNvPr id="0" name=""/>
        <dsp:cNvSpPr/>
      </dsp:nvSpPr>
      <dsp:spPr bwMode="white">
        <a:xfrm>
          <a:off x="0" y="498203"/>
          <a:ext cx="747944" cy="66427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-104</a:t>
          </a:r>
        </a:p>
      </dsp:txBody>
      <dsp:txXfrm>
        <a:off x="32427" y="530630"/>
        <a:ext cx="683090" cy="599417"/>
      </dsp:txXfrm>
    </dsp:sp>
    <dsp:sp modelId="{4CE351BB-118D-43A2-B8DA-3DF954EE3913}">
      <dsp:nvSpPr>
        <dsp:cNvPr id="0" name=""/>
        <dsp:cNvSpPr/>
      </dsp:nvSpPr>
      <dsp:spPr bwMode="white">
        <a:xfrm>
          <a:off x="872602" y="498203"/>
          <a:ext cx="747944" cy="66427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-48</a:t>
          </a:r>
        </a:p>
      </dsp:txBody>
      <dsp:txXfrm>
        <a:off x="905029" y="530630"/>
        <a:ext cx="683090" cy="599417"/>
      </dsp:txXfrm>
    </dsp:sp>
    <dsp:sp modelId="{11F91BF5-D1BE-49CD-BE0E-544F4488876F}">
      <dsp:nvSpPr>
        <dsp:cNvPr id="0" name=""/>
        <dsp:cNvSpPr/>
      </dsp:nvSpPr>
      <dsp:spPr bwMode="white">
        <a:xfrm>
          <a:off x="1745204" y="498203"/>
          <a:ext cx="747944" cy="66427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- 15</a:t>
          </a:r>
        </a:p>
      </dsp:txBody>
      <dsp:txXfrm>
        <a:off x="1777631" y="530630"/>
        <a:ext cx="683090" cy="5994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#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E6A2237-CEB3-4D0F-99D8-3042E5510A0C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BBE2ACE-440C-42A7-A476-D11AD0E1B71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anuchinsky@mail.ru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mo.izo@mail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ru.wikipedia.org/wiki/%D0%92%D0%BB%D0%B0%D0%B4%D0%B8%D0%B2%D0%BE%D1%81%D1%82%D0%BE%D0%BA" TargetMode="External"/><Relationship Id="rId4" Type="http://schemas.openxmlformats.org/officeDocument/2006/relationships/hyperlink" Target="http://ru.wikipedia.org/wiki/%D0%A5%D0%B0%D0%B1%D0%B0%D1%80%D0%BE%D0%B2%D1%81%D0%BA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B%D0%BE%D1%82%D0%BE%D1%81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hyperlink" Target="http://ru.wikipedia.org/wiki/%D0%A2%D0%B8%D1%81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://ru.wikipedia.org/wiki/%D0%9E%D0%B7%D0%B5%D1%80%D0%BE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0%BE%D0%B1%D0%BE%D0%BB%D1%8C" TargetMode="External"/><Relationship Id="rId13" Type="http://schemas.openxmlformats.org/officeDocument/2006/relationships/hyperlink" Target="http://ru.wikipedia.org/wiki/%D0%96%D0%B8%D0%B2%D0%BE%D1%82%D0%BD%D1%8B%D0%B5" TargetMode="External"/><Relationship Id="rId18" Type="http://schemas.openxmlformats.org/officeDocument/2006/relationships/image" Target="../media/image24.png"/><Relationship Id="rId3" Type="http://schemas.openxmlformats.org/officeDocument/2006/relationships/hyperlink" Target="http://ru.wikipedia.org/wiki/%D0%A4%D0%B0%D1%83%D0%BD%D0%B0" TargetMode="External"/><Relationship Id="rId21" Type="http://schemas.openxmlformats.org/officeDocument/2006/relationships/image" Target="../media/image27.png"/><Relationship Id="rId7" Type="http://schemas.openxmlformats.org/officeDocument/2006/relationships/hyperlink" Target="http://ru.wikipedia.org/wiki/%D0%91%D0%B5%D0%BB%D0%BA%D0%B0" TargetMode="External"/><Relationship Id="rId12" Type="http://schemas.openxmlformats.org/officeDocument/2006/relationships/hyperlink" Target="http://ru.wikipedia.org/wiki/%D0%91%D0%B0%D1%80%D1%81%D1%83%D0%BA" TargetMode="External"/><Relationship Id="rId17" Type="http://schemas.openxmlformats.org/officeDocument/2006/relationships/image" Target="../media/image23.png"/><Relationship Id="rId2" Type="http://schemas.openxmlformats.org/officeDocument/2006/relationships/image" Target="../media/image19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8%D0%B7%D1%8E%D0%B1%D1%80%D1%8C" TargetMode="External"/><Relationship Id="rId11" Type="http://schemas.openxmlformats.org/officeDocument/2006/relationships/hyperlink" Target="http://ru.wikipedia.org/wiki/%D0%A2%D0%B8%D0%B3%D1%80" TargetMode="External"/><Relationship Id="rId5" Type="http://schemas.openxmlformats.org/officeDocument/2006/relationships/hyperlink" Target="http://ru.wikipedia.org/wiki/%D0%9A%D0%B0%D0%B1%D0%B0%D0%BD" TargetMode="External"/><Relationship Id="rId15" Type="http://schemas.openxmlformats.org/officeDocument/2006/relationships/image" Target="../media/image21.png"/><Relationship Id="rId10" Type="http://schemas.openxmlformats.org/officeDocument/2006/relationships/hyperlink" Target="http://ru.wikipedia.org/wiki/%D0%9B%D0%B8%D1%81%D0%B0" TargetMode="External"/><Relationship Id="rId19" Type="http://schemas.openxmlformats.org/officeDocument/2006/relationships/image" Target="../media/image25.png"/><Relationship Id="rId4" Type="http://schemas.openxmlformats.org/officeDocument/2006/relationships/hyperlink" Target="http://ru.wikipedia.org/wiki/%D0%9C%D0%B5%D0%B4%D0%B2%D0%B5%D0%B4%D1%8C" TargetMode="External"/><Relationship Id="rId9" Type="http://schemas.openxmlformats.org/officeDocument/2006/relationships/hyperlink" Target="http://ru.wikipedia.org/wiki/%D0%97%D0%B0%D1%8F%D1%86" TargetMode="External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55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web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0854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85438"/>
            <a:ext cx="12192000" cy="27725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782" y="4931336"/>
            <a:ext cx="7776594" cy="683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>
              <a:lnSpc>
                <a:spcPct val="150000"/>
              </a:lnSpc>
            </a:pPr>
            <a:r>
              <a:rPr lang="ru-R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Инвестиционный паспорт      2024 год</a:t>
            </a:r>
            <a:endParaRPr lang="ru-RU" sz="2800" dirty="0">
              <a:solidFill>
                <a:srgbClr val="0000FF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014" y="848361"/>
            <a:ext cx="1688738" cy="23593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9344" y="565337"/>
            <a:ext cx="7707385" cy="325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Уважаемые инвесторы и партнеры!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От имени администрации Анучинского муниципального округа приветствую Вас на страницах информационного проекта «Инвестиционный паспорт муниципального образования Анучинский муниципальный округ».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Вашему вниманию представлена комплексная информация, демонстрирующая инвестиционный потенциал муниципального образования. Надеюсь, что представленный проект станет не только основным источником информации, но и путеводителем для деловых и предприимчивых людей, потенциальных инвесторов. Мы готовы к диалогу и рассмотрим все Ваши предложения по использованию свободных производственных площадей и земельных участков для организации новых производств и объектов социально-культурной сферы.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заинтересованы в привлечении инвестиций и готовы оказывать всяческое содействие повышению экономической активности в муниципальном округе. Это важная и ответственная работа, от которой во многом зависит обеспечение социальной стабильности и экономическое развитие муниципального образования.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заинтересованы в развитии наших партнерских отношений и приглашаем Вас к взаимовыгодному сотрудничеству!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95218" y="3888704"/>
            <a:ext cx="4596782" cy="29019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51668" y="4293229"/>
            <a:ext cx="475490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ru-RU" sz="13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Глава Анучинского муниципального округа</a:t>
            </a:r>
          </a:p>
          <a:p>
            <a:pPr indent="449580" algn="ctr"/>
            <a:r>
              <a:rPr lang="ru-RU" sz="13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С.А. </a:t>
            </a:r>
            <a:r>
              <a:rPr lang="ru-RU" sz="13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Понуровский</a:t>
            </a:r>
            <a:endParaRPr lang="ru-RU" sz="1300" dirty="0">
              <a:solidFill>
                <a:srgbClr val="C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834" y="84270"/>
            <a:ext cx="11098635" cy="29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характеристика.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3347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</a:t>
            </a: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Официальное название: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Муниципальное образование – Анучинский муниципальный округ Приморского края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Контактная информация: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Администрация Анучинского муниципального округа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Дума Анучинского муниципального округа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692300, Приморский край, Анучинский район, </a:t>
            </a: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с.Анучино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ул.Лазо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д.6                                    692300,Приморский край, Анучинский район, </a:t>
            </a: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с.Анучино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ул.Лазо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д.6</a:t>
            </a:r>
            <a:endParaRPr kumimoji="0" lang="ru-RU" sz="1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Официальный сайт: </a:t>
            </a:r>
            <a:r>
              <a:rPr lang="ru-RU" sz="12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анучинский.рф</a:t>
            </a: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	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Официальный сайт: </a:t>
            </a:r>
            <a:r>
              <a:rPr lang="ru-RU" sz="12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анучинский.рф</a:t>
            </a:r>
            <a:endParaRPr lang="ru-RU" sz="1200" b="1" i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Приемная каб.20, т-н: 8(42362)91-6-78, факс: 8(42362) 91-2-01                                                   телефон:8(42362)91-8-14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E- mail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3"/>
              </a:rPr>
              <a:t>anuchinsky@mail.ru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                                                                                E-mail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anuchinsky_duma@mail.ru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</a:t>
            </a:r>
            <a:endParaRPr kumimoji="0" lang="ru-RU" sz="12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        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Глава	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Председатель:		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Понуровский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Сергей Алексеевич					 Тишина Галина Петровна			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телефон: 8(42362)91-8-00					                 	</a:t>
            </a:r>
          </a:p>
          <a:p>
            <a:pPr indent="450215" algn="just">
              <a:defRPr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Заместители главы:</a:t>
            </a: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Янчук Андрей Яковлевич</a:t>
            </a: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телефон: 8(42362)91-5-11</a:t>
            </a:r>
          </a:p>
          <a:p>
            <a:pPr indent="450215" algn="just">
              <a:defRPr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Дубовцев Иван Владимирович                    </a:t>
            </a: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телефон: 8(42362)91-4-94 </a:t>
            </a: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Бондарь Галина Петровна</a:t>
            </a: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 (42362)91-8-70</a:t>
            </a: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Подразделения администрации, ответственные за работу с инвесторами:</a:t>
            </a: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Финансово – экономическое управление:</a:t>
            </a: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fin620@list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Бондарь Галина Петровна – 8(42362)9-18-70 (начальник управления)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по жизнеобеспечения:</a:t>
            </a: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amo.gkh@mail.ru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Бурдейная Ольга Васильевна – 8(42362)91-3-61 (начальник управления)</a:t>
            </a:r>
          </a:p>
          <a:p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Управление градостроительства и земельных отношений</a:t>
            </a:r>
          </a:p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E-mail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amo.arh@mail.ru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Суворенков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Андрей Александрович 8(42362)91-0-26 (начальник управления)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Росейчук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Витальевна – 8(42362)91-2-65 (начальник отдела)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385" y="714566"/>
            <a:ext cx="1902117" cy="23471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73054" y="109322"/>
            <a:ext cx="6153324" cy="303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algn="ctr">
              <a:lnSpc>
                <a:spcPct val="115000"/>
              </a:lnSpc>
            </a:pPr>
            <a:r>
              <a:rPr lang="en-US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ru-RU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.Историческая справка.</a:t>
            </a:r>
            <a:endParaRPr lang="ru-RU" sz="1300" dirty="0">
              <a:solidFill>
                <a:srgbClr val="851CB4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101" y="522573"/>
            <a:ext cx="932226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Анучинский округ на карте Приморского края появился не сразу.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 конце 19 века Анучинским округом назывались земли, отведенные для переселенцев в верховьях реки Уссури. Тайга, болота, горные увалы, отсутствие дорог – все это не привлекало переселенцев, но было благоприятным для военных.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Редкое население района составляли аборигены, китайцы и корейцы.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Наш район и село Анучино получили имя генерал – губернатора Восточной Сибири, военного историка Дмитрия Гавриловича Анучина, который был инициатором переселения крестьян из России на Дальний Восток.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 Осенью 1880 года при прокладке дороги из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с.Никольское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(город Уссурийск) в живописной излучине среди глухой тайги расположился второй Сибирский стрелковый батальон и было начато строительство домов для семей, положивших основу возникновения села, впоследствии получившего название Анучино.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Особые страницы истории Анучинского округа написаны в годы революции и гражданской войны. Анучино было центром партизанского движения. 22 мая 1919года в Анучино прошел первый повстанческий съезд трудящихся приморской области, был создан Анучинский революционный штаб и действовал крупный партизанский отряд в котором было 511 штыков, 13 пулеметов и 3 орудия.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с.Муравейка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работала типография и выходила молодежная газета «Красный  молодняк».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    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Постановлением Президиума Дальневосточного Крайисполкома от 23 марта 1935 года образован Анучинский район с центром в селе Анучино.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 1935 года по октябрь 1938 года Анучинский район входил в Уссурийскую область Дальневосточного края, с 20 октября 1938 года по октябрь 1943 года в Уссурийскую область Приморского края, с 18 сентября 1943 года Приморский край.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РСФР от февраля 1963 года Анучинский район упразднен. В связи с укрупнением сельских районов его территория передана Яковлевскому району.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РСФСР от 12 января 1965 года «Об изменениях в административно – территориальном делении Приморского края» и решением Приморского Крайисполкома № 24 от 13 января 1965 года вновь образован Анучинский район.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В советское время Анучинский район был центром животноводства, растениеводства и лесной промышленности. Жители района были в числе передовиков сельского хозяйства, победили в социалистическом соревновании, были награждены переходящим Красным Знаменем. В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годы Великой Отечественной войны более 1000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анучинцев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сражались на фронте, многие из них пали смертью храбрых. Их имена занесены в Книгу Памяти Приморского края. В районе установлены памятники землякам – участникам Великой Отечественной и Гражданской войны, работают музеи истории.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 сентября 2019г Анучинский муниципальный район преобразован в Анучинский муниципальный округ.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145"/>
            <a:ext cx="12192000" cy="68137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97449" y="22145"/>
            <a:ext cx="6153324" cy="366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II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.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Географическо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транспортное расположение. 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851CB4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53279" y="679945"/>
            <a:ext cx="2462997" cy="47430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181" y="373127"/>
            <a:ext cx="923909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Анучинский округ находится в центральной части Приморского края, у южных отрогов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системы 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горного хребта Сихотэ –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Алинь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 Наиболее резко выражен рельеф в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юго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– восточной части. Высшая точка – гора Лысая (1241,8м), одновременно является крайней южной точкой округа, находится в горах Пржевальского – одного из хребтов в южной части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Сихотя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Алиня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 Равнинная часть представлена межгорными впадинами и долинами рек, а также пологими возвышенностями и холмами предгорий.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Северо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– восточная часть муниципального округа, имеет увалистый рельеф, значительно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расчленный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овражно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– балочной системой. Глубина оврагов достигает 2-3 метра, склоны обрывистые.</a:t>
            </a:r>
          </a:p>
          <a:p>
            <a:pPr indent="449580"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Площадь района – 391383,28 га.</a:t>
            </a:r>
          </a:p>
          <a:p>
            <a:pPr indent="449580"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Округ граничит с западной стороны с Михайловским районом, с север-западной – с Черниговским районом, с северной – со Спасским районом, с север-восточной – с Яковлевским районом и Арсеньевским городским округом, с восточной стороны – с Чугуевским районом, с юго-восточной – с Партизанским районом, с южной – с Партизанским городским округом и с юго-запада – с Шкотовским районом.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972293" y="2209054"/>
            <a:ext cx="881765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В состав муниципального округа входят: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- села: Анучино,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Ауровка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Гродеково, Еловка, Муравейка,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Таежка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Шекляево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Ясная Поляна,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Виноградовка,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Ильмаковка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Смольное, Гражданка,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Лугохутор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Новопокровка, Пухово, Рисовое,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Новотроицкое,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поселки: Веселый, ЛЗП – 3, Орловка,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Скворцово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Тигровый.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Административный центр округа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с.Анучино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расположено в 203 км 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северо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востоку от административного центра Приморского края – города Владивосток.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Выгоды экономико-географического положения Анучинского округа связаны с размещением его на Транссибирской железнодорожной магистрали и близостью автомагистрали федерального значения А-370«Уссури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  <a:hlinkClick r:id="rId4" tooltip="Хабаровск"/>
              </a:rPr>
              <a:t>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  <a:hlinkClick r:id="rId4" tooltip="Хабаровск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  <a:hlinkClick r:id="rId4" tooltip="Хабаровск"/>
              </a:rPr>
              <a:t>Хабаровск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-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  <a:hlinkClick r:id="rId5" tooltip="Владивосток"/>
              </a:rPr>
              <a:t>Владивосток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. В границах муниципального округа проходят следующие автомобильные дороги регионального или межмуниципального значения: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Осиновка – Рудная Пристань;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Новопокровка;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Анучино – Еловка – Муравейка;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Въезд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Хороль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Реттиховка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Арсеньев;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Новотроицкое;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Виноградовка;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Шекляево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Гражданка – Пухово.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Сообщение между населенными пунктами в границах района осуществляется автомобильным транспортом.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На территории округа отсутствуют международные аэропорты, аэродромы и посадочные площадки. Для передвижений в части воздушного транспорта жители округа пользуются услугами международного аэропорта федерального назначения «Аэропорт Владивосток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Кневичи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», находящегося в 4,5 км от северной границы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г.Артем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Расстояние от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международного аэропорта Владивосток составляет 187 км.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1262" y="1"/>
            <a:ext cx="12192000" cy="70924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7259" y="330798"/>
            <a:ext cx="112349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 территории округа проходит Сибирская дистанция пути Дальневосточной железной дороги, протяженностью 35 км в границах округа. На территории округа расположены две железнодорожные станции и две остановочных платформы: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железнодорожная станция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расположена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59 километре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Сибирцевской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дистанции пути;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железнодорожная станция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расположена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69 километре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Сибирцевской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дистанции пути;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остановочная платформа 56-й километр;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остановочная платформа 71- й километр.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Основные операции, которые выполняются на станциях – погрузка грузов.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94024" y="1690146"/>
            <a:ext cx="6153324" cy="356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en-US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</a:t>
            </a:r>
            <a:r>
              <a:rPr lang="ru-RU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.Общая оценка природных ресурсов.</a:t>
            </a:r>
            <a:endParaRPr lang="ru-RU" sz="1300" dirty="0">
              <a:solidFill>
                <a:srgbClr val="851CB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260" y="2022737"/>
            <a:ext cx="112349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Климат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Анучинского муниципального округа – континентально–муссонный, влажный. Средняя температура воздуха колеблется в пределах от -20,3</a:t>
            </a:r>
            <a:r>
              <a:rPr kumimoji="0" lang="ru-RU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0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 в январе до +21,4</a:t>
            </a:r>
            <a:r>
              <a:rPr kumimoji="0" lang="ru-RU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0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 в июле. Число месяцев с положительными среднемесячными температурами воздуха – не менее 7. Теплый период длится в среднем 218 дней.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Среднегодовая относительная влажность -71% , наименьшая влажность (58%) отмечается в апреле, наибольшая (81%) - в августе. Преимущественное направление ветра в течение года юго-западное (44%) со среднегодовой скоростью 2 м/с.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Для района характерны ливневые осадки, которые наблюдаются преимущественно с июля по сентябрь. Ливневые дожди вызывают бурный подъем вод в реках и сопровождаются наводнениями, но в основном непродолжительными. Среднегодовое количество осадков составляет 692 мм, в течение года наибольшее количество осадков выпадает в августе (124 мм), наименьшее – в январе (16 мм).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Первые заморозки возможны в среднем 29 сентября, последние – 10 мая. Погодные условия зимних месяцев определяются преимущественно влиянием азиатского антициклона.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Зима сухая, солнечная, морозная с устойчивыми ветрами юго-западных направлений (52%) и средней скоростью 2,2 м/с. Метели наблюдаются в среднем 2-7 дней, максимальная скорость при метелях может достигать 20 м/с. Наиболее холодным месяцем зимы является январь со среднемесячной температурой воздуха -20,30С. За зимние месяцы в среднем выпадает 51,8 мм осадков. Самым снежным месяцем является декабрь. Весна короткая, длится всего 36 дней, характеризуется сначала прохладной, затем теплой и солнечной погодой. Значения температуры изменяются от – 5,50С в марте до 12,20С в мае. В среднем лето наступает 4 мая. Средняя продолжительность лета составляет 150 дней. Ветер имеет устойчивое юго-западное направление (12%) со средней скоростью 1,8 м/с в июне и 1,4 м/с в августе. Максимальные порывы ветра достигают 20-24 м/с. Началом осени считается устойчивая дата перехода температуры воздуха через 100С в сторону понижения температуры. Осень начинается 1 октября, осень короткая и длится 33 дня.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A843A-A30B-9C15-E143-A3E6375F67E1}"/>
              </a:ext>
            </a:extLst>
          </p:cNvPr>
          <p:cNvSpPr txBox="1"/>
          <p:nvPr/>
        </p:nvSpPr>
        <p:spPr>
          <a:xfrm>
            <a:off x="447258" y="5003085"/>
            <a:ext cx="112349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Почвы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для горных и лесных территорий округа характерны бурые лесные,  бурые таежные, подзолистые и неподзолистые. На равнинах преобладают буро-подзолистые и лугово-бурые оподзоленные почвы. В долинах рек – аллювиальные почвы.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На повышенных местах территории округа встречаются почвы с дифференцированным на генетические горизонты профилем, среди которых резко выделяется отбеленный горизонт, имеющий признаки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оподзоливания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осолодения.В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пониженных местах территории округа почвы представлены на массиве тяжелым суглинком, луговые глеевые среднемощные почвы, почвообразующая порода озерно-речная. Озерно-речные отложения имеют преимущественно глинистый механический состав. Благодаря периодическому переувлажнению сформировались почвы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полугидроморфного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и гидроморфного рядов. Почвы, сформированные на материнских породах тяжелого состава, обладают целыми рядами отрицательных свойств. Они слабо прогреваются, микробиологические процессы развиваются медленно, быстро переувлажняются, имеют повышенную кислотность.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Луговые глеевые почвы различной степени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слитизации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характеризуются тяжелым гранулометрическим профилем. Весь профиль почвенной толщи представлен средними глинами.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44512"/>
            <a:ext cx="12191999" cy="48150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6743" y="112786"/>
            <a:ext cx="113104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Растительность и животный мир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 лесорастительному районированию территория относится 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Приамурско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-Приморскому хвойно-широколиственному району, который входит в зону хвойно-широколиственных лесов согласно Приказа Минсельхоза РФ от 04.02.2009г. № 37 «Об утверждении перечня лесорастительных зон и лесных районов Российской Федерации». Климатические условия благоприятны для роста и развития елово-пихтовых 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кедрово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широколиственных лесов и обитания животного мира им сопутствующего.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6743" y="1063464"/>
            <a:ext cx="2799676" cy="15485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43971" y="1170982"/>
            <a:ext cx="5969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Территория округа представлена следующими лесообразующими породами: кедр корейский, ель алтайская, орех маньчжурский, ильм, клен, дуб и другие.</a:t>
            </a:r>
          </a:p>
          <a:p>
            <a:pPr algn="just"/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20477" y="1063463"/>
            <a:ext cx="2066723" cy="15485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23656" y="2916437"/>
            <a:ext cx="67901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Подлесок представлен элеутерококком, аралией, жимолостью, смородиной. Наиболее частые представители лугов – осока, дерн канадский, злаки, хвощ луговой и другие травы. </a:t>
            </a:r>
          </a:p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Все основные леса кедрово-широколиственные, кедрово-еловые, елово-пихтовые, дубовые и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ясенево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ильмаковые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.</a:t>
            </a:r>
            <a:endParaRPr lang="ru-RU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algn="just"/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6743" y="2831624"/>
            <a:ext cx="2091109" cy="141439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57337" y="2839180"/>
            <a:ext cx="2091109" cy="13229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3193A1-6EBB-5E32-5FB1-E8C91AE5770D}"/>
              </a:ext>
            </a:extLst>
          </p:cNvPr>
          <p:cNvSpPr txBox="1"/>
          <p:nvPr/>
        </p:nvSpPr>
        <p:spPr>
          <a:xfrm>
            <a:off x="3012349" y="5468780"/>
            <a:ext cx="4596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 территории округа сохранились уникальные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8" tooltip="Лотос"/>
              </a:rPr>
              <a:t>лотосовые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9" tooltip="Озеро"/>
              </a:rPr>
              <a:t>озёра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10" tooltip="Тис"/>
              </a:rPr>
              <a:t>тисовые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рощи.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735E81-2C04-3296-F301-F0C6C37CB1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6743" y="4846558"/>
            <a:ext cx="1950889" cy="177409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B4714A-A6FD-3FCF-5E39-EFB8713067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50697" y="4768398"/>
            <a:ext cx="2894202" cy="19304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6015" y="175802"/>
            <a:ext cx="9475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3" tooltip="Фауна"/>
              </a:rPr>
              <a:t> Фауна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представлена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4" tooltip="Медведь"/>
              </a:rPr>
              <a:t>медведями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5" tooltip="Кабан"/>
              </a:rPr>
              <a:t>кабанами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6" tooltip="Изюбрь"/>
              </a:rPr>
              <a:t>изюбрами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7" tooltip="Белка"/>
              </a:rPr>
              <a:t>белками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8" tooltip="Соболь"/>
              </a:rPr>
              <a:t>соболями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9" tooltip="Заяц"/>
              </a:rPr>
              <a:t>зайцами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10" tooltip="Лиса"/>
              </a:rPr>
              <a:t>лисами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11" tooltip="Тигр"/>
              </a:rPr>
              <a:t>тиграми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12" tooltip="Барсук"/>
              </a:rPr>
              <a:t>барсуками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 другими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13" tooltip="Животные"/>
              </a:rPr>
              <a:t>животными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Площадь лесов района составляет 331,1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тыс.га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08751" y="644306"/>
            <a:ext cx="1946970" cy="17742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746222" y="664006"/>
            <a:ext cx="1639099" cy="17742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131543" y="0"/>
            <a:ext cx="3060457" cy="20423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0577" y="2601804"/>
            <a:ext cx="7924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На территории  округа обитают 29 редких видов животных и произрастают 34 вида редких видов растений, занесенных в Красную книгу Российской Федерации и Красную книгу Приморского края.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90096" y="3063469"/>
            <a:ext cx="2402032" cy="15668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7690" y="4566141"/>
            <a:ext cx="236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Дальневосточный лесной кот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97690" y="4884352"/>
            <a:ext cx="2188654" cy="14509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5217" y="6376538"/>
            <a:ext cx="14751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Амурский тигр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014943" y="3063469"/>
            <a:ext cx="2017951" cy="14570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84893" y="4491777"/>
            <a:ext cx="1279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Мандаринка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205907" y="3063469"/>
            <a:ext cx="1780186" cy="10425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41203" y="3152000"/>
            <a:ext cx="17652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Абрикос маньчжурский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079007" y="4858502"/>
            <a:ext cx="2024047" cy="151803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042055" y="6415388"/>
            <a:ext cx="20881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Касатик гладкий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473004" y="4520539"/>
            <a:ext cx="1688738" cy="126807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692048" y="5772696"/>
            <a:ext cx="17652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Рядовка обутая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97058" y="3550005"/>
            <a:ext cx="29102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Озеро «Казенное» - утвержден 08.04.1986г (выращивание лотосов), расположено к северо-востоку от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с.Пухово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площадью 39,3 га;</a:t>
            </a: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Озеро «Ореховое» - утвержден 08.04.1986г (выращивание лотосов), расположено в окрестностях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с.Пухово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площадью 17,4га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7055" y="-20780"/>
            <a:ext cx="615332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Памятники природы Анучинского муниципального округа</a:t>
            </a:r>
            <a:endParaRPr lang="ru-RU" sz="1300" b="1" dirty="0">
              <a:solidFill>
                <a:srgbClr val="851CB4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095" y="271608"/>
            <a:ext cx="2310584" cy="21444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36679" y="180075"/>
            <a:ext cx="51140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Государственный природный биологический (зоологический) заказник краевого значения «Тихий» создан в 1957 году на площади 23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тыс.гектаров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(охрана животных) – граница идет от северо-восточной окраины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с.Гражданка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вверх по течению по правому берегу реки Тихой до первого моста автомобильной дороги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с,гражданка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с.Рисовое.Далее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по автомобильной дороге вдоль внешней границы рисовых систем на северо-восток до моста через реку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Синегорку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По левому берегу реки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Синегорки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до пересечения со Вторым каналом от реки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Лукинки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 по нему на юг, до его поворота на юго-запад и отсюда по безымянному ключу до реки Арсеньевки. Вверх по левому берегу реки Арсеньевки граница идет до железнодорожного моста и от железнодорожного моста по железной дороге до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с.Гражданка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5861" y="271608"/>
            <a:ext cx="2987299" cy="16765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655861" y="1994062"/>
            <a:ext cx="3087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Тисовая роща  утвержден 29.08.1975г (памятник уникальных деревьев), расположена на территории чернышевского участкового лесничества, площадь 11,8 га;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095" y="2507562"/>
            <a:ext cx="1871153" cy="2014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xtBox 14"/>
          <p:cNvSpPr txBox="1"/>
          <p:nvPr/>
        </p:nvSpPr>
        <p:spPr>
          <a:xfrm>
            <a:off x="263000" y="4521666"/>
            <a:ext cx="17973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Стоянка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В.К.Арсеньева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утвержден 08.04.1983г</a:t>
            </a:r>
            <a:endParaRPr lang="ru-RU" sz="12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8027" y="2409560"/>
            <a:ext cx="2938527" cy="179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5357010" y="2550333"/>
            <a:ext cx="28503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Круглая сопка средневековое городище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XIII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века. Этот памятник попал в список раритетов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историко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– культурного наследия Российской Федерации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8672" y="5040559"/>
            <a:ext cx="2670279" cy="178018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66081" y="5154706"/>
            <a:ext cx="2670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Родник «Тигр» - главная достопримечательность округа. Родник в художественном оформлении под голову тигра, бьет на склоне сопки на выезде из села Анучино в сторону города Арсеньева</a:t>
            </a:r>
            <a:endParaRPr lang="ru-RU" sz="12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7333" y="3638209"/>
            <a:ext cx="2207447" cy="17801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0160" y="-2709"/>
            <a:ext cx="9154485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Водные ресурсы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относятся к Амурскому бассейновому округу. П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редставлены сетью крупных рек, их притоков и системой озер. Реки и их притоки на территории округа типичные горные, мелководные (глубина 1,5-2м), неширокие (от 5-20м), с перекатами. В верхнем течении рек долины имеют V-образный профиль, крутые склоны до 25-40° и высоту до 300м, ширина по дну не превышает 5м. В среднем течении дно долин расширяется и склоны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выполаживаются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до 15-300 м. В нижнем течении встречаются заболоченные участки. Глубина залегания грунтовых вод колеблется от 1 до 3 метров. Режим грунтовых вод находится в тесной взаимосвязи с условиями их питания и прежде всего от осадков. В летнее время происходит подъем грунтовых вод, в зимнее время спад.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Источником питания рек являются, в основном атмосферные осадки и в меньшей степени грунтовые воды. Это обуславливает неравномерную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водообеспеченность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рек по временам года. Наиболее низкие уровни наблюдаются в зимние месяцы. В летне-осенний период обильные дожди являются причиной периодических паводков.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 территории округа расположено одно водохранилище называется «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Берестовецкое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», с протяженностью береговой линии 12,5км и устанавливаемой шириной водоохраной зоны 50м и восемь озер протяженностью береговой линии 17930 м.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829" y="68523"/>
            <a:ext cx="2337331" cy="19965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53219" y="2844354"/>
            <a:ext cx="615332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Природные минерально-сырьевые ресурсы.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lang="ru-RU" dirty="0"/>
          </a:p>
        </p:txBody>
      </p:sp>
      <p:graphicFrame>
        <p:nvGraphicFramePr>
          <p:cNvPr id="7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490493"/>
              </p:ext>
            </p:extLst>
          </p:nvPr>
        </p:nvGraphicFramePr>
        <p:xfrm>
          <a:off x="148206" y="3214291"/>
          <a:ext cx="11895588" cy="35661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18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1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48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56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Месторождение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расположения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273">
                <a:tc rowSpan="4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Угля бурового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 непосредственной близости от села и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ж.д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. станции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Чернышевка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, в 13-15 км к северо-западу от г. Арсеньева. На площади месторождения расположены села Новопокровка и Рисовое.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 плане Чернышевская структура имеет довольно извилистую конфигурацию с «заливами» и «мысами» пород фундамента. В её пределах выявлено 3-5 групп угольных пластов сложного строения. 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пластов от 1 до 13,96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м.,бурые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группы 2Б, средне- и высокозольные (28-29%), малосернистые, невысокой теплоты сгорания (12-14 мДж/кг), влажность 30-35%.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Новопокровское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 значимые пласты угля залегают на глубинах от 6,60 до 191,85 м. Площадь распространения их до 5,5 кв км.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Рисовый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 площадь 15 км. Угли залегают на глубине от 48 до 335 м от дневной поверхности. В тех же угленосных отложениях имеется 5 групп угольных пластов.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Смольнинское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Находится в долине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Березового, левого притока р. Арсеньевки, в 3,5 км к югу от пос. Смольное, в 15 км от трассы Угловая-Дальнегорск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около 0,2 кв км на глубинах 150-220 м было вскрыто 5 пластов бурого угля сложного строения.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5142" y="4402099"/>
            <a:ext cx="1207113" cy="12254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F40805-5C46-0B17-84A4-083027F2E98A}"/>
              </a:ext>
            </a:extLst>
          </p:cNvPr>
          <p:cNvSpPr txBox="1"/>
          <p:nvPr/>
        </p:nvSpPr>
        <p:spPr>
          <a:xfrm>
            <a:off x="322477" y="2013357"/>
            <a:ext cx="117888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территории Анучинского муниципального округа берет свое начало река Арсеньевка, являющаяся левым притоком реки Уссури. Протяженность ее в пределах района составляет 120 км. Бассейн реки Арсеньевки представляет собой горную область, ограниченную с востока хребтом Сихотэ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Алинь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с юга и юго-запада – хребтом Да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Дянь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–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Шань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Ширина долины равна 1-1,5км. Река Муравейка является правым притоком Арсеньевки, протяженность – 82 км, ширина реки до 30м. Другие реки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Синегорка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Тихая (приток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р.Синегорки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), Поперечная (приток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р.Арсеньевки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). Все реки изрезаны сетью ручьев. Площадь болот исчисляется 1880 га.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15788"/>
              </p:ext>
            </p:extLst>
          </p:nvPr>
        </p:nvGraphicFramePr>
        <p:xfrm>
          <a:off x="148206" y="88055"/>
          <a:ext cx="11895588" cy="657520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18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9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48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878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Месторождение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расположения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82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Конгломераты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Синегорское (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Крутогорское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верховьях р.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25 км севернее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отложениях карбонатных пород кар тируется горизонт цветных мраморов и конгломератов. Мощность пачки 150-200 м5 протяжённость 600 м. Конгломераты средне-, мелко-галечниковые с карбонатным цементом розового фона и контрастными разного цвета гальками.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453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Диабазов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20 км к северо-западу от с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в 7,5 км от бывшего 4-го лесоучастка.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Субвулканическое тело позднепермского возраста сложено диабазами и базальтами. Породы имеют чёрный цвет в полировке, хорошо полируются. Рекомендуются как облицовочный камень.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519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Кварциты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23 км к северу от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бассейне р.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её левом притоке.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Залежь кварцитов светлой окраски, разделённая ключом на два тела размерами 280 х 160 м и 260 х 225 м. Глубина распространении тел 35-40 м. Кварциты в естественном состоянии к высокосортному стекольному сырью.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091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Камень строительный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Ауровское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2-х км к юго-востоку от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Ауровка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непосредственной близости от автодороги Анучино-Муравейка.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4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Новогордеевское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3-х км восточнее села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Новогордеевка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 левобережье р. Пьяный Ключ, правого притока р. Арсеньевки.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6343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Белых мраморов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Крутогорский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 в 25 км к северу от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железной дороги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Сибирцево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Новочугуевка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в 5,5 км к северу от пос. 3-ий Лесоучасток на склонах горы Крутой в верховьях р. Левой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Синегорки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южном склоне горы Крутой выявлены белые мраморы, ширина выхода которых 200 м, прослеженная длина 600-700 м. Мраморы хорошо полируются, имеют декоративный белый или слегка желтоватый цвет.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Приисковый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 в 25 км к северу от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8 км от пос. 3-ий Лесоучасток, в 4 км к северо-востоку от участка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Крутогорского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Мраморы хорошо полируются, имеют ровный сахарный белый или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светлосерый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цвет.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06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Глин кирпичных</a:t>
                      </a:r>
                    </a:p>
                    <a:p>
                      <a:pPr algn="ctr"/>
                      <a:endParaRPr lang="ru-RU" sz="11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Известковое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13 км к западу от с. Анучино и в 5 км от с.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Нововарваровка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 северу от автодороги «Осиновка - Рудная Пристань», в приустьевой части ручья Макавеев Ключ, левого притока р. Арсеньевки.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6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Новотроицкий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 в 1,5 км к северо-западу от с. Новотроицкое.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поисковых работ около 7 км2, на которой пробурено 8 скважин.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Зеленый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 на правобережье р. Новотроицкая, в долине ключа Зеленого, в 0,5 км к востоку от с. Новотроицкое.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206" y="371979"/>
            <a:ext cx="1292464" cy="9082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5268" y="1368315"/>
            <a:ext cx="1225402" cy="7254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5268" y="2154592"/>
            <a:ext cx="1225402" cy="7254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5744" y="3322672"/>
            <a:ext cx="1225402" cy="5060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0502" y="4108949"/>
            <a:ext cx="1255885" cy="7254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5370" y="5361213"/>
            <a:ext cx="1146147" cy="10912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209" y="-332295"/>
            <a:ext cx="12192000" cy="71779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686" y="452675"/>
            <a:ext cx="1974534" cy="11900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84221" y="12371"/>
            <a:ext cx="14590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фонд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08485" y="1642684"/>
            <a:ext cx="26438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сельскохозяйственного назначения – 50276 га</a:t>
            </a:r>
            <a:endParaRPr lang="ru-RU" sz="11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8539" y="450096"/>
            <a:ext cx="2024310" cy="12372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35376" y="1806274"/>
            <a:ext cx="242605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населенных пунктов – 3651 га</a:t>
            </a:r>
            <a:endParaRPr lang="ru-RU" sz="11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7197" y="450096"/>
            <a:ext cx="2170993" cy="12372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67896" y="906943"/>
            <a:ext cx="199371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промышленности и иного специального назначения – 1782 га</a:t>
            </a:r>
            <a:endParaRPr lang="ru-RU" sz="11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0764" y="2451689"/>
            <a:ext cx="2082821" cy="14501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80220" y="2913092"/>
            <a:ext cx="19937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особо охраняемых территорий и объектов – 25га</a:t>
            </a:r>
            <a:endParaRPr lang="ru-RU" sz="11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35932" y="2487644"/>
            <a:ext cx="2170993" cy="15349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13516" y="2991851"/>
            <a:ext cx="14393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лесного фонда – 327244 га</a:t>
            </a:r>
            <a:endParaRPr lang="ru-RU" sz="11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32871" y="2446075"/>
            <a:ext cx="2082822" cy="15349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95684" y="3096706"/>
            <a:ext cx="14393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водного фонда – 379 га</a:t>
            </a:r>
            <a:endParaRPr lang="ru-RU" sz="11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518067" y="370235"/>
            <a:ext cx="2173747" cy="134384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853648" y="1811961"/>
            <a:ext cx="15958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запаса– 5188 га</a:t>
            </a:r>
            <a:endParaRPr lang="ru-RU" sz="11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2254" y="4332716"/>
            <a:ext cx="3741490" cy="20955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73935" y="4784430"/>
            <a:ext cx="77178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2023 году субъектам МСП было передано в аренду 8 земельных участка общей площадью 125 га.</a:t>
            </a:r>
          </a:p>
          <a:p>
            <a:pPr indent="450215" algn="just"/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1 октября 2016 года на территории Анучинского муниципального округа началась реализация Федерального Закона  «Дальневосточный гектар»,  за время действия Закона в адрес администрации Анучинского муниципального округа поступило 1167 заявлений, заключено 661 договор безвозмездного срочного пользования.  По истечению 5 летнего срока с 2017 года   предоставлено  в собственность 176 участков,  в  аренду 5 земельных участка. Большинство из предоставленных  земельных участков  используются  гражданами  для   ведения личного подсобного хозяйства.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4349" b="3486"/>
          <a:stretch>
            <a:fillRect/>
          </a:stretch>
        </p:blipFill>
        <p:spPr>
          <a:xfrm>
            <a:off x="0" y="-158402"/>
            <a:ext cx="12192000" cy="70164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2105" y="158402"/>
            <a:ext cx="6153324" cy="314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en-US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IV</a:t>
            </a:r>
            <a:r>
              <a:rPr lang="ru-RU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.Трудовой потенциал и занятость населения.</a:t>
            </a:r>
            <a:endParaRPr lang="ru-RU" sz="1300" dirty="0">
              <a:solidFill>
                <a:srgbClr val="851CB4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0389" y="551940"/>
            <a:ext cx="31412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демографических показателей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24114" y="960295"/>
            <a:ext cx="45900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численность населения округа составляет – 12391 человек.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66310505"/>
              </p:ext>
            </p:extLst>
          </p:nvPr>
        </p:nvGraphicFramePr>
        <p:xfrm>
          <a:off x="254999" y="1408983"/>
          <a:ext cx="2943055" cy="834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9243" y="1054916"/>
            <a:ext cx="2569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постоянного населения на конец года (чел.)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402557157"/>
              </p:ext>
            </p:extLst>
          </p:nvPr>
        </p:nvGraphicFramePr>
        <p:xfrm>
          <a:off x="3444747" y="1968684"/>
          <a:ext cx="2828022" cy="1977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524114" y="1488729"/>
            <a:ext cx="2569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родившихся (чел.)</a:t>
            </a: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796196587"/>
              </p:ext>
            </p:extLst>
          </p:nvPr>
        </p:nvGraphicFramePr>
        <p:xfrm>
          <a:off x="6422602" y="1936929"/>
          <a:ext cx="2358132" cy="1797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93145" y="1500005"/>
            <a:ext cx="2569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умерших (чел.)</a:t>
            </a:r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518096228"/>
              </p:ext>
            </p:extLst>
          </p:nvPr>
        </p:nvGraphicFramePr>
        <p:xfrm>
          <a:off x="153393" y="2770464"/>
          <a:ext cx="3216437" cy="1317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67411" y="2327102"/>
            <a:ext cx="2743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Естественная убыль населения (чел.)</a:t>
            </a: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930733161"/>
              </p:ext>
            </p:extLst>
          </p:nvPr>
        </p:nvGraphicFramePr>
        <p:xfrm>
          <a:off x="9446250" y="1825993"/>
          <a:ext cx="2493149" cy="1660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9198016" y="1500005"/>
            <a:ext cx="2361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Миграционная убыль (чел.)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88334" y="4513829"/>
            <a:ext cx="71010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средняя продолжительность жизни: женщин 73,6 года, мужчин 60,32 года.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возраст населения – 40,89 года: мужчин – 38,27 лет и женщин – 43,6 года.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основным возрастным группам население округа распределено следующим образом: 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моложе трудоспособного возраста – 2442 (мужчин – 1268, женщин – 1174);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трудоспособного возраста – 6704 ( мужчин – 3909, женщин – 22795);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 трудоспособного возраста – 3091 (мужчин – 1051, женщин – 2040)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демографической нагрузки: на 1000 трудоспособного населения приходится 364,26 детей в возрасте 0-15 лет и 461,07 лиц пенсионного возраста.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14643" y="99554"/>
            <a:ext cx="57627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активность населения </a:t>
            </a:r>
            <a:r>
              <a:rPr lang="ru-RU" sz="1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Анучинского</a:t>
            </a:r>
            <a:r>
              <a:rPr lang="ru-RU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045" y="500184"/>
            <a:ext cx="2136973" cy="1316103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016859"/>
              </p:ext>
            </p:extLst>
          </p:nvPr>
        </p:nvGraphicFramePr>
        <p:xfrm>
          <a:off x="3103249" y="734478"/>
          <a:ext cx="6033483" cy="1615296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122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7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42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42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Экономически активное население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экономической активности населения (%)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4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(чел.)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Занятые в экономике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(чел.)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6679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6494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54,58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6794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6635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54,83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6827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6715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55,79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5644" y="2290193"/>
            <a:ext cx="1781112" cy="1138807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571530"/>
              </p:ext>
            </p:extLst>
          </p:nvPr>
        </p:nvGraphicFramePr>
        <p:xfrm>
          <a:off x="474644" y="3644997"/>
          <a:ext cx="3118175" cy="112642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85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1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Безработные (чел.)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Уровень зарегистрированной безработицы (%)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1,66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95867" y="758093"/>
            <a:ext cx="2091333" cy="1432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36732" y="2449207"/>
            <a:ext cx="268601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Номинальная среднемесячная заработная плата работающего в организациях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2024г составила – 76451,1 руб. – 116 % к уровню 2023 года. Рост реальной заработной платы составил – 105,7 %.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оплаты труда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составил 1430,1млн.руб.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4985" y="3133718"/>
            <a:ext cx="2848800" cy="17627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90075" y="5232659"/>
            <a:ext cx="30351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Численность пенсионеров в 2024году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составляет  – 3816 человек.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36732" y="3805351"/>
            <a:ext cx="2750468" cy="17627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50215" y="5646970"/>
            <a:ext cx="304698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Величина прожиточного минимума в расчете на душу населения в 2024г составила 18389 рублей, для трудоспособного населения – 20044 рублей, для пенсионеров – 15815 рублей, для детей – 19029 рублей.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0032" y="4910419"/>
            <a:ext cx="3184769" cy="19484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350" y="124270"/>
            <a:ext cx="352547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и средства массовой информации.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350" y="429711"/>
            <a:ext cx="97249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округа обеспечена следующим спектром услуг связи: почта, телевидение, телефонная связь, сотовая связь, сети интернета.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6350" y="610787"/>
            <a:ext cx="99657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Телекоммуникационное пространство округа обеспечивается центральным телевидением и телевидением, предоставляемым компанией ПАО «Ростелеком».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оператором, предоставляющим услуги фиксированной телефонной связи, является  ПАО «Ростелеком». Населению предоставляется местная и внутризоновая телефонная связь, доступ в Интернет, междугородняя и международная телефонная связь, современные телекоммуникационные услуги, в том числе услуги интерактивного телевидения.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84446" y="429710"/>
            <a:ext cx="1541204" cy="9041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76002" y="1601917"/>
            <a:ext cx="36523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телефонии предоставляются сотовыми телефонными компаниями. На территории округа работают такие операторы сотовой связи, как ОАО «Вымпелком-Коммуникации» (Билайн), ОАО «Мобильные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ТелеСистемы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(МТС),ОАО «Мегафон» и другие.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113" y="1606246"/>
            <a:ext cx="1261981" cy="12619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14835" y="4266329"/>
            <a:ext cx="6068974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почтовой связи на территории округа оказывает АО «Почта России». Функционируют 8 почтовых отделений связи, расположенные в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с.Рисовое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с.Муравейка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372" y="4248818"/>
            <a:ext cx="1982651" cy="126198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28662" y="4879808"/>
            <a:ext cx="33459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Печатные издания  представлены газетой «Анучинские зори» и приложением «Деловой вестник» (тираж) – 1000 штук.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33561" y="4244881"/>
            <a:ext cx="2597121" cy="5791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377954" y="5202973"/>
            <a:ext cx="6150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kern="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Наличие возможности </a:t>
            </a:r>
            <a:r>
              <a:rPr lang="ru-RU" sz="1200" kern="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широкополостного</a:t>
            </a:r>
            <a:r>
              <a:rPr lang="ru-RU" sz="1200" kern="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доступа в сети Интернет имеют 18 населенных пунктов.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68623-0CE8-4605-844E-37486322163B}"/>
              </a:ext>
            </a:extLst>
          </p:cNvPr>
          <p:cNvSpPr txBox="1"/>
          <p:nvPr/>
        </p:nvSpPr>
        <p:spPr>
          <a:xfrm>
            <a:off x="2450189" y="2963198"/>
            <a:ext cx="61071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Также населению предоставляются услуги радиорелейной связи.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установлена антенна радиорелейной связи типа «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Микран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11».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Охват населения радиовещанием составляет 90,3%. Население имеет возможность принимать радиопрограммы «Радио России», «Маяк», а так же негосударственные программы.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35DDD9-0A0F-AFFE-C95F-B70FF7865797}"/>
              </a:ext>
            </a:extLst>
          </p:cNvPr>
          <p:cNvSpPr txBox="1"/>
          <p:nvPr/>
        </p:nvSpPr>
        <p:spPr>
          <a:xfrm>
            <a:off x="7283923" y="1690648"/>
            <a:ext cx="25971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приобретает также спутниковые антенны для увеличения количества принимаемых каналов и для повышения качества вещания.</a:t>
            </a:r>
            <a:endParaRPr lang="ru-RU" sz="12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B4D0F4-A4BE-CFE3-F289-AEF207789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0927" y="1647311"/>
            <a:ext cx="1457070" cy="12071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2102874-2374-2AFE-E715-E61859583B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1989" y="1630077"/>
            <a:ext cx="1243692" cy="12436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B9775A-7778-84B8-514F-B99CFEB512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753" y="2967521"/>
            <a:ext cx="1963082" cy="107908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398"/>
            <a:ext cx="12192000" cy="73013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89046" y="147314"/>
            <a:ext cx="332935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потенциал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039" y="293508"/>
            <a:ext cx="2824946" cy="19049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12124" y="601888"/>
            <a:ext cx="55101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составляющими финансового потенциала Анучинского муниципального округа являются: финансы организаций, муниципальный бюджет и денежные доходы населения. Дополнением к ним служат безвозмездные поступления вышестоящих бюджетов.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269" y="2198421"/>
            <a:ext cx="91992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доходные источники, сформировавшие бюджет округа   – налоговые и неналоговые доходы 35,5%) и безвозмездные поступления (64,5%).</a:t>
            </a:r>
            <a:endParaRPr lang="ru-RU" sz="12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268" y="2545581"/>
            <a:ext cx="94341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 за 2024 год по доходам исполнен на 101,41% при плане 964596,4тыс.руб., факт 978198,2тыс.руб., из них налоговые и неналоговые доходы при плане 322272,0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факт 347400,6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107,8%; безвозмездные поступления при плане 642324,4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факт 630797,6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98,2%.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на 4 источника доходов приходится 96,1 % поступлений, наибольший удельный вес в структуре доходов приходится: на налог на доходы физических лиц, доходы от уплаты акцизов на топливо, на доходы от арендной платы за земельные участки и имущество, доходы от продажи имущества. Доля остальных поступлений незначительна.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EF0B06-FC6D-A6CC-8913-3D98B7FC8E1A}"/>
              </a:ext>
            </a:extLst>
          </p:cNvPr>
          <p:cNvSpPr txBox="1"/>
          <p:nvPr/>
        </p:nvSpPr>
        <p:spPr>
          <a:xfrm>
            <a:off x="141491" y="3869020"/>
            <a:ext cx="790355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расходам бюджет округа исполнен на 95,5%. При плановых назначениях в сумме 1027593519,95 руб., исполнение составило 981286992,47 руб.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 представлена по непрограммным направлениям и в разрезе 24 муниципальных программ.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долю  непрограммных направлений расходов по итогам исполнения пришлось 4,2% от общей суммы расходов или 41323786,77руб.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расходов по муниципальным программам составила 986269733,18руб. Значительную долю в общем объеме расходов по муниципальным программам занимают программы социального характера – 63,5% в 2024году.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муниципального округа отсутствуют долговые обязательства. По бюджетным обязательствам, принятым к исполнению за счет средств местного бюджета, за 2024год отсутствует просроченная кредиторская задолженность.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сводной оценке муниципальных образований Приморского края по уровню открытости бюджетных данных за 2024г – Анучинский муниципальный округ I степень открытости бюджетных данных.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236"/>
            <a:ext cx="12367845" cy="7239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05231" y="354596"/>
            <a:ext cx="185615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ru-RU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  <a:endParaRPr lang="ru-RU" sz="1300" dirty="0"/>
          </a:p>
        </p:txBody>
      </p:sp>
      <p:sp>
        <p:nvSpPr>
          <p:cNvPr id="7" name="TextBox 6"/>
          <p:cNvSpPr txBox="1"/>
          <p:nvPr/>
        </p:nvSpPr>
        <p:spPr>
          <a:xfrm>
            <a:off x="2305537" y="813592"/>
            <a:ext cx="33176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округа представлена сельским хозяйством, промышленностью, торговлей, общественным питанием, а также организациями, оказывающими платные услуги населению.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По данным статистики в округе насчитывается 326 хозяйствующих субъектов всех форм собственности, из их числа предприятия и учреждения – 97. Кроме того, в составе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Статрегистра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учтены 234 индивидуальных предпринимателей без образования юридического лица.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14623" y="3504107"/>
            <a:ext cx="367172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организаций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2024 год составил 405,5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 представлена производством пищевых продуктов, обработкой древесины и изготовлением изделий из нее, производством тепловой энергии и пара.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Объем отгруженных товаров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145,1млн. руб. - 53 %  к  2023 году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Оборот розничной торговли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отчетный период    309,3 млн руб., рост в 1,433 раза к соответствующему периоду прошлого года в сопоставимых ценах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Оборот общественного питания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на в 2 раза.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Объем платных услуг населению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отчетный       период 57,9 млн руб., 86,1% к 2023 году в   сопоставимых ценах. 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037710" y="5004260"/>
            <a:ext cx="2052191" cy="149914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557" y="4315502"/>
            <a:ext cx="2225431" cy="1499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585" y="813592"/>
            <a:ext cx="4089162" cy="25976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91945"/>
            <a:ext cx="12192000" cy="7249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44068" y="67731"/>
            <a:ext cx="2577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8981" y="404793"/>
            <a:ext cx="649290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Сельское хозяйство в хозяйственном комплексе Анучинского округа занимает ведущее место. Главная цель сельскохозяйственного производства округа – обеспечение продовольственной безопасности.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функционируют 6 сельскохозяйственных предприятий, в том числе одно с иностранным капиталом и 37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крестьянско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фермерских хозяйств (занято сельскохозяйственным производством 105 работников).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работает филиал КГБУ «Арсеньевская ветеринарная станция по борьбе с болезнями животных» Анучинская станция, которая выполняет работы по организации и проведению лечебных,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профилактических и противоэпизоотических мероприятий, обеспечивающих сохранение поголовья животных 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санитарную безопасность продукции животноводства.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0079" y="2655950"/>
            <a:ext cx="1052549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Валовый объем сельхозпродукции во всех категориях хозяйств в 2024 г. По оценке составил 1366,6 </a:t>
            </a:r>
            <a:r>
              <a:rPr lang="ru-RU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том числе растениеводство – 1025,3 </a:t>
            </a:r>
            <a:r>
              <a:rPr lang="ru-RU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животноводство – 341,3 </a:t>
            </a:r>
            <a:r>
              <a:rPr lang="ru-RU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979653"/>
              </p:ext>
            </p:extLst>
          </p:nvPr>
        </p:nvGraphicFramePr>
        <p:xfrm>
          <a:off x="6929871" y="3377410"/>
          <a:ext cx="4962769" cy="1844571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466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4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28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200" b="1" i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(га)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Урожайность (ц/га)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738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3807</a:t>
                      </a: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</a:t>
                      </a:r>
                    </a:p>
                  </a:txBody>
                  <a:tcPr marL="82944" marR="82944" marT="41472" marB="4147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0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</a:t>
                      </a: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36,9</a:t>
                      </a:r>
                    </a:p>
                  </a:txBody>
                  <a:tcPr marL="82944" marR="82944" marT="41472" marB="4147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04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</a:t>
                      </a: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82944" marR="82944" marT="41472" marB="4147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466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Соя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5649</a:t>
                      </a: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82944" marR="82944" marT="41472" marB="4147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97985" y="3377411"/>
            <a:ext cx="6302058" cy="2312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Производство сельскохозяйственной продукции в 2024 г.: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Молоко – 1692 т;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Мясо – 375 т;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Яйцо – 6246 тыс. шт.;</a:t>
            </a:r>
          </a:p>
          <a:p>
            <a:pPr marL="342900" lvl="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Выручка от реализации сельскохозяйственной продукции составила 1209,8 </a:t>
            </a:r>
            <a:r>
              <a:rPr lang="ru-RU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прибыль – 29,3 </a:t>
            </a:r>
            <a:r>
              <a:rPr lang="ru-RU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Среднемесячная заработная плата составила 26000 руб.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посевной 2024 года сельхозпредприятиями поднято 8375 га зяби.</a:t>
            </a:r>
          </a:p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Посевная площадь под сельскохозяйственные культуры составляет 13080 га.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8229" y="6382742"/>
            <a:ext cx="116544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97985" y="254865"/>
            <a:ext cx="2631440" cy="20620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575" y="254866"/>
            <a:ext cx="2703830" cy="206202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8534400" cy="4468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Потребительский рынок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25969" y="377434"/>
            <a:ext cx="9472516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Анучинского муниципального округа 95 объектов  торговли (в т.ч. предприятий розничной торговли-87,  мелкорозничной – 4, автолавки - 4), в которых  осуществляют деятельность по оказанию услуг розничной торговли 86 хозяйствующих субъекта (в т.ч. 28 юридических лиц и 58 индивидуальных предпринимателя).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Суммарные торговые площади в стационарной торговой сети составляют 5125,6 кв. метров. Обеспеченность торговыми площадями на 1 тысячу жителей в розничной торговой сети составляет  418 кв. метра.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отдаленных, малонаселенных и труднодоступных населенных пунктах (Тигровый,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ЛЗП 3,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Скворцово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Веселый, Новопокровка, Новотроицкое, Смольное) организована выездная торговля и магазины на дому.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осуществляют свою деятельность представители региональных и федеральных сетей: магазин – склад «Светофор» (ООО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Торгсервис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25») магазин «Близкий» (ООО «ДВ НЕВАДА»), магазин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Винлаб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(ООО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Винлаб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Комсомольск»), магазин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Винлаб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(ООО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Винлаб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Уссурийск»), магазин «Бонжур» (ИП Бойко О.С.), павильон «Ратимир» (ООО «Алеут»).Расширяется аптечная сеть: аптека «Монастырев» (ООО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Радника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»), аптека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Здравсити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(ООО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Здравсити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»), аптека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Нефрос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(ООО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Нефрос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»), аптека «Жизнелюбие» (ООО «Жизнелюбие»). В части доступности для инвалидов услуг предприятий потребительского рынка: 11 объектов сферы торговли имеют паспорта доступности.</a:t>
            </a:r>
            <a:endParaRPr lang="ru-RU" sz="1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52FD91-D35D-69F3-A872-F2D0193DB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59" y="95489"/>
            <a:ext cx="2355506" cy="27148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F211FD-C1F0-9ECE-406F-9F0446E80577}"/>
              </a:ext>
            </a:extLst>
          </p:cNvPr>
          <p:cNvSpPr txBox="1"/>
          <p:nvPr/>
        </p:nvSpPr>
        <p:spPr>
          <a:xfrm>
            <a:off x="88046" y="2955188"/>
            <a:ext cx="859871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УЧАСТИЕ В СОЦИАЛЬНЫХ ПРОЕКТАХ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целях выполнения задачи, поставленной Губернатором Приморского края О.Н. Кожемяко по обеспечению населения края основными продуктами питания по доступным ценам, в ряде предприятий торговли применяются дифференцированные торговые надбавки на продукты питания. 7 магазинов являются участниками социального проекта «Держим цены», 3 магазина – проект «Приморское - лучшее», 2 магазина – «Карта Приморец».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ЯРМАРКИ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В целях создания условий для обеспечения жителей услугами торговли и улучшения обеспечения населения сельскохозяйственной продукцией и товарами местных производителей, организуются ярмарки. Всего определено 20 ярмарочных площадок на 250 мест. На 2 площадках проходят регулярные ярмарки: еженедельная (по средам) универсальная  и ежедневная  сельскохозяйственная ярмарки  «На тигре». Проводятся тематические ярмарки по продаже обуви, одежды и других товаров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праздничные.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83E178-D7BB-D3C1-09FA-676500447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606" y="2955188"/>
            <a:ext cx="3335366" cy="21717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D94D3F-4BEB-3560-1995-9BD6D0D31D13}"/>
              </a:ext>
            </a:extLst>
          </p:cNvPr>
          <p:cNvSpPr txBox="1"/>
          <p:nvPr/>
        </p:nvSpPr>
        <p:spPr>
          <a:xfrm>
            <a:off x="168559" y="5030372"/>
            <a:ext cx="119299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ОБЩЕСТВЕННОЕ ПИТАНИЕ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Структура предприятий общественного питания на конец года включает в себя 17 предприятий на 747 посадочных мест, из них 6 общедоступных предприятий (3 кафе, 3 закусочных) и 11 предприятий закрытой сети (школьные столовые и столовые в организациях).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БЫТОВОЕ ОБСЛУЖИВАНИЕ НАСЕЛЕНИЯ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 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В сфере бытового обслуживания функционирует 35 предприятий. Наиболее востребованными остаются услуги парикмахерских и салонов красоты -22, по техническому обслуживанию  и ремонту транспортных средств - 3, по изготовлению мебели и ремонту мебели-1, по пошиву и ремонту швейных  изделий -2, ритуальные услуги -1 и прочие - 6. 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8000">
              <a:srgbClr val="00FFFF"/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7209" y="257654"/>
            <a:ext cx="7876616" cy="447021"/>
          </a:xfrm>
        </p:spPr>
        <p:txBody>
          <a:bodyPr>
            <a:normAutofit/>
          </a:bodyPr>
          <a:lstStyle/>
          <a:p>
            <a:r>
              <a:rPr lang="ru-RU" sz="13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Малый и средний бизнес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9684" y="3319672"/>
            <a:ext cx="11603959" cy="826314"/>
          </a:xfrm>
        </p:spPr>
        <p:txBody>
          <a:bodyPr>
            <a:normAutofit fontScale="92500" lnSpcReduction="10000"/>
          </a:bodyPr>
          <a:lstStyle/>
          <a:p>
            <a:pPr mar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Подавляющее большинство организаций округа является коммерческими структурами. Их доля в общем количестве организаций района всех организационно – правовых форм составляет 51,1%.</a:t>
            </a:r>
          </a:p>
          <a:p>
            <a:pPr marL="0" lv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 территории округа насчитывается 282 субъекта малого предпринимательства, в том числе 48 малых организаций. Из общего числа субъектов малого бизнеса 234 человек занимается предпринимательской деятельностью без образования юридического лица, а так же численность самозанятых составляет 816 человек.</a:t>
            </a:r>
            <a:endParaRPr lang="ru-RU" sz="13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452" y="752641"/>
            <a:ext cx="6912863" cy="2519065"/>
          </a:xfrm>
        </p:spPr>
        <p:txBody>
          <a:bodyPr>
            <a:normAutofit fontScale="92500" lnSpcReduction="10000"/>
          </a:bodyPr>
          <a:lstStyle/>
          <a:p>
            <a:pPr marL="0" lv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характеризуется высокой предпринимательской активностью. Малый бизнес способен обеспечить рост доходов населения, улучшить качество жизни, создать новые рабочие места, а также достаточно быстро дать дополнительные доходы в местный бюджет. Поэтому важным направлением экономического развития округа является формирование предпринимательского потенциала, создание малых и средних предприятий в сельском хозяйстве перерабатывающей промышленности (в том числе пищевой), потребительской сфере (розничная торговля, общественное питание, бытовые и другие платные услуги) и обеспечение их необходимой инфраструктурой.</a:t>
            </a:r>
          </a:p>
          <a:p>
            <a:pPr marL="0" lv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 каждым годом малый бизнес является все более важным элементом экономики округа, обеспечивая стабильный рост объемов производства, занятости и доходов населения. Именно поэтому, содействие развитию малого и среднего предпринимательства является основным элементом экономической политики округа, способствующим поддержанию здоровой конкуренции и решению социальных задач.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9685" y="704675"/>
            <a:ext cx="4540250" cy="242620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1000">
              <a:schemeClr val="accent6">
                <a:lumMod val="40000"/>
                <a:lumOff val="60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299" y="6300909"/>
            <a:ext cx="4010783" cy="377627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МСП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96299" y="311381"/>
            <a:ext cx="9197544" cy="2670464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муниципальной программы «Развитие малого и среднего предпринимательства на территории Анучинского муниципального округа» (далее – муниципальная программа) проведена следующая работа.</a:t>
            </a: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Информационную поддержку – размещение информации о мерах поддержки субъектов малого и среднего предпринимательства в разделах «Инвестиционная деятельность» и «Малое и среднее предпринимательство» на официальном сайте Анучинского муниципального округа, в мессенджерах, газете «</a:t>
            </a:r>
            <a:r>
              <a:rPr lang="ru-RU" sz="4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Анучинские</a:t>
            </a: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зори». Предоставляется комплекс мероприятий центром «Мой бизнес» </a:t>
            </a:r>
            <a:r>
              <a:rPr lang="ru-RU" sz="4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г.Арсеньев</a:t>
            </a: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Оказано 50 бесплатных консультационных услуг по вопросам финансового планирования, правового обеспечения, бухгалтерского учета, заполнения деклараций, информационного сопровождения и другие, что по сравнению с аналогичным периодом 2024 года больше на 8,7 %.</a:t>
            </a: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развития социального предпринимательства на территории Анучинского муниципального округа изготовлены раздаточные материалы, листовки, а также проведен Совет предпринимателей.</a:t>
            </a: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год в программе предусмотрена финансовая поддержка в сумме 350,0 тыс. рублей, 50,0 тыс. рублей из которых направленны на поддержку социального предпринимательства. Финансовая поддержка оказана ООО «Стимул»</a:t>
            </a: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Главе продолжает работу Совет по предпринимательству и инвестициям, в состав которого входят специалисты отраслевых отделов и управлений, представители бизнес – сообщества, доля которых составляет более 70%. В текущем году проведено 4 заседания Совета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21482" y="2981845"/>
            <a:ext cx="6473536" cy="3696691"/>
          </a:xfrm>
          <a:noFill/>
        </p:spPr>
        <p:txBody>
          <a:bodyPr>
            <a:noAutofit/>
          </a:bodyPr>
          <a:lstStyle/>
          <a:p>
            <a:endPara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2024 год проведено 8 процедур оценки регулирующего воздействия проектов муниципальных нормативных правовых актов Анучинского муниципального округа, затрагивающих вопросы осуществления предпринимательской и инвестиционной деятельности, 3 экспертизы и 5 оценок фактического воздействия действующих муниципальных нормативных правовых актов.</a:t>
            </a:r>
          </a:p>
          <a:p>
            <a:pPr algn="just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Анучинского муниципального округа, в лице финансово экономического управления, на постоянной основе осуществляет межведомственное взаимодействие с отделением Центра социальной поддержки населения, путем оказания консультационной поддержки «будущим» предпринимателям и физическим лицам, которые не являются индивидуальными предпринимателями, но применяют специальный налоговый режим «Налог на профессиональный доход» (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самозанятые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В результате совместной работы за 2024 год из 12 чел. получивших консультационную помощь, открыли свое дело, став индивидуальными предпринимателями или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самозанятыми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получили финансовую поддержку, в виде социальной помощи в рамках социального контракта. </a:t>
            </a:r>
          </a:p>
          <a:p>
            <a:pPr marL="0" indent="0">
              <a:buNone/>
            </a:pPr>
            <a:r>
              <a:rPr 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08" y="3198045"/>
            <a:ext cx="4925567" cy="310286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323" y="-120413"/>
            <a:ext cx="12233202" cy="7098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1213" y="104057"/>
            <a:ext cx="372680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</a:t>
            </a:r>
            <a:r>
              <a:rPr lang="ru-RU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Инфраструктурный потенциал.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911" y="595467"/>
            <a:ext cx="11411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Жилищный фонд района представлен в большей степени неблагоустроенными деревянными жилыми домами в усадебной застройке. Капитальная застройка представлена 2-этажными многоквартирными жилыми домами и располагается преимущественно в селах Анучино, Пухово,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с.Тихоречное.В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Анучино,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Новогордеевка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имеются так же 3-этажные многоквартирные жилые дома. В индивидуальном жилом фонде доминируют деревянные одноэтажные дома.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0765" y="1527065"/>
            <a:ext cx="9479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 ремонт муниципального жилищного фонда 1 квартира в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ул.Мира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3 квартир в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с.Пухово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ул.Школьная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общую сумму 2738,9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6537" y="375877"/>
            <a:ext cx="4062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8A1A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Жилищное хозяйство.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32203" y="5052475"/>
            <a:ext cx="97682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40280" y="2593236"/>
            <a:ext cx="287606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8A1A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хозяйство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911" y="2885624"/>
            <a:ext cx="11411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важнейших структур в округе является жилищно-коммунальное хозяйство, которое представляют котельные, тепловые сети, сети водоснабжения и водоотведения и другие коммунальные услуги.. На территории округа ежеквартально проводится конкурс по отбору управляющей компании на право заключения договора на управление многоквартирными домами, и как следствие нет организации, оказывающей жилищно-коммунальные услуги.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Общая сумма средств, израсходованных на подготовку и текущий ремонт систем тепло- водоснабжения и водоотведения сост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авила 6,013 млн. руб.</a:t>
            </a:r>
            <a:endParaRPr lang="ru-RU" sz="12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98813" y="4009296"/>
            <a:ext cx="89352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систему водоснабжения Анучинского муниципального округа входит 3 водозабора и 9 отдельно стоящих скважин, включая Министерство Обороны, 3 станции обезжелезивания, сети водоснабжения с водопроводными колонками и пожарными гидрантами. Общая протяженность сетей водоснабжения на территории района  составляет  36,7  км.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функции станций обезжелезивания – производить очистку воды, подаваемой на питьевые и хозяйственные нужды населения. источниками холодного водоснабжения населенных пунктов округа являются подземные воды из глубинных скважин. Водозаборные узлы обеспечены зоной санитарной охраны, размер которой составляет 30 м.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Централизованное горячее водоснабжение в населенных пунктах округа отсутствует. Обеспечение горячей водой населения осуществляется за счет индивидуальных водонагревателей накопительного и проточного типа.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 населения, не охваченных централизованными системами водоснабжения, обеспечивается от индивидуальных шахтных колодцев и бытовых скважин.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6590" y="3667760"/>
            <a:ext cx="1682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8A1A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</a:t>
            </a:r>
            <a:r>
              <a:rPr lang="ru-RU" sz="1800" b="1" i="1" dirty="0">
                <a:solidFill>
                  <a:srgbClr val="8A1A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911" y="4121299"/>
            <a:ext cx="2390177" cy="19371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E0EED2E-8F55-F6E7-C05E-D221C24DBE5E}"/>
              </a:ext>
            </a:extLst>
          </p:cNvPr>
          <p:cNvSpPr txBox="1"/>
          <p:nvPr/>
        </p:nvSpPr>
        <p:spPr>
          <a:xfrm>
            <a:off x="423992" y="6145974"/>
            <a:ext cx="116089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Разработана проектно-сметная документация на капитальный ремонт сетей водоснабжения в с. Анучино, ул.70лет Октября-Гагарина (15,5 млн. руб.).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00E4ED-DD17-160A-D8FD-FBA45ADE1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356" y="1468753"/>
            <a:ext cx="1780409" cy="136608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92008"/>
            <a:ext cx="12192000" cy="715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11731" y="-42578"/>
            <a:ext cx="19739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8A1A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4604" y="156343"/>
            <a:ext cx="980316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Централизованной системой водоотведения охвачена только часть территории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часть территории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Сточные воды от жилой застройки и объектов инфраструктуры по системе самотечных канализационных трубопроводов поступают в приемный резервуар канализационной насосной станции и при помощи насосов, работающих в автоматическом режиме, перекачиваются на очистные сооружения биологической очистки проектной производительностью 400м3/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В остальных населенных пунктах округа централизованная система водоотведения, предназначенная для приема, транспортировки и очистки сточных вод, образовавшихся в результате хозяйственно-бытовой деятельности населения, отсутствует. Сбор хозяйственно-бытовых стоков от общественных зданий осуществляется в автономные септики с последующим вывозом.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3987" y="1444070"/>
            <a:ext cx="98031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Система водоотведения включает: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канализационные очистные сооружения — 3 единицы,  в том числе: биологической очистки – 3единицы.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канализационные насосные станции  – 3;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сети водоотведения, общая протяжённость сетей водоотведения на территории округа -   12,1 км.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2024 году выполнены работы по капитальному ремонту наружных сетей канализации на территории здания школы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на сумму 792,9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4002" y="2727092"/>
            <a:ext cx="22084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446" y="3271448"/>
            <a:ext cx="3609145" cy="25901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44037" y="3509524"/>
            <a:ext cx="809373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 жилой и общественной застройки на территории  населенных пунктов округа  осуществляется по смешанной схеме. Часть индивидуальной жилой застройки оборудованы печами на твердом топливе.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Многоквартирный жилой фонд, крупные общественные здания и некоторые производственные предприятия подключены к централизованным  системам теплоснабжения, которые состоят и котельных (24 единицы) и тепловых сетей протяженностью 20,6 км.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Котельные расположены в с. Анучино,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с.Шекляево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с.Еловка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с.Муравейка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с.Рисовое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остальной территории округа отопление зданий и сооружений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осущесвляется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индивидуальными источниками тепловой энергии. Население пользуется печным отоплением.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теплоснабжению оказывает тепловой район «Анучинский» Арсеньевского филиала КГУП «Примтеплоэнерго».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05ACDB-D360-0EF1-29CE-71302152C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46" y="0"/>
            <a:ext cx="1998441" cy="264439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44367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3144" y="157228"/>
            <a:ext cx="22084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8293" y="644721"/>
            <a:ext cx="9339390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передача электрической энергии и технологическое присоединение к распределительным электрическим сетям  осуществляется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Анучинским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РЭС структурного подразделения ПСЭС АО «ДРСК» Приморских электрических сетей. Проведение работ по модернизации и  ремонту объектов электросетевого хозяйства ведется в основном за счет инвестиционных программ организаций, эксплуатирующих данные сети.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Опорными центрами питания для населенных пунктов округа являются ПС 220кВ «Арсеньев-2»,ПС 220кВ «НПС -10», ПС 35/10кВ «Анучино», ПС 35/10кВ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ПС 35/10кВ «Гражданка». Подстанции, осуществляющие электроснабжение округа, имеют резерв мощности для подключения новых потребителей без перераспределения нагрузок и замены оборудования. Энергоснабжение всех населенных пунктов и промышленных предприятий округа осуществляется по линиям 10кВ через ТП-10/0,4кВ.</a:t>
            </a:r>
          </a:p>
          <a:p>
            <a:pPr algn="just"/>
            <a:r>
              <a:rPr lang="ru-RU" sz="1200" dirty="0">
                <a:solidFill>
                  <a:srgbClr val="000000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В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ыполнены работы по устройству уличного освещения </a:t>
            </a:r>
            <a:r>
              <a:rPr lang="ru-RU" sz="1200" dirty="0">
                <a:solidFill>
                  <a:srgbClr val="000000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 33-х улиц в 7 населенных пунктах на общую сумму 8202,0 </a:t>
            </a:r>
            <a:r>
              <a:rPr lang="ru-RU" sz="1200" dirty="0" err="1">
                <a:solidFill>
                  <a:srgbClr val="000000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тыс.руб</a:t>
            </a:r>
            <a:r>
              <a:rPr lang="ru-RU" sz="1200" dirty="0">
                <a:solidFill>
                  <a:srgbClr val="000000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. (в том числе 703,9 </a:t>
            </a:r>
            <a:r>
              <a:rPr lang="ru-RU" sz="1200" dirty="0" err="1">
                <a:solidFill>
                  <a:srgbClr val="000000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тыс.руб</a:t>
            </a:r>
            <a:r>
              <a:rPr lang="ru-RU" sz="1200" dirty="0">
                <a:solidFill>
                  <a:srgbClr val="000000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. - средства местного бюджета), общей протяженностью – 21,1 км.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636" y="3037559"/>
            <a:ext cx="2359356" cy="13667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85574" y="3037559"/>
            <a:ext cx="22084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Трубопроводный транспорт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8293" y="3388612"/>
            <a:ext cx="93393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территорию округа проходит магистральный трубопровод объекта «Трубопроводная система «Восточная Сибирь – Тихий океан» участок НПС «Сковородино» –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Спецморнефтепорт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«Козьмино» (ВСТО –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районе поселка Тигровый располагается нефтеперекачивающая станция НПС № 41. Это последняя перекачивающая станция перед терминалом в Козьмино и крупнейшая в Приморском крае. Помимо оборудования для перекачки нефти здесь расположены четыре резервуара на 50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тыс.кубометров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нефти каждый, так называемый резервуарный парк.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5300" y="4862925"/>
            <a:ext cx="74441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i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</a:t>
            </a:r>
            <a:endParaRPr lang="ru-RU" sz="1300" dirty="0">
              <a:solidFill>
                <a:srgbClr val="851CB4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88293" y="5071803"/>
            <a:ext cx="940370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транспортных коммуникаций Анучинского муниципального округа состоит из межселенных дорог местного значения общего пользования и сети автомобильных дорог(улиц). Общая протяженность сети автомобильных дорог общего пользования на территории округа составляет 341,5 км. В Анучинском муниципальном округе нет своего парка техники, пассажирские перевозки осуществляются только  межмуниципальными маршрутами.</a:t>
            </a:r>
          </a:p>
          <a:p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В 2024 году на сумму 112,4млн. руб. выполнены рабо</a:t>
            </a:r>
            <a:r>
              <a:rPr lang="ru-RU" sz="1200" dirty="0">
                <a:solidFill>
                  <a:schemeClr val="bg1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ты по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ремонту дорог асфальтового и гравийного покрытий, асфальтобетонного покрытия и участков дорог с учетом искусственных сооружений на них 52,9  км в сельских населенных пунктах (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с.Гражданка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с.Виноградовка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с.Ильмаковка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п.Скворцово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с.Ауровка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с.Ясная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Поляна).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374852-A9F1-98EC-26ED-94E8D8776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636" y="559130"/>
            <a:ext cx="2359356" cy="20750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F73DB00-95AF-39AA-6463-E1A5A6B59A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66" y="4838066"/>
            <a:ext cx="1281234" cy="17418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F1EC360-54A7-E4FA-F435-04B21661E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590" y="4861292"/>
            <a:ext cx="1208152" cy="171861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3601"/>
            <a:ext cx="12192000" cy="70252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42814" y="0"/>
            <a:ext cx="615332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0532" y="360095"/>
            <a:ext cx="117620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на постоянной основе ведутся работы по благоустройству территории, скверов,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обкашивание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незакрепленных территорий, ликвидация несанкционированных свалок, снос и обрезка аварийных деревьев, посадка и уход за цветниками, обрезка живых изгородей, посадка кустарников и деревьев-саженцев.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собственности округа отсутствует полигон ТБО, в связи, с чем региональным экологическим оператором проведена работа по заключению договора с компанией-перевозчиком ООО «Лидер» для дальнейшего сбора и транспортировки мусора на полигон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г.Арсеньева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977" y="1110987"/>
            <a:ext cx="1176204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2024 году реализованы мероприятия  по благоустройству придомовых территорий на общую сумму 8408,9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. (в том числе – 251,1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. местный бюджет)</a:t>
            </a:r>
          </a:p>
          <a:p>
            <a:pPr marL="171450" indent="-171450" algn="just">
              <a:buFontTx/>
              <a:buChar char="-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с. Анучино, ул. 100 лет Анучино, д. 4 и 4а; ул.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Гоголя,д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. 11;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с. Анучино, ул. Ленинская, д. 2;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- с. Анучино, ул. Ленинская, д. 6.</a:t>
            </a:r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F81A9A-166D-BAF6-C5E8-256C7AA39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35" y="2081667"/>
            <a:ext cx="2158171" cy="13473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506063-38EC-7BA8-A103-9B4CF1BED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993" y="2081667"/>
            <a:ext cx="2292295" cy="13473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322471-2C28-9A01-C5DB-7558157D3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8975" y="2056262"/>
            <a:ext cx="2164268" cy="15180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A68CF8-99AF-2645-CB03-7E3DB4E6B3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4281" y="2056263"/>
            <a:ext cx="2432515" cy="1518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478415-FA2F-EA24-EB61-283161190C4B}"/>
              </a:ext>
            </a:extLst>
          </p:cNvPr>
          <p:cNvSpPr txBox="1"/>
          <p:nvPr/>
        </p:nvSpPr>
        <p:spPr>
          <a:xfrm>
            <a:off x="214977" y="3614850"/>
            <a:ext cx="55566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рамках местных инициатив (проекты ТОС) в 2024 году реализованы мероприятия: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- 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по благоустройству общественных территорий  на общую сумму 1979,2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. (в том числе – 85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. местный бюджет).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- благоустройство территории памятников односельчанам, погибшим в ВОВ на сумму 1865,7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E9391C-F886-AE8E-9BA1-B555CEF6AA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134" y="4855730"/>
            <a:ext cx="1946112" cy="15868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9A09FC-2D66-ECBD-EC93-F2EDB8AEEE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0757" y="4855730"/>
            <a:ext cx="2027019" cy="15868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E4EB2F-3253-A728-4AA0-5E4F16FC9B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1626" y="3734743"/>
            <a:ext cx="2059096" cy="14496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477EEA5-FDD0-D95A-E1F1-EA2942F10062}"/>
              </a:ext>
            </a:extLst>
          </p:cNvPr>
          <p:cNvSpPr txBox="1"/>
          <p:nvPr/>
        </p:nvSpPr>
        <p:spPr>
          <a:xfrm>
            <a:off x="277134" y="6494017"/>
            <a:ext cx="21581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с. Гражданка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ул.Юбилейная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1D9ACF-E369-9D15-9C0B-08F3E3D8173A}"/>
              </a:ext>
            </a:extLst>
          </p:cNvPr>
          <p:cNvSpPr txBox="1"/>
          <p:nvPr/>
        </p:nvSpPr>
        <p:spPr>
          <a:xfrm>
            <a:off x="2605836" y="6468814"/>
            <a:ext cx="22251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Староварваровка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02830D-14AD-8854-11C1-58E47967842C}"/>
              </a:ext>
            </a:extLst>
          </p:cNvPr>
          <p:cNvSpPr txBox="1"/>
          <p:nvPr/>
        </p:nvSpPr>
        <p:spPr>
          <a:xfrm>
            <a:off x="4549014" y="4798149"/>
            <a:ext cx="16021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с. Гродеково</a:t>
            </a: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6C71554-53AE-65EC-FA3B-AA7EB59E0D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1626" y="5239356"/>
            <a:ext cx="2059096" cy="15868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4125B3-E5F2-7797-7264-3C80C9C1F954}"/>
              </a:ext>
            </a:extLst>
          </p:cNvPr>
          <p:cNvSpPr txBox="1"/>
          <p:nvPr/>
        </p:nvSpPr>
        <p:spPr>
          <a:xfrm>
            <a:off x="4652968" y="5755765"/>
            <a:ext cx="16021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с. Пухово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A1514F-6165-4E8C-402F-F18C7D80A82B}"/>
              </a:ext>
            </a:extLst>
          </p:cNvPr>
          <p:cNvSpPr txBox="1"/>
          <p:nvPr/>
        </p:nvSpPr>
        <p:spPr>
          <a:xfrm>
            <a:off x="7878548" y="3734743"/>
            <a:ext cx="4098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Инициативного бюджетирования «Молодежный бюджет» проведены работы по обустройству Зоны культуры и отдыха «Надежда»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с.Гродеково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(1242,4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B2ABAF8-993D-A782-1AC2-ABFF23A527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4872" y="4556732"/>
            <a:ext cx="3982151" cy="226944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54" y="0"/>
            <a:ext cx="1218961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20137" y="28216"/>
            <a:ext cx="316474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VIII.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социальной сферы</a:t>
            </a:r>
            <a:endParaRPr lang="ru-RU" sz="13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7108" y="371895"/>
            <a:ext cx="196302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61982" y="781656"/>
            <a:ext cx="88321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медицинских услуг населению в округе осуществляет Краевое государственное бюджетное учреждение здравоохранения «Анучинская центральная районная больница». В 2024 году общее население обслуживания составило 12237 человек.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Анучинская больница рассчитана на 45 коек для оказания медицинской помощи, из них: круглосуточного пребывания – 37 коек, дневного пребывания – 8 коек.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Стационарную помощь населению оказывают 2 стационарных отделения круглосуточного пребывания, в том числе: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хирургическое отделение на 10 коек, из них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акушерско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гинекологических – 4, хирургических – 6.;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терапевтическое отделение на 27 коек; из них терапевтических – 22,геронтологических – 5 коек.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Фактическая  численность врачей – специалистов – 25 человек, из них 4 человека врачей – терапевтов, 4 человека врачей – педиатров, 16 человек – врачей клинических специальностей, 59 человек – среднего медицинского персонала.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870" y="2468689"/>
            <a:ext cx="1159626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амбулаторно – поликлиническая помощь взрослому населению оказывается поликлиникой (мощностью 126 посещений в смену), детскому населению оказывается педиатрическим отделением поликлиники (мощностью 21 посещение в смену) в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Так же в структуру Анучинской больницы входит: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врачебная амбулатория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26 посещений в смену;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фельдшерско-акушерских пункта, из них 11 – модульных.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скорой медицинской помощи выполняет 3500 вызовов в год.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ЦРБ прием ведут специалисты по профилям: терапия, педиатрия, неврология, эндокринология, офтальмология, хирургия, гинекология, фтизиатрия, психиатрия, психиатрия-наркология, оториноларингология, стоматология.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рамках целевой подготовки в ТГМУ проходят обучение на различных курсах – 3 человека.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Существенную роль в укомплектовании учреждения врачами играет реализация программы «Земский врач»/ «Земский фельдшер». В 2024 году трудоустроено 3 новых сотрудников.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Единовременную компенсационную выплату в 2024 году получили 3 специалиста (1 врач УЗИ, 2 заведующих ФАПов).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 период 2024 года было предоставлено служебное жилье 1 сотруднику. Одному работнику была выплачена компенсация в сумме 240000руб на оплату за найм жилого помещения.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В рамках совершенствования  качества и доступности оказания медицинской помощи населению в 2024  году  было продолжено  укрепление  материальной  базы  ЛПУ, на фельдшерско-акушерских пунктах по программе «Бережливый ФАП» ( выделено 1,5 </a:t>
            </a:r>
            <a:r>
              <a:rPr lang="ru-RU" sz="1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млн.руб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.) Приобретен анализатор в КДЛ 9860 </a:t>
            </a:r>
            <a:r>
              <a:rPr lang="ru-RU" sz="1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ты.руб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.)</a:t>
            </a:r>
            <a:endParaRPr lang="ru-RU" sz="13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0" y="174410"/>
            <a:ext cx="2604721" cy="217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07216" y="65792"/>
            <a:ext cx="1754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ru-RU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807" y="452631"/>
            <a:ext cx="11429891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система округа состоит из 7 дошкольных образовательных учреждений + 2 дошкольные группы при школах; 4 общеобразовательных учреждений и 5 филиалов; 1 учреждение дополнительного образования.</a:t>
            </a:r>
          </a:p>
          <a:p>
            <a:pPr algn="just"/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 в сфере образования работает 366 человек, из них 172 педагога.</a:t>
            </a:r>
          </a:p>
          <a:p>
            <a:pPr algn="just"/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Услугами дошкольного образования охвачено 344 человека. Родительская плата за присмотр и уход за ребенком в детских садах составляет 2469 рублей в месяц.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территориях 9  детских садов установлены детские игровые площадки.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Наряду с реализацией основной образовательной программой в детских садах широко внедряются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дополнительного образования, направленные на развитие индивидуальных способностей детей. На базе дошкольных учреждений работало 9 кружков разной направленности, их посещало 110 человек.</a:t>
            </a:r>
          </a:p>
          <a:p>
            <a:pPr algn="just"/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Педагоги и воспитанники дошкольных учреждений принимают активное участие в различных окружных и краевых конкурсах и мероприятиях: «Неделя здоровья», «Автогородок», «Олимпийские надежды», «Маленькие звездочки» и др., выставках рисунков к различным праздникам. В 2024 году участниками конкурса педагогического мастерства «Воспитатель года» стали 5 воспитателей. Два педагога стали победителями в номинации «Воспитатель года» и «Педагог дополнительного образования».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006" y="2407012"/>
            <a:ext cx="1125387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аттестация проводилась в соответствии с законодательством Министерства просвещения РФ. Аттестаты об основном общем образовании получили 122 выпускника 9 классов, из них 5 с отличием. Аттестаты о среднем  общем образовании получили 41 выпускник 11 классов, из них 3 с отличием и награжден медалями «За особые успехи в учении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степени». Четверо обучающихся школы с. Анучино получили стипендию Губернатора Приморского края для одаренных детей. Один учащийся стал стипендиатом главы Анучинского муниципального округа.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обучающиеся школ округа активно принимают участие в международных, всероссийских и краевых конкурсах, показывая при этом хорошие результаты. Из 3281 учащихся, принявших участие в конкурсах, 1938 ( 59%)  с учетом повтора стали победителями и призерами.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 целью доступности образования в округе обеспечен транспортный подвоз детей к месту учебы 7 школьными автобусами – 385 школьников (29% от общего количества обучающихся), что составляет 100% обеспечением нуждающихся в подвозе школьников. В 2024 году в общеобразовательных учреждениях 835 школьника (62,0 % от общего количества учащихся) было охвачено горячим питанием.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школах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с.Новогордеевка,с.Пухово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с.Муравейка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функционируют Центры «Точка роста» естественно-научной и технологической направленности.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 территории округа работает одно учреждение дополнительного образования –Детско-юношеская спортивная школа с. Анучино. В ДЮСШ с. Анучино обучение проводилось по 5 образовательным программам: легкая атлетика, волейбол, шахматы, лыжные гонки, футбол. 902 учащихся приняли участие в 37 соревнованиях различного уровня.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2024 году в образовательные учреждения округа принято 3 молодых специалиста. Общая сумма единовременных выплат им составила 1050,0 тыс. руб.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2024 году было потрачено на укрепление материально-технической базы учреждений – 37118,0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" y="0"/>
            <a:ext cx="12177233" cy="74654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00860" y="1021026"/>
            <a:ext cx="41609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Проведён капитальный ремонт 7 кабинетов Центра «Точка роста» естественно-научной 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технологической направленностей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Пуховский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 МБОУ школы с.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Муравейский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 МБОУ школы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(3412,0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65666" y="3181583"/>
            <a:ext cx="40320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Капитальный ремонт кровли здания</a:t>
            </a:r>
            <a:r>
              <a:rPr kumimoji="0" lang="en-US" alt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школы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Виноградовский филиал </a:t>
            </a:r>
            <a:r>
              <a:rPr kumimoji="0" lang="ru-RU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филиал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 МБОУ школы </a:t>
            </a:r>
            <a:r>
              <a:rPr kumimoji="0" lang="ru-RU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с.Анучино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(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7353,7 руб.)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20461" y="402261"/>
            <a:ext cx="115314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13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D424B7-388F-B488-A391-32A5AE712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81" y="1021027"/>
            <a:ext cx="2950720" cy="18345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F09074-332F-2CA5-CD61-C7E54706D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742" y="935154"/>
            <a:ext cx="2816596" cy="19204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23EEF35-FCAC-E2E7-DC9D-CBC0A40F1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162" y="3181583"/>
            <a:ext cx="2127688" cy="13900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928F7D9-0D45-309E-43E4-2C8BC16748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3602" y="4352720"/>
            <a:ext cx="1883827" cy="16155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0AA807B-73DA-57BA-AA24-5C78A494D6EF}"/>
              </a:ext>
            </a:extLst>
          </p:cNvPr>
          <p:cNvSpPr txBox="1"/>
          <p:nvPr/>
        </p:nvSpPr>
        <p:spPr>
          <a:xfrm>
            <a:off x="5785889" y="4480365"/>
            <a:ext cx="52064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Устройство спортивной площадки МБОУ школа </a:t>
            </a:r>
            <a:r>
              <a:rPr kumimoji="0" lang="ru-RU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с.Новогордеевка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3232,9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тыс.руб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19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13651" y="0"/>
            <a:ext cx="2309069" cy="366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Культура.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4325" y="335280"/>
            <a:ext cx="90163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функционирует 12 клубов, 9 библиотек,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краеведческий музей с Анучино и филиал музея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 2023 года в состав МКУК «Информационно-досуговый центр» вошла Детская школа искусств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2024г учреждениями культуры и библиотеками применялись разнообразные формы работы. Было увеличено число мероприятий, патриотической направленности, особое внимание  а также участие во всероссийских акциях и конкурсах. 	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было проведено 2962 мероприятия, в которых приняли участие более 166405 человек.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были созданы и работали 99 клубных формирований, в которых насчитывается 1140 участников, из них: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 детское клубное формирование – 640 детей;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молодежных клубных формирований – 252 участника;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клубных формирования для старшего поколения, клубов по интересам – 434 участника.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29396" y="2040933"/>
            <a:ext cx="11533207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библиотек округа в 2024г были приобретены книги в количестве 351 экземпляр на общую сумму 108,9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Приобретена оргтехника для нужд библиотек на сумму 60,8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Организация клубов при библиотеках является хорошей формой привлечения новых читателей. В библиотеке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работает клуб «Патриот» для старшеклассников. Для молодежи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с.Гродеково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работает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медиастудия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«Живи, село родное». Ребята снимают видеоролики о жизни молодежи в селах округа, участвуют во всероссийских и региональных конкурсах.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работают клубы «Малышок»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«Эколог»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с.Муравейка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«Любитель»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2024г музей посетили 8340 человек, проведено 103 мероприятия и 88 экскурсий.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397" y="4804454"/>
            <a:ext cx="40841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в рамках краевого софинансирования по программе Приморского края «Развитие культуры Приморского края на 2020 - 2027 годы» были проведены работы по капитальному ремонту здания ДШИ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(9940,7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0019" y="3248413"/>
            <a:ext cx="27039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Инициативного бюджетирования «Твой проект» проведены работы по благоустройству прилегающей территории СДК с.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(2712,1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51294" y="5974249"/>
            <a:ext cx="79779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укрепление материально-технической базы и проведение ремонтов в учреждениях культуры израсходовано более 25000,0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Изображение 5" descr="15 апреля Анучино 11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03" y="320599"/>
            <a:ext cx="2467722" cy="17272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A754D5-FBD5-0AAD-9B16-37DA86ED3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32" y="3239813"/>
            <a:ext cx="1865538" cy="15424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721F00-E367-4DA3-81EF-6669ABC44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8002" y="3239813"/>
            <a:ext cx="1865538" cy="15424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1050F1-CD99-D4C6-45C0-8678E6E8A6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6" y="3243338"/>
            <a:ext cx="2188654" cy="15388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EBADC6-7C9D-9CB6-33E7-9C96A36B86FC}"/>
              </a:ext>
            </a:extLst>
          </p:cNvPr>
          <p:cNvSpPr txBox="1"/>
          <p:nvPr/>
        </p:nvSpPr>
        <p:spPr>
          <a:xfrm>
            <a:off x="4620720" y="4848045"/>
            <a:ext cx="225285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Капитальный ремонт кровли здания СДК </a:t>
            </a:r>
            <a:r>
              <a:rPr kumimoji="0" lang="ru-RU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с.Гражданка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 7853,4 тыс. руб.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8C1CEB3-0493-9AC5-5C45-66CC6B76BB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9617" y="3239814"/>
            <a:ext cx="2122985" cy="144963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94201" y="343354"/>
            <a:ext cx="90834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52" y="0"/>
            <a:ext cx="12129476" cy="68579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84265" y="215176"/>
            <a:ext cx="367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pic>
        <p:nvPicPr>
          <p:cNvPr id="15" name="Picture 5" descr="\\192.168.0.67\обмен\АДМИНИСТРАЦИЯ\Соц развитие\Карпухин А.Д\фото к дню физкульт\DSC_0531.JPG"/>
          <p:cNvPicPr>
            <a:picLocks noChangeAspect="1" noChangeArrowheads="1"/>
          </p:cNvPicPr>
          <p:nvPr/>
        </p:nvPicPr>
        <p:blipFill>
          <a:blip r:embed="rId3" cstate="print"/>
          <a:srcRect t="19114" r="1031" b="10600"/>
          <a:stretch>
            <a:fillRect/>
          </a:stretch>
        </p:blipFill>
        <p:spPr bwMode="auto">
          <a:xfrm>
            <a:off x="177952" y="461109"/>
            <a:ext cx="3596879" cy="1844659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867325" y="615071"/>
            <a:ext cx="81103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территории округа имеются 37 спортивных объектов.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 граждан, систематически занимающихся физической культурой и спортом, в 2024году составило 6161человек.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2024г было проведено 44 спортивных мероприятий. Спортсмены округа приняли активное участие и показали достойные результаты в следующих видах спорта: волейбол, мини-футбол, шашки, шахматы, бадминтон, лыжные гонки, легкая атлетика, спортивный туризм и т.д. Всего в спортивных мероприятиях приняли участие 3720 человек.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Центра тестирования «Готов к труду и обороне» ДЮСШ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2024 году приняли участие в выполнении нормативов комплекса ГТО 565 человек (из них 104 –взрослые), прошли испытания 340 человек.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951" y="2321807"/>
            <a:ext cx="119021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spcAft>
                <a:spcPts val="10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2024 г. сборная команда Анучинского МО принимала участие в спортивных мероприятиях регионального уровня (Международные спортивные игры    «Дети Приморья).  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67D3E0-ECE5-ECFA-901B-18B6AD00EEBC}"/>
              </a:ext>
            </a:extLst>
          </p:cNvPr>
          <p:cNvSpPr txBox="1"/>
          <p:nvPr/>
        </p:nvSpPr>
        <p:spPr>
          <a:xfrm>
            <a:off x="3265328" y="2839744"/>
            <a:ext cx="26580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Инициативного бюджетирования «Твой проект» проведены работы по установке хоккейной коробки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(3015,2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7C166A-8564-621F-E627-C682D44DA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61" y="2783472"/>
            <a:ext cx="2658086" cy="21886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ECC6E8-9D5B-FD6C-6D8C-FEAC5449773D}"/>
              </a:ext>
            </a:extLst>
          </p:cNvPr>
          <p:cNvSpPr txBox="1"/>
          <p:nvPr/>
        </p:nvSpPr>
        <p:spPr>
          <a:xfrm>
            <a:off x="6292536" y="4454148"/>
            <a:ext cx="5342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spcAft>
                <a:spcPts val="10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2024 г. установлена спортивная площадка с.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Чернышевка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ул.Лермонтова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(995,0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3C7B48-BC7E-8F3F-886D-98810DA76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917" y="2783472"/>
            <a:ext cx="2475191" cy="153022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0611" y="183503"/>
            <a:ext cx="435598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– правовые акты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328" y="735508"/>
            <a:ext cx="11243344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Анучинского МО от 25.03.2020г. № 181 «О создании Совета по инвестициям и развитию малого и среднего предпринимательства при главе администрации Анучинского муниципального округа»;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Думы Анучинского МО от 28.04.2021г. № 181-НПА «Об утверждении положения «О концессионных соглашениях в отношении недвижимого имущества Анучинского муниципального округа»;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Думы Анучинского МО от 26.05.2021г № 186 – НПА «Об утверждении Положения об инвестиционной деятельности на территории Анучинского муниципального округа, осуществляющихся в форме капитальных вложений»;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Постановление администрации от 17.11.2021г № 894-НПА </a:t>
            </a: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 утверждении Порядка проведения оценки регулирующего воздействия проектов муниципальных нормативных правовых актов Анучинского муниципального округа и Порядка проведения экспертизы муниципальных нормативных правовых актов Анучинского муниципального округа, затрагивающих вопросы осуществления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затрагивающих вопросы осуществления предпринимательской и инвестиционной деятельности»;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Анучинского МО от 25.03.2021г № 255 «Об утверждении Порядка рассмотрения обращения инвесторов, поступивших путем заполнения электронной формы на официальном сайте администрации Анучинского муниципального округа в информационно-телекоммуникационной сети «Интернет»;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Постановление от 13.07.2022 г. № 630 «Об утверждении Положения о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-частном партнерстве в Анучинском муниципальном округе»; 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Постановление от 20.06.2022г №557 "Об утверждении Порядка предоставления субсидий, в том числе грантов в форме субсидий, юридическим лицам, индивидуальным предпринимателям, а также физическим лицам – производителям товаров, работ, услуг из бюджета Анучинского муниципального округа»;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от 25.07.2022 №363-р «О реализации мероприятий по внедрению стандарта развития конкуренции в Анучинском муниципальном округе Приморского края на 2022 – 2025 годы»;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Анучинского МО от 24.04.2024г № 369 «Об инвестиционном комитете Анучинского муниципального округа»;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Анучинского МО от28.06.2024г № 594 «Об утверждении Инвестиционной декларации Анучинского муниципального округа»;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Анучинского МО от 04.06.2024г № 517 «Об утверждении Положения о порядке и условиях заключения соглашения о защите и поощрении капитальных вложений со стороны администрации Анучинского муниципального округа»;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Анучинского МО от 24.04.2025г № 367 «Об утверждении регламента сопровождения инвестиционных проектов, реализуемых и (или) планируемых к реализации на территории Анучинского муниципального округа»;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администрации Анучинского МО от 22.01.2025г № 57-р «Об утверждении перечня объектов, в отношении которых планируется заключение </a:t>
            </a:r>
            <a:r>
              <a:rPr lang="ru-RU"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концессионных соглашений».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1061</TotalTime>
  <Words>8913</Words>
  <Application>Microsoft Office PowerPoint</Application>
  <PresentationFormat>Широкоэкранный</PresentationFormat>
  <Paragraphs>487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Calibri</vt:lpstr>
      <vt:lpstr>Century Gothic</vt:lpstr>
      <vt:lpstr>Courier New</vt:lpstr>
      <vt:lpstr>Times New Roman</vt:lpstr>
      <vt:lpstr>Times New Roman CYR</vt:lpstr>
      <vt:lpstr>Wingdings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Потребительский рынок</vt:lpstr>
      <vt:lpstr>Малый и средний бизнес</vt:lpstr>
      <vt:lpstr>Меры поддержки МСП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525</cp:revision>
  <cp:lastPrinted>2025-05-29T02:44:50Z</cp:lastPrinted>
  <dcterms:created xsi:type="dcterms:W3CDTF">2020-09-16T01:44:00Z</dcterms:created>
  <dcterms:modified xsi:type="dcterms:W3CDTF">2025-05-29T03:00:14Z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CDD8AD09A289433EA6F8B7316FAFB43A_12</vt:lpwstr>
  </property>
  <property fmtid="{D5CDD505-2E9C-101B-9397-08002B2CF9AE}" pid="3" name="KSOProductBuildVer">
    <vt:lpwstr>1049-12.2.0.13359</vt:lpwstr>
  </property>
</Properties>
</file>