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E1FF"/>
    <a:srgbClr val="86CBDE"/>
    <a:srgbClr val="B8B83A"/>
    <a:srgbClr val="7C9062"/>
    <a:srgbClr val="F2B800"/>
    <a:srgbClr val="FFF5D5"/>
    <a:srgbClr val="79CFE7"/>
    <a:srgbClr val="D9F6FF"/>
    <a:srgbClr val="A8D7FE"/>
    <a:srgbClr val="A9D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7378" autoAdjust="0"/>
    <p:restoredTop sz="94660"/>
  </p:normalViewPr>
  <p:slideViewPr>
    <p:cSldViewPr snapToGrid="0">
      <p:cViewPr>
        <p:scale>
          <a:sx n="114" d="100"/>
          <a:sy n="114" d="100"/>
        </p:scale>
        <p:origin x="-1254" y="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4CEA-524A-44E1-8125-3112CED70452}" type="datetimeFigureOut">
              <a:rPr lang="ru-RU" smtClean="0"/>
              <a:t>17.03.2022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BA48C-B370-4DA8-9FA7-A033424DCCB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814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4CEA-524A-44E1-8125-3112CED70452}" type="datetimeFigureOut">
              <a:rPr lang="ru-RU" smtClean="0"/>
              <a:t>17.03.2022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BA48C-B370-4DA8-9FA7-A033424DCCB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344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4CEA-524A-44E1-8125-3112CED70452}" type="datetimeFigureOut">
              <a:rPr lang="ru-RU" smtClean="0"/>
              <a:t>17.03.2022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BA48C-B370-4DA8-9FA7-A033424DCCB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987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4CEA-524A-44E1-8125-3112CED70452}" type="datetimeFigureOut">
              <a:rPr lang="ru-RU" smtClean="0"/>
              <a:t>17.03.2022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BA48C-B370-4DA8-9FA7-A033424DCCB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252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4CEA-524A-44E1-8125-3112CED70452}" type="datetimeFigureOut">
              <a:rPr lang="ru-RU" smtClean="0"/>
              <a:t>17.03.2022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BA48C-B370-4DA8-9FA7-A033424DCCB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8116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4CEA-524A-44E1-8125-3112CED70452}" type="datetimeFigureOut">
              <a:rPr lang="ru-RU" smtClean="0"/>
              <a:t>17.03.2022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BA48C-B370-4DA8-9FA7-A033424DCCB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669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4CEA-524A-44E1-8125-3112CED70452}" type="datetimeFigureOut">
              <a:rPr lang="ru-RU" smtClean="0"/>
              <a:t>17.03.2022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BA48C-B370-4DA8-9FA7-A033424DCCB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40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4CEA-524A-44E1-8125-3112CED70452}" type="datetimeFigureOut">
              <a:rPr lang="ru-RU" smtClean="0"/>
              <a:t>17.03.2022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BA48C-B370-4DA8-9FA7-A033424DCCB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7194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4CEA-524A-44E1-8125-3112CED70452}" type="datetimeFigureOut">
              <a:rPr lang="ru-RU" smtClean="0"/>
              <a:t>17.03.2022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BA48C-B370-4DA8-9FA7-A033424DCCB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971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4CEA-524A-44E1-8125-3112CED70452}" type="datetimeFigureOut">
              <a:rPr lang="ru-RU" smtClean="0"/>
              <a:t>17.03.2022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BA48C-B370-4DA8-9FA7-A033424DCCB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3218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44CEA-524A-44E1-8125-3112CED70452}" type="datetimeFigureOut">
              <a:rPr lang="ru-RU" smtClean="0"/>
              <a:t>17.03.2022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BA48C-B370-4DA8-9FA7-A033424DCCB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0089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44CEA-524A-44E1-8125-3112CED70452}" type="datetimeFigureOut">
              <a:rPr lang="ru-RU" smtClean="0"/>
              <a:t>17.03.2022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BA48C-B370-4DA8-9FA7-A033424DCCB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6850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8653" y="117447"/>
            <a:ext cx="5158551" cy="44880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400" b="1" dirty="0" smtClean="0">
                <a:solidFill>
                  <a:srgbClr val="0070C0">
                    <a:alpha val="63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осуществление предпринимательской деятельности</a:t>
            </a:r>
            <a:endParaRPr lang="ru-RU" sz="1400" b="1" dirty="0">
              <a:solidFill>
                <a:srgbClr val="0070C0">
                  <a:alpha val="63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751428" y="67112"/>
            <a:ext cx="4278386" cy="1754705"/>
          </a:xfrm>
          <a:prstGeom prst="roundRect">
            <a:avLst/>
          </a:prstGeom>
          <a:solidFill>
            <a:srgbClr val="FFF5D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1100" b="1" dirty="0" smtClean="0"/>
              <a:t>Предмет социального </a:t>
            </a:r>
            <a:r>
              <a:rPr lang="ru-RU" sz="1100" b="1" dirty="0"/>
              <a:t>контракта </a:t>
            </a:r>
            <a:r>
              <a:rPr lang="ru-RU" sz="1100" b="1" dirty="0" smtClean="0"/>
              <a:t>по мероприятию «поиск работы»</a:t>
            </a:r>
            <a:r>
              <a:rPr lang="ru-RU" sz="1100" dirty="0" smtClean="0"/>
              <a:t> -  соглашение </a:t>
            </a:r>
            <a:r>
              <a:rPr lang="ru-RU" sz="1100" dirty="0"/>
              <a:t>Сторон, в соответствии с которым </a:t>
            </a:r>
            <a:r>
              <a:rPr lang="ru-RU" sz="1100" dirty="0" smtClean="0"/>
              <a:t>КГКУ «ЦСПН» обязуется </a:t>
            </a:r>
            <a:r>
              <a:rPr lang="ru-RU" sz="1100" dirty="0"/>
              <a:t>оказать Заявителю государственную социальную помощь при реализации мероприятия по </a:t>
            </a:r>
            <a:r>
              <a:rPr lang="ru-RU" sz="1100" dirty="0" smtClean="0"/>
              <a:t>«осуществлению ИП», </a:t>
            </a:r>
            <a:r>
              <a:rPr lang="ru-RU" sz="1100" dirty="0"/>
              <a:t>а Заявитель (семья Заявителя) - предпринять активные действия по выполнению мероприятий, предусмотренных программой социальной адаптации, в </a:t>
            </a:r>
            <a:r>
              <a:rPr lang="ru-RU" sz="1100" dirty="0" smtClean="0"/>
              <a:t>целях осуществления </a:t>
            </a:r>
            <a:r>
              <a:rPr lang="ru-RU" sz="1100" dirty="0"/>
              <a:t>предпринимательской деятельности  в период действия социального контракта</a:t>
            </a:r>
            <a:r>
              <a:rPr lang="ru-RU" sz="1100" dirty="0" smtClean="0"/>
              <a:t>. </a:t>
            </a:r>
          </a:p>
          <a:p>
            <a:pPr marL="0" indent="0" algn="just">
              <a:buNone/>
            </a:pPr>
            <a:r>
              <a:rPr lang="ru-RU" sz="1100" b="1" u="sng" dirty="0" smtClean="0"/>
              <a:t>Программа </a:t>
            </a:r>
            <a:r>
              <a:rPr lang="ru-RU" sz="1100" b="1" u="sng" dirty="0"/>
              <a:t>социальной адаптации</a:t>
            </a:r>
            <a:r>
              <a:rPr lang="ru-RU" sz="1100" dirty="0"/>
              <a:t> - разработанные межведомственной комиссией совместно с гражданином мероприятия, которые направлены на преодоление им трудной жизненной ситуации, а также определенные такой программой виды, объем и порядок реализации этих мероприятий.</a:t>
            </a:r>
          </a:p>
          <a:p>
            <a:pPr marL="0" indent="0" algn="just">
              <a:buNone/>
            </a:pPr>
            <a:endParaRPr lang="ru-RU" sz="11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90216" y="1821817"/>
            <a:ext cx="3983663" cy="634751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/>
              <a:t>малоимущие семьи;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/>
              <a:t> </a:t>
            </a:r>
            <a:r>
              <a:rPr lang="ru-RU" sz="1200" dirty="0"/>
              <a:t>малоимущие одиноко проживающие </a:t>
            </a:r>
            <a:r>
              <a:rPr lang="ru-RU" sz="1200" dirty="0" smtClean="0"/>
              <a:t>граждане </a:t>
            </a:r>
            <a:endParaRPr lang="ru-RU" sz="1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5695406" y="2679497"/>
            <a:ext cx="705394" cy="1"/>
          </a:xfrm>
          <a:prstGeom prst="straightConnector1">
            <a:avLst/>
          </a:prstGeom>
          <a:ln>
            <a:noFill/>
            <a:tailEnd type="triangle"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1651912" y="5701754"/>
            <a:ext cx="4060272" cy="106214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1100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200" b="1" dirty="0" smtClean="0">
                <a:ea typeface="Tahoma" panose="020B0604030504040204" pitchFamily="34" charset="0"/>
                <a:cs typeface="Tahoma" panose="020B0604030504040204" pitchFamily="34" charset="0"/>
              </a:rPr>
              <a:t>Выплаты связанные с приобретением </a:t>
            </a:r>
            <a:r>
              <a:rPr lang="ru-RU" sz="1200" dirty="0" smtClean="0">
                <a:ea typeface="Tahoma" panose="020B0604030504040204" pitchFamily="34" charset="0"/>
                <a:cs typeface="Tahoma" panose="020B0604030504040204" pitchFamily="34" charset="0"/>
              </a:rPr>
              <a:t>товаров, имущественных обязательств и </a:t>
            </a:r>
            <a:r>
              <a:rPr lang="ru-RU" sz="1200" b="1" dirty="0" smtClean="0">
                <a:ea typeface="Tahoma" panose="020B0604030504040204" pitchFamily="34" charset="0"/>
                <a:cs typeface="Tahoma" panose="020B0604030504040204" pitchFamily="34" charset="0"/>
              </a:rPr>
              <a:t>расходами </a:t>
            </a:r>
            <a:r>
              <a:rPr lang="ru-RU" sz="1200" dirty="0" smtClean="0">
                <a:ea typeface="Tahoma" panose="020B0604030504040204" pitchFamily="34" charset="0"/>
                <a:cs typeface="Tahoma" panose="020B0604030504040204" pitchFamily="34" charset="0"/>
              </a:rPr>
              <a:t>за постановку на учет: не </a:t>
            </a:r>
            <a:r>
              <a:rPr lang="ru-RU" sz="1200" dirty="0"/>
              <a:t>&gt; </a:t>
            </a:r>
            <a:r>
              <a:rPr lang="ru-RU" sz="1200" dirty="0" smtClean="0">
                <a:ea typeface="Tahoma" panose="020B0604030504040204" pitchFamily="34" charset="0"/>
                <a:cs typeface="Tahoma" panose="020B0604030504040204" pitchFamily="34" charset="0"/>
              </a:rPr>
              <a:t>250 000 р. </a:t>
            </a:r>
          </a:p>
          <a:p>
            <a:pPr algn="just"/>
            <a:r>
              <a:rPr lang="ru-RU" sz="1200" b="1" dirty="0" smtClean="0">
                <a:ea typeface="Tahoma" panose="020B0604030504040204" pitchFamily="34" charset="0"/>
                <a:cs typeface="Tahoma" panose="020B0604030504040204" pitchFamily="34" charset="0"/>
              </a:rPr>
              <a:t>Выплаты </a:t>
            </a:r>
            <a:r>
              <a:rPr 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>связанные с </a:t>
            </a:r>
            <a:r>
              <a:rPr lang="ru-RU" sz="1200" b="1" dirty="0" smtClean="0">
                <a:ea typeface="Tahoma" panose="020B0604030504040204" pitchFamily="34" charset="0"/>
                <a:cs typeface="Tahoma" panose="020B0604030504040204" pitchFamily="34" charset="0"/>
              </a:rPr>
              <a:t>обучением</a:t>
            </a:r>
            <a:r>
              <a:rPr lang="ru-RU" sz="1200" dirty="0" smtClean="0">
                <a:ea typeface="Tahoma" panose="020B0604030504040204" pitchFamily="34" charset="0"/>
                <a:cs typeface="Tahoma" panose="020B0604030504040204" pitchFamily="34" charset="0"/>
              </a:rPr>
              <a:t>: оплата услуг обучения не </a:t>
            </a:r>
            <a:r>
              <a:rPr lang="ru-RU" sz="1200" dirty="0" smtClean="0"/>
              <a:t>&gt; 30 </a:t>
            </a:r>
            <a:r>
              <a:rPr lang="ru-RU" sz="1200" dirty="0" err="1" smtClean="0"/>
              <a:t>тыс.р</a:t>
            </a:r>
            <a:r>
              <a:rPr lang="ru-RU" sz="1200" dirty="0" smtClean="0"/>
              <a:t>.</a:t>
            </a:r>
            <a:endParaRPr lang="ru-RU" sz="12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357145" y="1929469"/>
            <a:ext cx="4672669" cy="342319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/>
              <a:t>1. Заявление;</a:t>
            </a:r>
          </a:p>
          <a:p>
            <a:pPr algn="just"/>
            <a:r>
              <a:rPr lang="ru-RU" sz="1100" dirty="0" smtClean="0"/>
              <a:t>2. Паспорт гражданина РФ (в случае его отсутствия - временное удостоверение личности гражданина РФ).</a:t>
            </a:r>
          </a:p>
          <a:p>
            <a:pPr algn="just"/>
            <a:r>
              <a:rPr lang="ru-RU" sz="1100" dirty="0" smtClean="0"/>
              <a:t>В случае обращения малоимущей семьи - паспорт гражданина Российской Федерации (в случае его отсутствия - временное удостоверение личности гражданина Российской Федерации) каждого члена семьи заявителя;</a:t>
            </a:r>
          </a:p>
          <a:p>
            <a:pPr algn="just"/>
            <a:r>
              <a:rPr lang="ru-RU" sz="1100" dirty="0" smtClean="0"/>
              <a:t>3. Документы, подтверждающие доходы заявителя и каждого члена его семьи за три последних месяца</a:t>
            </a:r>
            <a:r>
              <a:rPr lang="ru-RU" sz="1100" b="1" dirty="0" smtClean="0"/>
              <a:t>,</a:t>
            </a:r>
            <a:r>
              <a:rPr lang="ru-RU" sz="1100" dirty="0" smtClean="0"/>
              <a:t> предшествующих месяцу обращения, в соответствии с видами доходов, утвержденных постановлением Правительства Российской Федерации № 512; </a:t>
            </a:r>
          </a:p>
          <a:p>
            <a:pPr algn="just"/>
            <a:r>
              <a:rPr lang="ru-RU" sz="1100" dirty="0" smtClean="0"/>
              <a:t>4</a:t>
            </a:r>
            <a:r>
              <a:rPr lang="ru-RU" sz="1100" dirty="0"/>
              <a:t>. Согласие на обработку персональных данных несовершеннолетних лиц, зарегистрированных совместно с заявителем;</a:t>
            </a:r>
          </a:p>
          <a:p>
            <a:pPr algn="just"/>
            <a:r>
              <a:rPr lang="ru-RU" sz="1100" dirty="0"/>
              <a:t>5. </a:t>
            </a:r>
            <a:r>
              <a:rPr lang="ru-RU" sz="1100" dirty="0" smtClean="0"/>
              <a:t>Свидетельство </a:t>
            </a:r>
            <a:r>
              <a:rPr lang="ru-RU" sz="1100" dirty="0"/>
              <a:t>о рождении ребенка (детей</a:t>
            </a:r>
            <a:r>
              <a:rPr lang="ru-RU" sz="1100" dirty="0" smtClean="0"/>
              <a:t>), выданное  компетентными органами иностранных государств и нотариально </a:t>
            </a:r>
            <a:r>
              <a:rPr lang="ru-RU" sz="1100" dirty="0"/>
              <a:t>удостоверенный перевод на русский язык</a:t>
            </a:r>
            <a:r>
              <a:rPr lang="ru-RU" sz="1100" dirty="0" smtClean="0"/>
              <a:t> </a:t>
            </a:r>
            <a:r>
              <a:rPr lang="ru-RU" sz="1100" dirty="0"/>
              <a:t>(в случае обращения малоимущей семьи, имеющей несовершеннолетних детей </a:t>
            </a:r>
            <a:r>
              <a:rPr lang="ru-RU" sz="1100" dirty="0" smtClean="0"/>
              <a:t>и регистрации </a:t>
            </a:r>
            <a:r>
              <a:rPr lang="ru-RU" sz="1100" dirty="0"/>
              <a:t>записи акта о рождении ребенка за пределами </a:t>
            </a:r>
            <a:r>
              <a:rPr lang="ru-RU" sz="1100" dirty="0" smtClean="0"/>
              <a:t>Российской Федерации). </a:t>
            </a:r>
            <a:endParaRPr lang="ru-RU" sz="11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533193" y="3892492"/>
            <a:ext cx="4238433" cy="1748168"/>
          </a:xfrm>
          <a:prstGeom prst="roundRect">
            <a:avLst>
              <a:gd name="adj" fmla="val 33314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00" dirty="0" smtClean="0"/>
              <a:t>встать на учет в качестве ИП или налогоплательщика налога на профессиональный доход (быть действующим ИП или </a:t>
            </a:r>
            <a:r>
              <a:rPr lang="ru-RU" sz="1100" dirty="0" err="1" smtClean="0"/>
              <a:t>самозанятым</a:t>
            </a:r>
            <a:r>
              <a:rPr lang="ru-RU" sz="1100" dirty="0" smtClean="0"/>
              <a:t>);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00" dirty="0" smtClean="0"/>
              <a:t>составить бизнес – план;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100" dirty="0" smtClean="0"/>
              <a:t>приобрести основные средства, материально-производственные запасы, имущественные обязательства (не более 15 %), лицензию на программное обеспечение и (или) осуществление отдельных видов деятельности </a:t>
            </a:r>
            <a:r>
              <a:rPr lang="ru-RU" sz="1100" dirty="0"/>
              <a:t>по </a:t>
            </a:r>
            <a:r>
              <a:rPr lang="ru-RU" sz="1100" dirty="0" smtClean="0"/>
              <a:t>99-ФЗ (не более 10%), </a:t>
            </a:r>
            <a:r>
              <a:rPr lang="ru-RU" sz="1100" dirty="0"/>
              <a:t>понести расходы связанные с постановкой на учет (не более 5 %),   </a:t>
            </a:r>
            <a:endParaRPr lang="ru-RU" sz="1100" dirty="0" smtClean="0"/>
          </a:p>
          <a:p>
            <a:pPr algn="ctr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, 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617204" y="5436066"/>
            <a:ext cx="4412610" cy="131984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 smtClean="0"/>
              <a:t>1. Подать </a:t>
            </a:r>
            <a:r>
              <a:rPr lang="ru-RU" sz="1100" dirty="0"/>
              <a:t>заявление и пакет документов через МФЦ в органы социальной защиты.</a:t>
            </a:r>
          </a:p>
          <a:p>
            <a:pPr algn="just"/>
            <a:r>
              <a:rPr lang="ru-RU" sz="1100" dirty="0"/>
              <a:t>2. Разработать совместно с межведомственной комиссией индивидуальную программу  социальной адаптации. </a:t>
            </a:r>
          </a:p>
          <a:p>
            <a:pPr algn="just"/>
            <a:r>
              <a:rPr lang="ru-RU" sz="1100" dirty="0"/>
              <a:t>3. Заключить социальный контракт.</a:t>
            </a:r>
          </a:p>
          <a:p>
            <a:pPr algn="just"/>
            <a:r>
              <a:rPr lang="ru-RU" sz="1100" dirty="0"/>
              <a:t>4. Выполнять мероприятия программы социальной адаптации и обязанности, установленные социальным контрактом.</a:t>
            </a:r>
          </a:p>
          <a:p>
            <a:pPr algn="just"/>
            <a:r>
              <a:rPr lang="ru-RU" sz="1100" dirty="0"/>
              <a:t>5. Предоставлять </a:t>
            </a:r>
            <a:r>
              <a:rPr lang="ru-RU" sz="1100" dirty="0" smtClean="0"/>
              <a:t>отчетность и документы.</a:t>
            </a:r>
            <a:endParaRPr lang="ru-RU" sz="1100" dirty="0"/>
          </a:p>
        </p:txBody>
      </p:sp>
      <p:sp>
        <p:nvSpPr>
          <p:cNvPr id="26" name="Объект 3"/>
          <p:cNvSpPr txBox="1">
            <a:spLocks/>
          </p:cNvSpPr>
          <p:nvPr/>
        </p:nvSpPr>
        <p:spPr>
          <a:xfrm>
            <a:off x="3092426" y="662727"/>
            <a:ext cx="1060523" cy="1057010"/>
          </a:xfrm>
          <a:prstGeom prst="roundRect">
            <a:avLst/>
          </a:prstGeom>
          <a:solidFill>
            <a:srgbClr val="F89E8C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действия СК</a:t>
            </a:r>
          </a:p>
        </p:txBody>
      </p:sp>
      <p:sp>
        <p:nvSpPr>
          <p:cNvPr id="30" name="Объект 3"/>
          <p:cNvSpPr txBox="1">
            <a:spLocks/>
          </p:cNvSpPr>
          <p:nvPr/>
        </p:nvSpPr>
        <p:spPr>
          <a:xfrm>
            <a:off x="4311940" y="637557"/>
            <a:ext cx="3238151" cy="1098955"/>
          </a:xfrm>
          <a:prstGeom prst="roundRect">
            <a:avLst/>
          </a:prstGeom>
          <a:solidFill>
            <a:srgbClr val="D7F1FD"/>
          </a:solidFill>
          <a:ln w="9525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dirty="0"/>
              <a:t>не более чем на </a:t>
            </a:r>
            <a:r>
              <a:rPr lang="ru-RU" sz="1200" dirty="0" smtClean="0"/>
              <a:t>12 </a:t>
            </a:r>
            <a:r>
              <a:rPr lang="ru-RU" sz="1200" dirty="0"/>
              <a:t>месяцев </a:t>
            </a:r>
          </a:p>
          <a:p>
            <a:pPr algn="just"/>
            <a:r>
              <a:rPr lang="ru-RU" sz="1200" dirty="0" smtClean="0"/>
              <a:t>может </a:t>
            </a:r>
            <a:r>
              <a:rPr lang="ru-RU" sz="1200" dirty="0"/>
              <a:t>быть </a:t>
            </a:r>
            <a:r>
              <a:rPr lang="ru-RU" sz="1200" dirty="0" smtClean="0"/>
              <a:t>продлен, </a:t>
            </a:r>
            <a:r>
              <a:rPr lang="ru-RU" sz="1200" dirty="0"/>
              <a:t>но не более чем на половину срока </a:t>
            </a:r>
            <a:r>
              <a:rPr lang="ru-RU" sz="1200" dirty="0" smtClean="0"/>
              <a:t>ранее заключенного СК</a:t>
            </a:r>
            <a:endParaRPr lang="ru-RU" sz="17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771626" y="5436066"/>
            <a:ext cx="1501629" cy="1327833"/>
          </a:xfrm>
          <a:prstGeom prst="roundRect">
            <a:avLst/>
          </a:prstGeom>
          <a:solidFill>
            <a:srgbClr val="F89E8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Действия для граждан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5805180" y="2202356"/>
            <a:ext cx="1501629" cy="305861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Обязательные документы </a:t>
            </a:r>
            <a:r>
              <a:rPr lang="ru-RU" sz="12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назначения ГСП по СК</a:t>
            </a:r>
          </a:p>
          <a:p>
            <a:pPr algn="ctr"/>
            <a:endParaRPr lang="ru-RU" sz="1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549979" y="2553904"/>
            <a:ext cx="4128102" cy="127512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200" dirty="0" smtClean="0"/>
              <a:t> среднедушевой </a:t>
            </a:r>
            <a:r>
              <a:rPr lang="ru-RU" sz="1200" dirty="0"/>
              <a:t>доход семьи (одиноко проживающего гражданина) ниже величины прожиточного минимума, установленного в Приморском крае (ВПМ определяется по социально-демографическим группам);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ru-RU" sz="1200" dirty="0" smtClean="0"/>
              <a:t>проживание на </a:t>
            </a:r>
            <a:r>
              <a:rPr lang="ru-RU" sz="1200" dirty="0"/>
              <a:t>территории Приморского </a:t>
            </a:r>
            <a:r>
              <a:rPr lang="ru-RU" sz="1200" dirty="0" smtClean="0"/>
              <a:t>края</a:t>
            </a:r>
            <a:endParaRPr lang="ru-RU" sz="12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5789" y="1758115"/>
            <a:ext cx="1367404" cy="706844"/>
          </a:xfrm>
          <a:prstGeom prst="roundRect">
            <a:avLst/>
          </a:prstGeom>
          <a:solidFill>
            <a:srgbClr val="D9F6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Кто может быть участником СК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92281" y="2579858"/>
            <a:ext cx="1367403" cy="1166069"/>
          </a:xfrm>
          <a:prstGeom prst="roundRect">
            <a:avLst/>
          </a:prstGeom>
          <a:solidFill>
            <a:srgbClr val="97E1FF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Условия для назначения ГСП по СК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92281" y="3951216"/>
            <a:ext cx="1367403" cy="1484850"/>
          </a:xfrm>
          <a:prstGeom prst="roundRect">
            <a:avLst/>
          </a:prstGeom>
          <a:solidFill>
            <a:srgbClr val="86CBDE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Условия для получения ГСП по СК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58673" y="5764671"/>
            <a:ext cx="1367403" cy="936310"/>
          </a:xfrm>
          <a:prstGeom prst="roundRect">
            <a:avLst/>
          </a:prstGeom>
          <a:solidFill>
            <a:srgbClr val="79CFE7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Размер и период выплаты, в том числе в связи с обучением</a:t>
            </a:r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19" name="Рисунок 18" descr="https://ds04.infourok.ru/uploads/ex/0b31/000d9fc0-7871c9de/img10.jpg"/>
          <p:cNvPicPr/>
          <p:nvPr/>
        </p:nvPicPr>
        <p:blipFill rotWithShape="1">
          <a:blip r:embed="rId2" cstate="print"/>
          <a:srcRect b="8696"/>
          <a:stretch/>
        </p:blipFill>
        <p:spPr bwMode="auto">
          <a:xfrm>
            <a:off x="158673" y="662728"/>
            <a:ext cx="1560352" cy="1057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Рисунок 19" descr="http://dtsr-shahty.ru/images/dtsr/sockon2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281" y="37747"/>
            <a:ext cx="2324974" cy="528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Объект 3"/>
          <p:cNvSpPr txBox="1">
            <a:spLocks/>
          </p:cNvSpPr>
          <p:nvPr/>
        </p:nvSpPr>
        <p:spPr>
          <a:xfrm>
            <a:off x="1837197" y="662727"/>
            <a:ext cx="1160115" cy="1073785"/>
          </a:xfrm>
          <a:prstGeom prst="roundRect">
            <a:avLst/>
          </a:prstGeom>
          <a:solidFill>
            <a:srgbClr val="86CBDE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Заключить СК по данному направлению можно 1 раз</a:t>
            </a:r>
          </a:p>
        </p:txBody>
      </p:sp>
    </p:spTree>
    <p:extLst>
      <p:ext uri="{BB962C8B-B14F-4D97-AF65-F5344CB8AC3E}">
        <p14:creationId xmlns:p14="http://schemas.microsoft.com/office/powerpoint/2010/main" val="405619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онкие сплошные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420</TotalTime>
  <Words>420</Words>
  <Application>Microsoft Office PowerPoint</Application>
  <PresentationFormat>Произвольный</PresentationFormat>
  <Paragraphs>37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На осуществление предпринимательской деятельности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связи с введением на территории Приморского края режима повышенной готовности на основании постановления Губернатора Приморского края от 18.03.2020 № 21-пг  «О мерах по предотвращению распространения на территории Приморского края новой коронавирусной инфекции (COVID-2019)» продлено беззаявительное предоставление мер социальной поддержки</dc:title>
  <dc:creator>Ульзутуева Наталья Евгеньевна</dc:creator>
  <cp:lastModifiedBy>Горбенко Ирина Викторовна</cp:lastModifiedBy>
  <cp:revision>72</cp:revision>
  <cp:lastPrinted>2020-11-02T02:56:51Z</cp:lastPrinted>
  <dcterms:created xsi:type="dcterms:W3CDTF">2020-10-29T02:15:42Z</dcterms:created>
  <dcterms:modified xsi:type="dcterms:W3CDTF">2022-03-17T00:45:16Z</dcterms:modified>
</cp:coreProperties>
</file>